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2306535-5F6A-45AE-8D44-C7FD95A11E6F}">
          <p14:sldIdLst>
            <p14:sldId id="257"/>
            <p14:sldId id="258"/>
            <p14:sldId id="259"/>
            <p14:sldId id="260"/>
            <p14:sldId id="261"/>
            <p14:sldId id="262"/>
            <p14:sldId id="263"/>
            <p14:sldId id="264"/>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000000"/>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1FEB5-00F4-25CB-B19C-3D10094A25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83C3978-A6B5-BACA-2AFF-C02AF53694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32852D9-4616-B7BA-3280-2F25A765D12A}"/>
              </a:ext>
            </a:extLst>
          </p:cNvPr>
          <p:cNvSpPr>
            <a:spLocks noGrp="1"/>
          </p:cNvSpPr>
          <p:nvPr>
            <p:ph type="dt" sz="half" idx="10"/>
          </p:nvPr>
        </p:nvSpPr>
        <p:spPr/>
        <p:txBody>
          <a:bodyPr/>
          <a:lstStyle/>
          <a:p>
            <a:fld id="{60338C10-C0BC-409F-9C59-A3356D71F264}" type="datetimeFigureOut">
              <a:rPr lang="en-IN" smtClean="0"/>
              <a:t>03-07-2024</a:t>
            </a:fld>
            <a:endParaRPr lang="en-IN"/>
          </a:p>
        </p:txBody>
      </p:sp>
      <p:sp>
        <p:nvSpPr>
          <p:cNvPr id="5" name="Footer Placeholder 4">
            <a:extLst>
              <a:ext uri="{FF2B5EF4-FFF2-40B4-BE49-F238E27FC236}">
                <a16:creationId xmlns:a16="http://schemas.microsoft.com/office/drawing/2014/main" id="{32997049-D1E6-CB01-1B72-940B6F4697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A1B3CD-051B-C2FF-71AC-2D9F4D8F5C76}"/>
              </a:ext>
            </a:extLst>
          </p:cNvPr>
          <p:cNvSpPr>
            <a:spLocks noGrp="1"/>
          </p:cNvSpPr>
          <p:nvPr>
            <p:ph type="sldNum" sz="quarter" idx="12"/>
          </p:nvPr>
        </p:nvSpPr>
        <p:spPr/>
        <p:txBody>
          <a:bodyPr/>
          <a:lstStyle/>
          <a:p>
            <a:fld id="{ADEE40FF-35A2-4581-83A0-AC44218DA300}" type="slidenum">
              <a:rPr lang="en-IN" smtClean="0"/>
              <a:t>‹#›</a:t>
            </a:fld>
            <a:endParaRPr lang="en-IN"/>
          </a:p>
        </p:txBody>
      </p:sp>
    </p:spTree>
    <p:extLst>
      <p:ext uri="{BB962C8B-B14F-4D97-AF65-F5344CB8AC3E}">
        <p14:creationId xmlns:p14="http://schemas.microsoft.com/office/powerpoint/2010/main" val="3598327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6D37B-1A1E-1FF1-CC55-5F16DB5DC9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23EBDC-080F-9308-8A8B-144387F4FB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28687D-9208-B60E-594A-788C08AEEA9B}"/>
              </a:ext>
            </a:extLst>
          </p:cNvPr>
          <p:cNvSpPr>
            <a:spLocks noGrp="1"/>
          </p:cNvSpPr>
          <p:nvPr>
            <p:ph type="dt" sz="half" idx="10"/>
          </p:nvPr>
        </p:nvSpPr>
        <p:spPr/>
        <p:txBody>
          <a:bodyPr/>
          <a:lstStyle/>
          <a:p>
            <a:fld id="{60338C10-C0BC-409F-9C59-A3356D71F264}" type="datetimeFigureOut">
              <a:rPr lang="en-IN" smtClean="0"/>
              <a:t>03-07-2024</a:t>
            </a:fld>
            <a:endParaRPr lang="en-IN"/>
          </a:p>
        </p:txBody>
      </p:sp>
      <p:sp>
        <p:nvSpPr>
          <p:cNvPr id="5" name="Footer Placeholder 4">
            <a:extLst>
              <a:ext uri="{FF2B5EF4-FFF2-40B4-BE49-F238E27FC236}">
                <a16:creationId xmlns:a16="http://schemas.microsoft.com/office/drawing/2014/main" id="{1326B7AC-61DD-3281-4A5E-6192882783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F2185A-D3F1-2281-FD60-D46FB9A0C50A}"/>
              </a:ext>
            </a:extLst>
          </p:cNvPr>
          <p:cNvSpPr>
            <a:spLocks noGrp="1"/>
          </p:cNvSpPr>
          <p:nvPr>
            <p:ph type="sldNum" sz="quarter" idx="12"/>
          </p:nvPr>
        </p:nvSpPr>
        <p:spPr/>
        <p:txBody>
          <a:bodyPr/>
          <a:lstStyle/>
          <a:p>
            <a:fld id="{ADEE40FF-35A2-4581-83A0-AC44218DA300}" type="slidenum">
              <a:rPr lang="en-IN" smtClean="0"/>
              <a:t>‹#›</a:t>
            </a:fld>
            <a:endParaRPr lang="en-IN"/>
          </a:p>
        </p:txBody>
      </p:sp>
    </p:spTree>
    <p:extLst>
      <p:ext uri="{BB962C8B-B14F-4D97-AF65-F5344CB8AC3E}">
        <p14:creationId xmlns:p14="http://schemas.microsoft.com/office/powerpoint/2010/main" val="2446014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0786D1-C64F-E014-635E-6BA2D62B06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739544-6C9E-013C-EB90-72A0BD217C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DDB77A-1900-D86F-EA99-397E5F0ADEF4}"/>
              </a:ext>
            </a:extLst>
          </p:cNvPr>
          <p:cNvSpPr>
            <a:spLocks noGrp="1"/>
          </p:cNvSpPr>
          <p:nvPr>
            <p:ph type="dt" sz="half" idx="10"/>
          </p:nvPr>
        </p:nvSpPr>
        <p:spPr/>
        <p:txBody>
          <a:bodyPr/>
          <a:lstStyle/>
          <a:p>
            <a:fld id="{60338C10-C0BC-409F-9C59-A3356D71F264}" type="datetimeFigureOut">
              <a:rPr lang="en-IN" smtClean="0"/>
              <a:t>03-07-2024</a:t>
            </a:fld>
            <a:endParaRPr lang="en-IN"/>
          </a:p>
        </p:txBody>
      </p:sp>
      <p:sp>
        <p:nvSpPr>
          <p:cNvPr id="5" name="Footer Placeholder 4">
            <a:extLst>
              <a:ext uri="{FF2B5EF4-FFF2-40B4-BE49-F238E27FC236}">
                <a16:creationId xmlns:a16="http://schemas.microsoft.com/office/drawing/2014/main" id="{186B67C8-B76D-7A95-AB94-B22BC90A19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5015C4-51ED-E71B-B06C-889F7EE84684}"/>
              </a:ext>
            </a:extLst>
          </p:cNvPr>
          <p:cNvSpPr>
            <a:spLocks noGrp="1"/>
          </p:cNvSpPr>
          <p:nvPr>
            <p:ph type="sldNum" sz="quarter" idx="12"/>
          </p:nvPr>
        </p:nvSpPr>
        <p:spPr/>
        <p:txBody>
          <a:bodyPr/>
          <a:lstStyle/>
          <a:p>
            <a:fld id="{ADEE40FF-35A2-4581-83A0-AC44218DA300}" type="slidenum">
              <a:rPr lang="en-IN" smtClean="0"/>
              <a:t>‹#›</a:t>
            </a:fld>
            <a:endParaRPr lang="en-IN"/>
          </a:p>
        </p:txBody>
      </p:sp>
    </p:spTree>
    <p:extLst>
      <p:ext uri="{BB962C8B-B14F-4D97-AF65-F5344CB8AC3E}">
        <p14:creationId xmlns:p14="http://schemas.microsoft.com/office/powerpoint/2010/main" val="506193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9938E-7B3B-8785-D1A9-3364F86E49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8EB845-E263-EB4B-264D-C05D504D3B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39167B-4CA0-58C4-7CE2-571588C3F963}"/>
              </a:ext>
            </a:extLst>
          </p:cNvPr>
          <p:cNvSpPr>
            <a:spLocks noGrp="1"/>
          </p:cNvSpPr>
          <p:nvPr>
            <p:ph type="dt" sz="half" idx="10"/>
          </p:nvPr>
        </p:nvSpPr>
        <p:spPr/>
        <p:txBody>
          <a:bodyPr/>
          <a:lstStyle/>
          <a:p>
            <a:fld id="{60338C10-C0BC-409F-9C59-A3356D71F264}" type="datetimeFigureOut">
              <a:rPr lang="en-IN" smtClean="0"/>
              <a:t>03-07-2024</a:t>
            </a:fld>
            <a:endParaRPr lang="en-IN"/>
          </a:p>
        </p:txBody>
      </p:sp>
      <p:sp>
        <p:nvSpPr>
          <p:cNvPr id="5" name="Footer Placeholder 4">
            <a:extLst>
              <a:ext uri="{FF2B5EF4-FFF2-40B4-BE49-F238E27FC236}">
                <a16:creationId xmlns:a16="http://schemas.microsoft.com/office/drawing/2014/main" id="{715A38E4-0E1E-4E7B-D0C6-6EE216454E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501F19-D15F-5180-769C-15D84AB8E240}"/>
              </a:ext>
            </a:extLst>
          </p:cNvPr>
          <p:cNvSpPr>
            <a:spLocks noGrp="1"/>
          </p:cNvSpPr>
          <p:nvPr>
            <p:ph type="sldNum" sz="quarter" idx="12"/>
          </p:nvPr>
        </p:nvSpPr>
        <p:spPr/>
        <p:txBody>
          <a:bodyPr/>
          <a:lstStyle/>
          <a:p>
            <a:fld id="{ADEE40FF-35A2-4581-83A0-AC44218DA300}" type="slidenum">
              <a:rPr lang="en-IN" smtClean="0"/>
              <a:t>‹#›</a:t>
            </a:fld>
            <a:endParaRPr lang="en-IN"/>
          </a:p>
        </p:txBody>
      </p:sp>
    </p:spTree>
    <p:extLst>
      <p:ext uri="{BB962C8B-B14F-4D97-AF65-F5344CB8AC3E}">
        <p14:creationId xmlns:p14="http://schemas.microsoft.com/office/powerpoint/2010/main" val="891733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372F8-5E9D-2E98-4FF2-98B233ED58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3D7148B-E4EA-ED89-702E-4B3F8DD10A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B26F36-F68B-B496-8E74-A9884303CC2F}"/>
              </a:ext>
            </a:extLst>
          </p:cNvPr>
          <p:cNvSpPr>
            <a:spLocks noGrp="1"/>
          </p:cNvSpPr>
          <p:nvPr>
            <p:ph type="dt" sz="half" idx="10"/>
          </p:nvPr>
        </p:nvSpPr>
        <p:spPr/>
        <p:txBody>
          <a:bodyPr/>
          <a:lstStyle/>
          <a:p>
            <a:fld id="{60338C10-C0BC-409F-9C59-A3356D71F264}" type="datetimeFigureOut">
              <a:rPr lang="en-IN" smtClean="0"/>
              <a:t>03-07-2024</a:t>
            </a:fld>
            <a:endParaRPr lang="en-IN"/>
          </a:p>
        </p:txBody>
      </p:sp>
      <p:sp>
        <p:nvSpPr>
          <p:cNvPr id="5" name="Footer Placeholder 4">
            <a:extLst>
              <a:ext uri="{FF2B5EF4-FFF2-40B4-BE49-F238E27FC236}">
                <a16:creationId xmlns:a16="http://schemas.microsoft.com/office/drawing/2014/main" id="{16FECD61-6795-1959-1593-D233A617A4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EB95F9-780D-F7EA-9818-4A3D6F66A57F}"/>
              </a:ext>
            </a:extLst>
          </p:cNvPr>
          <p:cNvSpPr>
            <a:spLocks noGrp="1"/>
          </p:cNvSpPr>
          <p:nvPr>
            <p:ph type="sldNum" sz="quarter" idx="12"/>
          </p:nvPr>
        </p:nvSpPr>
        <p:spPr/>
        <p:txBody>
          <a:bodyPr/>
          <a:lstStyle/>
          <a:p>
            <a:fld id="{ADEE40FF-35A2-4581-83A0-AC44218DA300}" type="slidenum">
              <a:rPr lang="en-IN" smtClean="0"/>
              <a:t>‹#›</a:t>
            </a:fld>
            <a:endParaRPr lang="en-IN"/>
          </a:p>
        </p:txBody>
      </p:sp>
    </p:spTree>
    <p:extLst>
      <p:ext uri="{BB962C8B-B14F-4D97-AF65-F5344CB8AC3E}">
        <p14:creationId xmlns:p14="http://schemas.microsoft.com/office/powerpoint/2010/main" val="3479013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9B4BF-48A9-90A3-0A69-8681CF0EA6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FCB6E5-2027-EFAC-7D96-FCD9E33969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187CE8C-CDC8-4823-893F-A6D8A1334D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A9F5C61-CF73-085E-D0C1-45EB000225FF}"/>
              </a:ext>
            </a:extLst>
          </p:cNvPr>
          <p:cNvSpPr>
            <a:spLocks noGrp="1"/>
          </p:cNvSpPr>
          <p:nvPr>
            <p:ph type="dt" sz="half" idx="10"/>
          </p:nvPr>
        </p:nvSpPr>
        <p:spPr/>
        <p:txBody>
          <a:bodyPr/>
          <a:lstStyle/>
          <a:p>
            <a:fld id="{60338C10-C0BC-409F-9C59-A3356D71F264}" type="datetimeFigureOut">
              <a:rPr lang="en-IN" smtClean="0"/>
              <a:t>03-07-2024</a:t>
            </a:fld>
            <a:endParaRPr lang="en-IN"/>
          </a:p>
        </p:txBody>
      </p:sp>
      <p:sp>
        <p:nvSpPr>
          <p:cNvPr id="6" name="Footer Placeholder 5">
            <a:extLst>
              <a:ext uri="{FF2B5EF4-FFF2-40B4-BE49-F238E27FC236}">
                <a16:creationId xmlns:a16="http://schemas.microsoft.com/office/drawing/2014/main" id="{C6379972-C847-438D-70E5-EE2B0CF53F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DD8B0C-16C8-B78D-6145-EB95D5BF3397}"/>
              </a:ext>
            </a:extLst>
          </p:cNvPr>
          <p:cNvSpPr>
            <a:spLocks noGrp="1"/>
          </p:cNvSpPr>
          <p:nvPr>
            <p:ph type="sldNum" sz="quarter" idx="12"/>
          </p:nvPr>
        </p:nvSpPr>
        <p:spPr/>
        <p:txBody>
          <a:bodyPr/>
          <a:lstStyle/>
          <a:p>
            <a:fld id="{ADEE40FF-35A2-4581-83A0-AC44218DA300}" type="slidenum">
              <a:rPr lang="en-IN" smtClean="0"/>
              <a:t>‹#›</a:t>
            </a:fld>
            <a:endParaRPr lang="en-IN"/>
          </a:p>
        </p:txBody>
      </p:sp>
    </p:spTree>
    <p:extLst>
      <p:ext uri="{BB962C8B-B14F-4D97-AF65-F5344CB8AC3E}">
        <p14:creationId xmlns:p14="http://schemas.microsoft.com/office/powerpoint/2010/main" val="253562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B036D-1078-652E-A0CD-B0B60E2C8DE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E22255-CDFD-17BC-431A-F3C16448E6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5DEA41-247D-9327-2212-E5F43AC753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C8AD432-4175-4B83-1C6D-FDE251E414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94D053-944A-BB61-5DD3-2E877FE9AB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BD52F58-DD59-0C08-72AE-E1B518BF0E2F}"/>
              </a:ext>
            </a:extLst>
          </p:cNvPr>
          <p:cNvSpPr>
            <a:spLocks noGrp="1"/>
          </p:cNvSpPr>
          <p:nvPr>
            <p:ph type="dt" sz="half" idx="10"/>
          </p:nvPr>
        </p:nvSpPr>
        <p:spPr/>
        <p:txBody>
          <a:bodyPr/>
          <a:lstStyle/>
          <a:p>
            <a:fld id="{60338C10-C0BC-409F-9C59-A3356D71F264}" type="datetimeFigureOut">
              <a:rPr lang="en-IN" smtClean="0"/>
              <a:t>03-07-2024</a:t>
            </a:fld>
            <a:endParaRPr lang="en-IN"/>
          </a:p>
        </p:txBody>
      </p:sp>
      <p:sp>
        <p:nvSpPr>
          <p:cNvPr id="8" name="Footer Placeholder 7">
            <a:extLst>
              <a:ext uri="{FF2B5EF4-FFF2-40B4-BE49-F238E27FC236}">
                <a16:creationId xmlns:a16="http://schemas.microsoft.com/office/drawing/2014/main" id="{3E5D905D-52EC-95C2-88B2-06AAAF82E54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1E5D473-96EB-C93D-D495-A0B7D1ACCFF3}"/>
              </a:ext>
            </a:extLst>
          </p:cNvPr>
          <p:cNvSpPr>
            <a:spLocks noGrp="1"/>
          </p:cNvSpPr>
          <p:nvPr>
            <p:ph type="sldNum" sz="quarter" idx="12"/>
          </p:nvPr>
        </p:nvSpPr>
        <p:spPr/>
        <p:txBody>
          <a:bodyPr/>
          <a:lstStyle/>
          <a:p>
            <a:fld id="{ADEE40FF-35A2-4581-83A0-AC44218DA300}" type="slidenum">
              <a:rPr lang="en-IN" smtClean="0"/>
              <a:t>‹#›</a:t>
            </a:fld>
            <a:endParaRPr lang="en-IN"/>
          </a:p>
        </p:txBody>
      </p:sp>
    </p:spTree>
    <p:extLst>
      <p:ext uri="{BB962C8B-B14F-4D97-AF65-F5344CB8AC3E}">
        <p14:creationId xmlns:p14="http://schemas.microsoft.com/office/powerpoint/2010/main" val="1404234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45BB7-E076-C6CF-7AB9-FAE67C788B8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CF15CE6-0B5E-E14E-5C78-4FF7D3F52D10}"/>
              </a:ext>
            </a:extLst>
          </p:cNvPr>
          <p:cNvSpPr>
            <a:spLocks noGrp="1"/>
          </p:cNvSpPr>
          <p:nvPr>
            <p:ph type="dt" sz="half" idx="10"/>
          </p:nvPr>
        </p:nvSpPr>
        <p:spPr/>
        <p:txBody>
          <a:bodyPr/>
          <a:lstStyle/>
          <a:p>
            <a:fld id="{60338C10-C0BC-409F-9C59-A3356D71F264}" type="datetimeFigureOut">
              <a:rPr lang="en-IN" smtClean="0"/>
              <a:t>03-07-2024</a:t>
            </a:fld>
            <a:endParaRPr lang="en-IN"/>
          </a:p>
        </p:txBody>
      </p:sp>
      <p:sp>
        <p:nvSpPr>
          <p:cNvPr id="4" name="Footer Placeholder 3">
            <a:extLst>
              <a:ext uri="{FF2B5EF4-FFF2-40B4-BE49-F238E27FC236}">
                <a16:creationId xmlns:a16="http://schemas.microsoft.com/office/drawing/2014/main" id="{A50F8F44-64CF-4FCC-3E17-AABA682319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D366C51-4F59-6AC3-501D-45E976E527C6}"/>
              </a:ext>
            </a:extLst>
          </p:cNvPr>
          <p:cNvSpPr>
            <a:spLocks noGrp="1"/>
          </p:cNvSpPr>
          <p:nvPr>
            <p:ph type="sldNum" sz="quarter" idx="12"/>
          </p:nvPr>
        </p:nvSpPr>
        <p:spPr/>
        <p:txBody>
          <a:bodyPr/>
          <a:lstStyle/>
          <a:p>
            <a:fld id="{ADEE40FF-35A2-4581-83A0-AC44218DA300}" type="slidenum">
              <a:rPr lang="en-IN" smtClean="0"/>
              <a:t>‹#›</a:t>
            </a:fld>
            <a:endParaRPr lang="en-IN"/>
          </a:p>
        </p:txBody>
      </p:sp>
    </p:spTree>
    <p:extLst>
      <p:ext uri="{BB962C8B-B14F-4D97-AF65-F5344CB8AC3E}">
        <p14:creationId xmlns:p14="http://schemas.microsoft.com/office/powerpoint/2010/main" val="676855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32BFF5-BA6C-1D33-6F6E-A54730FC30D9}"/>
              </a:ext>
            </a:extLst>
          </p:cNvPr>
          <p:cNvSpPr>
            <a:spLocks noGrp="1"/>
          </p:cNvSpPr>
          <p:nvPr>
            <p:ph type="dt" sz="half" idx="10"/>
          </p:nvPr>
        </p:nvSpPr>
        <p:spPr/>
        <p:txBody>
          <a:bodyPr/>
          <a:lstStyle/>
          <a:p>
            <a:fld id="{60338C10-C0BC-409F-9C59-A3356D71F264}" type="datetimeFigureOut">
              <a:rPr lang="en-IN" smtClean="0"/>
              <a:t>03-07-2024</a:t>
            </a:fld>
            <a:endParaRPr lang="en-IN"/>
          </a:p>
        </p:txBody>
      </p:sp>
      <p:sp>
        <p:nvSpPr>
          <p:cNvPr id="3" name="Footer Placeholder 2">
            <a:extLst>
              <a:ext uri="{FF2B5EF4-FFF2-40B4-BE49-F238E27FC236}">
                <a16:creationId xmlns:a16="http://schemas.microsoft.com/office/drawing/2014/main" id="{D8C93A04-ADBA-04BF-1B39-FAB75810A92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D75026-AE97-1893-6898-7570D274C8AD}"/>
              </a:ext>
            </a:extLst>
          </p:cNvPr>
          <p:cNvSpPr>
            <a:spLocks noGrp="1"/>
          </p:cNvSpPr>
          <p:nvPr>
            <p:ph type="sldNum" sz="quarter" idx="12"/>
          </p:nvPr>
        </p:nvSpPr>
        <p:spPr/>
        <p:txBody>
          <a:bodyPr/>
          <a:lstStyle/>
          <a:p>
            <a:fld id="{ADEE40FF-35A2-4581-83A0-AC44218DA300}" type="slidenum">
              <a:rPr lang="en-IN" smtClean="0"/>
              <a:t>‹#›</a:t>
            </a:fld>
            <a:endParaRPr lang="en-IN"/>
          </a:p>
        </p:txBody>
      </p:sp>
    </p:spTree>
    <p:extLst>
      <p:ext uri="{BB962C8B-B14F-4D97-AF65-F5344CB8AC3E}">
        <p14:creationId xmlns:p14="http://schemas.microsoft.com/office/powerpoint/2010/main" val="796658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3A01E-5F12-CABB-B795-B14422D026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ECB32A3-2008-09BD-2D09-13F975501D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854F0E-3049-0552-3691-CD7C8B269C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ED7783-1735-04B0-F393-56C7C623BC08}"/>
              </a:ext>
            </a:extLst>
          </p:cNvPr>
          <p:cNvSpPr>
            <a:spLocks noGrp="1"/>
          </p:cNvSpPr>
          <p:nvPr>
            <p:ph type="dt" sz="half" idx="10"/>
          </p:nvPr>
        </p:nvSpPr>
        <p:spPr/>
        <p:txBody>
          <a:bodyPr/>
          <a:lstStyle/>
          <a:p>
            <a:fld id="{60338C10-C0BC-409F-9C59-A3356D71F264}" type="datetimeFigureOut">
              <a:rPr lang="en-IN" smtClean="0"/>
              <a:t>03-07-2024</a:t>
            </a:fld>
            <a:endParaRPr lang="en-IN"/>
          </a:p>
        </p:txBody>
      </p:sp>
      <p:sp>
        <p:nvSpPr>
          <p:cNvPr id="6" name="Footer Placeholder 5">
            <a:extLst>
              <a:ext uri="{FF2B5EF4-FFF2-40B4-BE49-F238E27FC236}">
                <a16:creationId xmlns:a16="http://schemas.microsoft.com/office/drawing/2014/main" id="{71AAF8EB-0924-E0D5-113E-98FC9B5FFD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B41528-2396-4BD5-4002-78B5B348FB11}"/>
              </a:ext>
            </a:extLst>
          </p:cNvPr>
          <p:cNvSpPr>
            <a:spLocks noGrp="1"/>
          </p:cNvSpPr>
          <p:nvPr>
            <p:ph type="sldNum" sz="quarter" idx="12"/>
          </p:nvPr>
        </p:nvSpPr>
        <p:spPr/>
        <p:txBody>
          <a:bodyPr/>
          <a:lstStyle/>
          <a:p>
            <a:fld id="{ADEE40FF-35A2-4581-83A0-AC44218DA300}" type="slidenum">
              <a:rPr lang="en-IN" smtClean="0"/>
              <a:t>‹#›</a:t>
            </a:fld>
            <a:endParaRPr lang="en-IN"/>
          </a:p>
        </p:txBody>
      </p:sp>
    </p:spTree>
    <p:extLst>
      <p:ext uri="{BB962C8B-B14F-4D97-AF65-F5344CB8AC3E}">
        <p14:creationId xmlns:p14="http://schemas.microsoft.com/office/powerpoint/2010/main" val="2968826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79A01-D8E8-218C-4042-FD12F1DAE2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8EC6E47-4447-31C4-8102-D97BC9299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B2585E2-5A1E-C722-B9E7-2973C0351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56022E-8B86-B50A-E4A4-AB4B347D9E06}"/>
              </a:ext>
            </a:extLst>
          </p:cNvPr>
          <p:cNvSpPr>
            <a:spLocks noGrp="1"/>
          </p:cNvSpPr>
          <p:nvPr>
            <p:ph type="dt" sz="half" idx="10"/>
          </p:nvPr>
        </p:nvSpPr>
        <p:spPr/>
        <p:txBody>
          <a:bodyPr/>
          <a:lstStyle/>
          <a:p>
            <a:fld id="{60338C10-C0BC-409F-9C59-A3356D71F264}" type="datetimeFigureOut">
              <a:rPr lang="en-IN" smtClean="0"/>
              <a:t>03-07-2024</a:t>
            </a:fld>
            <a:endParaRPr lang="en-IN"/>
          </a:p>
        </p:txBody>
      </p:sp>
      <p:sp>
        <p:nvSpPr>
          <p:cNvPr id="6" name="Footer Placeholder 5">
            <a:extLst>
              <a:ext uri="{FF2B5EF4-FFF2-40B4-BE49-F238E27FC236}">
                <a16:creationId xmlns:a16="http://schemas.microsoft.com/office/drawing/2014/main" id="{54F21276-E5D0-F8B0-F72B-1720E4E91E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FAC761-DBAC-1284-A650-F41A3156F2A5}"/>
              </a:ext>
            </a:extLst>
          </p:cNvPr>
          <p:cNvSpPr>
            <a:spLocks noGrp="1"/>
          </p:cNvSpPr>
          <p:nvPr>
            <p:ph type="sldNum" sz="quarter" idx="12"/>
          </p:nvPr>
        </p:nvSpPr>
        <p:spPr/>
        <p:txBody>
          <a:bodyPr/>
          <a:lstStyle/>
          <a:p>
            <a:fld id="{ADEE40FF-35A2-4581-83A0-AC44218DA300}" type="slidenum">
              <a:rPr lang="en-IN" smtClean="0"/>
              <a:t>‹#›</a:t>
            </a:fld>
            <a:endParaRPr lang="en-IN"/>
          </a:p>
        </p:txBody>
      </p:sp>
    </p:spTree>
    <p:extLst>
      <p:ext uri="{BB962C8B-B14F-4D97-AF65-F5344CB8AC3E}">
        <p14:creationId xmlns:p14="http://schemas.microsoft.com/office/powerpoint/2010/main" val="2428065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128629-24F4-54D0-3B20-244A567120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63A49A-F8A9-8259-B075-25BB5368D0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E6E8C7-90AA-77C2-F43B-B7966A58DC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338C10-C0BC-409F-9C59-A3356D71F264}" type="datetimeFigureOut">
              <a:rPr lang="en-IN" smtClean="0"/>
              <a:t>03-07-2024</a:t>
            </a:fld>
            <a:endParaRPr lang="en-IN"/>
          </a:p>
        </p:txBody>
      </p:sp>
      <p:sp>
        <p:nvSpPr>
          <p:cNvPr id="5" name="Footer Placeholder 4">
            <a:extLst>
              <a:ext uri="{FF2B5EF4-FFF2-40B4-BE49-F238E27FC236}">
                <a16:creationId xmlns:a16="http://schemas.microsoft.com/office/drawing/2014/main" id="{3313C15B-BFDC-90BB-3849-3DA553784F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A858B3-B7AC-C2ED-E17D-9F7C274CB4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EE40FF-35A2-4581-83A0-AC44218DA300}" type="slidenum">
              <a:rPr lang="en-IN" smtClean="0"/>
              <a:t>‹#›</a:t>
            </a:fld>
            <a:endParaRPr lang="en-IN"/>
          </a:p>
        </p:txBody>
      </p:sp>
    </p:spTree>
    <p:extLst>
      <p:ext uri="{BB962C8B-B14F-4D97-AF65-F5344CB8AC3E}">
        <p14:creationId xmlns:p14="http://schemas.microsoft.com/office/powerpoint/2010/main" val="1178413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1D39FD-F95F-5236-D0D6-72C658BCD127}"/>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228600" y="299357"/>
            <a:ext cx="11734799" cy="6259286"/>
          </a:xfrm>
          <a:prstGeom prst="rect">
            <a:avLst/>
          </a:prstGeom>
        </p:spPr>
      </p:pic>
      <p:sp>
        <p:nvSpPr>
          <p:cNvPr id="4" name="TextBox 3">
            <a:extLst>
              <a:ext uri="{FF2B5EF4-FFF2-40B4-BE49-F238E27FC236}">
                <a16:creationId xmlns:a16="http://schemas.microsoft.com/office/drawing/2014/main" id="{28F92CEB-3D0B-53CB-9E47-350039C5BA15}"/>
              </a:ext>
            </a:extLst>
          </p:cNvPr>
          <p:cNvSpPr txBox="1"/>
          <p:nvPr/>
        </p:nvSpPr>
        <p:spPr>
          <a:xfrm>
            <a:off x="642255" y="587829"/>
            <a:ext cx="6085115" cy="4154984"/>
          </a:xfrm>
          <a:prstGeom prst="rect">
            <a:avLst/>
          </a:prstGeom>
          <a:noFill/>
        </p:spPr>
        <p:txBody>
          <a:bodyPr wrap="square" rtlCol="0">
            <a:spAutoFit/>
          </a:bodyPr>
          <a:lstStyle/>
          <a:p>
            <a:r>
              <a:rPr lang="en-US" sz="8800" b="1" dirty="0">
                <a:solidFill>
                  <a:srgbClr val="660066"/>
                </a:solidFill>
                <a:latin typeface="Lucida Bright" panose="02040602050505020304" pitchFamily="18" charset="0"/>
              </a:rPr>
              <a:t>YOUTUBE SONGS ANALYSIS</a:t>
            </a:r>
            <a:endParaRPr lang="en-IN" sz="8800" b="1" dirty="0">
              <a:solidFill>
                <a:srgbClr val="660066"/>
              </a:solidFill>
              <a:latin typeface="Lucida Bright" panose="02040602050505020304" pitchFamily="18" charset="0"/>
            </a:endParaRPr>
          </a:p>
        </p:txBody>
      </p:sp>
    </p:spTree>
    <p:extLst>
      <p:ext uri="{BB962C8B-B14F-4D97-AF65-F5344CB8AC3E}">
        <p14:creationId xmlns:p14="http://schemas.microsoft.com/office/powerpoint/2010/main" val="35961561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81C801-9574-C274-4400-70413C9CE033}"/>
              </a:ext>
            </a:extLst>
          </p:cNvPr>
          <p:cNvSpPr txBox="1"/>
          <p:nvPr/>
        </p:nvSpPr>
        <p:spPr>
          <a:xfrm>
            <a:off x="968829" y="1248634"/>
            <a:ext cx="10570028" cy="5078313"/>
          </a:xfrm>
          <a:prstGeom prst="rect">
            <a:avLst/>
          </a:prstGeom>
          <a:noFill/>
        </p:spPr>
        <p:txBody>
          <a:bodyPr wrap="square" rtlCol="0">
            <a:spAutoFit/>
          </a:bodyPr>
          <a:lstStyle/>
          <a:p>
            <a:r>
              <a:rPr lang="en-US" dirty="0">
                <a:latin typeface="Lucida Bright" panose="02040602050505020304" pitchFamily="18" charset="0"/>
              </a:rPr>
              <a:t>Viewers strongly prefer HD quality videos on YouTube, which consistently attract more likes and views compared to SD quality videos. YouTube music videos peaked in viewership with 32.8 billion views in 2018, followed closely by 31 billion views in 2019, reflecting significant engagement and content trends during those years.</a:t>
            </a:r>
          </a:p>
          <a:p>
            <a:endParaRPr lang="en-US" dirty="0">
              <a:latin typeface="Lucida Bright" panose="02040602050505020304" pitchFamily="18" charset="0"/>
            </a:endParaRPr>
          </a:p>
          <a:p>
            <a:r>
              <a:rPr lang="en-US" dirty="0">
                <a:latin typeface="Lucida Bright" panose="02040602050505020304" pitchFamily="18" charset="0"/>
              </a:rPr>
              <a:t>'High Rated </a:t>
            </a:r>
            <a:r>
              <a:rPr lang="en-US" dirty="0" err="1">
                <a:latin typeface="Lucida Bright" panose="02040602050505020304" pitchFamily="18" charset="0"/>
              </a:rPr>
              <a:t>Gabru</a:t>
            </a:r>
            <a:r>
              <a:rPr lang="en-US" dirty="0">
                <a:latin typeface="Lucida Bright" panose="02040602050505020304" pitchFamily="18" charset="0"/>
              </a:rPr>
              <a:t>' by Guru Randhawa led with 420,375 comments, showing exceptional viewer engagement, followed closely by '</a:t>
            </a:r>
            <a:r>
              <a:rPr lang="en-US" dirty="0" err="1">
                <a:latin typeface="Lucida Bright" panose="02040602050505020304" pitchFamily="18" charset="0"/>
              </a:rPr>
              <a:t>Vaaste</a:t>
            </a:r>
            <a:r>
              <a:rPr lang="en-US" dirty="0">
                <a:latin typeface="Lucida Bright" panose="02040602050505020304" pitchFamily="18" charset="0"/>
              </a:rPr>
              <a:t>' with 353,057 comments, indicating strong viewer interaction.</a:t>
            </a:r>
          </a:p>
          <a:p>
            <a:br>
              <a:rPr lang="en-US" dirty="0">
                <a:latin typeface="Lucida Bright" panose="02040602050505020304" pitchFamily="18" charset="0"/>
              </a:rPr>
            </a:br>
            <a:r>
              <a:rPr lang="en-US" dirty="0">
                <a:latin typeface="Lucida Bright" panose="02040602050505020304" pitchFamily="18" charset="0"/>
              </a:rPr>
              <a:t>Wednesday has the highest YouTube song views at 45.7 billion, followed by Thursday at 39 billion, suggesting optimal days for release and promotion strategies.</a:t>
            </a:r>
          </a:p>
          <a:p>
            <a:endParaRPr lang="en-US" dirty="0">
              <a:latin typeface="Lucida Bright" panose="02040602050505020304" pitchFamily="18" charset="0"/>
            </a:endParaRPr>
          </a:p>
          <a:p>
            <a:r>
              <a:rPr lang="en-US" dirty="0">
                <a:latin typeface="Lucida Bright" panose="02040602050505020304" pitchFamily="18" charset="0"/>
              </a:rPr>
              <a:t>'</a:t>
            </a:r>
            <a:r>
              <a:rPr lang="en-US" dirty="0" err="1">
                <a:latin typeface="Lucida Bright" panose="02040602050505020304" pitchFamily="18" charset="0"/>
              </a:rPr>
              <a:t>Vaaste</a:t>
            </a:r>
            <a:r>
              <a:rPr lang="en-US" dirty="0">
                <a:latin typeface="Lucida Bright" panose="02040602050505020304" pitchFamily="18" charset="0"/>
              </a:rPr>
              <a:t>' is the top-viewed song on YouTube with 1.5 billion views, demonstrating broad popularity. '</a:t>
            </a:r>
            <a:r>
              <a:rPr lang="en-US" dirty="0" err="1">
                <a:latin typeface="Lucida Bright" panose="02040602050505020304" pitchFamily="18" charset="0"/>
              </a:rPr>
              <a:t>Lut</a:t>
            </a:r>
            <a:r>
              <a:rPr lang="en-US" dirty="0">
                <a:latin typeface="Lucida Bright" panose="02040602050505020304" pitchFamily="18" charset="0"/>
              </a:rPr>
              <a:t> Gaye' follows closely with 1.3 billion views, showing significant impact.</a:t>
            </a:r>
          </a:p>
          <a:p>
            <a:endParaRPr lang="en-US" dirty="0">
              <a:latin typeface="Lucida Bright" panose="02040602050505020304" pitchFamily="18" charset="0"/>
            </a:endParaRPr>
          </a:p>
          <a:p>
            <a:r>
              <a:rPr lang="en-US" dirty="0">
                <a:latin typeface="Lucida Bright" panose="02040602050505020304" pitchFamily="18" charset="0"/>
              </a:rPr>
              <a:t>'</a:t>
            </a:r>
            <a:r>
              <a:rPr lang="en-US" dirty="0" err="1">
                <a:latin typeface="Lucida Bright" panose="02040602050505020304" pitchFamily="18" charset="0"/>
              </a:rPr>
              <a:t>Vaaste</a:t>
            </a:r>
            <a:r>
              <a:rPr lang="en-US" dirty="0">
                <a:latin typeface="Lucida Bright" panose="02040602050505020304" pitchFamily="18" charset="0"/>
              </a:rPr>
              <a:t>' is also the most liked song on YouTube with 12.8 million likes, reinforcing its popularity and positive reception among viewers. '</a:t>
            </a:r>
            <a:r>
              <a:rPr lang="en-US" dirty="0" err="1">
                <a:latin typeface="Lucida Bright" panose="02040602050505020304" pitchFamily="18" charset="0"/>
              </a:rPr>
              <a:t>Lut</a:t>
            </a:r>
            <a:r>
              <a:rPr lang="en-US" dirty="0">
                <a:latin typeface="Lucida Bright" panose="02040602050505020304" pitchFamily="18" charset="0"/>
              </a:rPr>
              <a:t> Gaye' follows with 10.7 million likes, further indicating strong viewer appreciation.</a:t>
            </a:r>
            <a:endParaRPr lang="en-IN" dirty="0">
              <a:latin typeface="Lucida Bright" panose="02040602050505020304" pitchFamily="18" charset="0"/>
            </a:endParaRPr>
          </a:p>
        </p:txBody>
      </p:sp>
      <p:sp>
        <p:nvSpPr>
          <p:cNvPr id="3" name="TextBox 2">
            <a:extLst>
              <a:ext uri="{FF2B5EF4-FFF2-40B4-BE49-F238E27FC236}">
                <a16:creationId xmlns:a16="http://schemas.microsoft.com/office/drawing/2014/main" id="{9907052D-4CB0-DD3D-7D00-954CE02CD675}"/>
              </a:ext>
            </a:extLst>
          </p:cNvPr>
          <p:cNvSpPr txBox="1"/>
          <p:nvPr/>
        </p:nvSpPr>
        <p:spPr>
          <a:xfrm>
            <a:off x="1175657" y="391886"/>
            <a:ext cx="6705600" cy="369332"/>
          </a:xfrm>
          <a:prstGeom prst="rect">
            <a:avLst/>
          </a:prstGeom>
          <a:noFill/>
        </p:spPr>
        <p:txBody>
          <a:bodyPr wrap="square" rtlCol="0">
            <a:spAutoFit/>
          </a:bodyPr>
          <a:lstStyle>
            <a:defPPr>
              <a:defRPr lang="en-US"/>
            </a:defPPr>
            <a:lvl1pPr>
              <a:defRPr sz="4000" b="1">
                <a:solidFill>
                  <a:srgbClr val="660066"/>
                </a:solidFill>
                <a:latin typeface="Lucida Bright" panose="02040602050505020304" pitchFamily="18" charset="0"/>
              </a:defRPr>
            </a:lvl1pPr>
          </a:lstStyle>
          <a:p>
            <a:r>
              <a:rPr lang="en-US" dirty="0"/>
              <a:t>INSIGHTS</a:t>
            </a:r>
            <a:endParaRPr lang="en-IN" dirty="0"/>
          </a:p>
        </p:txBody>
      </p:sp>
    </p:spTree>
    <p:extLst>
      <p:ext uri="{BB962C8B-B14F-4D97-AF65-F5344CB8AC3E}">
        <p14:creationId xmlns:p14="http://schemas.microsoft.com/office/powerpoint/2010/main" val="1286390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4B1E65-504F-35AC-7FA5-CC16A0D81898}"/>
              </a:ext>
            </a:extLst>
          </p:cNvPr>
          <p:cNvSpPr txBox="1"/>
          <p:nvPr/>
        </p:nvSpPr>
        <p:spPr>
          <a:xfrm>
            <a:off x="108857" y="838200"/>
            <a:ext cx="12192000" cy="707886"/>
          </a:xfrm>
          <a:prstGeom prst="rect">
            <a:avLst/>
          </a:prstGeom>
          <a:noFill/>
        </p:spPr>
        <p:txBody>
          <a:bodyPr wrap="square" rtlCol="0">
            <a:spAutoFit/>
          </a:bodyPr>
          <a:lstStyle/>
          <a:p>
            <a:r>
              <a:rPr lang="en-US" sz="4000" b="1" dirty="0">
                <a:solidFill>
                  <a:srgbClr val="660066"/>
                </a:solidFill>
              </a:rPr>
              <a:t>             </a:t>
            </a:r>
            <a:r>
              <a:rPr lang="en-US" sz="4000" b="1" dirty="0">
                <a:solidFill>
                  <a:srgbClr val="660066"/>
                </a:solidFill>
                <a:latin typeface="Lucida Bright" panose="02040602050505020304" pitchFamily="18" charset="0"/>
              </a:rPr>
              <a:t>OBJECTIVE</a:t>
            </a:r>
            <a:endParaRPr lang="en-IN" sz="4000" b="1" dirty="0">
              <a:solidFill>
                <a:srgbClr val="660066"/>
              </a:solidFill>
              <a:latin typeface="Lucida Bright" panose="02040602050505020304" pitchFamily="18" charset="0"/>
            </a:endParaRPr>
          </a:p>
        </p:txBody>
      </p:sp>
      <p:sp>
        <p:nvSpPr>
          <p:cNvPr id="3" name="TextBox 2">
            <a:extLst>
              <a:ext uri="{FF2B5EF4-FFF2-40B4-BE49-F238E27FC236}">
                <a16:creationId xmlns:a16="http://schemas.microsoft.com/office/drawing/2014/main" id="{1B05566B-EF01-E053-F273-F7FACACE7415}"/>
              </a:ext>
            </a:extLst>
          </p:cNvPr>
          <p:cNvSpPr txBox="1"/>
          <p:nvPr/>
        </p:nvSpPr>
        <p:spPr>
          <a:xfrm>
            <a:off x="1556657" y="2166257"/>
            <a:ext cx="8828314" cy="3416320"/>
          </a:xfrm>
          <a:prstGeom prst="rect">
            <a:avLst/>
          </a:prstGeom>
          <a:noFill/>
        </p:spPr>
        <p:txBody>
          <a:bodyPr wrap="square" rtlCol="0">
            <a:spAutoFit/>
          </a:bodyPr>
          <a:lstStyle/>
          <a:p>
            <a:r>
              <a:rPr lang="en-US" sz="3600" dirty="0">
                <a:solidFill>
                  <a:srgbClr val="000000"/>
                </a:solidFill>
                <a:latin typeface="Lucida Bright" panose="02040602050505020304" pitchFamily="18" charset="0"/>
              </a:rPr>
              <a:t>The goal is to utilize Power BI to create insightful visualizations and reports that provide a deeper understanding of YouTube song’s performance, popularity, and user engagement.</a:t>
            </a:r>
            <a:endParaRPr lang="en-IN" sz="3600" dirty="0">
              <a:solidFill>
                <a:srgbClr val="000000"/>
              </a:solidFill>
              <a:latin typeface="Lucida Bright" panose="02040602050505020304" pitchFamily="18" charset="0"/>
            </a:endParaRPr>
          </a:p>
        </p:txBody>
      </p:sp>
    </p:spTree>
    <p:extLst>
      <p:ext uri="{BB962C8B-B14F-4D97-AF65-F5344CB8AC3E}">
        <p14:creationId xmlns:p14="http://schemas.microsoft.com/office/powerpoint/2010/main" val="694886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87C854-C356-0416-CEC0-BA5CBAB91E2A}"/>
              </a:ext>
            </a:extLst>
          </p:cNvPr>
          <p:cNvSpPr txBox="1"/>
          <p:nvPr/>
        </p:nvSpPr>
        <p:spPr>
          <a:xfrm>
            <a:off x="1295400" y="751114"/>
            <a:ext cx="6672943" cy="707886"/>
          </a:xfrm>
          <a:prstGeom prst="rect">
            <a:avLst/>
          </a:prstGeom>
          <a:noFill/>
        </p:spPr>
        <p:txBody>
          <a:bodyPr wrap="square" rtlCol="0">
            <a:spAutoFit/>
          </a:bodyPr>
          <a:lstStyle/>
          <a:p>
            <a:r>
              <a:rPr lang="en-US" sz="4000" b="1" dirty="0">
                <a:solidFill>
                  <a:srgbClr val="660066"/>
                </a:solidFill>
                <a:latin typeface="Lucida Bright" panose="02040602050505020304" pitchFamily="18" charset="0"/>
              </a:rPr>
              <a:t> DATA OVERVIEW</a:t>
            </a:r>
            <a:endParaRPr lang="en-IN" sz="4000" b="1" dirty="0">
              <a:solidFill>
                <a:srgbClr val="660066"/>
              </a:solidFill>
              <a:latin typeface="Lucida Bright" panose="02040602050505020304" pitchFamily="18" charset="0"/>
            </a:endParaRPr>
          </a:p>
        </p:txBody>
      </p:sp>
      <p:sp>
        <p:nvSpPr>
          <p:cNvPr id="3" name="TextBox 2">
            <a:extLst>
              <a:ext uri="{FF2B5EF4-FFF2-40B4-BE49-F238E27FC236}">
                <a16:creationId xmlns:a16="http://schemas.microsoft.com/office/drawing/2014/main" id="{2911F776-C9CC-FCBB-D8FD-47C509C668C9}"/>
              </a:ext>
            </a:extLst>
          </p:cNvPr>
          <p:cNvSpPr txBox="1"/>
          <p:nvPr/>
        </p:nvSpPr>
        <p:spPr>
          <a:xfrm>
            <a:off x="1436914" y="1589315"/>
            <a:ext cx="9394373" cy="5478814"/>
          </a:xfrm>
          <a:prstGeom prst="rect">
            <a:avLst/>
          </a:prstGeom>
          <a:noFill/>
        </p:spPr>
        <p:txBody>
          <a:bodyPr wrap="square" rtlCol="0">
            <a:spAutoFit/>
          </a:bodyPr>
          <a:lstStyle/>
          <a:p>
            <a:r>
              <a:rPr lang="en-US" sz="2000" dirty="0">
                <a:latin typeface="Lucida Bright" panose="02040602050505020304" pitchFamily="18" charset="0"/>
              </a:rPr>
              <a:t>1. </a:t>
            </a:r>
            <a:r>
              <a:rPr lang="en-US" sz="2000" dirty="0" err="1">
                <a:latin typeface="Lucida Bright" panose="02040602050505020304" pitchFamily="18" charset="0"/>
              </a:rPr>
              <a:t>video_id</a:t>
            </a:r>
            <a:r>
              <a:rPr lang="en-US" sz="2000" dirty="0">
                <a:latin typeface="Lucida Bright" panose="02040602050505020304" pitchFamily="18" charset="0"/>
              </a:rPr>
              <a:t>: Unique identifier for each YouTube video.</a:t>
            </a:r>
          </a:p>
          <a:p>
            <a:r>
              <a:rPr lang="en-US" sz="2000" dirty="0">
                <a:latin typeface="Lucida Bright" panose="02040602050505020304" pitchFamily="18" charset="0"/>
              </a:rPr>
              <a:t>2. </a:t>
            </a:r>
            <a:r>
              <a:rPr lang="en-US" sz="2000" dirty="0" err="1">
                <a:latin typeface="Lucida Bright" panose="02040602050505020304" pitchFamily="18" charset="0"/>
              </a:rPr>
              <a:t>channelTitle</a:t>
            </a:r>
            <a:r>
              <a:rPr lang="en-US" sz="2000" dirty="0">
                <a:latin typeface="Lucida Bright" panose="02040602050505020304" pitchFamily="18" charset="0"/>
              </a:rPr>
              <a:t>: Title of the YouTube channel publishing the song.</a:t>
            </a:r>
          </a:p>
          <a:p>
            <a:r>
              <a:rPr lang="en-US" sz="2000" dirty="0">
                <a:latin typeface="Lucida Bright" panose="02040602050505020304" pitchFamily="18" charset="0"/>
              </a:rPr>
              <a:t>3. title: Title of the YouTube song video.</a:t>
            </a:r>
          </a:p>
          <a:p>
            <a:r>
              <a:rPr lang="en-US" sz="2000" dirty="0">
                <a:latin typeface="Lucida Bright" panose="02040602050505020304" pitchFamily="18" charset="0"/>
              </a:rPr>
              <a:t>4. description: Description provided for the YouTube song video.</a:t>
            </a:r>
          </a:p>
          <a:p>
            <a:r>
              <a:rPr lang="en-US" sz="2000" dirty="0">
                <a:latin typeface="Lucida Bright" panose="02040602050505020304" pitchFamily="18" charset="0"/>
              </a:rPr>
              <a:t>5. tags: Tags associated with the YouTube song video.</a:t>
            </a:r>
          </a:p>
          <a:p>
            <a:r>
              <a:rPr lang="en-US" sz="2000" dirty="0">
                <a:latin typeface="Lucida Bright" panose="02040602050505020304" pitchFamily="18" charset="0"/>
              </a:rPr>
              <a:t>6. </a:t>
            </a:r>
            <a:r>
              <a:rPr lang="en-US" sz="2000" dirty="0" err="1">
                <a:latin typeface="Lucida Bright" panose="02040602050505020304" pitchFamily="18" charset="0"/>
              </a:rPr>
              <a:t>publishedAt</a:t>
            </a:r>
            <a:r>
              <a:rPr lang="en-US" sz="2000" dirty="0">
                <a:latin typeface="Lucida Bright" panose="02040602050505020304" pitchFamily="18" charset="0"/>
              </a:rPr>
              <a:t>: Date and time when the YouTube song video was published.</a:t>
            </a:r>
          </a:p>
          <a:p>
            <a:r>
              <a:rPr lang="en-US" sz="2000" dirty="0">
                <a:latin typeface="Lucida Bright" panose="02040602050505020304" pitchFamily="18" charset="0"/>
              </a:rPr>
              <a:t>7. </a:t>
            </a:r>
            <a:r>
              <a:rPr lang="en-US" sz="2000" dirty="0" err="1">
                <a:latin typeface="Lucida Bright" panose="02040602050505020304" pitchFamily="18" charset="0"/>
              </a:rPr>
              <a:t>viewCount</a:t>
            </a:r>
            <a:r>
              <a:rPr lang="en-US" sz="2000" dirty="0">
                <a:latin typeface="Lucida Bright" panose="02040602050505020304" pitchFamily="18" charset="0"/>
              </a:rPr>
              <a:t>: Number of views received by the YouTube song video.</a:t>
            </a:r>
          </a:p>
          <a:p>
            <a:r>
              <a:rPr lang="en-US" sz="2000" dirty="0">
                <a:latin typeface="Lucida Bright" panose="02040602050505020304" pitchFamily="18" charset="0"/>
              </a:rPr>
              <a:t>8. </a:t>
            </a:r>
            <a:r>
              <a:rPr lang="en-US" sz="2000" dirty="0" err="1">
                <a:latin typeface="Lucida Bright" panose="02040602050505020304" pitchFamily="18" charset="0"/>
              </a:rPr>
              <a:t>likeCount</a:t>
            </a:r>
            <a:r>
              <a:rPr lang="en-US" sz="2000" dirty="0">
                <a:latin typeface="Lucida Bright" panose="02040602050505020304" pitchFamily="18" charset="0"/>
              </a:rPr>
              <a:t>: Number of likes received by the YouTube song video.</a:t>
            </a:r>
          </a:p>
          <a:p>
            <a:r>
              <a:rPr lang="en-US" sz="2000" dirty="0">
                <a:latin typeface="Lucida Bright" panose="02040602050505020304" pitchFamily="18" charset="0"/>
              </a:rPr>
              <a:t>9. </a:t>
            </a:r>
            <a:r>
              <a:rPr lang="en-US" sz="2000" dirty="0" err="1">
                <a:latin typeface="Lucida Bright" panose="02040602050505020304" pitchFamily="18" charset="0"/>
              </a:rPr>
              <a:t>favoriteCount</a:t>
            </a:r>
            <a:r>
              <a:rPr lang="en-US" sz="2000" dirty="0">
                <a:latin typeface="Lucida Bright" panose="02040602050505020304" pitchFamily="18" charset="0"/>
              </a:rPr>
              <a:t>: Number of times the YouTube song video has been marked as a favorite.</a:t>
            </a:r>
          </a:p>
          <a:p>
            <a:r>
              <a:rPr lang="en-US" sz="2000" dirty="0">
                <a:latin typeface="Lucida Bright" panose="02040602050505020304" pitchFamily="18" charset="0"/>
              </a:rPr>
              <a:t>10. </a:t>
            </a:r>
            <a:r>
              <a:rPr lang="en-US" sz="2000" dirty="0" err="1">
                <a:latin typeface="Lucida Bright" panose="02040602050505020304" pitchFamily="18" charset="0"/>
              </a:rPr>
              <a:t>commentCount</a:t>
            </a:r>
            <a:r>
              <a:rPr lang="en-US" sz="2000" dirty="0">
                <a:latin typeface="Lucida Bright" panose="02040602050505020304" pitchFamily="18" charset="0"/>
              </a:rPr>
              <a:t>: Number of comments posted on the YouTube song video.</a:t>
            </a:r>
          </a:p>
          <a:p>
            <a:r>
              <a:rPr lang="en-US" sz="2000" dirty="0">
                <a:latin typeface="Lucida Bright" panose="02040602050505020304" pitchFamily="18" charset="0"/>
              </a:rPr>
              <a:t>11. duration: Duration of the YouTube song video.</a:t>
            </a:r>
          </a:p>
          <a:p>
            <a:r>
              <a:rPr lang="en-US" sz="2000" dirty="0">
                <a:latin typeface="Lucida Bright" panose="02040602050505020304" pitchFamily="18" charset="0"/>
              </a:rPr>
              <a:t>12. definition: Video definition or quality (e.g., HD, SD).</a:t>
            </a:r>
          </a:p>
          <a:p>
            <a:r>
              <a:rPr lang="en-US" sz="2000" dirty="0">
                <a:latin typeface="Lucida Bright" panose="02040602050505020304" pitchFamily="18" charset="0"/>
              </a:rPr>
              <a:t>13. caption: Availability of captions for the YouTube song video.</a:t>
            </a:r>
          </a:p>
          <a:p>
            <a:endParaRPr lang="en-US" dirty="0"/>
          </a:p>
        </p:txBody>
      </p:sp>
    </p:spTree>
    <p:extLst>
      <p:ext uri="{BB962C8B-B14F-4D97-AF65-F5344CB8AC3E}">
        <p14:creationId xmlns:p14="http://schemas.microsoft.com/office/powerpoint/2010/main" val="2236380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CA7B69-961E-64BA-F7D0-013A73299BD4}"/>
              </a:ext>
            </a:extLst>
          </p:cNvPr>
          <p:cNvSpPr txBox="1"/>
          <p:nvPr/>
        </p:nvSpPr>
        <p:spPr>
          <a:xfrm>
            <a:off x="642257" y="551804"/>
            <a:ext cx="10907486" cy="707886"/>
          </a:xfrm>
          <a:prstGeom prst="rect">
            <a:avLst/>
          </a:prstGeom>
          <a:noFill/>
        </p:spPr>
        <p:txBody>
          <a:bodyPr wrap="square" rtlCol="0">
            <a:spAutoFit/>
          </a:bodyPr>
          <a:lstStyle/>
          <a:p>
            <a:r>
              <a:rPr lang="en-US" sz="4000" b="1" dirty="0">
                <a:solidFill>
                  <a:srgbClr val="660066"/>
                </a:solidFill>
                <a:latin typeface="Lucida Bright" panose="02040602050505020304" pitchFamily="18" charset="0"/>
              </a:rPr>
              <a:t>LIKES AND VIEWS BY VIDEO QUALITY</a:t>
            </a:r>
            <a:endParaRPr lang="en-IN" sz="4000" b="1" dirty="0">
              <a:solidFill>
                <a:srgbClr val="660066"/>
              </a:solidFill>
              <a:latin typeface="Lucida Bright" panose="02040602050505020304" pitchFamily="18" charset="0"/>
            </a:endParaRPr>
          </a:p>
        </p:txBody>
      </p:sp>
      <p:sp>
        <p:nvSpPr>
          <p:cNvPr id="3" name="TextBox 2">
            <a:extLst>
              <a:ext uri="{FF2B5EF4-FFF2-40B4-BE49-F238E27FC236}">
                <a16:creationId xmlns:a16="http://schemas.microsoft.com/office/drawing/2014/main" id="{4B4FA862-B407-C357-9F8F-2F3AA622C473}"/>
              </a:ext>
            </a:extLst>
          </p:cNvPr>
          <p:cNvSpPr txBox="1"/>
          <p:nvPr/>
        </p:nvSpPr>
        <p:spPr>
          <a:xfrm>
            <a:off x="740229" y="1469571"/>
            <a:ext cx="10189030" cy="3016210"/>
          </a:xfrm>
          <a:prstGeom prst="rect">
            <a:avLst/>
          </a:prstGeom>
          <a:noFill/>
        </p:spPr>
        <p:txBody>
          <a:bodyPr wrap="square" rtlCol="0">
            <a:spAutoFit/>
          </a:bodyPr>
          <a:lstStyle/>
          <a:p>
            <a:r>
              <a:rPr lang="en-US" sz="2000" dirty="0">
                <a:latin typeface="Lucida Bright" panose="02040602050505020304" pitchFamily="18" charset="0"/>
              </a:rPr>
              <a:t>This section examines the correlation between video quality and the popularity metrics, specifically likes and views, of YouTube music videos. The analysis considers quality levels as </a:t>
            </a:r>
            <a:r>
              <a:rPr lang="en-US" sz="2000" dirty="0" err="1">
                <a:latin typeface="Lucida Bright" panose="02040602050505020304" pitchFamily="18" charset="0"/>
              </a:rPr>
              <a:t>hd</a:t>
            </a:r>
            <a:r>
              <a:rPr lang="en-US" sz="2000" dirty="0">
                <a:latin typeface="Lucida Bright" panose="02040602050505020304" pitchFamily="18" charset="0"/>
              </a:rPr>
              <a:t> and sd.</a:t>
            </a:r>
          </a:p>
          <a:p>
            <a:r>
              <a:rPr lang="en-US" sz="2000" b="1" dirty="0">
                <a:latin typeface="Lucida Bright" panose="02040602050505020304" pitchFamily="18" charset="0"/>
              </a:rPr>
              <a:t>99% </a:t>
            </a:r>
            <a:r>
              <a:rPr lang="en-US" sz="2000" dirty="0">
                <a:latin typeface="Lucida Bright" panose="02040602050505020304" pitchFamily="18" charset="0"/>
              </a:rPr>
              <a:t>of people prefer high-definition (HD) quality when it comes to likes and views on YouTube.</a:t>
            </a:r>
          </a:p>
          <a:p>
            <a:endParaRPr lang="en-US" dirty="0">
              <a:latin typeface="Lucida Bright" panose="02040602050505020304" pitchFamily="18" charset="0"/>
            </a:endParaRPr>
          </a:p>
          <a:p>
            <a:endParaRPr lang="en-US" dirty="0"/>
          </a:p>
          <a:p>
            <a:endParaRPr lang="en-US" dirty="0"/>
          </a:p>
          <a:p>
            <a:endParaRPr lang="en-US" dirty="0"/>
          </a:p>
          <a:p>
            <a:endParaRPr lang="en-IN" dirty="0"/>
          </a:p>
        </p:txBody>
      </p:sp>
      <p:pic>
        <p:nvPicPr>
          <p:cNvPr id="5" name="Picture 4">
            <a:extLst>
              <a:ext uri="{FF2B5EF4-FFF2-40B4-BE49-F238E27FC236}">
                <a16:creationId xmlns:a16="http://schemas.microsoft.com/office/drawing/2014/main" id="{448716C8-B7F5-C959-E1C8-A0A7812E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302" y="3581400"/>
            <a:ext cx="3363184" cy="2952260"/>
          </a:xfrm>
          <a:prstGeom prst="rect">
            <a:avLst/>
          </a:prstGeom>
        </p:spPr>
      </p:pic>
      <p:pic>
        <p:nvPicPr>
          <p:cNvPr id="9" name="Picture 8">
            <a:extLst>
              <a:ext uri="{FF2B5EF4-FFF2-40B4-BE49-F238E27FC236}">
                <a16:creationId xmlns:a16="http://schemas.microsoft.com/office/drawing/2014/main" id="{8B77E1DC-549C-6453-D8FC-E99DFBC3A7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7257" y="3429000"/>
            <a:ext cx="3908964" cy="3213104"/>
          </a:xfrm>
          <a:prstGeom prst="rect">
            <a:avLst/>
          </a:prstGeom>
        </p:spPr>
      </p:pic>
      <p:sp>
        <p:nvSpPr>
          <p:cNvPr id="10" name="TextBox 9">
            <a:extLst>
              <a:ext uri="{FF2B5EF4-FFF2-40B4-BE49-F238E27FC236}">
                <a16:creationId xmlns:a16="http://schemas.microsoft.com/office/drawing/2014/main" id="{1544E2DC-99E6-C4B3-5CE4-06F21F1C571B}"/>
              </a:ext>
            </a:extLst>
          </p:cNvPr>
          <p:cNvSpPr txBox="1"/>
          <p:nvPr/>
        </p:nvSpPr>
        <p:spPr>
          <a:xfrm>
            <a:off x="653142" y="3119735"/>
            <a:ext cx="10189030" cy="461665"/>
          </a:xfrm>
          <a:prstGeom prst="rect">
            <a:avLst/>
          </a:prstGeom>
          <a:noFill/>
        </p:spPr>
        <p:txBody>
          <a:bodyPr wrap="square" rtlCol="0">
            <a:spAutoFit/>
          </a:bodyPr>
          <a:lstStyle/>
          <a:p>
            <a:r>
              <a:rPr lang="en-US" sz="2400" b="1" dirty="0"/>
              <a:t>   LIKES BY VIDEO QUALITY                                        VIEWS BY VIDEO QUALITY</a:t>
            </a:r>
            <a:endParaRPr lang="en-IN" sz="2400" b="1" dirty="0"/>
          </a:p>
        </p:txBody>
      </p:sp>
    </p:spTree>
    <p:extLst>
      <p:ext uri="{BB962C8B-B14F-4D97-AF65-F5344CB8AC3E}">
        <p14:creationId xmlns:p14="http://schemas.microsoft.com/office/powerpoint/2010/main" val="923893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F8487B-BF63-21D2-1D15-216E67E1FA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5" y="1580544"/>
            <a:ext cx="5443777" cy="3418115"/>
          </a:xfrm>
          <a:prstGeom prst="rect">
            <a:avLst/>
          </a:prstGeom>
        </p:spPr>
      </p:pic>
      <p:sp>
        <p:nvSpPr>
          <p:cNvPr id="7" name="TextBox 6">
            <a:extLst>
              <a:ext uri="{FF2B5EF4-FFF2-40B4-BE49-F238E27FC236}">
                <a16:creationId xmlns:a16="http://schemas.microsoft.com/office/drawing/2014/main" id="{9A294E12-E657-AAA1-79CF-B392DD5E6BA1}"/>
              </a:ext>
            </a:extLst>
          </p:cNvPr>
          <p:cNvSpPr txBox="1"/>
          <p:nvPr/>
        </p:nvSpPr>
        <p:spPr>
          <a:xfrm>
            <a:off x="533400" y="544286"/>
            <a:ext cx="10003971" cy="707886"/>
          </a:xfrm>
          <a:prstGeom prst="rect">
            <a:avLst/>
          </a:prstGeom>
          <a:noFill/>
        </p:spPr>
        <p:txBody>
          <a:bodyPr wrap="square" rtlCol="0">
            <a:spAutoFit/>
          </a:bodyPr>
          <a:lstStyle/>
          <a:p>
            <a:r>
              <a:rPr lang="en-US" sz="4000" b="1" dirty="0">
                <a:solidFill>
                  <a:srgbClr val="660066"/>
                </a:solidFill>
                <a:latin typeface="Lucida Bright" panose="02040602050505020304" pitchFamily="18" charset="0"/>
              </a:rPr>
              <a:t>TOTAL VIEWS BY YEAR</a:t>
            </a:r>
          </a:p>
        </p:txBody>
      </p:sp>
      <p:sp>
        <p:nvSpPr>
          <p:cNvPr id="8" name="TextBox 7">
            <a:extLst>
              <a:ext uri="{FF2B5EF4-FFF2-40B4-BE49-F238E27FC236}">
                <a16:creationId xmlns:a16="http://schemas.microsoft.com/office/drawing/2014/main" id="{15829B72-C189-BB50-2597-DBC6DE15C511}"/>
              </a:ext>
            </a:extLst>
          </p:cNvPr>
          <p:cNvSpPr txBox="1"/>
          <p:nvPr/>
        </p:nvSpPr>
        <p:spPr>
          <a:xfrm>
            <a:off x="6096000" y="1719942"/>
            <a:ext cx="6096000" cy="3693319"/>
          </a:xfrm>
          <a:prstGeom prst="rect">
            <a:avLst/>
          </a:prstGeom>
          <a:noFill/>
        </p:spPr>
        <p:txBody>
          <a:bodyPr wrap="square" rtlCol="0">
            <a:spAutoFit/>
          </a:bodyPr>
          <a:lstStyle/>
          <a:p>
            <a:r>
              <a:rPr lang="en-US" sz="2000" dirty="0">
                <a:latin typeface="Lucida Bright" panose="02040602050505020304" pitchFamily="18" charset="0"/>
              </a:rPr>
              <a:t>This section presents the total number of views accumulated by YouTube music videos over different years. The analysis aims to identify trends and patterns in viewership over time. </a:t>
            </a:r>
          </a:p>
          <a:p>
            <a:endParaRPr lang="en-US" sz="2000" dirty="0">
              <a:latin typeface="Lucida Bright" panose="02040602050505020304" pitchFamily="18" charset="0"/>
            </a:endParaRPr>
          </a:p>
          <a:p>
            <a:r>
              <a:rPr lang="en-US" sz="2000" dirty="0">
                <a:latin typeface="Lucida Bright" panose="02040602050505020304" pitchFamily="18" charset="0"/>
              </a:rPr>
              <a:t>In </a:t>
            </a:r>
            <a:r>
              <a:rPr lang="en-US" sz="2000" b="1" dirty="0">
                <a:latin typeface="Lucida Bright" panose="02040602050505020304" pitchFamily="18" charset="0"/>
              </a:rPr>
              <a:t>2018</a:t>
            </a:r>
            <a:r>
              <a:rPr lang="en-US" sz="2000" dirty="0">
                <a:latin typeface="Lucida Bright" panose="02040602050505020304" pitchFamily="18" charset="0"/>
              </a:rPr>
              <a:t>, the total views reached </a:t>
            </a:r>
            <a:r>
              <a:rPr lang="en-US" sz="2000" b="1" dirty="0">
                <a:latin typeface="Lucida Bright" panose="02040602050505020304" pitchFamily="18" charset="0"/>
              </a:rPr>
              <a:t>32.8 billion</a:t>
            </a:r>
            <a:r>
              <a:rPr lang="en-US" sz="2000" dirty="0">
                <a:latin typeface="Lucida Bright" panose="02040602050505020304" pitchFamily="18" charset="0"/>
              </a:rPr>
              <a:t>, which is the highest among all years.</a:t>
            </a:r>
          </a:p>
          <a:p>
            <a:r>
              <a:rPr lang="en-US" sz="2000" dirty="0">
                <a:latin typeface="Lucida Bright" panose="02040602050505020304" pitchFamily="18" charset="0"/>
              </a:rPr>
              <a:t>In </a:t>
            </a:r>
            <a:r>
              <a:rPr lang="en-US" sz="2000" b="1" dirty="0">
                <a:latin typeface="Lucida Bright" panose="02040602050505020304" pitchFamily="18" charset="0"/>
              </a:rPr>
              <a:t>2019</a:t>
            </a:r>
            <a:r>
              <a:rPr lang="en-US" sz="2000" dirty="0">
                <a:latin typeface="Lucida Bright" panose="02040602050505020304" pitchFamily="18" charset="0"/>
              </a:rPr>
              <a:t>, the total views reached </a:t>
            </a:r>
            <a:r>
              <a:rPr lang="en-US" sz="2000" b="1" dirty="0">
                <a:latin typeface="Lucida Bright" panose="02040602050505020304" pitchFamily="18" charset="0"/>
              </a:rPr>
              <a:t>31 billion</a:t>
            </a:r>
            <a:r>
              <a:rPr lang="en-US" sz="2000" dirty="0">
                <a:latin typeface="Lucida Bright" panose="02040602050505020304" pitchFamily="18" charset="0"/>
              </a:rPr>
              <a:t>, which is the second highest among all years.</a:t>
            </a:r>
          </a:p>
          <a:p>
            <a:r>
              <a:rPr lang="en-US" dirty="0">
                <a:latin typeface="Lucida Bright" panose="02040602050505020304" pitchFamily="18" charset="0"/>
              </a:rPr>
              <a:t> </a:t>
            </a:r>
            <a:endParaRPr lang="en-IN" sz="1800" dirty="0">
              <a:latin typeface="Lucida Bright" panose="02040602050505020304" pitchFamily="18" charset="0"/>
            </a:endParaRPr>
          </a:p>
          <a:p>
            <a:r>
              <a:rPr lang="en-US" dirty="0">
                <a:latin typeface="Lucida Bright" panose="02040602050505020304" pitchFamily="18" charset="0"/>
              </a:rPr>
              <a:t> </a:t>
            </a:r>
            <a:endParaRPr lang="en-IN" sz="1800" dirty="0">
              <a:latin typeface="Lucida Bright" panose="02040602050505020304" pitchFamily="18" charset="0"/>
            </a:endParaRPr>
          </a:p>
          <a:p>
            <a:endParaRPr lang="en-IN" dirty="0"/>
          </a:p>
        </p:txBody>
      </p:sp>
    </p:spTree>
    <p:extLst>
      <p:ext uri="{BB962C8B-B14F-4D97-AF65-F5344CB8AC3E}">
        <p14:creationId xmlns:p14="http://schemas.microsoft.com/office/powerpoint/2010/main" val="2046942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FF900C-890C-5285-F15A-DB59338921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439" y="1839686"/>
            <a:ext cx="4458322" cy="3666011"/>
          </a:xfrm>
          <a:prstGeom prst="rect">
            <a:avLst/>
          </a:prstGeom>
        </p:spPr>
      </p:pic>
      <p:sp>
        <p:nvSpPr>
          <p:cNvPr id="2" name="TextBox 1">
            <a:extLst>
              <a:ext uri="{FF2B5EF4-FFF2-40B4-BE49-F238E27FC236}">
                <a16:creationId xmlns:a16="http://schemas.microsoft.com/office/drawing/2014/main" id="{6C46C52D-5CA7-0F85-D309-E800E972921F}"/>
              </a:ext>
            </a:extLst>
          </p:cNvPr>
          <p:cNvSpPr txBox="1"/>
          <p:nvPr/>
        </p:nvSpPr>
        <p:spPr>
          <a:xfrm>
            <a:off x="783771" y="576943"/>
            <a:ext cx="9350829" cy="707886"/>
          </a:xfrm>
          <a:prstGeom prst="rect">
            <a:avLst/>
          </a:prstGeom>
          <a:noFill/>
        </p:spPr>
        <p:txBody>
          <a:bodyPr wrap="square" rtlCol="0">
            <a:spAutoFit/>
          </a:bodyPr>
          <a:lstStyle/>
          <a:p>
            <a:r>
              <a:rPr lang="en-US" sz="4000" b="1" dirty="0">
                <a:solidFill>
                  <a:srgbClr val="660066"/>
                </a:solidFill>
                <a:latin typeface="Lucida Bright" panose="02040602050505020304" pitchFamily="18" charset="0"/>
              </a:rPr>
              <a:t>TOP SONGS BY COMMENTS</a:t>
            </a:r>
            <a:endParaRPr lang="en-IN" sz="4000" b="1" dirty="0">
              <a:solidFill>
                <a:srgbClr val="660066"/>
              </a:solidFill>
              <a:latin typeface="Lucida Bright" panose="02040602050505020304" pitchFamily="18" charset="0"/>
            </a:endParaRPr>
          </a:p>
        </p:txBody>
      </p:sp>
      <p:sp>
        <p:nvSpPr>
          <p:cNvPr id="3" name="TextBox 2">
            <a:extLst>
              <a:ext uri="{FF2B5EF4-FFF2-40B4-BE49-F238E27FC236}">
                <a16:creationId xmlns:a16="http://schemas.microsoft.com/office/drawing/2014/main" id="{B57C005D-42F0-109C-D730-C24520C54F5D}"/>
              </a:ext>
            </a:extLst>
          </p:cNvPr>
          <p:cNvSpPr txBox="1"/>
          <p:nvPr/>
        </p:nvSpPr>
        <p:spPr>
          <a:xfrm>
            <a:off x="5976257" y="1839686"/>
            <a:ext cx="4343400" cy="3785652"/>
          </a:xfrm>
          <a:prstGeom prst="rect">
            <a:avLst/>
          </a:prstGeom>
          <a:noFill/>
        </p:spPr>
        <p:txBody>
          <a:bodyPr wrap="square" rtlCol="0">
            <a:spAutoFit/>
          </a:bodyPr>
          <a:lstStyle/>
          <a:p>
            <a:r>
              <a:rPr lang="en-US" sz="2000" dirty="0">
                <a:latin typeface="Lucida Bright" panose="02040602050505020304" pitchFamily="18" charset="0"/>
              </a:rPr>
              <a:t>People gave the highest number of comments for the song </a:t>
            </a:r>
            <a:r>
              <a:rPr lang="en-US" sz="2000" b="1" dirty="0">
                <a:latin typeface="Lucida Bright" panose="02040602050505020304" pitchFamily="18" charset="0"/>
              </a:rPr>
              <a:t>'High Rated </a:t>
            </a:r>
            <a:r>
              <a:rPr lang="en-US" sz="2000" b="1" dirty="0" err="1">
                <a:latin typeface="Lucida Bright" panose="02040602050505020304" pitchFamily="18" charset="0"/>
              </a:rPr>
              <a:t>Gabru</a:t>
            </a:r>
            <a:r>
              <a:rPr lang="en-US" sz="2000" dirty="0">
                <a:latin typeface="Lucida Bright" panose="02040602050505020304" pitchFamily="18" charset="0"/>
              </a:rPr>
              <a:t>' by Guru Randhawa, with a total of </a:t>
            </a:r>
            <a:r>
              <a:rPr lang="en-US" sz="2000" b="1" dirty="0">
                <a:latin typeface="Lucida Bright" panose="02040602050505020304" pitchFamily="18" charset="0"/>
              </a:rPr>
              <a:t>420,375</a:t>
            </a:r>
            <a:r>
              <a:rPr lang="en-US" sz="2000" dirty="0">
                <a:latin typeface="Lucida Bright" panose="02040602050505020304" pitchFamily="18" charset="0"/>
              </a:rPr>
              <a:t> comments.</a:t>
            </a:r>
          </a:p>
          <a:p>
            <a:r>
              <a:rPr lang="en-US" sz="2000" dirty="0">
                <a:latin typeface="Lucida Bright" panose="02040602050505020304" pitchFamily="18" charset="0"/>
              </a:rPr>
              <a:t>This demonstrates the song's exceptional impact and the high level of engagement it generated among viewers.</a:t>
            </a:r>
          </a:p>
          <a:p>
            <a:r>
              <a:rPr lang="en-US" sz="2000" dirty="0">
                <a:latin typeface="Lucida Bright" panose="02040602050505020304" pitchFamily="18" charset="0"/>
              </a:rPr>
              <a:t>The second highest number of comments was for '</a:t>
            </a:r>
            <a:r>
              <a:rPr lang="en-US" sz="2000" dirty="0" err="1">
                <a:latin typeface="Lucida Bright" panose="02040602050505020304" pitchFamily="18" charset="0"/>
              </a:rPr>
              <a:t>Vaaste</a:t>
            </a:r>
            <a:r>
              <a:rPr lang="en-US" sz="2000" dirty="0">
                <a:latin typeface="Lucida Bright" panose="02040602050505020304" pitchFamily="18" charset="0"/>
              </a:rPr>
              <a:t>,' with 353,057 views.</a:t>
            </a:r>
            <a:endParaRPr lang="en-IN" sz="2000" dirty="0">
              <a:latin typeface="Lucida Bright" panose="02040602050505020304" pitchFamily="18" charset="0"/>
            </a:endParaRPr>
          </a:p>
        </p:txBody>
      </p:sp>
    </p:spTree>
    <p:extLst>
      <p:ext uri="{BB962C8B-B14F-4D97-AF65-F5344CB8AC3E}">
        <p14:creationId xmlns:p14="http://schemas.microsoft.com/office/powerpoint/2010/main" val="2110018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D1143E-14B4-2CE0-C2C0-0C7D26EBEA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177" y="2104797"/>
            <a:ext cx="4782217" cy="3258005"/>
          </a:xfrm>
          <a:prstGeom prst="rect">
            <a:avLst/>
          </a:prstGeom>
        </p:spPr>
      </p:pic>
      <p:sp>
        <p:nvSpPr>
          <p:cNvPr id="6" name="TextBox 5">
            <a:extLst>
              <a:ext uri="{FF2B5EF4-FFF2-40B4-BE49-F238E27FC236}">
                <a16:creationId xmlns:a16="http://schemas.microsoft.com/office/drawing/2014/main" id="{30F40CCC-F4F8-4D9A-5D51-07212CACB814}"/>
              </a:ext>
            </a:extLst>
          </p:cNvPr>
          <p:cNvSpPr txBox="1"/>
          <p:nvPr/>
        </p:nvSpPr>
        <p:spPr>
          <a:xfrm flipH="1">
            <a:off x="820177" y="634912"/>
            <a:ext cx="8893632" cy="707886"/>
          </a:xfrm>
          <a:prstGeom prst="rect">
            <a:avLst/>
          </a:prstGeom>
          <a:noFill/>
        </p:spPr>
        <p:txBody>
          <a:bodyPr wrap="square" rtlCol="0">
            <a:spAutoFit/>
          </a:bodyPr>
          <a:lstStyle>
            <a:defPPr>
              <a:defRPr lang="en-US"/>
            </a:defPPr>
            <a:lvl1pPr>
              <a:defRPr sz="4000" b="1">
                <a:solidFill>
                  <a:srgbClr val="660066"/>
                </a:solidFill>
                <a:latin typeface="Lucida Bright" panose="02040602050505020304" pitchFamily="18" charset="0"/>
              </a:defRPr>
            </a:lvl1pPr>
          </a:lstStyle>
          <a:p>
            <a:r>
              <a:rPr lang="en-US" dirty="0"/>
              <a:t>VIEWS BY DAY OF THE WEEK</a:t>
            </a:r>
            <a:endParaRPr lang="en-IN" dirty="0"/>
          </a:p>
        </p:txBody>
      </p:sp>
      <p:sp>
        <p:nvSpPr>
          <p:cNvPr id="8" name="TextBox 7">
            <a:extLst>
              <a:ext uri="{FF2B5EF4-FFF2-40B4-BE49-F238E27FC236}">
                <a16:creationId xmlns:a16="http://schemas.microsoft.com/office/drawing/2014/main" id="{5D57794B-6D81-F6B1-C24B-4456E0022BFC}"/>
              </a:ext>
            </a:extLst>
          </p:cNvPr>
          <p:cNvSpPr txBox="1"/>
          <p:nvPr/>
        </p:nvSpPr>
        <p:spPr>
          <a:xfrm>
            <a:off x="6966857" y="1970314"/>
            <a:ext cx="4648200" cy="2862322"/>
          </a:xfrm>
          <a:prstGeom prst="rect">
            <a:avLst/>
          </a:prstGeom>
          <a:noFill/>
        </p:spPr>
        <p:txBody>
          <a:bodyPr wrap="square" rtlCol="0">
            <a:spAutoFit/>
          </a:bodyPr>
          <a:lstStyle/>
          <a:p>
            <a:r>
              <a:rPr lang="en-US" sz="2000" dirty="0">
                <a:latin typeface="Lucida Bright" panose="02040602050505020304" pitchFamily="18" charset="0"/>
              </a:rPr>
              <a:t>On </a:t>
            </a:r>
            <a:r>
              <a:rPr lang="en-US" sz="2000" b="1" dirty="0">
                <a:latin typeface="Lucida Bright" panose="02040602050505020304" pitchFamily="18" charset="0"/>
              </a:rPr>
              <a:t>Wednesday</a:t>
            </a:r>
            <a:r>
              <a:rPr lang="en-US" sz="2000" dirty="0">
                <a:latin typeface="Lucida Bright" panose="02040602050505020304" pitchFamily="18" charset="0"/>
              </a:rPr>
              <a:t>, YouTube songs receive the highest number of views, with a total of </a:t>
            </a:r>
            <a:r>
              <a:rPr lang="en-US" sz="2000" b="1" dirty="0">
                <a:latin typeface="Lucida Bright" panose="02040602050505020304" pitchFamily="18" charset="0"/>
              </a:rPr>
              <a:t>45.7 billion </a:t>
            </a:r>
            <a:r>
              <a:rPr lang="en-US" sz="2000" dirty="0">
                <a:latin typeface="Lucida Bright" panose="02040602050505020304" pitchFamily="18" charset="0"/>
              </a:rPr>
              <a:t>views. </a:t>
            </a:r>
          </a:p>
          <a:p>
            <a:r>
              <a:rPr lang="en-US" sz="2000" dirty="0">
                <a:latin typeface="Lucida Bright" panose="02040602050505020304" pitchFamily="18" charset="0"/>
              </a:rPr>
              <a:t>On </a:t>
            </a:r>
            <a:r>
              <a:rPr lang="en-US" sz="2000" b="1" dirty="0">
                <a:latin typeface="Lucida Bright" panose="02040602050505020304" pitchFamily="18" charset="0"/>
              </a:rPr>
              <a:t>Thursday</a:t>
            </a:r>
            <a:r>
              <a:rPr lang="en-US" sz="2000" dirty="0">
                <a:latin typeface="Lucida Bright" panose="02040602050505020304" pitchFamily="18" charset="0"/>
              </a:rPr>
              <a:t>, YouTube songs receive the second highest number of views, with a total of </a:t>
            </a:r>
            <a:r>
              <a:rPr lang="en-US" sz="2000" b="1" dirty="0">
                <a:latin typeface="Lucida Bright" panose="02040602050505020304" pitchFamily="18" charset="0"/>
              </a:rPr>
              <a:t>39 billion </a:t>
            </a:r>
            <a:r>
              <a:rPr lang="en-US" sz="2000" dirty="0">
                <a:latin typeface="Lucida Bright" panose="02040602050505020304" pitchFamily="18" charset="0"/>
              </a:rPr>
              <a:t>views.</a:t>
            </a:r>
            <a:endParaRPr lang="en-IN" sz="2000" dirty="0">
              <a:latin typeface="Lucida Bright" panose="02040602050505020304" pitchFamily="18" charset="0"/>
            </a:endParaRPr>
          </a:p>
          <a:p>
            <a:endParaRPr lang="en-US" sz="2000" dirty="0">
              <a:latin typeface="Lucida Bright" panose="02040602050505020304" pitchFamily="18" charset="0"/>
            </a:endParaRPr>
          </a:p>
        </p:txBody>
      </p:sp>
    </p:spTree>
    <p:extLst>
      <p:ext uri="{BB962C8B-B14F-4D97-AF65-F5344CB8AC3E}">
        <p14:creationId xmlns:p14="http://schemas.microsoft.com/office/powerpoint/2010/main" val="1919583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AACD34A-F2DC-31B4-C5BC-41FE11C3C6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715" y="2155153"/>
            <a:ext cx="5172797" cy="2972215"/>
          </a:xfrm>
          <a:prstGeom prst="rect">
            <a:avLst/>
          </a:prstGeom>
        </p:spPr>
      </p:pic>
      <p:sp>
        <p:nvSpPr>
          <p:cNvPr id="9" name="TextBox 8">
            <a:extLst>
              <a:ext uri="{FF2B5EF4-FFF2-40B4-BE49-F238E27FC236}">
                <a16:creationId xmlns:a16="http://schemas.microsoft.com/office/drawing/2014/main" id="{4526F29E-E15D-9624-1398-DE7406B2B94B}"/>
              </a:ext>
            </a:extLst>
          </p:cNvPr>
          <p:cNvSpPr txBox="1"/>
          <p:nvPr/>
        </p:nvSpPr>
        <p:spPr>
          <a:xfrm>
            <a:off x="674914" y="587829"/>
            <a:ext cx="8120743" cy="718771"/>
          </a:xfrm>
          <a:prstGeom prst="rect">
            <a:avLst/>
          </a:prstGeom>
          <a:noFill/>
        </p:spPr>
        <p:txBody>
          <a:bodyPr wrap="square" rtlCol="0">
            <a:spAutoFit/>
          </a:bodyPr>
          <a:lstStyle>
            <a:defPPr>
              <a:defRPr lang="en-US"/>
            </a:defPPr>
            <a:lvl1pPr>
              <a:defRPr sz="4000" b="1">
                <a:solidFill>
                  <a:srgbClr val="660066"/>
                </a:solidFill>
                <a:latin typeface="Lucida Bright" panose="02040602050505020304" pitchFamily="18" charset="0"/>
              </a:defRPr>
            </a:lvl1pPr>
          </a:lstStyle>
          <a:p>
            <a:r>
              <a:rPr lang="en-US" dirty="0"/>
              <a:t>TOP SONGS BY LIKES</a:t>
            </a:r>
            <a:endParaRPr lang="en-IN" dirty="0"/>
          </a:p>
        </p:txBody>
      </p:sp>
      <p:sp>
        <p:nvSpPr>
          <p:cNvPr id="16" name="Rectangle 6">
            <a:extLst>
              <a:ext uri="{FF2B5EF4-FFF2-40B4-BE49-F238E27FC236}">
                <a16:creationId xmlns:a16="http://schemas.microsoft.com/office/drawing/2014/main" id="{FAF0E0DE-3C2D-D57A-E402-6AD2A31BF483}"/>
              </a:ext>
            </a:extLst>
          </p:cNvPr>
          <p:cNvSpPr>
            <a:spLocks noChangeArrowheads="1"/>
          </p:cNvSpPr>
          <p:nvPr/>
        </p:nvSpPr>
        <p:spPr bwMode="auto">
          <a:xfrm>
            <a:off x="6281057" y="1708878"/>
            <a:ext cx="5562600"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Lucida Bright" panose="02040602050505020304" pitchFamily="18" charset="0"/>
              </a:rPr>
              <a:t>The song </a:t>
            </a:r>
            <a:r>
              <a:rPr kumimoji="0" lang="en-US" altLang="en-US" sz="2000" b="1" i="0" u="none" strike="noStrike" cap="none" normalizeH="0" baseline="0" dirty="0">
                <a:ln>
                  <a:noFill/>
                </a:ln>
                <a:solidFill>
                  <a:schemeClr val="tx1"/>
                </a:solidFill>
                <a:effectLst/>
                <a:latin typeface="Lucida Bright" panose="02040602050505020304" pitchFamily="18" charset="0"/>
              </a:rPr>
              <a:t>'</a:t>
            </a:r>
            <a:r>
              <a:rPr kumimoji="0" lang="en-US" altLang="en-US" sz="2000" b="1" i="0" u="none" strike="noStrike" cap="none" normalizeH="0" baseline="0" dirty="0" err="1">
                <a:ln>
                  <a:noFill/>
                </a:ln>
                <a:solidFill>
                  <a:schemeClr val="tx1"/>
                </a:solidFill>
                <a:effectLst/>
                <a:latin typeface="Lucida Bright" panose="02040602050505020304" pitchFamily="18" charset="0"/>
              </a:rPr>
              <a:t>Vaaste</a:t>
            </a:r>
            <a:r>
              <a:rPr kumimoji="0" lang="en-US" altLang="en-US" sz="2000" b="1" i="0" u="none" strike="noStrike" cap="none" normalizeH="0" baseline="0" dirty="0">
                <a:ln>
                  <a:noFill/>
                </a:ln>
                <a:solidFill>
                  <a:schemeClr val="tx1"/>
                </a:solidFill>
                <a:effectLst/>
                <a:latin typeface="Lucida Bright" panose="02040602050505020304" pitchFamily="18" charset="0"/>
              </a:rPr>
              <a:t>'</a:t>
            </a:r>
            <a:r>
              <a:rPr kumimoji="0" lang="en-US" altLang="en-US" sz="2000" b="0" i="0" u="none" strike="noStrike" cap="none" normalizeH="0" baseline="0" dirty="0">
                <a:ln>
                  <a:noFill/>
                </a:ln>
                <a:solidFill>
                  <a:schemeClr val="tx1"/>
                </a:solidFill>
                <a:effectLst/>
                <a:latin typeface="Lucida Bright" panose="02040602050505020304" pitchFamily="18" charset="0"/>
              </a:rPr>
              <a:t> stands out as the most liked song on YouTube with </a:t>
            </a:r>
            <a:r>
              <a:rPr kumimoji="0" lang="en-US" altLang="en-US" sz="2000" b="1" i="0" u="none" strike="noStrike" cap="none" normalizeH="0" baseline="0" dirty="0">
                <a:ln>
                  <a:noFill/>
                </a:ln>
                <a:solidFill>
                  <a:schemeClr val="tx1"/>
                </a:solidFill>
                <a:effectLst/>
                <a:latin typeface="Lucida Bright" panose="02040602050505020304" pitchFamily="18" charset="0"/>
              </a:rPr>
              <a:t>12.8 million </a:t>
            </a:r>
            <a:r>
              <a:rPr kumimoji="0" lang="en-US" altLang="en-US" sz="2000" b="0" i="0" u="none" strike="noStrike" cap="none" normalizeH="0" baseline="0" dirty="0">
                <a:ln>
                  <a:noFill/>
                </a:ln>
                <a:solidFill>
                  <a:schemeClr val="tx1"/>
                </a:solidFill>
                <a:effectLst/>
                <a:latin typeface="Lucida Bright" panose="02040602050505020304" pitchFamily="18" charset="0"/>
              </a:rPr>
              <a:t>likes, showcasing its widespread popularity and strong appeal to a diverse audience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Lucida Bright" panose="02040602050505020304" pitchFamily="18" charset="0"/>
              </a:rPr>
              <a:t>Following closely, </a:t>
            </a:r>
            <a:r>
              <a:rPr lang="en-US" sz="2000" b="1" dirty="0">
                <a:latin typeface="Lucida Bright" panose="02040602050505020304" pitchFamily="18" charset="0"/>
              </a:rPr>
              <a:t>'</a:t>
            </a:r>
            <a:r>
              <a:rPr lang="en-US" sz="2000" b="1" dirty="0" err="1">
                <a:latin typeface="Lucida Bright" panose="02040602050505020304" pitchFamily="18" charset="0"/>
              </a:rPr>
              <a:t>Lut</a:t>
            </a:r>
            <a:r>
              <a:rPr lang="en-US" sz="2000" b="1" dirty="0">
                <a:latin typeface="Lucida Bright" panose="02040602050505020304" pitchFamily="18" charset="0"/>
              </a:rPr>
              <a:t> Gaye' </a:t>
            </a:r>
            <a:r>
              <a:rPr lang="en-US" sz="2000" dirty="0">
                <a:latin typeface="Lucida Bright" panose="02040602050505020304" pitchFamily="18" charset="0"/>
              </a:rPr>
              <a:t>holds the position for the second highest number of likes with </a:t>
            </a:r>
            <a:r>
              <a:rPr lang="en-US" sz="2000" b="1" dirty="0">
                <a:latin typeface="Lucida Bright" panose="02040602050505020304" pitchFamily="18" charset="0"/>
              </a:rPr>
              <a:t>10.7 million</a:t>
            </a:r>
            <a:r>
              <a:rPr lang="en-US" sz="2000" dirty="0">
                <a:latin typeface="Lucida Bright" panose="02040602050505020304" pitchFamily="18" charset="0"/>
              </a:rPr>
              <a:t>, indicating its significant impact and widespread appreciation among viewers.</a:t>
            </a:r>
            <a:endParaRPr kumimoji="0" lang="en-US" altLang="en-US" sz="2000" b="0" i="0" u="none" strike="noStrike" cap="none" normalizeH="0" baseline="0" dirty="0">
              <a:ln>
                <a:noFill/>
              </a:ln>
              <a:solidFill>
                <a:schemeClr val="tx1"/>
              </a:solidFill>
              <a:effectLst/>
              <a:latin typeface="Lucida Bright" panose="020406020505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1293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097271-BE39-F5AD-1219-30259D1FB0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226" y="2177143"/>
            <a:ext cx="4690032" cy="2999874"/>
          </a:xfrm>
          <a:prstGeom prst="rect">
            <a:avLst/>
          </a:prstGeom>
        </p:spPr>
      </p:pic>
      <p:sp>
        <p:nvSpPr>
          <p:cNvPr id="4" name="TextBox 3">
            <a:extLst>
              <a:ext uri="{FF2B5EF4-FFF2-40B4-BE49-F238E27FC236}">
                <a16:creationId xmlns:a16="http://schemas.microsoft.com/office/drawing/2014/main" id="{12BC9972-3362-6236-D44B-C6113291D958}"/>
              </a:ext>
            </a:extLst>
          </p:cNvPr>
          <p:cNvSpPr txBox="1"/>
          <p:nvPr/>
        </p:nvSpPr>
        <p:spPr>
          <a:xfrm>
            <a:off x="718457" y="576943"/>
            <a:ext cx="8371114" cy="707886"/>
          </a:xfrm>
          <a:prstGeom prst="rect">
            <a:avLst/>
          </a:prstGeom>
          <a:noFill/>
        </p:spPr>
        <p:txBody>
          <a:bodyPr wrap="square" rtlCol="0">
            <a:spAutoFit/>
          </a:bodyPr>
          <a:lstStyle>
            <a:defPPr>
              <a:defRPr lang="en-US"/>
            </a:defPPr>
            <a:lvl1pPr>
              <a:defRPr sz="4000" b="1">
                <a:solidFill>
                  <a:srgbClr val="660066"/>
                </a:solidFill>
                <a:latin typeface="Lucida Bright" panose="02040602050505020304" pitchFamily="18" charset="0"/>
              </a:defRPr>
            </a:lvl1pPr>
          </a:lstStyle>
          <a:p>
            <a:r>
              <a:rPr lang="en-US" dirty="0"/>
              <a:t>TOTAL SONGS BY VIEWS</a:t>
            </a:r>
            <a:endParaRPr lang="en-IN" dirty="0"/>
          </a:p>
        </p:txBody>
      </p:sp>
      <p:sp>
        <p:nvSpPr>
          <p:cNvPr id="7" name="TextBox 6">
            <a:extLst>
              <a:ext uri="{FF2B5EF4-FFF2-40B4-BE49-F238E27FC236}">
                <a16:creationId xmlns:a16="http://schemas.microsoft.com/office/drawing/2014/main" id="{A0E90820-4996-4EAE-0A89-DB027B25D27C}"/>
              </a:ext>
            </a:extLst>
          </p:cNvPr>
          <p:cNvSpPr txBox="1"/>
          <p:nvPr/>
        </p:nvSpPr>
        <p:spPr>
          <a:xfrm>
            <a:off x="5878285" y="2380681"/>
            <a:ext cx="6030687" cy="2616101"/>
          </a:xfrm>
          <a:prstGeom prst="rect">
            <a:avLst/>
          </a:prstGeom>
          <a:noFill/>
        </p:spPr>
        <p:txBody>
          <a:bodyPr wrap="square">
            <a:spAutoFit/>
          </a:bodyPr>
          <a:lstStyle/>
          <a:p>
            <a:r>
              <a:rPr lang="en-IN" dirty="0">
                <a:latin typeface="Lucida Bright" panose="02040602050505020304" pitchFamily="18" charset="0"/>
              </a:rPr>
              <a:t>The song </a:t>
            </a:r>
            <a:r>
              <a:rPr lang="en-IN" sz="2000" b="1" dirty="0">
                <a:latin typeface="Lucida Bright" panose="02040602050505020304" pitchFamily="18" charset="0"/>
              </a:rPr>
              <a:t>'</a:t>
            </a:r>
            <a:r>
              <a:rPr lang="en-IN" sz="2000" b="1" dirty="0" err="1">
                <a:latin typeface="Lucida Bright" panose="02040602050505020304" pitchFamily="18" charset="0"/>
              </a:rPr>
              <a:t>Vaaste</a:t>
            </a:r>
            <a:r>
              <a:rPr lang="en-IN" sz="2000" b="1" dirty="0">
                <a:latin typeface="Lucida Bright" panose="02040602050505020304" pitchFamily="18" charset="0"/>
              </a:rPr>
              <a:t>'</a:t>
            </a:r>
            <a:r>
              <a:rPr lang="en-IN" dirty="0">
                <a:latin typeface="Lucida Bright" panose="02040602050505020304" pitchFamily="18" charset="0"/>
              </a:rPr>
              <a:t> stands out as the most viewed song on YouTube with </a:t>
            </a:r>
            <a:r>
              <a:rPr lang="en-IN" b="1" dirty="0">
                <a:latin typeface="Lucida Bright" panose="02040602050505020304" pitchFamily="18" charset="0"/>
              </a:rPr>
              <a:t>1.5 billion </a:t>
            </a:r>
            <a:r>
              <a:rPr lang="en-IN" dirty="0">
                <a:latin typeface="Lucida Bright" panose="02040602050505020304" pitchFamily="18" charset="0"/>
              </a:rPr>
              <a:t>views, showcasing its widespread popularity and strong appeal to a diverse audience.</a:t>
            </a:r>
          </a:p>
          <a:p>
            <a:endParaRPr lang="en-IN" dirty="0">
              <a:latin typeface="Lucida Bright" panose="02040602050505020304" pitchFamily="18" charset="0"/>
            </a:endParaRPr>
          </a:p>
          <a:p>
            <a:r>
              <a:rPr lang="en-IN" dirty="0">
                <a:latin typeface="Lucida Bright" panose="02040602050505020304" pitchFamily="18" charset="0"/>
              </a:rPr>
              <a:t>Following closely, </a:t>
            </a:r>
            <a:r>
              <a:rPr lang="en-IN" b="1" dirty="0">
                <a:latin typeface="Lucida Bright" panose="02040602050505020304" pitchFamily="18" charset="0"/>
              </a:rPr>
              <a:t>'</a:t>
            </a:r>
            <a:r>
              <a:rPr lang="en-IN" b="1" dirty="0" err="1">
                <a:latin typeface="Lucida Bright" panose="02040602050505020304" pitchFamily="18" charset="0"/>
              </a:rPr>
              <a:t>Lut</a:t>
            </a:r>
            <a:r>
              <a:rPr lang="en-IN" b="1" dirty="0">
                <a:latin typeface="Lucida Bright" panose="02040602050505020304" pitchFamily="18" charset="0"/>
              </a:rPr>
              <a:t> Gaye' </a:t>
            </a:r>
            <a:r>
              <a:rPr lang="en-IN" dirty="0">
                <a:latin typeface="Lucida Bright" panose="02040602050505020304" pitchFamily="18" charset="0"/>
              </a:rPr>
              <a:t>holds the position for the second highest number of views with </a:t>
            </a:r>
            <a:r>
              <a:rPr lang="en-IN" b="1" dirty="0">
                <a:latin typeface="Lucida Bright" panose="02040602050505020304" pitchFamily="18" charset="0"/>
              </a:rPr>
              <a:t>1.3 billion</a:t>
            </a:r>
            <a:r>
              <a:rPr lang="en-IN" dirty="0">
                <a:latin typeface="Lucida Bright" panose="02040602050505020304" pitchFamily="18" charset="0"/>
              </a:rPr>
              <a:t>, indicating its significant impact and widespread appreciation among viewers.</a:t>
            </a:r>
          </a:p>
        </p:txBody>
      </p:sp>
    </p:spTree>
    <p:extLst>
      <p:ext uri="{BB962C8B-B14F-4D97-AF65-F5344CB8AC3E}">
        <p14:creationId xmlns:p14="http://schemas.microsoft.com/office/powerpoint/2010/main" val="5677019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TotalTime>
  <Words>774</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Lucida Bright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adarsh mayannavar</dc:creator>
  <cp:lastModifiedBy>adarsh mayannavar</cp:lastModifiedBy>
  <cp:revision>7</cp:revision>
  <dcterms:created xsi:type="dcterms:W3CDTF">2024-07-02T07:27:07Z</dcterms:created>
  <dcterms:modified xsi:type="dcterms:W3CDTF">2024-07-03T13:14:47Z</dcterms:modified>
</cp:coreProperties>
</file>