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ECA0C0-2B47-43FA-BFF6-22D4F7C8E3D0}">
  <a:tblStyle styleId="{C4ECA0C0-2B47-43FA-BFF6-22D4F7C8E3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5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4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e8a6acc22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e8a6acc22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e8a6acc22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e8a6acc22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8a6acc22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8a6acc22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e8a6acc22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e8a6acc22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e8a6acc22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e8a6acc22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e8a6acc22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e8a6acc22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e8a6acc22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e8a6acc22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e8a6acc22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e8a6acc22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e8a6acc22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e8a6acc22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e8a6acc22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e8a6acc22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e8a6acc22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e8a6acc22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e8a6acc22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e8a6acc22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Behavior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Trends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Cooking Sessions, Demographics, and Order Patterns for Strategic Insights…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0000"/>
                </a:solidFill>
              </a:rPr>
              <a:t>Total Revenue by Dish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Spaghetti</a:t>
            </a:r>
            <a:r>
              <a:rPr lang="en-GB" sz="1500"/>
              <a:t> generated the highest revenue,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around </a:t>
            </a:r>
            <a:r>
              <a:rPr b="1" lang="en-GB" sz="1500"/>
              <a:t>55</a:t>
            </a:r>
            <a:r>
              <a:rPr lang="en-GB" sz="1500"/>
              <a:t>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Grilled Chicken</a:t>
            </a:r>
            <a:r>
              <a:rPr lang="en-GB" sz="1500"/>
              <a:t> follows closely with a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total revenue of around </a:t>
            </a:r>
            <a:r>
              <a:rPr b="1" lang="en-GB" sz="1500"/>
              <a:t>50</a:t>
            </a:r>
            <a:r>
              <a:rPr lang="en-GB" sz="1500"/>
              <a:t>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-4265" l="-2300" r="2300" t="-4265"/>
          <a:stretch/>
        </p:blipFill>
        <p:spPr>
          <a:xfrm>
            <a:off x="4308375" y="1171600"/>
            <a:ext cx="4244475" cy="31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0000"/>
                </a:solidFill>
              </a:rPr>
              <a:t>Proportion of Orders by Location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Chicago</a:t>
            </a:r>
            <a:r>
              <a:rPr lang="en-GB" sz="1400"/>
              <a:t> has the highest proportion, accounting for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/>
              <a:t>around 27%</a:t>
            </a:r>
            <a:r>
              <a:rPr lang="en-GB" sz="1400"/>
              <a:t> of the total orders.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/>
              <a:t>New York</a:t>
            </a:r>
            <a:r>
              <a:rPr lang="en-GB" sz="1400"/>
              <a:t> is the second highest, with </a:t>
            </a:r>
            <a:r>
              <a:rPr b="1" lang="en-GB" sz="1400"/>
              <a:t>around 21%</a:t>
            </a:r>
            <a:r>
              <a:rPr lang="en-GB" sz="1400"/>
              <a:t>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of the orders.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/>
              <a:t>Los Angeles</a:t>
            </a:r>
            <a:r>
              <a:rPr lang="en-GB" sz="1400"/>
              <a:t> follows with </a:t>
            </a:r>
            <a:r>
              <a:rPr b="1" lang="en-GB" sz="1400"/>
              <a:t>around 14%</a:t>
            </a:r>
            <a:r>
              <a:rPr lang="en-GB" sz="1400"/>
              <a:t> of the orders.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71600"/>
            <a:ext cx="4153224" cy="32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0000"/>
                </a:solidFill>
              </a:rPr>
              <a:t>Order Status Distribution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87.5% of the orders are completed.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remaining 12.5% of the orders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are cancelled.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-4701"/>
          <a:stretch/>
        </p:blipFill>
        <p:spPr>
          <a:xfrm>
            <a:off x="4572000" y="830800"/>
            <a:ext cx="4042550" cy="37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276200"/>
            <a:ext cx="85206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0000"/>
                </a:solidFill>
              </a:rPr>
              <a:t>Recommendations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913425"/>
            <a:ext cx="85206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91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18"/>
              <a:buFont typeface="Old Standard TT"/>
              <a:buAutoNum type="arabicPeriod"/>
            </a:pPr>
            <a:r>
              <a:rPr b="1" lang="en-GB" sz="1217"/>
              <a:t>Optimize Menu Offerings:</a:t>
            </a:r>
            <a:endParaRPr b="1" sz="1217"/>
          </a:p>
          <a:p>
            <a:pPr indent="-30591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8"/>
              <a:buFont typeface="Arial"/>
              <a:buChar char="○"/>
            </a:pPr>
            <a:r>
              <a:rPr lang="en-GB" sz="1217"/>
              <a:t>Promote popular dishes like </a:t>
            </a:r>
            <a:r>
              <a:rPr b="1" lang="en-GB" sz="1217"/>
              <a:t>Grilled Chicken</a:t>
            </a:r>
            <a:r>
              <a:rPr lang="en-GB" sz="1217"/>
              <a:t> and </a:t>
            </a:r>
            <a:r>
              <a:rPr b="1" lang="en-GB" sz="1217"/>
              <a:t>Spaghetti</a:t>
            </a:r>
            <a:r>
              <a:rPr lang="en-GB" sz="1217"/>
              <a:t> through targeted campaigns or discounts.</a:t>
            </a:r>
            <a:endParaRPr sz="1217"/>
          </a:p>
          <a:p>
            <a:pPr indent="-30591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8"/>
              <a:buFont typeface="Arial"/>
              <a:buChar char="○"/>
            </a:pPr>
            <a:r>
              <a:rPr lang="en-GB" sz="1217"/>
              <a:t>Introduce variations of </a:t>
            </a:r>
            <a:r>
              <a:rPr b="1" lang="en-GB" sz="1217"/>
              <a:t>Oatmeal</a:t>
            </a:r>
            <a:r>
              <a:rPr lang="en-GB" sz="1217"/>
              <a:t> and </a:t>
            </a:r>
            <a:r>
              <a:rPr b="1" lang="en-GB" sz="1217"/>
              <a:t>Pancakes</a:t>
            </a:r>
            <a:r>
              <a:rPr lang="en-GB" sz="1217"/>
              <a:t> to cater to users looking for quicker meal options.</a:t>
            </a:r>
            <a:endParaRPr sz="1217"/>
          </a:p>
          <a:p>
            <a:pPr indent="-3059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8"/>
              <a:buFont typeface="Old Standard TT"/>
              <a:buAutoNum type="arabicPeriod"/>
            </a:pPr>
            <a:r>
              <a:rPr b="1" lang="en-GB" sz="1217"/>
              <a:t>Tailor Marketing Strategies by Location:</a:t>
            </a:r>
            <a:endParaRPr b="1" sz="1217"/>
          </a:p>
          <a:p>
            <a:pPr indent="-30591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8"/>
              <a:buFont typeface="Arial"/>
              <a:buChar char="○"/>
            </a:pPr>
            <a:r>
              <a:rPr lang="en-GB" sz="1217"/>
              <a:t>Focus marketing efforts in </a:t>
            </a:r>
            <a:r>
              <a:rPr b="1" lang="en-GB" sz="1217"/>
              <a:t>Chicago</a:t>
            </a:r>
            <a:r>
              <a:rPr lang="en-GB" sz="1217"/>
              <a:t> (27% of total orders), as it is the top location with the most active users.</a:t>
            </a:r>
            <a:endParaRPr sz="1217"/>
          </a:p>
          <a:p>
            <a:pPr indent="-30591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8"/>
              <a:buFont typeface="Arial"/>
              <a:buChar char="○"/>
            </a:pPr>
            <a:r>
              <a:rPr lang="en-GB" sz="1217"/>
              <a:t>Expand efforts in </a:t>
            </a:r>
            <a:r>
              <a:rPr b="1" lang="en-GB" sz="1217"/>
              <a:t>New York</a:t>
            </a:r>
            <a:r>
              <a:rPr lang="en-GB" sz="1217"/>
              <a:t> and </a:t>
            </a:r>
            <a:r>
              <a:rPr b="1" lang="en-GB" sz="1217"/>
              <a:t>Los Angeles</a:t>
            </a:r>
            <a:r>
              <a:rPr lang="en-GB" sz="1217"/>
              <a:t>, which contribute to significant order shares (21% and 14%, respectively).</a:t>
            </a:r>
            <a:endParaRPr sz="1217"/>
          </a:p>
          <a:p>
            <a:pPr indent="-3059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8"/>
              <a:buFont typeface="Old Standard TT"/>
              <a:buAutoNum type="arabicPeriod"/>
            </a:pPr>
            <a:r>
              <a:rPr b="1" lang="en-GB" sz="1217"/>
              <a:t>Enhance User Experience Based on Ratings:</a:t>
            </a:r>
            <a:endParaRPr b="1" sz="1217"/>
          </a:p>
          <a:p>
            <a:pPr indent="-30591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8"/>
              <a:buFont typeface="Arial"/>
              <a:buChar char="○"/>
            </a:pPr>
            <a:r>
              <a:rPr lang="en-GB" sz="1217"/>
              <a:t>Encourage users to rate both </a:t>
            </a:r>
            <a:r>
              <a:rPr b="1" lang="en-GB" sz="1217"/>
              <a:t>cooking sessions</a:t>
            </a:r>
            <a:r>
              <a:rPr lang="en-GB" sz="1217"/>
              <a:t> and </a:t>
            </a:r>
            <a:r>
              <a:rPr b="1" lang="en-GB" sz="1217"/>
              <a:t>orders</a:t>
            </a:r>
            <a:r>
              <a:rPr lang="en-GB" sz="1217"/>
              <a:t> to gain insights into user satisfaction and improve future experiences.</a:t>
            </a:r>
            <a:endParaRPr sz="1217"/>
          </a:p>
          <a:p>
            <a:pPr indent="-30591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8"/>
              <a:buFont typeface="Old Standard TT"/>
              <a:buChar char="○"/>
            </a:pPr>
            <a:r>
              <a:rPr lang="en-GB" sz="1217"/>
              <a:t>Use positive ratings to drive customer loyalty through personalized offers or rewards programs.</a:t>
            </a:r>
            <a:endParaRPr sz="1217"/>
          </a:p>
          <a:p>
            <a:pPr indent="-3059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8"/>
              <a:buFont typeface="Old Standard TT"/>
              <a:buAutoNum type="arabicPeriod"/>
            </a:pPr>
            <a:r>
              <a:rPr b="1" lang="en-GB" sz="1217"/>
              <a:t>Increase Focus on Lunch and Breakfast:</a:t>
            </a:r>
            <a:endParaRPr b="1" sz="1217"/>
          </a:p>
          <a:p>
            <a:pPr indent="-29956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18"/>
              <a:buFont typeface="Arial"/>
              <a:buChar char="○"/>
            </a:pPr>
            <a:r>
              <a:rPr lang="en-GB" sz="1300"/>
              <a:t>Consider offering promotions or discounts during </a:t>
            </a:r>
            <a:r>
              <a:rPr b="1" lang="en-GB" sz="1300"/>
              <a:t>lunch hours</a:t>
            </a:r>
            <a:r>
              <a:rPr lang="en-GB" sz="1300"/>
              <a:t> to increase engagement, as it is the second most popular meal type.</a:t>
            </a:r>
            <a:endParaRPr/>
          </a:p>
          <a:p>
            <a:pPr indent="-29956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18"/>
              <a:buFont typeface="Arial"/>
              <a:buChar char="○"/>
            </a:pPr>
            <a:r>
              <a:rPr lang="en-GB" sz="1200"/>
              <a:t>Expand the </a:t>
            </a:r>
            <a:r>
              <a:rPr b="1" lang="en-GB" sz="1200"/>
              <a:t>breakfast</a:t>
            </a:r>
            <a:r>
              <a:rPr lang="en-GB" sz="1200"/>
              <a:t> menu and market it more effectively, perhaps through convenience or "quick meal" options, to boost its popularity.</a:t>
            </a:r>
            <a:endParaRPr sz="1500"/>
          </a:p>
          <a:p>
            <a:pPr indent="-30591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8"/>
              <a:buFont typeface="Old Standard TT"/>
              <a:buAutoNum type="arabicPeriod"/>
            </a:pPr>
            <a:r>
              <a:rPr b="1" lang="en-GB" sz="1217"/>
              <a:t>Monitor and Reduce Order Cancellations:</a:t>
            </a:r>
            <a:endParaRPr b="1" sz="1217"/>
          </a:p>
          <a:p>
            <a:pPr indent="-305911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8"/>
              <a:buFont typeface="Arial"/>
              <a:buChar char="○"/>
            </a:pPr>
            <a:r>
              <a:rPr lang="en-GB" sz="1217"/>
              <a:t>Investigate reasons behind the </a:t>
            </a:r>
            <a:r>
              <a:rPr b="1" lang="en-GB" sz="1217"/>
              <a:t>12.5%</a:t>
            </a:r>
            <a:r>
              <a:rPr lang="en-GB" sz="1217"/>
              <a:t> cancellation rate and address key issues, such as delivery delays or order fulfillment problems, to minimize cancellations.</a:t>
            </a:r>
            <a:endParaRPr sz="12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1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06700"/>
            <a:ext cx="4562100" cy="1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500">
                <a:solidFill>
                  <a:srgbClr val="990000"/>
                </a:solidFill>
              </a:rPr>
              <a:t>Objective</a:t>
            </a:r>
            <a:r>
              <a:rPr b="1" lang="en-GB" sz="3500"/>
              <a:t> </a:t>
            </a:r>
            <a:endParaRPr sz="52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35275"/>
            <a:ext cx="8357100" cy="3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6528"/>
              <a:t>T</a:t>
            </a:r>
            <a:r>
              <a:rPr lang="en-GB" sz="6688"/>
              <a:t>he objective of this project is to analyze user behavior, cooking preferences, and order trends using structured datasets. The analysis aims to:</a:t>
            </a:r>
            <a:endParaRPr sz="6688"/>
          </a:p>
          <a:p>
            <a:pPr indent="-314264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1" lang="en-GB" sz="5396"/>
              <a:t>Understand User Behavior</a:t>
            </a:r>
            <a:r>
              <a:rPr lang="en-GB" sz="5396"/>
              <a:t>: Examine how demographic factors such as age, location, and meal preferences influence user behavior and order patterns.</a:t>
            </a:r>
            <a:endParaRPr sz="5396"/>
          </a:p>
          <a:p>
            <a:pPr indent="-3142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1" lang="en-GB" sz="5396"/>
              <a:t>Identify Popular Dishes</a:t>
            </a:r>
            <a:r>
              <a:rPr lang="en-GB" sz="5396"/>
              <a:t>: Determine the most frequently cooked and ordered dishes across different user demographics and times of the day.</a:t>
            </a:r>
            <a:endParaRPr sz="5396"/>
          </a:p>
          <a:p>
            <a:pPr indent="-3142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1" lang="en-GB" sz="5396"/>
              <a:t>Analyze Cooking and Order Relationship</a:t>
            </a:r>
            <a:r>
              <a:rPr lang="en-GB" sz="5396"/>
              <a:t>: Explore the connection between cooking sessions and subsequent orders, including dish preferences and session ratings.</a:t>
            </a:r>
            <a:endParaRPr sz="5396"/>
          </a:p>
          <a:p>
            <a:pPr indent="-3142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b="1" lang="en-GB" sz="5396"/>
              <a:t>Provide Business Insights</a:t>
            </a:r>
            <a:r>
              <a:rPr lang="en-GB" sz="5396"/>
              <a:t>: Derive actionable insights from the data to enhance customer engagement, optimize menu offerings, and improve user satisfaction.</a:t>
            </a:r>
            <a:endParaRPr sz="5396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3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0000"/>
                </a:solidFill>
              </a:rPr>
              <a:t>Correlation Between Session Rating and Order Rating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There is a positive correlation of </a:t>
            </a:r>
            <a:r>
              <a:rPr b="1" lang="en-GB" sz="1600"/>
              <a:t>0.65</a:t>
            </a:r>
            <a:r>
              <a:rPr lang="en-GB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between session rating and order rating,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suggesting that higher-rated cooking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sessions tend to lead to higher-order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satisfaction</a:t>
            </a:r>
            <a:r>
              <a:rPr lang="en-GB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775" y="1341875"/>
            <a:ext cx="4854525" cy="32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84950"/>
            <a:ext cx="85206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0000"/>
                </a:solidFill>
              </a:rPr>
              <a:t>Top 5 Popular Dishes by Frequency and Revenue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58225"/>
            <a:ext cx="8520600" cy="3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092"/>
              <a:buFont typeface="Arial"/>
              <a:buNone/>
            </a:pPr>
            <a:r>
              <a:rPr b="1" lang="en-GB" sz="2965"/>
              <a:t>Top Dishes by Orders</a:t>
            </a:r>
            <a:r>
              <a:rPr lang="en-GB" sz="2965"/>
              <a:t>: </a:t>
            </a:r>
            <a:r>
              <a:rPr i="1" lang="en-GB" sz="2965"/>
              <a:t>Grilled Chicken</a:t>
            </a:r>
            <a:r>
              <a:rPr lang="en-GB" sz="2965"/>
              <a:t> and </a:t>
            </a:r>
            <a:r>
              <a:rPr i="1" lang="en-GB" sz="2965"/>
              <a:t>Spaghetti</a:t>
            </a:r>
            <a:r>
              <a:rPr lang="en-GB" sz="2965"/>
              <a:t> are the most ordered dishes with 4 orders each.</a:t>
            </a:r>
            <a:endParaRPr sz="296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965"/>
              <a:t>Top Dishes by Revenue</a:t>
            </a:r>
            <a:r>
              <a:rPr lang="en-GB" sz="2965"/>
              <a:t>: </a:t>
            </a:r>
            <a:r>
              <a:rPr i="1" lang="en-GB" sz="2965"/>
              <a:t>Spaghetti</a:t>
            </a:r>
            <a:r>
              <a:rPr lang="en-GB" sz="2965"/>
              <a:t> leads in revenue with $55.5, followed closely by </a:t>
            </a:r>
            <a:r>
              <a:rPr i="1" lang="en-GB" sz="2965"/>
              <a:t>Grilled Chicken</a:t>
            </a:r>
            <a:r>
              <a:rPr lang="en-GB" sz="2965"/>
              <a:t> with $51.0.</a:t>
            </a:r>
            <a:endParaRPr sz="296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092"/>
              <a:buFont typeface="Arial"/>
              <a:buNone/>
            </a:pPr>
            <a:r>
              <a:rPr lang="en-GB" sz="2965"/>
              <a:t>These dishes are both customer favorites and contributors to overall revenue, making them key items to focus on for promotions or menu optimization.</a:t>
            </a:r>
            <a:endParaRPr sz="296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138"/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397975" y="100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{C4ECA0C0-2B47-43FA-BFF6-22D4F7C8E3D0}</a:tableStyleId>
              </a:tblPr>
              <a:tblGrid>
                <a:gridCol w="1673550"/>
                <a:gridCol w="1673550"/>
                <a:gridCol w="1673550"/>
              </a:tblGrid>
              <a:tr h="45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Dish name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Total orders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Total revenue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7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Grilled Chicken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51.0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7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Spaghetti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4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55.5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7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Caesar Salad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3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28.0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7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Pancakes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16.5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7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Veggie Burger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22.0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0000"/>
                </a:solidFill>
              </a:rPr>
              <a:t>Top 5 Dishes by Order Frequency &amp; Average Ratings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The </a:t>
            </a:r>
            <a:r>
              <a:rPr b="1" lang="en-GB" sz="1600"/>
              <a:t>Top 2 dishes</a:t>
            </a:r>
            <a:r>
              <a:rPr lang="en-GB" sz="1600"/>
              <a:t> by order frequency and average ratings are </a:t>
            </a:r>
            <a:r>
              <a:rPr b="1" lang="en-GB" sz="1600"/>
              <a:t>Grilled Chicken</a:t>
            </a:r>
            <a:r>
              <a:rPr lang="en-GB" sz="1600"/>
              <a:t> and </a:t>
            </a:r>
            <a:r>
              <a:rPr b="1" lang="en-GB" sz="1600"/>
              <a:t>Spaghetti</a:t>
            </a:r>
            <a:r>
              <a:rPr lang="en-GB" sz="1600"/>
              <a:t>, each with </a:t>
            </a:r>
            <a:r>
              <a:rPr b="1" lang="en-GB" sz="1600"/>
              <a:t>4 orders</a:t>
            </a:r>
            <a:r>
              <a:rPr lang="en-GB" sz="1600"/>
              <a:t>, making them the most popular dishes among all options.</a:t>
            </a:r>
            <a:endParaRPr sz="23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75" y="1265750"/>
            <a:ext cx="4012825" cy="22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700" y="1265750"/>
            <a:ext cx="4012825" cy="22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54450"/>
            <a:ext cx="85206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0000"/>
                </a:solidFill>
              </a:rPr>
              <a:t> </a:t>
            </a:r>
            <a:r>
              <a:rPr b="1" lang="en-GB">
                <a:solidFill>
                  <a:srgbClr val="990000"/>
                </a:solidFill>
              </a:rPr>
              <a:t>Cooking Duration by Dish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71600"/>
            <a:ext cx="85206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91"/>
              <a:t>Grilled Chicken</a:t>
            </a:r>
            <a:r>
              <a:rPr lang="en-GB" sz="1391"/>
              <a:t> has the longest median cooking </a:t>
            </a:r>
            <a:endParaRPr sz="139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91"/>
              <a:t>t</a:t>
            </a:r>
            <a:r>
              <a:rPr lang="en-GB" sz="1391"/>
              <a:t>ime, around </a:t>
            </a:r>
            <a:r>
              <a:rPr b="1" lang="en-GB" sz="1391"/>
              <a:t>40 minutes</a:t>
            </a:r>
            <a:r>
              <a:rPr lang="en-GB" sz="1391"/>
              <a:t>.</a:t>
            </a:r>
            <a:endParaRPr sz="139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91"/>
              <a:t>Oatmeal</a:t>
            </a:r>
            <a:r>
              <a:rPr lang="en-GB" sz="1391"/>
              <a:t> has the shortest median cooking time </a:t>
            </a:r>
            <a:endParaRPr sz="139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91"/>
              <a:t>at </a:t>
            </a:r>
            <a:r>
              <a:rPr b="1" lang="en-GB" sz="1391"/>
              <a:t>10 minutes</a:t>
            </a:r>
            <a:r>
              <a:rPr lang="en-GB" sz="1391"/>
              <a:t>.</a:t>
            </a:r>
            <a:endParaRPr sz="139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91"/>
              <a:t>Dishes like </a:t>
            </a:r>
            <a:r>
              <a:rPr b="1" lang="en-GB" sz="1391"/>
              <a:t>Spaghetti</a:t>
            </a:r>
            <a:r>
              <a:rPr lang="en-GB" sz="1391"/>
              <a:t> and </a:t>
            </a:r>
            <a:r>
              <a:rPr b="1" lang="en-GB" sz="1391"/>
              <a:t>Pancakes</a:t>
            </a:r>
            <a:r>
              <a:rPr lang="en-GB" sz="1391"/>
              <a:t> have similar </a:t>
            </a:r>
            <a:endParaRPr sz="139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91"/>
              <a:t>cooking times around </a:t>
            </a:r>
            <a:r>
              <a:rPr b="1" lang="en-GB" sz="1391"/>
              <a:t>25–35 minutes</a:t>
            </a:r>
            <a:r>
              <a:rPr lang="en-GB" sz="1391"/>
              <a:t>.</a:t>
            </a:r>
            <a:endParaRPr sz="139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725" y="896150"/>
            <a:ext cx="4611774" cy="33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0000"/>
                </a:solidFill>
              </a:rPr>
              <a:t>Mean Cooking Duration by User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/>
              <a:t>Frank Green</a:t>
            </a:r>
            <a:r>
              <a:rPr lang="en-GB" sz="1300"/>
              <a:t> took the longest time to cook,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with an average cooking duration of </a:t>
            </a:r>
            <a:r>
              <a:rPr b="1" lang="en-GB" sz="1300"/>
              <a:t>45 minutes</a:t>
            </a:r>
            <a:r>
              <a:rPr lang="en-GB" sz="1300"/>
              <a:t>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/>
              <a:t>Grace King</a:t>
            </a:r>
            <a:r>
              <a:rPr lang="en-GB" sz="1300"/>
              <a:t> is the second highest with an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average cooking time of </a:t>
            </a:r>
            <a:r>
              <a:rPr b="1" lang="en-GB" sz="1300"/>
              <a:t>40 minutes</a:t>
            </a:r>
            <a:r>
              <a:rPr lang="en-GB" sz="1300"/>
              <a:t>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/>
              <a:t>Bob smith </a:t>
            </a:r>
            <a:r>
              <a:rPr lang="en-GB" sz="1300"/>
              <a:t>and </a:t>
            </a:r>
            <a:r>
              <a:rPr b="1" lang="en-GB" sz="1300"/>
              <a:t>Henry</a:t>
            </a:r>
            <a:r>
              <a:rPr lang="en-GB" sz="1300"/>
              <a:t> </a:t>
            </a:r>
            <a:r>
              <a:rPr b="1" lang="en-GB" sz="1300"/>
              <a:t>lee t</a:t>
            </a:r>
            <a:r>
              <a:rPr lang="en-GB" sz="1300"/>
              <a:t>ook the least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 time to cook, with an average cooking duration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of </a:t>
            </a:r>
            <a:r>
              <a:rPr b="1" lang="en-GB" sz="1300"/>
              <a:t>20 minutes</a:t>
            </a:r>
            <a:r>
              <a:rPr lang="en-GB" sz="1300"/>
              <a:t>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025" y="1171600"/>
            <a:ext cx="4654151" cy="31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0000"/>
                </a:solidFill>
              </a:rPr>
              <a:t>Meal Type Distribution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Dinner</a:t>
            </a:r>
            <a:r>
              <a:rPr lang="en-GB" sz="1300"/>
              <a:t> is the most popular meal type,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accounting for the highest number of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sessions (</a:t>
            </a:r>
            <a:r>
              <a:rPr b="1" lang="en-GB" sz="1300"/>
              <a:t>around 8</a:t>
            </a:r>
            <a:r>
              <a:rPr lang="en-GB" sz="1300"/>
              <a:t>).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/>
              <a:t>Lunch</a:t>
            </a:r>
            <a:r>
              <a:rPr lang="en-GB" sz="1300"/>
              <a:t> follows as the second most popular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meal type, with </a:t>
            </a:r>
            <a:r>
              <a:rPr b="1" lang="en-GB" sz="1300"/>
              <a:t>around 5</a:t>
            </a:r>
            <a:r>
              <a:rPr lang="en-GB" sz="1300"/>
              <a:t> sessions.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/>
              <a:t>Breakfast</a:t>
            </a:r>
            <a:r>
              <a:rPr lang="en-GB" sz="1300"/>
              <a:t> is the least popular meal type, with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/>
              <a:t>around 3</a:t>
            </a:r>
            <a:r>
              <a:rPr lang="en-GB" sz="1300"/>
              <a:t> sessions.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875" y="1326600"/>
            <a:ext cx="4771200" cy="32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0000"/>
                </a:solidFill>
              </a:rPr>
              <a:t>Distribution of Favorite Meal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Dinner is the most popular favorite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meal, chosen by around 7 users.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Lunch is the second most favorite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meal, with around 5 users.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Breakfast is the least favorite,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with around 4 users.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425" y="1109075"/>
            <a:ext cx="5230475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