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1" r:id="rId4"/>
  </p:sldMasterIdLst>
  <p:notesMasterIdLst>
    <p:notesMasterId r:id="rId17"/>
  </p:notesMasterIdLst>
  <p:handoutMasterIdLst>
    <p:handoutMasterId r:id="rId18"/>
  </p:handoutMasterIdLst>
  <p:sldIdLst>
    <p:sldId id="294" r:id="rId5"/>
    <p:sldId id="295" r:id="rId6"/>
    <p:sldId id="279" r:id="rId7"/>
    <p:sldId id="280" r:id="rId8"/>
    <p:sldId id="285" r:id="rId9"/>
    <p:sldId id="281" r:id="rId10"/>
    <p:sldId id="296" r:id="rId11"/>
    <p:sldId id="282" r:id="rId12"/>
    <p:sldId id="284" r:id="rId13"/>
    <p:sldId id="292" r:id="rId14"/>
    <p:sldId id="291" r:id="rId15"/>
    <p:sldId id="293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21" autoAdjust="0"/>
  </p:normalViewPr>
  <p:slideViewPr>
    <p:cSldViewPr snapToGrid="0" showGuides="1">
      <p:cViewPr varScale="1">
        <p:scale>
          <a:sx n="103" d="100"/>
          <a:sy n="103" d="100"/>
        </p:scale>
        <p:origin x="-198" y="-96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DA488-622B-4B03-89F7-0C7090BEF1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3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7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9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06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85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35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23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91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1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8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1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7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3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2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4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12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67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7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68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04775"/>
            <a:ext cx="1600447" cy="4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8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4" y="17133"/>
            <a:ext cx="2343215" cy="66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1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9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9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83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620677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30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sz="900" smtClean="0">
                <a:solidFill>
                  <a:srgbClr val="0075B0"/>
                </a:solidFill>
                <a:ea typeface="Kozuka Gothic Pro R" pitchFamily="34" charset="-128"/>
                <a:cs typeface="Arial" panose="020B0604020202020204" pitchFamily="34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F1BEE-6780-4287-8EAB-2CE027FE01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7776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sz="900" smtClean="0">
                <a:solidFill>
                  <a:srgbClr val="0075B0"/>
                </a:solidFill>
                <a:ea typeface="Kozuka Gothic Pro R" pitchFamily="34" charset="-128"/>
                <a:cs typeface="Arial" panose="020B0604020202020204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3D297-9562-4B11-8312-9CD6AF629D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6302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2013.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2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Cybage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3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3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8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563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Cybage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51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8" name="Picture 7"/>
          <p:cNvPicPr/>
          <p:nvPr userDrawn="1"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296" y="62196"/>
            <a:ext cx="1810537" cy="472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99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  <p:sldLayoutId id="2147484328" r:id="rId17"/>
    <p:sldLayoutId id="2147484329" r:id="rId18"/>
    <p:sldLayoutId id="2147484330" r:id="rId19"/>
    <p:sldLayoutId id="2147484331" r:id="rId20"/>
    <p:sldLayoutId id="2147484332" r:id="rId21"/>
    <p:sldLayoutId id="2147484333" r:id="rId22"/>
    <p:sldLayoutId id="2147484334" r:id="rId23"/>
    <p:sldLayoutId id="2147484335" r:id="rId24"/>
    <p:sldLayoutId id="2147484336" r:id="rId25"/>
    <p:sldLayoutId id="2147484337" r:id="rId26"/>
    <p:sldLayoutId id="2147484338" r:id="rId27"/>
    <p:sldLayoutId id="2147484339" r:id="rId28"/>
    <p:sldLayoutId id="2147484340" r:id="rId29"/>
    <p:sldLayoutId id="2147484341" r:id="rId30"/>
    <p:sldLayoutId id="2147484342" r:id="rId31"/>
    <p:sldLayoutId id="2147484343" r:id="rId32"/>
    <p:sldLayoutId id="2147484344" r:id="rId33"/>
    <p:sldLayoutId id="2147484345" r:id="rId34"/>
    <p:sldLayoutId id="2147484346" r:id="rId35"/>
    <p:sldLayoutId id="2147484349" r:id="rId36"/>
    <p:sldLayoutId id="2147484350" r:id="rId37"/>
    <p:sldLayoutId id="2147484351" r:id="rId3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929717" y="5736290"/>
            <a:ext cx="2214283" cy="376519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By Arvind Kumar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10145" y="4666872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Continuous Monitoring &amp; Reporting</a:t>
            </a:r>
            <a:r>
              <a:rPr lang="en-US" altLang="en-US" sz="3200" dirty="0">
                <a:solidFill>
                  <a:srgbClr val="000000"/>
                </a:solidFill>
              </a:rPr>
              <a:t> 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7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Any Questions?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D8AFC8-0A48-4BAC-A3D3-8F7BCF1B7C6E}" type="slidenum">
              <a:rPr lang="en-US" altLang="en-US" smtClean="0">
                <a:solidFill>
                  <a:srgbClr val="262626"/>
                </a:solidFill>
              </a:rPr>
              <a:pPr/>
              <a:t>10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35844" name="Picture 2" descr="http://1.bp.blogspot.com/-qEdqe2mHxnQ/UcXDgQ4Mx1I/AAAAAAAAI_8/ArB7hXsA3OE/s1600/Question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49" y="1485900"/>
            <a:ext cx="5713413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2574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6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Continuous</a:t>
            </a:r>
            <a:r>
              <a:rPr lang="en-US" altLang="en-US" baseline="0" dirty="0" smtClean="0"/>
              <a:t> Monitoring</a:t>
            </a:r>
            <a:endParaRPr lang="en-US" altLang="en-US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5EF0C9-53F7-4C01-93E5-DD2EF70A49BA}" type="slidenum">
              <a:rPr lang="en-US" altLang="en-US" smtClean="0">
                <a:solidFill>
                  <a:srgbClr val="262626"/>
                </a:solidFill>
              </a:rPr>
              <a:pPr/>
              <a:t>11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34820" name="Picture 2" descr="http://jaybot7.com/blog/wp-content/uploads/2010/10/demodu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130425"/>
            <a:ext cx="61912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7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altLang="en-US" smtClean="0"/>
              <a:t>Thank You!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92863"/>
            <a:ext cx="493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370EA02-6937-4963-9447-12FAEBB28241}" type="slidenum">
              <a:rPr lang="en-US" altLang="en-US" smtClean="0">
                <a:solidFill>
                  <a:srgbClr val="262626"/>
                </a:solidFill>
              </a:rPr>
              <a:pPr/>
              <a:t>12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440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en-US" baseline="0" dirty="0" smtClean="0">
                <a:solidFill>
                  <a:srgbClr val="404040"/>
                </a:solidFill>
              </a:rPr>
              <a:t>Overview and Introduction </a:t>
            </a:r>
            <a:endParaRPr lang="en-US" altLang="en-US" dirty="0" smtClean="0">
              <a:solidFill>
                <a:srgbClr val="404040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en-US" dirty="0" smtClean="0">
              <a:solidFill>
                <a:srgbClr val="404040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baseline="0" dirty="0" smtClean="0">
                <a:solidFill>
                  <a:srgbClr val="404040"/>
                </a:solidFill>
              </a:rPr>
              <a:t>Manual Monitoring </a:t>
            </a:r>
            <a:endParaRPr lang="en-US" altLang="en-US" dirty="0" smtClean="0">
              <a:solidFill>
                <a:srgbClr val="404040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en-US" dirty="0" smtClean="0">
              <a:solidFill>
                <a:srgbClr val="404040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7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Continuous </a:t>
            </a:r>
            <a:r>
              <a:rPr lang="en-US" altLang="en-US" baseline="0" dirty="0" smtClean="0">
                <a:solidFill>
                  <a:srgbClr val="404040"/>
                </a:solidFill>
              </a:rPr>
              <a:t>Monitoring </a:t>
            </a:r>
            <a:endParaRPr lang="en-US" altLang="en-US" dirty="0" smtClean="0">
              <a:solidFill>
                <a:srgbClr val="404040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en-US" dirty="0" smtClean="0">
              <a:solidFill>
                <a:srgbClr val="404040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 smtClean="0"/>
              <a:t>Types</a:t>
            </a:r>
            <a:r>
              <a:rPr lang="en-US" altLang="en-US" baseline="0" dirty="0" smtClean="0"/>
              <a:t> of Monitoring </a:t>
            </a:r>
            <a:endParaRPr lang="en-US" altLang="en-US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en-US" dirty="0" smtClean="0">
              <a:solidFill>
                <a:srgbClr val="404040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 smtClean="0">
                <a:solidFill>
                  <a:srgbClr val="404040"/>
                </a:solidFill>
              </a:rPr>
              <a:t>Monitoring</a:t>
            </a:r>
            <a:r>
              <a:rPr lang="en-US" altLang="en-US" baseline="0" dirty="0" smtClean="0">
                <a:solidFill>
                  <a:srgbClr val="404040"/>
                </a:solidFill>
              </a:rPr>
              <a:t> Tools</a:t>
            </a:r>
            <a:endParaRPr lang="en-US" altLang="en-US" dirty="0" smtClean="0">
              <a:solidFill>
                <a:srgbClr val="404040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en-US" dirty="0" smtClean="0">
              <a:solidFill>
                <a:srgbClr val="404040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 smtClean="0">
                <a:solidFill>
                  <a:srgbClr val="404040"/>
                </a:solidFill>
              </a:rPr>
              <a:t>Advantage of Monitoring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en-US" dirty="0" smtClean="0">
              <a:solidFill>
                <a:srgbClr val="40404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7460C-71AC-4577-9B17-092B73AB48AD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59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Overview</a:t>
            </a:r>
            <a:r>
              <a:rPr lang="en-US" altLang="en-US" baseline="0" dirty="0" smtClean="0"/>
              <a:t> and Introduction </a:t>
            </a:r>
            <a:endParaRPr lang="en-US" alt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524001" y="1722438"/>
            <a:ext cx="7391400" cy="3822577"/>
          </a:xfrm>
        </p:spPr>
        <p:txBody>
          <a:bodyPr/>
          <a:lstStyle/>
          <a:p>
            <a:pPr marL="285750" indent="-285750" algn="l">
              <a:buFont typeface="Arial" pitchFamily="34" charset="0"/>
              <a:buChar char="•"/>
              <a:defRPr/>
            </a:pPr>
            <a:r>
              <a:rPr lang="en-US" dirty="0" smtClean="0"/>
              <a:t>The objective is to conduct ongoing monitoring of the security of an organization’s networks, information and</a:t>
            </a:r>
            <a:r>
              <a:rPr lang="en-US" baseline="0" dirty="0" smtClean="0"/>
              <a:t> </a:t>
            </a:r>
            <a:r>
              <a:rPr lang="en-US" dirty="0" smtClean="0"/>
              <a:t>systems.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algn="l">
              <a:buFont typeface="Arial" pitchFamily="34" charset="0"/>
              <a:buNone/>
              <a:defRPr/>
            </a:pP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Proactive: Vulnerability</a:t>
            </a:r>
            <a:r>
              <a:rPr lang="en-US" baseline="0" dirty="0" smtClean="0"/>
              <a:t> </a:t>
            </a:r>
            <a:r>
              <a:rPr lang="en-US" dirty="0" smtClean="0"/>
              <a:t>monitoring and asset/device awareness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Detective: Full-view, context-aware threat monitoring, analysis and alerting</a:t>
            </a:r>
            <a:endParaRPr lang="en-US" dirty="0"/>
          </a:p>
          <a:p>
            <a:pPr marL="0" indent="0"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5AF252-B39D-42F4-8AE1-FEA5E6EBE686}" type="slidenum">
              <a:rPr lang="en-US" altLang="en-US" smtClean="0">
                <a:solidFill>
                  <a:srgbClr val="262626"/>
                </a:solidFill>
              </a:rPr>
              <a:pPr/>
              <a:t>3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52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6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Manual</a:t>
            </a:r>
            <a:r>
              <a:rPr lang="en-US" altLang="en-US" baseline="0" dirty="0" smtClean="0"/>
              <a:t> Monitoring</a:t>
            </a:r>
            <a:endParaRPr lang="en-US" alt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500554" y="1769329"/>
            <a:ext cx="7414846" cy="4572855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Check Partitions</a:t>
            </a:r>
            <a:r>
              <a:rPr lang="en-US" baseline="0" dirty="0" smtClean="0"/>
              <a:t> Space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85307FA-BAF0-4C84-80B1-0D482340D3A2}" type="slidenum">
              <a:rPr lang="en-US" altLang="en-US" smtClean="0">
                <a:solidFill>
                  <a:srgbClr val="262626"/>
                </a:solidFill>
              </a:rPr>
              <a:pPr/>
              <a:t>4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985" y="2369652"/>
            <a:ext cx="6429009" cy="386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73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6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Continuous</a:t>
            </a:r>
            <a:r>
              <a:rPr lang="en-US" altLang="en-US" baseline="0" dirty="0" smtClean="0"/>
              <a:t> Monitoring</a:t>
            </a:r>
            <a:endParaRPr lang="en-US" alt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1741487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There are</a:t>
            </a:r>
            <a:r>
              <a:rPr lang="en-US" baseline="0" dirty="0" smtClean="0"/>
              <a:t> lot of monitoring tools are  designed to make sure that a server is active , healthy and responding to request appropriately.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baseline="0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baseline="0" dirty="0" smtClean="0"/>
              <a:t>Monitoring tools which lets you check both basic server uptime detailed statistics on all type of servers, including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baseline="0" dirty="0" smtClean="0"/>
          </a:p>
          <a:p>
            <a:pPr marL="971550" lvl="2" indent="-285750">
              <a:buFont typeface="Arial" pitchFamily="34" charset="0"/>
              <a:buChar char="•"/>
              <a:defRPr/>
            </a:pPr>
            <a:r>
              <a:rPr lang="en-US" sz="1800" baseline="0" dirty="0" smtClean="0"/>
              <a:t>Webserver application </a:t>
            </a:r>
          </a:p>
          <a:p>
            <a:pPr marL="971550" lvl="2" indent="-285750">
              <a:buFont typeface="Arial" pitchFamily="34" charset="0"/>
              <a:buChar char="•"/>
              <a:defRPr/>
            </a:pPr>
            <a:r>
              <a:rPr lang="en-US" sz="1800" baseline="0" dirty="0" smtClean="0"/>
              <a:t>Database</a:t>
            </a:r>
          </a:p>
          <a:p>
            <a:pPr marL="971550" lvl="2" indent="-285750">
              <a:buFont typeface="Arial" pitchFamily="34" charset="0"/>
              <a:buChar char="•"/>
              <a:defRPr/>
            </a:pPr>
            <a:r>
              <a:rPr lang="en-US" sz="1800" baseline="0" dirty="0" smtClean="0"/>
              <a:t>File servers / Ftp servers </a:t>
            </a:r>
          </a:p>
          <a:p>
            <a:pPr marL="971550" lvl="2" indent="-285750">
              <a:buFont typeface="Arial" pitchFamily="34" charset="0"/>
              <a:buChar char="•"/>
              <a:defRPr/>
            </a:pPr>
            <a:r>
              <a:rPr lang="en-US" sz="1800" baseline="0" dirty="0" smtClean="0"/>
              <a:t>Mail servers </a:t>
            </a:r>
          </a:p>
          <a:p>
            <a:pPr marL="971550" lvl="2" indent="-285750">
              <a:buFont typeface="Arial" pitchFamily="34" charset="0"/>
              <a:buChar char="•"/>
              <a:defRPr/>
            </a:pPr>
            <a:endParaRPr lang="en-US" baseline="0" dirty="0" smtClean="0"/>
          </a:p>
          <a:p>
            <a:pPr marL="971550" lvl="2" indent="-285750">
              <a:buFont typeface="Arial" pitchFamily="34" charset="0"/>
              <a:buChar char="•"/>
              <a:defRPr/>
            </a:pPr>
            <a:endParaRPr lang="en-US" baseline="0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0" indent="0">
              <a:defRPr/>
            </a:pPr>
            <a:r>
              <a:rPr lang="en-US" baseline="0" dirty="0" smtClean="0"/>
              <a:t>……………..And</a:t>
            </a:r>
            <a:r>
              <a:rPr lang="en-US" dirty="0" smtClean="0"/>
              <a:t> more other servers used in business.</a:t>
            </a:r>
            <a:endParaRPr lang="en-US" baseline="0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86F4A5-ABE5-483A-ACDE-BE190E42D45C}" type="slidenum">
              <a:rPr lang="en-US" altLang="en-US" smtClean="0">
                <a:solidFill>
                  <a:srgbClr val="262626"/>
                </a:solidFill>
              </a:rPr>
              <a:pPr/>
              <a:t>5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7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361156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endParaRPr lang="en-US" b="1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b="1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b="1" dirty="0" smtClean="0"/>
              <a:t>Application</a:t>
            </a:r>
            <a:r>
              <a:rPr lang="en-US" b="1" baseline="0" dirty="0" smtClean="0"/>
              <a:t> Monitoring 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b="1" baseline="0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b="1" baseline="0" dirty="0" smtClean="0"/>
              <a:t>Server Monitoring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b="1" baseline="0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b="1" dirty="0" smtClean="0"/>
              <a:t>Network Monitoring 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b="1" dirty="0" smtClean="0"/>
          </a:p>
          <a:p>
            <a:pPr marL="0" indent="0">
              <a:buFont typeface="Arial" pitchFamily="34" charset="0"/>
              <a:buNone/>
              <a:defRPr/>
            </a:pPr>
            <a:endParaRPr lang="en-US" b="1" dirty="0"/>
          </a:p>
        </p:txBody>
      </p:sp>
      <p:sp>
        <p:nvSpPr>
          <p:cNvPr id="24580" name="Title 6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Types</a:t>
            </a:r>
            <a:r>
              <a:rPr lang="en-US" altLang="en-US" baseline="0" dirty="0" smtClean="0"/>
              <a:t> Of Monitoring</a:t>
            </a:r>
            <a:endParaRPr lang="en-US" altLang="en-US" dirty="0" smtClean="0"/>
          </a:p>
        </p:txBody>
      </p:sp>
      <p:sp>
        <p:nvSpPr>
          <p:cNvPr id="2458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BD19BAF-53D3-49B9-A164-F417228D31E1}" type="slidenum">
              <a:rPr lang="en-US" altLang="en-US" smtClean="0">
                <a:solidFill>
                  <a:srgbClr val="262626"/>
                </a:solidFill>
              </a:rPr>
              <a:pPr/>
              <a:t>6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29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Nagios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35" y="1748059"/>
            <a:ext cx="6513947" cy="396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6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6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Monitoring</a:t>
            </a:r>
            <a:r>
              <a:rPr lang="en-US" altLang="en-US" baseline="0" dirty="0" smtClean="0"/>
              <a:t> Dashboard </a:t>
            </a:r>
            <a:endParaRPr lang="en-US" altLang="en-US" dirty="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B5CA0B-07D6-4878-9C50-08F505F290BD}" type="slidenum">
              <a:rPr lang="en-US" altLang="en-US" smtClean="0">
                <a:solidFill>
                  <a:srgbClr val="262626"/>
                </a:solidFill>
              </a:rPr>
              <a:pPr/>
              <a:t>8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85" y="1711569"/>
            <a:ext cx="7151077" cy="453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63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6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Advantage</a:t>
            </a:r>
            <a:r>
              <a:rPr lang="en-US" altLang="en-US" baseline="0" dirty="0" smtClean="0"/>
              <a:t> of Monitoring</a:t>
            </a:r>
            <a:endParaRPr lang="en-US" alt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1519237"/>
          </a:xfrm>
        </p:spPr>
        <p:txBody>
          <a:bodyPr/>
          <a:lstStyle/>
          <a:p>
            <a:pPr marL="0" indent="0">
              <a:defRPr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700" b="1" i="0" u="none" strike="noStrike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A fast setup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700" b="1" i="0" u="none" strike="noStrike" kern="120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700" b="1" i="0" u="none" strike="noStrike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Notification</a:t>
            </a:r>
            <a:r>
              <a:rPr lang="en-US" sz="1700" b="1" i="0" u="none" strike="noStrike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700" b="1" i="0" u="none" strike="noStrike" kern="1200" baseline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700" b="1" i="0" u="none" strike="noStrike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Alert</a:t>
            </a:r>
            <a:endParaRPr lang="en-US" sz="1700" b="1" i="0" u="none" strike="noStrike" kern="120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700" b="1" i="0" u="none" strike="noStrike" kern="120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700" b="1" i="0" u="none" strike="noStrike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Check in wherever you are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700" b="1" i="0" u="none" strike="noStrike" kern="120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700" b="1" i="0" u="none" strike="noStrike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Easy maintenance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700" b="1" i="0" u="none" strike="noStrike" kern="120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700" b="1" i="0" u="none" strike="noStrike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Save</a:t>
            </a:r>
            <a:r>
              <a:rPr lang="en-US" sz="1700" b="1" i="0" u="none" strike="noStrike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 Time and easy to schedule task</a:t>
            </a:r>
            <a:endParaRPr lang="en-US" sz="1700" b="1" i="0" u="none" strike="noStrike" kern="120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defRPr/>
            </a:pPr>
            <a:r>
              <a:rPr lang="en-US" dirty="0" smtClean="0"/>
              <a:t>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43C9BD-5B3C-48DE-AEC2-FB3D8889AEB6}" type="slidenum">
              <a:rPr lang="en-US" altLang="en-US" smtClean="0">
                <a:solidFill>
                  <a:srgbClr val="262626"/>
                </a:solidFill>
              </a:rPr>
              <a:pPr/>
              <a:t>9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63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2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5D1B18D8090143AD0CE3822D887F30" ma:contentTypeVersion="0" ma:contentTypeDescription="Create a new document." ma:contentTypeScope="" ma:versionID="112fd6e2c9d8cc84f0aca1c16b39f2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CB39EA-BFA5-4AB8-A69E-2BA94DB1696B}">
  <ds:schemaRefs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A6032C4-153D-432C-8087-CFE3602FF8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96C059-6F9C-446D-A23C-D6FBC930D1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188</Words>
  <Application>Microsoft Office PowerPoint</Application>
  <PresentationFormat>On-screen Show (4:3)</PresentationFormat>
  <Paragraphs>76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2_Office Theme</vt:lpstr>
      <vt:lpstr>By Arvind Kumar</vt:lpstr>
      <vt:lpstr>Agenda</vt:lpstr>
      <vt:lpstr>Overview and Introduction </vt:lpstr>
      <vt:lpstr>Manual Monitoring</vt:lpstr>
      <vt:lpstr>Continuous Monitoring</vt:lpstr>
      <vt:lpstr>Types Of Monitoring</vt:lpstr>
      <vt:lpstr>Nagios Workflow</vt:lpstr>
      <vt:lpstr>Monitoring Dashboard </vt:lpstr>
      <vt:lpstr>Advantage of Monitoring</vt:lpstr>
      <vt:lpstr>Any Questions?</vt:lpstr>
      <vt:lpstr>Continuous Monitoring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aparna gandhi</dc:creator>
  <cp:lastModifiedBy>Arvind Kumar</cp:lastModifiedBy>
  <cp:revision>340</cp:revision>
  <dcterms:created xsi:type="dcterms:W3CDTF">2009-07-20T04:26:09Z</dcterms:created>
  <dcterms:modified xsi:type="dcterms:W3CDTF">2015-01-13T08:10:50Z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0x010100B25D1B18D8090143AD0CE3822D887F30</vt:lpwstr>
  </property>
</Properties>
</file>