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300" r:id="rId44"/>
    <p:sldId id="297" r:id="rId45"/>
    <p:sldId id="298"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6/10/2014</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6/10/2014</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6/10/2014</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Framework</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777984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Disadvantage of Model 1 Architecture</a:t>
            </a:r>
          </a:p>
          <a:p>
            <a:pPr marL="525780" indent="-457200">
              <a:buFont typeface="+mj-lt"/>
              <a:buAutoNum type="alphaLcPeriod"/>
            </a:pPr>
            <a:r>
              <a:rPr lang="en-US" b="1" dirty="0"/>
              <a:t>Navigation control is decentralized</a:t>
            </a:r>
            <a:r>
              <a:rPr lang="en-US" dirty="0"/>
              <a:t> since every page contains the logic to determine the next page. If JSP page name is changed that is referred by other pages, we need to change it in all the pages that leads to the maintenance problem.</a:t>
            </a:r>
          </a:p>
          <a:p>
            <a:pPr marL="525780" indent="-457200">
              <a:buFont typeface="+mj-lt"/>
              <a:buAutoNum type="alphaLcPeriod"/>
            </a:pPr>
            <a:endParaRPr lang="en-US" dirty="0"/>
          </a:p>
        </p:txBody>
      </p:sp>
    </p:spTree>
    <p:extLst>
      <p:ext uri="{BB962C8B-B14F-4D97-AF65-F5344CB8AC3E}">
        <p14:creationId xmlns:p14="http://schemas.microsoft.com/office/powerpoint/2010/main" val="463187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85000" lnSpcReduction="20000"/>
          </a:bodyPr>
          <a:lstStyle/>
          <a:p>
            <a:r>
              <a:rPr lang="en-US" dirty="0"/>
              <a:t>Model 2 (MVC) Architecture</a:t>
            </a:r>
          </a:p>
          <a:p>
            <a:pPr>
              <a:buFont typeface="Arial" pitchFamily="34" charset="0"/>
              <a:buChar char="•"/>
            </a:pPr>
            <a:r>
              <a:rPr lang="en-US" dirty="0"/>
              <a:t>Model 2 is based on the MVC (Model View Controller) design pattern. The MVC design pattern consists of three modules model, view and controller.</a:t>
            </a:r>
          </a:p>
          <a:p>
            <a:pPr>
              <a:buFont typeface="Arial" pitchFamily="34" charset="0"/>
              <a:buChar char="•"/>
            </a:pPr>
            <a:r>
              <a:rPr lang="en-US" b="1" dirty="0"/>
              <a:t>Model</a:t>
            </a:r>
            <a:r>
              <a:rPr lang="en-US" dirty="0"/>
              <a:t> The model represents the state (data) and business logic of the application.</a:t>
            </a:r>
          </a:p>
          <a:p>
            <a:pPr>
              <a:buFont typeface="Arial" pitchFamily="34" charset="0"/>
              <a:buChar char="•"/>
            </a:pPr>
            <a:r>
              <a:rPr lang="en-US" b="1" dirty="0"/>
              <a:t>View</a:t>
            </a:r>
            <a:r>
              <a:rPr lang="en-US" dirty="0"/>
              <a:t> The view module is responsible to display data i.e. it represents the presentation.</a:t>
            </a:r>
          </a:p>
          <a:p>
            <a:pPr>
              <a:buFont typeface="Arial" pitchFamily="34" charset="0"/>
              <a:buChar char="•"/>
            </a:pPr>
            <a:r>
              <a:rPr lang="en-US" b="1" dirty="0"/>
              <a:t>Controller</a:t>
            </a:r>
            <a:r>
              <a:rPr lang="en-US" dirty="0"/>
              <a:t> The controller module acts as an interface between view and model. It intercepts all the requests i.e. receives input and commands to Model / View to change accordingly.</a:t>
            </a:r>
          </a:p>
          <a:p>
            <a:pPr>
              <a:buFont typeface="Arial" pitchFamily="34" charset="0"/>
              <a:buChar char="•"/>
            </a:pPr>
            <a:endParaRPr lang="en-US" dirty="0"/>
          </a:p>
        </p:txBody>
      </p:sp>
    </p:spTree>
    <p:extLst>
      <p:ext uri="{BB962C8B-B14F-4D97-AF65-F5344CB8AC3E}">
        <p14:creationId xmlns:p14="http://schemas.microsoft.com/office/powerpoint/2010/main" val="418030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80009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23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Disadvantage of Model 2 (MVC) Architecture</a:t>
            </a:r>
          </a:p>
          <a:p>
            <a:pPr marL="525780" indent="-457200">
              <a:buFont typeface="+mj-lt"/>
              <a:buAutoNum type="alphaLcPeriod"/>
            </a:pPr>
            <a:r>
              <a:rPr lang="en-US" dirty="0"/>
              <a:t>We need to write the controller code self. If we change the controller code, we need to recompile the class and redeploy the application.</a:t>
            </a:r>
          </a:p>
          <a:p>
            <a:pPr marL="525780" indent="-457200">
              <a:buFont typeface="+mj-lt"/>
              <a:buAutoNum type="alphaLcPeriod"/>
            </a:pPr>
            <a:endParaRPr lang="en-US" dirty="0"/>
          </a:p>
        </p:txBody>
      </p:sp>
    </p:spTree>
    <p:extLst>
      <p:ext uri="{BB962C8B-B14F-4D97-AF65-F5344CB8AC3E}">
        <p14:creationId xmlns:p14="http://schemas.microsoft.com/office/powerpoint/2010/main" val="708326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lnSpcReduction="10000"/>
          </a:bodyPr>
          <a:lstStyle/>
          <a:p>
            <a:r>
              <a:rPr lang="en-US" dirty="0"/>
              <a:t>Solution of Model 2 Architecture: Configurable MVC Components</a:t>
            </a:r>
          </a:p>
          <a:p>
            <a:pPr>
              <a:buFont typeface="Arial" pitchFamily="34" charset="0"/>
              <a:buChar char="•"/>
            </a:pPr>
            <a:r>
              <a:rPr lang="en-US" dirty="0"/>
              <a:t>It uses the declarative approach for defining view components, request mapping etc. It resolves the problem of Model 2 architecture. The Struts framework provides the configurable MVC support. In struts 2, we define all the action classes and view components in struts.xml file.</a:t>
            </a:r>
          </a:p>
        </p:txBody>
      </p:sp>
    </p:spTree>
    <p:extLst>
      <p:ext uri="{BB962C8B-B14F-4D97-AF65-F5344CB8AC3E}">
        <p14:creationId xmlns:p14="http://schemas.microsoft.com/office/powerpoint/2010/main" val="3175253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r>
              <a:rPr lang="en-US" dirty="0"/>
              <a:t>Struts 2 Interceptors</a:t>
            </a:r>
          </a:p>
          <a:p>
            <a:pPr>
              <a:buFont typeface="Arial" pitchFamily="34" charset="0"/>
              <a:buChar char="•"/>
            </a:pPr>
            <a:r>
              <a:rPr lang="en-US" dirty="0"/>
              <a:t>Interceptor is an object that is invoked at the preprocessing and </a:t>
            </a:r>
            <a:r>
              <a:rPr lang="en-US" dirty="0" smtClean="0"/>
              <a:t>post processing </a:t>
            </a:r>
            <a:r>
              <a:rPr lang="en-US" dirty="0"/>
              <a:t>of a request. In Struts 2, interceptor is used to perform operations such as validation, exception handling, internationalization, displaying intermediate result etc.</a:t>
            </a:r>
          </a:p>
        </p:txBody>
      </p:sp>
    </p:spTree>
    <p:extLst>
      <p:ext uri="{BB962C8B-B14F-4D97-AF65-F5344CB8AC3E}">
        <p14:creationId xmlns:p14="http://schemas.microsoft.com/office/powerpoint/2010/main" val="3009558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Advantage of interceptors</a:t>
            </a:r>
          </a:p>
          <a:p>
            <a:pPr marL="525780" indent="-457200">
              <a:buFont typeface="+mj-lt"/>
              <a:buAutoNum type="alphaLcPeriod"/>
            </a:pPr>
            <a:r>
              <a:rPr lang="en-US" b="1" dirty="0"/>
              <a:t>Pluggable</a:t>
            </a:r>
            <a:r>
              <a:rPr lang="en-US" dirty="0"/>
              <a:t> If we need to remove any concern such as validation, exception handling, logging etc. from the application, we don't need to redeploy the application. We only need to remove the entry from the struts.xml file.</a:t>
            </a:r>
          </a:p>
        </p:txBody>
      </p:sp>
    </p:spTree>
    <p:extLst>
      <p:ext uri="{BB962C8B-B14F-4D97-AF65-F5344CB8AC3E}">
        <p14:creationId xmlns:p14="http://schemas.microsoft.com/office/powerpoint/2010/main" val="1489183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Struts 2 default interceptors</a:t>
            </a:r>
          </a:p>
          <a:p>
            <a:pPr>
              <a:buFont typeface="Arial" pitchFamily="34" charset="0"/>
              <a:buChar char="•"/>
            </a:pPr>
            <a:r>
              <a:rPr lang="en-US" b="1" dirty="0"/>
              <a:t>checkbox</a:t>
            </a:r>
            <a:r>
              <a:rPr lang="en-US" dirty="0"/>
              <a:t> It is used to handle the check boxes in the form. By this, we can detect the unchecked checkboxes.</a:t>
            </a:r>
          </a:p>
          <a:p>
            <a:pPr>
              <a:buFont typeface="Arial" pitchFamily="34" charset="0"/>
              <a:buChar char="•"/>
            </a:pPr>
            <a:r>
              <a:rPr lang="en-US" b="1" dirty="0"/>
              <a:t>cookie</a:t>
            </a:r>
            <a:r>
              <a:rPr lang="en-US" dirty="0"/>
              <a:t> It adds a cookie to the current action</a:t>
            </a:r>
            <a:r>
              <a:rPr lang="en-US" dirty="0" smtClean="0"/>
              <a:t>.</a:t>
            </a:r>
          </a:p>
          <a:p>
            <a:pPr>
              <a:buFont typeface="Arial" pitchFamily="34" charset="0"/>
              <a:buChar char="•"/>
            </a:pPr>
            <a:r>
              <a:rPr lang="en-US" b="1" dirty="0"/>
              <a:t> debugging</a:t>
            </a:r>
            <a:r>
              <a:rPr lang="en-US" dirty="0"/>
              <a:t> It provides support of debugging.</a:t>
            </a:r>
            <a:br>
              <a:rPr lang="en-US" dirty="0"/>
            </a:br>
            <a:endParaRPr lang="en-US" dirty="0"/>
          </a:p>
        </p:txBody>
      </p:sp>
    </p:spTree>
    <p:extLst>
      <p:ext uri="{BB962C8B-B14F-4D97-AF65-F5344CB8AC3E}">
        <p14:creationId xmlns:p14="http://schemas.microsoft.com/office/powerpoint/2010/main" val="304623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1" dirty="0"/>
              <a:t> exception</a:t>
            </a:r>
            <a:r>
              <a:rPr lang="en-US" dirty="0"/>
              <a:t> It maps exception to a </a:t>
            </a:r>
            <a:r>
              <a:rPr lang="en-US" dirty="0" smtClean="0"/>
              <a:t>result.</a:t>
            </a:r>
          </a:p>
          <a:p>
            <a:pPr>
              <a:buFont typeface="Arial" pitchFamily="34" charset="0"/>
              <a:buChar char="•"/>
            </a:pPr>
            <a:r>
              <a:rPr lang="en-US" b="1" dirty="0" err="1"/>
              <a:t>jsonValidation</a:t>
            </a:r>
            <a:r>
              <a:rPr lang="en-US" dirty="0"/>
              <a:t> It provides support to asynchronous validation</a:t>
            </a:r>
            <a:r>
              <a:rPr lang="en-US" dirty="0" smtClean="0"/>
              <a:t>.</a:t>
            </a:r>
          </a:p>
          <a:p>
            <a:pPr>
              <a:buFont typeface="Arial" pitchFamily="34" charset="0"/>
              <a:buChar char="•"/>
            </a:pPr>
            <a:r>
              <a:rPr lang="en-US" b="1" dirty="0" err="1"/>
              <a:t>params</a:t>
            </a:r>
            <a:r>
              <a:rPr lang="en-US" dirty="0"/>
              <a:t> It populates the action properties with the request parameters</a:t>
            </a:r>
            <a:r>
              <a:rPr lang="en-US" dirty="0" smtClean="0"/>
              <a:t>.</a:t>
            </a:r>
          </a:p>
          <a:p>
            <a:pPr>
              <a:buFont typeface="Arial" pitchFamily="34" charset="0"/>
              <a:buChar char="•"/>
            </a:pPr>
            <a:r>
              <a:rPr lang="en-US" b="1" dirty="0"/>
              <a:t>validation</a:t>
            </a:r>
            <a:r>
              <a:rPr lang="en-US" dirty="0"/>
              <a:t> It provides support to input validation</a:t>
            </a:r>
            <a:r>
              <a:rPr lang="en-US" dirty="0" smtClean="0"/>
              <a:t>.</a:t>
            </a:r>
          </a:p>
          <a:p>
            <a:pPr>
              <a:buFont typeface="Arial" pitchFamily="34" charset="0"/>
              <a:buChar char="•"/>
            </a:pPr>
            <a:r>
              <a:rPr lang="en-US" b="1" dirty="0"/>
              <a:t> workflow</a:t>
            </a:r>
            <a:r>
              <a:rPr lang="en-US" dirty="0"/>
              <a:t> It calls the validate method of action class if action class implements </a:t>
            </a:r>
            <a:r>
              <a:rPr lang="en-US" dirty="0" err="1"/>
              <a:t>Validateable</a:t>
            </a:r>
            <a:r>
              <a:rPr lang="en-US" dirty="0"/>
              <a:t> interface.</a:t>
            </a:r>
          </a:p>
        </p:txBody>
      </p:sp>
    </p:spTree>
    <p:extLst>
      <p:ext uri="{BB962C8B-B14F-4D97-AF65-F5344CB8AC3E}">
        <p14:creationId xmlns:p14="http://schemas.microsoft.com/office/powerpoint/2010/main" val="2037561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lnSpcReduction="10000"/>
          </a:bodyPr>
          <a:lstStyle/>
          <a:p>
            <a:r>
              <a:rPr lang="en-US" dirty="0"/>
              <a:t>Struts 2 </a:t>
            </a:r>
            <a:r>
              <a:rPr lang="en-US" dirty="0" err="1"/>
              <a:t>ValueStack</a:t>
            </a:r>
            <a:endParaRPr lang="en-US" dirty="0"/>
          </a:p>
          <a:p>
            <a:pPr>
              <a:buFont typeface="Arial" pitchFamily="34" charset="0"/>
              <a:buChar char="•"/>
            </a:pPr>
            <a:r>
              <a:rPr lang="en-US" dirty="0"/>
              <a:t>A </a:t>
            </a:r>
            <a:r>
              <a:rPr lang="en-US" dirty="0" err="1"/>
              <a:t>valueStack</a:t>
            </a:r>
            <a:r>
              <a:rPr lang="en-US" dirty="0"/>
              <a:t> is simply a stack that contains application specific objects such as action objects and other model object</a:t>
            </a:r>
            <a:r>
              <a:rPr lang="en-US" dirty="0" smtClean="0"/>
              <a:t>.</a:t>
            </a:r>
          </a:p>
          <a:p>
            <a:pPr>
              <a:buFont typeface="Arial" pitchFamily="34" charset="0"/>
              <a:buChar char="•"/>
            </a:pPr>
            <a:r>
              <a:rPr lang="en-US" dirty="0"/>
              <a:t>At the execution time, action is placed on the top of the stack</a:t>
            </a:r>
            <a:r>
              <a:rPr lang="en-US" dirty="0" smtClean="0"/>
              <a:t>.</a:t>
            </a:r>
          </a:p>
          <a:p>
            <a:pPr>
              <a:buFont typeface="Arial" pitchFamily="34" charset="0"/>
              <a:buChar char="•"/>
            </a:pPr>
            <a:r>
              <a:rPr lang="en-US" dirty="0"/>
              <a:t>We can put objects in the </a:t>
            </a:r>
            <a:r>
              <a:rPr lang="en-US" dirty="0" err="1"/>
              <a:t>valuestack</a:t>
            </a:r>
            <a:r>
              <a:rPr lang="en-US" dirty="0"/>
              <a:t>, query it and delete it.</a:t>
            </a:r>
          </a:p>
        </p:txBody>
      </p:sp>
    </p:spTree>
    <p:extLst>
      <p:ext uri="{BB962C8B-B14F-4D97-AF65-F5344CB8AC3E}">
        <p14:creationId xmlns:p14="http://schemas.microsoft.com/office/powerpoint/2010/main" val="1634140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Struts2</a:t>
            </a:r>
            <a:endParaRPr lang="en-US" dirty="0"/>
          </a:p>
        </p:txBody>
      </p:sp>
      <p:sp>
        <p:nvSpPr>
          <p:cNvPr id="3" name="Content Placeholder 2"/>
          <p:cNvSpPr>
            <a:spLocks noGrp="1"/>
          </p:cNvSpPr>
          <p:nvPr>
            <p:ph idx="1"/>
          </p:nvPr>
        </p:nvSpPr>
        <p:spPr/>
        <p:txBody>
          <a:bodyPr/>
          <a:lstStyle/>
          <a:p>
            <a:r>
              <a:rPr lang="en-US" dirty="0"/>
              <a:t>The </a:t>
            </a:r>
            <a:r>
              <a:rPr lang="en-US" b="1" dirty="0"/>
              <a:t>struts 2 framework</a:t>
            </a:r>
            <a:r>
              <a:rPr lang="en-US" dirty="0"/>
              <a:t> is used to develop </a:t>
            </a:r>
            <a:r>
              <a:rPr lang="en-US" b="1" dirty="0"/>
              <a:t>MVC-based web application</a:t>
            </a:r>
            <a:r>
              <a:rPr lang="en-US" dirty="0" smtClean="0"/>
              <a:t>.</a:t>
            </a:r>
          </a:p>
          <a:p>
            <a:r>
              <a:rPr lang="en-US" dirty="0"/>
              <a:t>The Struts 2 framework is used to develop MVC (Model View Controller) based web applications. Struts 2 is the combination of </a:t>
            </a:r>
            <a:r>
              <a:rPr lang="en-US" b="1" dirty="0" err="1"/>
              <a:t>webwork</a:t>
            </a:r>
            <a:r>
              <a:rPr lang="en-US" b="1" dirty="0"/>
              <a:t> framework</a:t>
            </a:r>
            <a:r>
              <a:rPr lang="en-US" dirty="0"/>
              <a:t> of </a:t>
            </a:r>
            <a:r>
              <a:rPr lang="en-US" dirty="0" err="1"/>
              <a:t>opensymphony</a:t>
            </a:r>
            <a:r>
              <a:rPr lang="en-US" dirty="0"/>
              <a:t> and </a:t>
            </a:r>
            <a:r>
              <a:rPr lang="en-US" b="1" dirty="0"/>
              <a:t>struts 1</a:t>
            </a:r>
            <a:r>
              <a:rPr lang="en-US" dirty="0"/>
              <a:t>.</a:t>
            </a:r>
          </a:p>
        </p:txBody>
      </p:sp>
    </p:spTree>
    <p:extLst>
      <p:ext uri="{BB962C8B-B14F-4D97-AF65-F5344CB8AC3E}">
        <p14:creationId xmlns:p14="http://schemas.microsoft.com/office/powerpoint/2010/main" val="378201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err="1"/>
              <a:t>ValueStack</a:t>
            </a:r>
            <a:r>
              <a:rPr lang="en-US" dirty="0"/>
              <a:t> Interface</a:t>
            </a:r>
          </a:p>
          <a:p>
            <a:pPr>
              <a:buFont typeface="Arial" pitchFamily="34" charset="0"/>
              <a:buChar char="•"/>
            </a:pPr>
            <a:r>
              <a:rPr lang="en-US" dirty="0"/>
              <a:t>The struts 2 framework provides an interface to deal with </a:t>
            </a:r>
            <a:r>
              <a:rPr lang="en-US" dirty="0" err="1"/>
              <a:t>valuestack</a:t>
            </a:r>
            <a:r>
              <a:rPr lang="en-US" dirty="0"/>
              <a:t>. It provides many useful methods</a:t>
            </a:r>
            <a:r>
              <a:rPr lang="en-US" dirty="0" smtClean="0"/>
              <a:t>.</a:t>
            </a:r>
          </a:p>
          <a:p>
            <a:pPr>
              <a:buFont typeface="Arial" pitchFamily="34" charset="0"/>
              <a:buChar char="•"/>
            </a:pPr>
            <a:r>
              <a:rPr lang="en-US" b="1" dirty="0"/>
              <a:t>public String </a:t>
            </a:r>
            <a:r>
              <a:rPr lang="en-US" b="1" dirty="0" err="1"/>
              <a:t>findString</a:t>
            </a:r>
            <a:r>
              <a:rPr lang="en-US" b="1" dirty="0"/>
              <a:t>(String </a:t>
            </a:r>
            <a:r>
              <a:rPr lang="en-US" b="1" dirty="0" err="1"/>
              <a:t>expr</a:t>
            </a:r>
            <a:r>
              <a:rPr lang="en-US" b="1" dirty="0"/>
              <a:t>)</a:t>
            </a:r>
            <a:r>
              <a:rPr lang="en-US" dirty="0"/>
              <a:t> finds the string by evaluating the given expression</a:t>
            </a:r>
            <a:r>
              <a:rPr lang="en-US" dirty="0" smtClean="0"/>
              <a:t>.</a:t>
            </a:r>
          </a:p>
          <a:p>
            <a:pPr>
              <a:buFont typeface="Arial" pitchFamily="34" charset="0"/>
              <a:buChar char="•"/>
            </a:pPr>
            <a:r>
              <a:rPr lang="en-US" b="1" dirty="0"/>
              <a:t>public Object </a:t>
            </a:r>
            <a:r>
              <a:rPr lang="en-US" b="1" dirty="0" err="1"/>
              <a:t>findValue</a:t>
            </a:r>
            <a:r>
              <a:rPr lang="en-US" b="1" dirty="0"/>
              <a:t>(String </a:t>
            </a:r>
            <a:r>
              <a:rPr lang="en-US" b="1" dirty="0" err="1"/>
              <a:t>expr</a:t>
            </a:r>
            <a:r>
              <a:rPr lang="en-US" b="1" dirty="0"/>
              <a:t>)</a:t>
            </a:r>
            <a:r>
              <a:rPr lang="en-US" dirty="0"/>
              <a:t> finds the value by evaluating the specified expression.</a:t>
            </a:r>
          </a:p>
        </p:txBody>
      </p:sp>
    </p:spTree>
    <p:extLst>
      <p:ext uri="{BB962C8B-B14F-4D97-AF65-F5344CB8AC3E}">
        <p14:creationId xmlns:p14="http://schemas.microsoft.com/office/powerpoint/2010/main" val="2985541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b="1" dirty="0"/>
              <a:t>public Object </a:t>
            </a:r>
            <a:r>
              <a:rPr lang="en-US" b="1" dirty="0" err="1"/>
              <a:t>findValue</a:t>
            </a:r>
            <a:r>
              <a:rPr lang="en-US" b="1" dirty="0"/>
              <a:t>(String </a:t>
            </a:r>
            <a:r>
              <a:rPr lang="en-US" b="1" dirty="0" err="1"/>
              <a:t>expr</a:t>
            </a:r>
            <a:r>
              <a:rPr lang="en-US" b="1" dirty="0"/>
              <a:t>, Class c)</a:t>
            </a:r>
            <a:r>
              <a:rPr lang="en-US" dirty="0"/>
              <a:t> finds the value by evaluating the specified expression</a:t>
            </a:r>
            <a:r>
              <a:rPr lang="en-US" dirty="0" smtClean="0"/>
              <a:t>.</a:t>
            </a:r>
          </a:p>
          <a:p>
            <a:pPr>
              <a:buFont typeface="Courier New" pitchFamily="49" charset="0"/>
              <a:buChar char="o"/>
            </a:pPr>
            <a:r>
              <a:rPr lang="en-US" dirty="0"/>
              <a:t>Struts 2 </a:t>
            </a:r>
            <a:r>
              <a:rPr lang="en-US" dirty="0" err="1"/>
              <a:t>ActionContext</a:t>
            </a:r>
            <a:endParaRPr lang="en-US" dirty="0"/>
          </a:p>
          <a:p>
            <a:pPr>
              <a:buFont typeface="Arial" pitchFamily="34" charset="0"/>
              <a:buChar char="•"/>
            </a:pPr>
            <a:r>
              <a:rPr lang="en-US" dirty="0"/>
              <a:t>The </a:t>
            </a:r>
            <a:r>
              <a:rPr lang="en-US" dirty="0" err="1"/>
              <a:t>ActionContext</a:t>
            </a:r>
            <a:r>
              <a:rPr lang="en-US" dirty="0"/>
              <a:t> is a container of objects in which action is executed. The values stored in the </a:t>
            </a:r>
            <a:r>
              <a:rPr lang="en-US" dirty="0" err="1"/>
              <a:t>ActionContext</a:t>
            </a:r>
            <a:r>
              <a:rPr lang="en-US" dirty="0"/>
              <a:t> are unique per thread (i.e. </a:t>
            </a:r>
            <a:r>
              <a:rPr lang="en-US" dirty="0" err="1"/>
              <a:t>ThreadLocal</a:t>
            </a:r>
            <a:r>
              <a:rPr lang="en-US" dirty="0"/>
              <a:t>). So we don't need to make our action thread safe.</a:t>
            </a:r>
          </a:p>
        </p:txBody>
      </p:sp>
    </p:spTree>
    <p:extLst>
      <p:ext uri="{BB962C8B-B14F-4D97-AF65-F5344CB8AC3E}">
        <p14:creationId xmlns:p14="http://schemas.microsoft.com/office/powerpoint/2010/main" val="2665326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We can get the reference of </a:t>
            </a:r>
            <a:r>
              <a:rPr lang="en-US" dirty="0" err="1"/>
              <a:t>ActionContext</a:t>
            </a:r>
            <a:r>
              <a:rPr lang="en-US" dirty="0"/>
              <a:t> by calling the </a:t>
            </a:r>
            <a:r>
              <a:rPr lang="en-US" dirty="0" err="1"/>
              <a:t>getContext</a:t>
            </a:r>
            <a:r>
              <a:rPr lang="en-US" dirty="0"/>
              <a:t>() method of </a:t>
            </a:r>
            <a:r>
              <a:rPr lang="en-US" dirty="0" err="1"/>
              <a:t>ActionContext</a:t>
            </a:r>
            <a:r>
              <a:rPr lang="en-US" dirty="0"/>
              <a:t> </a:t>
            </a:r>
            <a:r>
              <a:rPr lang="en-US" dirty="0" smtClean="0"/>
              <a:t>class.</a:t>
            </a:r>
            <a:endParaRPr lang="en-US" dirty="0"/>
          </a:p>
        </p:txBody>
      </p:sp>
    </p:spTree>
    <p:extLst>
      <p:ext uri="{BB962C8B-B14F-4D97-AF65-F5344CB8AC3E}">
        <p14:creationId xmlns:p14="http://schemas.microsoft.com/office/powerpoint/2010/main" val="2353595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lnSpcReduction="20000"/>
          </a:bodyPr>
          <a:lstStyle/>
          <a:p>
            <a:r>
              <a:rPr lang="en-US" dirty="0"/>
              <a:t>Struts 2 </a:t>
            </a:r>
            <a:r>
              <a:rPr lang="en-US" dirty="0" err="1"/>
              <a:t>ActionInvocation</a:t>
            </a:r>
            <a:endParaRPr lang="en-US" dirty="0"/>
          </a:p>
          <a:p>
            <a:pPr>
              <a:buFont typeface="Arial" pitchFamily="34" charset="0"/>
              <a:buChar char="•"/>
            </a:pPr>
            <a:r>
              <a:rPr lang="en-US" dirty="0"/>
              <a:t>The </a:t>
            </a:r>
            <a:r>
              <a:rPr lang="en-US" b="1" dirty="0" err="1"/>
              <a:t>ActionInvocation</a:t>
            </a:r>
            <a:r>
              <a:rPr lang="en-US" dirty="0"/>
              <a:t> represents the execution state of an action. It holds the action and interceptors objects</a:t>
            </a:r>
            <a:r>
              <a:rPr lang="en-US" dirty="0" smtClean="0"/>
              <a:t>.</a:t>
            </a:r>
          </a:p>
          <a:p>
            <a:pPr>
              <a:buFont typeface="Wingdings" pitchFamily="2" charset="2"/>
              <a:buChar char="q"/>
            </a:pPr>
            <a:r>
              <a:rPr lang="en-US" dirty="0" err="1"/>
              <a:t>ActionInvocation</a:t>
            </a:r>
            <a:r>
              <a:rPr lang="en-US" dirty="0"/>
              <a:t> Interface</a:t>
            </a:r>
          </a:p>
          <a:p>
            <a:pPr>
              <a:buFont typeface="Arial" pitchFamily="34" charset="0"/>
              <a:buChar char="•"/>
            </a:pPr>
            <a:r>
              <a:rPr lang="en-US" dirty="0"/>
              <a:t>The struts framework provides </a:t>
            </a:r>
            <a:r>
              <a:rPr lang="en-US" b="1" dirty="0" err="1"/>
              <a:t>ActionInvocation</a:t>
            </a:r>
            <a:r>
              <a:rPr lang="en-US" b="1" dirty="0"/>
              <a:t> interface</a:t>
            </a:r>
            <a:r>
              <a:rPr lang="en-US" dirty="0"/>
              <a:t> to deal with </a:t>
            </a:r>
            <a:r>
              <a:rPr lang="en-US" dirty="0" err="1"/>
              <a:t>ActionInvocation</a:t>
            </a:r>
            <a:r>
              <a:rPr lang="en-US" dirty="0"/>
              <a:t>. It provides many methods, some of them can be used to get the instance of </a:t>
            </a:r>
            <a:r>
              <a:rPr lang="en-US" dirty="0" err="1"/>
              <a:t>ValueStack</a:t>
            </a:r>
            <a:r>
              <a:rPr lang="en-US" dirty="0"/>
              <a:t>, </a:t>
            </a:r>
            <a:r>
              <a:rPr lang="en-US" dirty="0" err="1"/>
              <a:t>ActionProxy</a:t>
            </a:r>
            <a:r>
              <a:rPr lang="en-US" dirty="0"/>
              <a:t>, </a:t>
            </a:r>
            <a:r>
              <a:rPr lang="en-US" dirty="0" err="1"/>
              <a:t>ActionContext</a:t>
            </a:r>
            <a:r>
              <a:rPr lang="en-US" dirty="0"/>
              <a:t>, Result </a:t>
            </a:r>
            <a:r>
              <a:rPr lang="en-US" dirty="0" err="1"/>
              <a:t>etc</a:t>
            </a:r>
            <a:endParaRPr lang="en-US" dirty="0"/>
          </a:p>
        </p:txBody>
      </p:sp>
    </p:spTree>
    <p:extLst>
      <p:ext uri="{BB962C8B-B14F-4D97-AF65-F5344CB8AC3E}">
        <p14:creationId xmlns:p14="http://schemas.microsoft.com/office/powerpoint/2010/main" val="3800104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public void invoke</a:t>
            </a:r>
            <a:r>
              <a:rPr lang="en-US" dirty="0" smtClean="0"/>
              <a:t>()</a:t>
            </a:r>
          </a:p>
          <a:p>
            <a:pPr marL="525780" indent="-457200">
              <a:buFont typeface="+mj-lt"/>
              <a:buAutoNum type="alphaLcPeriod"/>
            </a:pPr>
            <a:r>
              <a:rPr lang="en-US" dirty="0"/>
              <a:t>invokes the next resource in processing this </a:t>
            </a:r>
            <a:r>
              <a:rPr lang="en-US" dirty="0" err="1"/>
              <a:t>ActionInvocation</a:t>
            </a:r>
            <a:r>
              <a:rPr lang="en-US" dirty="0" smtClean="0"/>
              <a:t>.</a:t>
            </a:r>
          </a:p>
          <a:p>
            <a:pPr>
              <a:buFont typeface="Wingdings" pitchFamily="2" charset="2"/>
              <a:buChar char="q"/>
            </a:pPr>
            <a:r>
              <a:rPr lang="en-US" dirty="0"/>
              <a:t>Struts 2 </a:t>
            </a:r>
            <a:r>
              <a:rPr lang="en-US" dirty="0" smtClean="0"/>
              <a:t>OGNL</a:t>
            </a:r>
          </a:p>
          <a:p>
            <a:pPr>
              <a:buFont typeface="Arial" pitchFamily="34" charset="0"/>
              <a:buChar char="•"/>
            </a:pPr>
            <a:r>
              <a:rPr lang="en-US" dirty="0"/>
              <a:t>The </a:t>
            </a:r>
            <a:r>
              <a:rPr lang="en-US" b="1" dirty="0"/>
              <a:t>Object Graph Navigation Language</a:t>
            </a:r>
            <a:r>
              <a:rPr lang="en-US" dirty="0"/>
              <a:t> (OGNL) is an expression language. It simplifies the accessibility of data stored in the </a:t>
            </a:r>
            <a:r>
              <a:rPr lang="en-US" dirty="0" err="1"/>
              <a:t>ActionContext</a:t>
            </a:r>
            <a:r>
              <a:rPr lang="en-US" dirty="0"/>
              <a:t>.</a:t>
            </a:r>
          </a:p>
          <a:p>
            <a:pPr marL="68580" indent="0">
              <a:buNone/>
            </a:pPr>
            <a:endParaRPr lang="en-US" dirty="0"/>
          </a:p>
        </p:txBody>
      </p:sp>
    </p:spTree>
    <p:extLst>
      <p:ext uri="{BB962C8B-B14F-4D97-AF65-F5344CB8AC3E}">
        <p14:creationId xmlns:p14="http://schemas.microsoft.com/office/powerpoint/2010/main" val="1060454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a:t>The struts framework sets the </a:t>
            </a:r>
            <a:r>
              <a:rPr lang="en-US" b="1" dirty="0" err="1"/>
              <a:t>ValueStack</a:t>
            </a:r>
            <a:r>
              <a:rPr lang="en-US" dirty="0"/>
              <a:t> as the root object of OGNL. Notice that action object is pushed into the </a:t>
            </a:r>
            <a:r>
              <a:rPr lang="en-US" dirty="0" err="1"/>
              <a:t>ValueStack</a:t>
            </a:r>
            <a:r>
              <a:rPr lang="en-US" dirty="0"/>
              <a:t>. We can direct access the action property</a:t>
            </a:r>
            <a:r>
              <a:rPr lang="en-US" dirty="0" smtClean="0"/>
              <a:t>.</a:t>
            </a:r>
          </a:p>
          <a:p>
            <a:pPr>
              <a:buFont typeface="Arial" pitchFamily="34" charset="0"/>
              <a:buChar char="•"/>
            </a:pPr>
            <a:r>
              <a:rPr lang="en-US" dirty="0"/>
              <a:t>&lt;</a:t>
            </a:r>
            <a:r>
              <a:rPr lang="en-US" dirty="0" err="1"/>
              <a:t>s:property</a:t>
            </a:r>
            <a:r>
              <a:rPr lang="en-US" dirty="0"/>
              <a:t> value="username"/&gt;  </a:t>
            </a:r>
            <a:endParaRPr lang="en-US" dirty="0" smtClean="0"/>
          </a:p>
          <a:p>
            <a:pPr>
              <a:buFont typeface="Arial" pitchFamily="34" charset="0"/>
              <a:buChar char="•"/>
            </a:pPr>
            <a:r>
              <a:rPr lang="en-US" dirty="0"/>
              <a:t>The struts framework places other objects in </a:t>
            </a:r>
            <a:r>
              <a:rPr lang="en-US" dirty="0" err="1"/>
              <a:t>ActionContext</a:t>
            </a:r>
            <a:r>
              <a:rPr lang="en-US" dirty="0"/>
              <a:t> also e.g. map representing the </a:t>
            </a:r>
            <a:r>
              <a:rPr lang="en-US" b="1" dirty="0" err="1"/>
              <a:t>request</a:t>
            </a:r>
            <a:r>
              <a:rPr lang="en-US" dirty="0" err="1"/>
              <a:t>,</a:t>
            </a:r>
            <a:r>
              <a:rPr lang="en-US" b="1" dirty="0" err="1"/>
              <a:t>session</a:t>
            </a:r>
            <a:r>
              <a:rPr lang="en-US" dirty="0"/>
              <a:t>, </a:t>
            </a:r>
            <a:r>
              <a:rPr lang="en-US" b="1" dirty="0"/>
              <a:t>application</a:t>
            </a:r>
            <a:r>
              <a:rPr lang="en-US" dirty="0"/>
              <a:t> scopes.</a:t>
            </a:r>
          </a:p>
          <a:p>
            <a:pPr>
              <a:buFont typeface="Arial" pitchFamily="34" charset="0"/>
              <a:buChar char="•"/>
            </a:pPr>
            <a:endParaRPr lang="en-US" dirty="0"/>
          </a:p>
        </p:txBody>
      </p:sp>
    </p:spTree>
    <p:extLst>
      <p:ext uri="{BB962C8B-B14F-4D97-AF65-F5344CB8AC3E}">
        <p14:creationId xmlns:p14="http://schemas.microsoft.com/office/powerpoint/2010/main" val="3951306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dirty="0"/>
              <a:t>To get these values i.e. not the action property, we need to use # notation. For example to get the data from session scope, we need to use #session as given in the following example</a:t>
            </a:r>
            <a:r>
              <a:rPr lang="en-US" dirty="0" smtClean="0"/>
              <a:t>:</a:t>
            </a:r>
          </a:p>
          <a:p>
            <a:pPr>
              <a:buFont typeface="Arial" pitchFamily="34" charset="0"/>
              <a:buChar char="•"/>
            </a:pPr>
            <a:r>
              <a:rPr lang="en-US" dirty="0"/>
              <a:t>&lt;</a:t>
            </a:r>
            <a:r>
              <a:rPr lang="en-US" dirty="0" err="1"/>
              <a:t>s:property</a:t>
            </a:r>
            <a:r>
              <a:rPr lang="en-US" dirty="0"/>
              <a:t> name="#</a:t>
            </a:r>
            <a:r>
              <a:rPr lang="en-US" dirty="0" err="1"/>
              <a:t>session.username</a:t>
            </a:r>
            <a:r>
              <a:rPr lang="en-US" dirty="0"/>
              <a:t>"/&gt;  </a:t>
            </a:r>
          </a:p>
          <a:p>
            <a:pPr>
              <a:buFont typeface="Arial" pitchFamily="34" charset="0"/>
              <a:buChar char="•"/>
            </a:pPr>
            <a:endParaRPr lang="en-US" dirty="0"/>
          </a:p>
        </p:txBody>
      </p:sp>
    </p:spTree>
    <p:extLst>
      <p:ext uri="{BB962C8B-B14F-4D97-AF65-F5344CB8AC3E}">
        <p14:creationId xmlns:p14="http://schemas.microsoft.com/office/powerpoint/2010/main" val="1220065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762000"/>
          </a:xfrm>
        </p:spPr>
        <p:txBody>
          <a:bodyPr/>
          <a:lstStyle/>
          <a:p>
            <a:r>
              <a:rPr lang="en-US" dirty="0"/>
              <a:t>Struts2</a:t>
            </a:r>
          </a:p>
        </p:txBody>
      </p:sp>
      <p:sp>
        <p:nvSpPr>
          <p:cNvPr id="3" name="Content Placeholder 2"/>
          <p:cNvSpPr>
            <a:spLocks noGrp="1"/>
          </p:cNvSpPr>
          <p:nvPr>
            <p:ph idx="1"/>
          </p:nvPr>
        </p:nvSpPr>
        <p:spPr>
          <a:xfrm>
            <a:off x="609600" y="990600"/>
            <a:ext cx="7924800" cy="5486400"/>
          </a:xfrm>
        </p:spPr>
        <p:txBody>
          <a:bodyPr/>
          <a:lstStyle/>
          <a:p>
            <a:r>
              <a:rPr lang="en-US" dirty="0"/>
              <a:t>Struts 2 </a:t>
            </a:r>
            <a:r>
              <a:rPr lang="en-US" dirty="0" smtClean="0"/>
              <a:t>Architecture</a:t>
            </a:r>
          </a:p>
          <a:p>
            <a:endParaRPr lang="en-US" dirty="0"/>
          </a:p>
          <a:p>
            <a:pPr marL="6858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62100"/>
            <a:ext cx="7924799"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86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85000" lnSpcReduction="20000"/>
          </a:bodyPr>
          <a:lstStyle/>
          <a:p>
            <a:r>
              <a:rPr lang="en-US" dirty="0"/>
              <a:t>User sends a request to the server for requesting for some resource (</a:t>
            </a:r>
            <a:r>
              <a:rPr lang="en-US" dirty="0" err="1"/>
              <a:t>i.e</a:t>
            </a:r>
            <a:r>
              <a:rPr lang="en-US" dirty="0"/>
              <a:t> pages).</a:t>
            </a:r>
          </a:p>
          <a:p>
            <a:r>
              <a:rPr lang="en-US" dirty="0"/>
              <a:t>The </a:t>
            </a:r>
            <a:r>
              <a:rPr lang="en-US" dirty="0" smtClean="0"/>
              <a:t>Filter </a:t>
            </a:r>
            <a:r>
              <a:rPr lang="en-US" dirty="0"/>
              <a:t>looks at the request and then determines the appropriate Action.</a:t>
            </a:r>
          </a:p>
          <a:p>
            <a:r>
              <a:rPr lang="en-US" dirty="0"/>
              <a:t>Configured interceptors functionalities applies such as validation, file upload etc.</a:t>
            </a:r>
          </a:p>
          <a:p>
            <a:r>
              <a:rPr lang="en-US" dirty="0"/>
              <a:t>Selected action is executed to perform the requested operation.</a:t>
            </a:r>
          </a:p>
          <a:p>
            <a:r>
              <a:rPr lang="en-US" dirty="0"/>
              <a:t>Again, configured interceptors are applied to do any post-processing if required.</a:t>
            </a:r>
          </a:p>
          <a:p>
            <a:r>
              <a:rPr lang="en-US" dirty="0"/>
              <a:t>Finally the result is prepared by the view and returns the result to the user.</a:t>
            </a:r>
          </a:p>
          <a:p>
            <a:pPr>
              <a:buFont typeface="Arial" pitchFamily="34" charset="0"/>
              <a:buChar char="•"/>
            </a:pPr>
            <a:endParaRPr lang="en-US" dirty="0"/>
          </a:p>
        </p:txBody>
      </p:sp>
    </p:spTree>
    <p:extLst>
      <p:ext uri="{BB962C8B-B14F-4D97-AF65-F5344CB8AC3E}">
        <p14:creationId xmlns:p14="http://schemas.microsoft.com/office/powerpoint/2010/main" val="2579079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lnSpcReduction="10000"/>
          </a:bodyPr>
          <a:lstStyle/>
          <a:p>
            <a:r>
              <a:rPr lang="en-US" dirty="0"/>
              <a:t>Struts 2 Action</a:t>
            </a:r>
          </a:p>
          <a:p>
            <a:pPr>
              <a:buFont typeface="Arial" pitchFamily="34" charset="0"/>
              <a:buChar char="•"/>
            </a:pPr>
            <a:r>
              <a:rPr lang="en-US" dirty="0"/>
              <a:t>In struts 2, action class is </a:t>
            </a:r>
            <a:r>
              <a:rPr lang="en-US" b="1" dirty="0"/>
              <a:t>POJO</a:t>
            </a:r>
            <a:r>
              <a:rPr lang="en-US" dirty="0"/>
              <a:t> (Plain Old Java Object).</a:t>
            </a:r>
          </a:p>
          <a:p>
            <a:pPr>
              <a:buFont typeface="Arial" pitchFamily="34" charset="0"/>
              <a:buChar char="•"/>
            </a:pPr>
            <a:r>
              <a:rPr lang="en-US" dirty="0"/>
              <a:t>POJO means you are not forced to implement any interface or extend any class</a:t>
            </a:r>
            <a:r>
              <a:rPr lang="en-US" dirty="0" smtClean="0"/>
              <a:t>.</a:t>
            </a:r>
          </a:p>
          <a:p>
            <a:pPr>
              <a:buFont typeface="Arial" pitchFamily="34" charset="0"/>
              <a:buChar char="•"/>
            </a:pPr>
            <a:r>
              <a:rPr lang="en-US" dirty="0"/>
              <a:t>Generally, </a:t>
            </a:r>
            <a:r>
              <a:rPr lang="en-US" b="1" dirty="0"/>
              <a:t>execute</a:t>
            </a:r>
            <a:r>
              <a:rPr lang="en-US" dirty="0"/>
              <a:t> method should be specified that represents the business logic</a:t>
            </a:r>
          </a:p>
          <a:p>
            <a:pPr>
              <a:buFont typeface="Arial" pitchFamily="34" charset="0"/>
              <a:buChar char="•"/>
            </a:pPr>
            <a:endParaRPr lang="en-US" dirty="0"/>
          </a:p>
        </p:txBody>
      </p:sp>
    </p:spTree>
    <p:extLst>
      <p:ext uri="{BB962C8B-B14F-4D97-AF65-F5344CB8AC3E}">
        <p14:creationId xmlns:p14="http://schemas.microsoft.com/office/powerpoint/2010/main" val="136897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r>
              <a:rPr lang="en-US" dirty="0"/>
              <a:t>The Struts 2 provides supports to POJO based actions, Validation Support, AJAX Support, Integration support to various frameworks such as Hibernate, Spring, Tiles </a:t>
            </a:r>
            <a:r>
              <a:rPr lang="en-US" dirty="0" err="1"/>
              <a:t>etc</a:t>
            </a:r>
            <a:r>
              <a:rPr lang="en-US" dirty="0"/>
              <a:t>, support to various result types such as </a:t>
            </a:r>
            <a:r>
              <a:rPr lang="en-US" dirty="0" err="1"/>
              <a:t>Freemarker</a:t>
            </a:r>
            <a:r>
              <a:rPr lang="en-US" dirty="0"/>
              <a:t>, Velocity, JSP etc.</a:t>
            </a:r>
          </a:p>
        </p:txBody>
      </p:sp>
    </p:spTree>
    <p:extLst>
      <p:ext uri="{BB962C8B-B14F-4D97-AF65-F5344CB8AC3E}">
        <p14:creationId xmlns:p14="http://schemas.microsoft.com/office/powerpoint/2010/main" val="385066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Courier New" pitchFamily="49" charset="0"/>
              <a:buChar char="o"/>
            </a:pPr>
            <a:r>
              <a:rPr lang="en-US" dirty="0"/>
              <a:t>Action </a:t>
            </a:r>
            <a:r>
              <a:rPr lang="en-US" dirty="0" smtClean="0"/>
              <a:t>Interface</a:t>
            </a:r>
          </a:p>
          <a:p>
            <a:pPr>
              <a:buFont typeface="Arial" pitchFamily="34" charset="0"/>
              <a:buChar char="•"/>
            </a:pPr>
            <a:r>
              <a:rPr lang="en-US" dirty="0"/>
              <a:t>A convenient approach is to implement the </a:t>
            </a:r>
            <a:r>
              <a:rPr lang="en-US" b="1" dirty="0"/>
              <a:t>com.opensymphony.xwork2.Action</a:t>
            </a:r>
            <a:r>
              <a:rPr lang="en-US" dirty="0"/>
              <a:t> interface that defines 5 constants and one execute method</a:t>
            </a:r>
            <a:r>
              <a:rPr lang="en-US" dirty="0" smtClean="0"/>
              <a:t>.</a:t>
            </a:r>
          </a:p>
          <a:p>
            <a:pPr>
              <a:buFont typeface="Wingdings" pitchFamily="2" charset="2"/>
              <a:buChar char="q"/>
            </a:pPr>
            <a:r>
              <a:rPr lang="en-US" b="1" dirty="0"/>
              <a:t>5 Constants of Action Interface</a:t>
            </a:r>
          </a:p>
          <a:p>
            <a:pPr>
              <a:buFont typeface="Arial" pitchFamily="34" charset="0"/>
              <a:buChar char="•"/>
            </a:pPr>
            <a:endParaRPr lang="en-US" dirty="0"/>
          </a:p>
          <a:p>
            <a:pPr marL="68580" indent="0">
              <a:buNone/>
            </a:pPr>
            <a:endParaRPr lang="en-US" dirty="0"/>
          </a:p>
        </p:txBody>
      </p:sp>
    </p:spTree>
    <p:extLst>
      <p:ext uri="{BB962C8B-B14F-4D97-AF65-F5344CB8AC3E}">
        <p14:creationId xmlns:p14="http://schemas.microsoft.com/office/powerpoint/2010/main" val="2739670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b="1" dirty="0"/>
              <a:t>SUCCESS</a:t>
            </a:r>
            <a:r>
              <a:rPr lang="en-US" dirty="0"/>
              <a:t> indicates that action execution is successful and a success result should be shown to the user.</a:t>
            </a:r>
          </a:p>
          <a:p>
            <a:pPr>
              <a:buFont typeface="Arial" pitchFamily="34" charset="0"/>
              <a:buChar char="•"/>
            </a:pPr>
            <a:r>
              <a:rPr lang="en-US" b="1" dirty="0"/>
              <a:t>ERROR</a:t>
            </a:r>
            <a:r>
              <a:rPr lang="en-US" dirty="0"/>
              <a:t> indicates that action execution is failed and a error result should be shown to the user.</a:t>
            </a:r>
          </a:p>
          <a:p>
            <a:pPr>
              <a:buFont typeface="Arial" pitchFamily="34" charset="0"/>
              <a:buChar char="•"/>
            </a:pPr>
            <a:r>
              <a:rPr lang="en-US" b="1" dirty="0"/>
              <a:t>LOGIN</a:t>
            </a:r>
            <a:r>
              <a:rPr lang="en-US" dirty="0"/>
              <a:t> indicates that user is not logged-in and a login result should be shown to the user.</a:t>
            </a:r>
          </a:p>
          <a:p>
            <a:pPr>
              <a:buFont typeface="Arial" pitchFamily="34" charset="0"/>
              <a:buChar char="•"/>
            </a:pPr>
            <a:r>
              <a:rPr lang="en-US" b="1" dirty="0"/>
              <a:t>INPUT</a:t>
            </a:r>
            <a:r>
              <a:rPr lang="en-US" dirty="0"/>
              <a:t> indicates that validation is failed and a input result should be shown to the user again.</a:t>
            </a:r>
          </a:p>
          <a:p>
            <a:pPr>
              <a:buFont typeface="Arial" pitchFamily="34" charset="0"/>
              <a:buChar char="•"/>
            </a:pPr>
            <a:r>
              <a:rPr lang="en-US" b="1" dirty="0"/>
              <a:t>NONE</a:t>
            </a:r>
            <a:r>
              <a:rPr lang="en-US" dirty="0"/>
              <a:t> indicates that action execution is successful but no result should be shown to the user.</a:t>
            </a:r>
          </a:p>
          <a:p>
            <a:pPr>
              <a:buFont typeface="Arial" pitchFamily="34" charset="0"/>
              <a:buChar char="•"/>
            </a:pPr>
            <a:endParaRPr lang="en-US" dirty="0"/>
          </a:p>
        </p:txBody>
      </p:sp>
    </p:spTree>
    <p:extLst>
      <p:ext uri="{BB962C8B-B14F-4D97-AF65-F5344CB8AC3E}">
        <p14:creationId xmlns:p14="http://schemas.microsoft.com/office/powerpoint/2010/main" val="1316436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Wingdings" pitchFamily="2" charset="2"/>
              <a:buChar char="q"/>
            </a:pPr>
            <a:r>
              <a:rPr lang="en-US" dirty="0"/>
              <a:t>values are assigned to these </a:t>
            </a:r>
            <a:r>
              <a:rPr lang="en-US" dirty="0" smtClean="0"/>
              <a:t>constants.</a:t>
            </a:r>
          </a:p>
          <a:p>
            <a:pPr>
              <a:buFont typeface="Arial" pitchFamily="34" charset="0"/>
              <a:buChar char="•"/>
            </a:pPr>
            <a:r>
              <a:rPr lang="en-US" b="1" dirty="0" smtClean="0"/>
              <a:t>public</a:t>
            </a:r>
            <a:r>
              <a:rPr lang="en-US" dirty="0"/>
              <a:t> </a:t>
            </a:r>
            <a:r>
              <a:rPr lang="en-US" b="1" dirty="0"/>
              <a:t>static</a:t>
            </a:r>
            <a:r>
              <a:rPr lang="en-US" dirty="0"/>
              <a:t> </a:t>
            </a:r>
            <a:r>
              <a:rPr lang="en-US" b="1" dirty="0"/>
              <a:t>final</a:t>
            </a:r>
            <a:r>
              <a:rPr lang="en-US" dirty="0"/>
              <a:t> String SUCCESS = "success";  </a:t>
            </a:r>
          </a:p>
          <a:p>
            <a:pPr>
              <a:buFont typeface="Arial" pitchFamily="34" charset="0"/>
              <a:buChar char="•"/>
            </a:pPr>
            <a:r>
              <a:rPr lang="en-US" b="1" dirty="0"/>
              <a:t>public</a:t>
            </a:r>
            <a:r>
              <a:rPr lang="en-US" dirty="0"/>
              <a:t> </a:t>
            </a:r>
            <a:r>
              <a:rPr lang="en-US" b="1" dirty="0"/>
              <a:t>static</a:t>
            </a:r>
            <a:r>
              <a:rPr lang="en-US" dirty="0"/>
              <a:t> </a:t>
            </a:r>
            <a:r>
              <a:rPr lang="en-US" b="1" dirty="0"/>
              <a:t>final</a:t>
            </a:r>
            <a:r>
              <a:rPr lang="en-US" dirty="0"/>
              <a:t> String ERROR = "error";  </a:t>
            </a:r>
          </a:p>
          <a:p>
            <a:pPr>
              <a:buFont typeface="Arial" pitchFamily="34" charset="0"/>
              <a:buChar char="•"/>
            </a:pPr>
            <a:r>
              <a:rPr lang="en-US" b="1" dirty="0"/>
              <a:t>public</a:t>
            </a:r>
            <a:r>
              <a:rPr lang="en-US" dirty="0"/>
              <a:t> </a:t>
            </a:r>
            <a:r>
              <a:rPr lang="en-US" b="1" dirty="0"/>
              <a:t>static</a:t>
            </a:r>
            <a:r>
              <a:rPr lang="en-US" dirty="0"/>
              <a:t> </a:t>
            </a:r>
            <a:r>
              <a:rPr lang="en-US" b="1" dirty="0"/>
              <a:t>final</a:t>
            </a:r>
            <a:r>
              <a:rPr lang="en-US" dirty="0"/>
              <a:t> String LOGIN  = "login";  </a:t>
            </a:r>
          </a:p>
          <a:p>
            <a:pPr>
              <a:buFont typeface="Arial" pitchFamily="34" charset="0"/>
              <a:buChar char="•"/>
            </a:pPr>
            <a:r>
              <a:rPr lang="en-US" b="1" dirty="0"/>
              <a:t>public</a:t>
            </a:r>
            <a:r>
              <a:rPr lang="en-US" dirty="0"/>
              <a:t> </a:t>
            </a:r>
            <a:r>
              <a:rPr lang="en-US" b="1" dirty="0"/>
              <a:t>static</a:t>
            </a:r>
            <a:r>
              <a:rPr lang="en-US" dirty="0"/>
              <a:t> </a:t>
            </a:r>
            <a:r>
              <a:rPr lang="en-US" b="1" dirty="0"/>
              <a:t>final</a:t>
            </a:r>
            <a:r>
              <a:rPr lang="en-US" dirty="0"/>
              <a:t> String INPUT = "input";  </a:t>
            </a:r>
          </a:p>
          <a:p>
            <a:pPr>
              <a:buFont typeface="Arial" pitchFamily="34" charset="0"/>
              <a:buChar char="•"/>
            </a:pPr>
            <a:r>
              <a:rPr lang="en-US" b="1" dirty="0"/>
              <a:t>public</a:t>
            </a:r>
            <a:r>
              <a:rPr lang="en-US" dirty="0"/>
              <a:t> </a:t>
            </a:r>
            <a:r>
              <a:rPr lang="en-US" b="1" dirty="0"/>
              <a:t>static</a:t>
            </a:r>
            <a:r>
              <a:rPr lang="en-US" dirty="0"/>
              <a:t> </a:t>
            </a:r>
            <a:r>
              <a:rPr lang="en-US" b="1" dirty="0"/>
              <a:t>final</a:t>
            </a:r>
            <a:r>
              <a:rPr lang="en-US" dirty="0"/>
              <a:t> String NONE = "none"; </a:t>
            </a:r>
          </a:p>
          <a:p>
            <a:pPr>
              <a:buFont typeface="Arial" pitchFamily="34" charset="0"/>
              <a:buChar char="•"/>
            </a:pPr>
            <a:endParaRPr lang="en-US" dirty="0"/>
          </a:p>
        </p:txBody>
      </p:sp>
    </p:spTree>
    <p:extLst>
      <p:ext uri="{BB962C8B-B14F-4D97-AF65-F5344CB8AC3E}">
        <p14:creationId xmlns:p14="http://schemas.microsoft.com/office/powerpoint/2010/main" val="1884683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Wingdings" pitchFamily="2" charset="2"/>
              <a:buChar char="q"/>
            </a:pPr>
            <a:r>
              <a:rPr lang="en-US" b="1" dirty="0"/>
              <a:t>Method of Action Interface</a:t>
            </a:r>
          </a:p>
          <a:p>
            <a:pPr>
              <a:buFont typeface="Arial" pitchFamily="34" charset="0"/>
              <a:buChar char="•"/>
            </a:pPr>
            <a:r>
              <a:rPr lang="en-US" dirty="0"/>
              <a:t>Action interface contains only one method execute that should be implemented overridden by the action class even if you are not forced</a:t>
            </a:r>
            <a:r>
              <a:rPr lang="en-US" dirty="0" smtClean="0"/>
              <a:t>.</a:t>
            </a:r>
          </a:p>
          <a:p>
            <a:pPr>
              <a:buFont typeface="Arial" pitchFamily="34" charset="0"/>
              <a:buChar char="•"/>
            </a:pPr>
            <a:r>
              <a:rPr lang="en-US" b="1" dirty="0"/>
              <a:t>public</a:t>
            </a:r>
            <a:r>
              <a:rPr lang="en-US" dirty="0"/>
              <a:t> String execute</a:t>
            </a:r>
            <a:r>
              <a:rPr lang="en-US" dirty="0" smtClean="0"/>
              <a:t>();</a:t>
            </a:r>
          </a:p>
          <a:p>
            <a:pPr>
              <a:buFont typeface="Courier New" pitchFamily="49" charset="0"/>
              <a:buChar char="o"/>
            </a:pPr>
            <a:r>
              <a:rPr lang="en-US" dirty="0" err="1"/>
              <a:t>ActionSupport</a:t>
            </a:r>
            <a:r>
              <a:rPr lang="en-US" dirty="0"/>
              <a:t> </a:t>
            </a:r>
            <a:r>
              <a:rPr lang="en-US" dirty="0" smtClean="0"/>
              <a:t>class</a:t>
            </a:r>
          </a:p>
          <a:p>
            <a:pPr marL="68580" indent="0">
              <a:buNone/>
            </a:pPr>
            <a:endParaRPr lang="en-US" dirty="0"/>
          </a:p>
          <a:p>
            <a:pPr>
              <a:buFont typeface="Courier New" pitchFamily="49" charset="0"/>
              <a:buChar char="o"/>
            </a:pPr>
            <a:endParaRPr lang="en-US" dirty="0"/>
          </a:p>
        </p:txBody>
      </p:sp>
    </p:spTree>
    <p:extLst>
      <p:ext uri="{BB962C8B-B14F-4D97-AF65-F5344CB8AC3E}">
        <p14:creationId xmlns:p14="http://schemas.microsoft.com/office/powerpoint/2010/main" val="251022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a:bodyPr>
          <a:lstStyle/>
          <a:p>
            <a:pPr>
              <a:buFont typeface="Arial" pitchFamily="34" charset="0"/>
              <a:buChar char="•"/>
            </a:pPr>
            <a:r>
              <a:rPr lang="en-US" dirty="0"/>
              <a:t>It is a convenient class that implements many interfaces such as Action, </a:t>
            </a:r>
            <a:r>
              <a:rPr lang="en-US" dirty="0" err="1"/>
              <a:t>Validateable</a:t>
            </a:r>
            <a:r>
              <a:rPr lang="en-US" dirty="0"/>
              <a:t>, </a:t>
            </a:r>
            <a:r>
              <a:rPr lang="en-US" dirty="0" err="1"/>
              <a:t>ValidationAware</a:t>
            </a:r>
            <a:r>
              <a:rPr lang="en-US" dirty="0"/>
              <a:t>, </a:t>
            </a:r>
            <a:r>
              <a:rPr lang="en-US" dirty="0" err="1"/>
              <a:t>TextProvider</a:t>
            </a:r>
            <a:r>
              <a:rPr lang="en-US" dirty="0"/>
              <a:t>, </a:t>
            </a:r>
            <a:r>
              <a:rPr lang="en-US" dirty="0" err="1"/>
              <a:t>LocaleProvider</a:t>
            </a:r>
            <a:r>
              <a:rPr lang="en-US" dirty="0"/>
              <a:t> and </a:t>
            </a:r>
            <a:r>
              <a:rPr lang="en-US" dirty="0" err="1"/>
              <a:t>Serializable</a:t>
            </a:r>
            <a:r>
              <a:rPr lang="en-US" dirty="0"/>
              <a:t> . So it is mostly used instead of Action</a:t>
            </a:r>
            <a:r>
              <a:rPr lang="en-US" dirty="0" smtClean="0"/>
              <a:t>.</a:t>
            </a:r>
            <a:r>
              <a:rPr lang="en-US" dirty="0"/>
              <a:t> </a:t>
            </a:r>
          </a:p>
        </p:txBody>
      </p:sp>
    </p:spTree>
    <p:extLst>
      <p:ext uri="{BB962C8B-B14F-4D97-AF65-F5344CB8AC3E}">
        <p14:creationId xmlns:p14="http://schemas.microsoft.com/office/powerpoint/2010/main" val="2049812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Courier New" pitchFamily="49" charset="0"/>
              <a:buChar char="o"/>
            </a:pPr>
            <a:r>
              <a:rPr lang="en-US" dirty="0"/>
              <a:t>Struts 2 Configuration </a:t>
            </a:r>
            <a:r>
              <a:rPr lang="en-US" dirty="0" smtClean="0"/>
              <a:t>File</a:t>
            </a:r>
          </a:p>
          <a:p>
            <a:pPr>
              <a:buFont typeface="Wingdings" pitchFamily="2" charset="2"/>
              <a:buChar char="q"/>
            </a:pPr>
            <a:r>
              <a:rPr lang="en-US" dirty="0"/>
              <a:t>package element</a:t>
            </a:r>
          </a:p>
          <a:p>
            <a:pPr>
              <a:buFont typeface="Arial" pitchFamily="34" charset="0"/>
              <a:buChar char="•"/>
            </a:pPr>
            <a:r>
              <a:rPr lang="en-US" dirty="0"/>
              <a:t>We can easily divide our struts application into sub modules. The package element specifies a module. You can </a:t>
            </a:r>
            <a:r>
              <a:rPr lang="en-US"/>
              <a:t>have </a:t>
            </a:r>
            <a:r>
              <a:rPr lang="en-US" smtClean="0"/>
              <a:t>one </a:t>
            </a:r>
            <a:r>
              <a:rPr lang="en-US" dirty="0" err="1"/>
              <a:t>or</a:t>
            </a:r>
            <a:r>
              <a:rPr lang="en-US" dirty="0"/>
              <a:t> more packages in the struts.xml file</a:t>
            </a:r>
            <a:r>
              <a:rPr lang="en-US" dirty="0" smtClean="0"/>
              <a:t>.</a:t>
            </a:r>
          </a:p>
          <a:p>
            <a:pPr>
              <a:buFont typeface="Arial" pitchFamily="34" charset="0"/>
              <a:buChar char="•"/>
            </a:pPr>
            <a:r>
              <a:rPr lang="en-US" dirty="0"/>
              <a:t>Attributes of package element</a:t>
            </a:r>
          </a:p>
          <a:p>
            <a:pPr marL="68580" indent="0">
              <a:buNone/>
            </a:pPr>
            <a:endParaRPr lang="en-US" dirty="0"/>
          </a:p>
          <a:p>
            <a:pPr>
              <a:buFont typeface="Courier New" pitchFamily="49" charset="0"/>
              <a:buChar char="o"/>
            </a:pPr>
            <a:endParaRPr lang="en-US" dirty="0"/>
          </a:p>
        </p:txBody>
      </p:sp>
    </p:spTree>
    <p:extLst>
      <p:ext uri="{BB962C8B-B14F-4D97-AF65-F5344CB8AC3E}">
        <p14:creationId xmlns:p14="http://schemas.microsoft.com/office/powerpoint/2010/main" val="1461322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Arial" pitchFamily="34" charset="0"/>
              <a:buChar char="•"/>
            </a:pPr>
            <a:r>
              <a:rPr lang="en-US" b="1" dirty="0"/>
              <a:t>name</a:t>
            </a:r>
            <a:r>
              <a:rPr lang="en-US" dirty="0"/>
              <a:t> </a:t>
            </a:r>
            <a:r>
              <a:rPr lang="en-US" dirty="0" err="1"/>
              <a:t>name</a:t>
            </a:r>
            <a:r>
              <a:rPr lang="en-US" dirty="0"/>
              <a:t> is must for defining any package.</a:t>
            </a:r>
          </a:p>
          <a:p>
            <a:pPr>
              <a:buFont typeface="Arial" pitchFamily="34" charset="0"/>
              <a:buChar char="•"/>
            </a:pPr>
            <a:r>
              <a:rPr lang="en-US" b="1" dirty="0"/>
              <a:t>namespace</a:t>
            </a:r>
            <a:r>
              <a:rPr lang="en-US" dirty="0"/>
              <a:t> It is an optional attribute of package. If namespace is not present, / is assumed as the default namespace. In such case, to invoke the action class, you need this URI</a:t>
            </a:r>
            <a:r>
              <a:rPr lang="en-US" dirty="0" smtClean="0"/>
              <a:t>:</a:t>
            </a:r>
          </a:p>
          <a:p>
            <a:pPr>
              <a:buFont typeface="Arial" pitchFamily="34" charset="0"/>
              <a:buChar char="•"/>
            </a:pPr>
            <a:r>
              <a:rPr lang="en-US" dirty="0"/>
              <a:t>/</a:t>
            </a:r>
            <a:r>
              <a:rPr lang="en-US" dirty="0" err="1"/>
              <a:t>actionName.action</a:t>
            </a:r>
            <a:r>
              <a:rPr lang="en-US" dirty="0"/>
              <a:t> </a:t>
            </a:r>
          </a:p>
        </p:txBody>
      </p:sp>
    </p:spTree>
    <p:extLst>
      <p:ext uri="{BB962C8B-B14F-4D97-AF65-F5344CB8AC3E}">
        <p14:creationId xmlns:p14="http://schemas.microsoft.com/office/powerpoint/2010/main" val="1699262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a:t>If you specify any namespace, you need this URI</a:t>
            </a:r>
            <a:r>
              <a:rPr lang="en-US" dirty="0" smtClean="0"/>
              <a:t>:</a:t>
            </a:r>
          </a:p>
          <a:p>
            <a:pPr>
              <a:buFont typeface="Arial" pitchFamily="34" charset="0"/>
              <a:buChar char="•"/>
            </a:pPr>
            <a:r>
              <a:rPr lang="en-US" dirty="0"/>
              <a:t>/</a:t>
            </a:r>
            <a:r>
              <a:rPr lang="en-US" dirty="0" err="1"/>
              <a:t>namespacename</a:t>
            </a:r>
            <a:r>
              <a:rPr lang="en-US" dirty="0"/>
              <a:t>/</a:t>
            </a:r>
            <a:r>
              <a:rPr lang="en-US" dirty="0" err="1"/>
              <a:t>actionName.action</a:t>
            </a:r>
            <a:r>
              <a:rPr lang="en-US" dirty="0"/>
              <a:t> </a:t>
            </a:r>
            <a:endParaRPr lang="en-US" dirty="0" smtClean="0"/>
          </a:p>
          <a:p>
            <a:pPr>
              <a:buFont typeface="Arial" pitchFamily="34" charset="0"/>
              <a:buChar char="•"/>
            </a:pPr>
            <a:r>
              <a:rPr lang="en-US" b="1" dirty="0"/>
              <a:t>extends</a:t>
            </a:r>
            <a:r>
              <a:rPr lang="en-US" dirty="0"/>
              <a:t> The package element mostly extends the </a:t>
            </a:r>
            <a:r>
              <a:rPr lang="en-US" b="1" dirty="0"/>
              <a:t>struts-default</a:t>
            </a:r>
            <a:r>
              <a:rPr lang="en-US" dirty="0"/>
              <a:t> package where interceptors and result types are defined. If you extend struts-default, all the actions of this package can use the interceptors and result-types defined in the </a:t>
            </a:r>
            <a:r>
              <a:rPr lang="en-US" b="1" dirty="0"/>
              <a:t>struts-default.xml</a:t>
            </a:r>
            <a:r>
              <a:rPr lang="en-US" dirty="0"/>
              <a:t> file.</a:t>
            </a:r>
          </a:p>
          <a:p>
            <a:pPr>
              <a:buFont typeface="Arial" pitchFamily="34" charset="0"/>
              <a:buChar char="•"/>
            </a:pPr>
            <a:endParaRPr lang="en-US" dirty="0"/>
          </a:p>
        </p:txBody>
      </p:sp>
    </p:spTree>
    <p:extLst>
      <p:ext uri="{BB962C8B-B14F-4D97-AF65-F5344CB8AC3E}">
        <p14:creationId xmlns:p14="http://schemas.microsoft.com/office/powerpoint/2010/main" val="962282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a:t>action element</a:t>
            </a:r>
          </a:p>
          <a:p>
            <a:pPr marL="525780" indent="-457200">
              <a:buFont typeface="+mj-lt"/>
              <a:buAutoNum type="alphaLcPeriod"/>
            </a:pPr>
            <a:r>
              <a:rPr lang="en-US" dirty="0"/>
              <a:t>The action is the </a:t>
            </a:r>
            <a:r>
              <a:rPr lang="en-US" dirty="0" err="1"/>
              <a:t>subelement</a:t>
            </a:r>
            <a:r>
              <a:rPr lang="en-US" dirty="0"/>
              <a:t> of package and represents an action</a:t>
            </a:r>
            <a:r>
              <a:rPr lang="en-US" dirty="0" smtClean="0"/>
              <a:t>.</a:t>
            </a:r>
          </a:p>
          <a:p>
            <a:pPr marL="582930" indent="-514350">
              <a:buFont typeface="+mj-lt"/>
              <a:buAutoNum type="romanUcPeriod"/>
            </a:pPr>
            <a:r>
              <a:rPr lang="en-US" dirty="0"/>
              <a:t>Attributes of action element</a:t>
            </a:r>
          </a:p>
          <a:p>
            <a:pPr>
              <a:buFont typeface="Wingdings" pitchFamily="2" charset="2"/>
              <a:buChar char="ü"/>
            </a:pPr>
            <a:r>
              <a:rPr lang="en-US" b="1" dirty="0"/>
              <a:t>name</a:t>
            </a:r>
            <a:r>
              <a:rPr lang="en-US" dirty="0"/>
              <a:t> </a:t>
            </a:r>
            <a:r>
              <a:rPr lang="en-US" dirty="0" err="1"/>
              <a:t>name</a:t>
            </a:r>
            <a:r>
              <a:rPr lang="en-US" dirty="0"/>
              <a:t> is must for defining any action.</a:t>
            </a:r>
          </a:p>
          <a:p>
            <a:pPr>
              <a:buFont typeface="Wingdings" pitchFamily="2" charset="2"/>
              <a:buChar char="ü"/>
            </a:pPr>
            <a:r>
              <a:rPr lang="en-US" b="1" dirty="0"/>
              <a:t>class</a:t>
            </a:r>
            <a:r>
              <a:rPr lang="en-US" dirty="0"/>
              <a:t> </a:t>
            </a:r>
            <a:r>
              <a:rPr lang="en-US" dirty="0" err="1"/>
              <a:t>class</a:t>
            </a:r>
            <a:r>
              <a:rPr lang="en-US" dirty="0"/>
              <a:t> is the optional attribute of action. If you omit the class attribute, </a:t>
            </a:r>
            <a:r>
              <a:rPr lang="en-US" b="1" dirty="0" err="1"/>
              <a:t>ActionSupport</a:t>
            </a:r>
            <a:r>
              <a:rPr lang="en-US" dirty="0"/>
              <a:t> will be considered as the default action. A simple action may be as:</a:t>
            </a:r>
          </a:p>
        </p:txBody>
      </p:sp>
    </p:spTree>
    <p:extLst>
      <p:ext uri="{BB962C8B-B14F-4D97-AF65-F5344CB8AC3E}">
        <p14:creationId xmlns:p14="http://schemas.microsoft.com/office/powerpoint/2010/main" val="3861132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Wingdings" pitchFamily="2" charset="2"/>
              <a:buChar char="ü"/>
            </a:pPr>
            <a:r>
              <a:rPr lang="en-US" dirty="0"/>
              <a:t>&lt;action name="product</a:t>
            </a:r>
            <a:r>
              <a:rPr lang="en-US" dirty="0" smtClean="0"/>
              <a:t>"&gt;</a:t>
            </a:r>
          </a:p>
          <a:p>
            <a:pPr>
              <a:buFont typeface="Wingdings" pitchFamily="2" charset="2"/>
              <a:buChar char="ü"/>
            </a:pPr>
            <a:r>
              <a:rPr lang="en-US" b="1" dirty="0"/>
              <a:t>method</a:t>
            </a:r>
            <a:r>
              <a:rPr lang="en-US" dirty="0"/>
              <a:t> It is an optional attribute. If you don't specify method attribute, </a:t>
            </a:r>
            <a:r>
              <a:rPr lang="en-US" b="1" dirty="0"/>
              <a:t>execute</a:t>
            </a:r>
            <a:r>
              <a:rPr lang="en-US" dirty="0"/>
              <a:t> method will be considered as the method of action class</a:t>
            </a:r>
            <a:r>
              <a:rPr lang="en-US" dirty="0" smtClean="0"/>
              <a:t>.</a:t>
            </a:r>
          </a:p>
          <a:p>
            <a:pPr>
              <a:buFont typeface="Wingdings" pitchFamily="2" charset="2"/>
              <a:buChar char="ü"/>
            </a:pPr>
            <a:r>
              <a:rPr lang="en-US" dirty="0"/>
              <a:t>&lt;action name="product" </a:t>
            </a:r>
            <a:r>
              <a:rPr lang="en-US" b="1" dirty="0"/>
              <a:t>class</a:t>
            </a:r>
            <a:r>
              <a:rPr lang="en-US" dirty="0" smtClean="0"/>
              <a:t>=“pack1.Product</a:t>
            </a:r>
            <a:r>
              <a:rPr lang="en-US" dirty="0"/>
              <a:t>"&gt;</a:t>
            </a:r>
          </a:p>
        </p:txBody>
      </p:sp>
    </p:spTree>
    <p:extLst>
      <p:ext uri="{BB962C8B-B14F-4D97-AF65-F5344CB8AC3E}">
        <p14:creationId xmlns:p14="http://schemas.microsoft.com/office/powerpoint/2010/main" val="2492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r>
              <a:rPr lang="en-US" dirty="0"/>
              <a:t>Struts 2 Features</a:t>
            </a:r>
          </a:p>
          <a:p>
            <a:pPr>
              <a:buFont typeface="Wingdings" pitchFamily="2" charset="2"/>
              <a:buChar char="q"/>
            </a:pPr>
            <a:r>
              <a:rPr lang="en-US" b="1" dirty="0"/>
              <a:t>Configurable MVC </a:t>
            </a:r>
            <a:r>
              <a:rPr lang="en-US" b="1" dirty="0" smtClean="0"/>
              <a:t>components</a:t>
            </a:r>
          </a:p>
          <a:p>
            <a:pPr>
              <a:buFont typeface="Arial" pitchFamily="34" charset="0"/>
              <a:buChar char="•"/>
            </a:pPr>
            <a:r>
              <a:rPr lang="en-US" dirty="0"/>
              <a:t>In struts 2 framework, we provide all the components (view components and action) information in struts.xml file. If we need to change any information, we can simply change it in the xml file.</a:t>
            </a:r>
            <a:endParaRPr lang="en-US" b="1" dirty="0"/>
          </a:p>
          <a:p>
            <a:pPr marL="68580" indent="0">
              <a:buNone/>
            </a:pPr>
            <a:endParaRPr lang="en-US" dirty="0"/>
          </a:p>
        </p:txBody>
      </p:sp>
    </p:spTree>
    <p:extLst>
      <p:ext uri="{BB962C8B-B14F-4D97-AF65-F5344CB8AC3E}">
        <p14:creationId xmlns:p14="http://schemas.microsoft.com/office/powerpoint/2010/main" val="2777587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pPr>
              <a:buFont typeface="Wingdings" pitchFamily="2" charset="2"/>
              <a:buChar char="ü"/>
            </a:pPr>
            <a:r>
              <a:rPr lang="en-US" dirty="0"/>
              <a:t>will be same as</a:t>
            </a:r>
            <a:r>
              <a:rPr lang="en-US" dirty="0" smtClean="0"/>
              <a:t>:</a:t>
            </a:r>
          </a:p>
          <a:p>
            <a:pPr>
              <a:buFont typeface="Wingdings" pitchFamily="2" charset="2"/>
              <a:buChar char="ü"/>
            </a:pPr>
            <a:r>
              <a:rPr lang="en-US" dirty="0"/>
              <a:t>&lt;action name="product" </a:t>
            </a:r>
            <a:r>
              <a:rPr lang="en-US" b="1" dirty="0"/>
              <a:t>class</a:t>
            </a:r>
            <a:r>
              <a:rPr lang="en-US" dirty="0" smtClean="0"/>
              <a:t>=“pack1.Product</a:t>
            </a:r>
            <a:r>
              <a:rPr lang="en-US" dirty="0"/>
              <a:t>" method="execute</a:t>
            </a:r>
            <a:r>
              <a:rPr lang="en-US" dirty="0" smtClean="0"/>
              <a:t>"&gt;</a:t>
            </a:r>
          </a:p>
          <a:p>
            <a:pPr>
              <a:buFont typeface="Wingdings" pitchFamily="2" charset="2"/>
              <a:buChar char="ü"/>
            </a:pPr>
            <a:r>
              <a:rPr lang="en-US" dirty="0"/>
              <a:t>If you want to invoke a particular method of the action, you need to use method attribute.  </a:t>
            </a:r>
          </a:p>
          <a:p>
            <a:pPr>
              <a:buFont typeface="Wingdings" pitchFamily="2" charset="2"/>
              <a:buChar char="ü"/>
            </a:pPr>
            <a:endParaRPr lang="en-US" dirty="0"/>
          </a:p>
        </p:txBody>
      </p:sp>
    </p:spTree>
    <p:extLst>
      <p:ext uri="{BB962C8B-B14F-4D97-AF65-F5344CB8AC3E}">
        <p14:creationId xmlns:p14="http://schemas.microsoft.com/office/powerpoint/2010/main" val="424254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result element</a:t>
            </a:r>
          </a:p>
          <a:p>
            <a:pPr>
              <a:buFont typeface="Wingdings" pitchFamily="2" charset="2"/>
              <a:buChar char="ü"/>
            </a:pPr>
            <a:r>
              <a:rPr lang="en-US" dirty="0"/>
              <a:t>It is the sub element of action that specifies where to forward the request for this action</a:t>
            </a:r>
            <a:r>
              <a:rPr lang="en-US" dirty="0" smtClean="0"/>
              <a:t>.</a:t>
            </a:r>
          </a:p>
          <a:p>
            <a:pPr marL="525780" indent="-457200">
              <a:buFont typeface="+mj-lt"/>
              <a:buAutoNum type="alphaLcPeriod"/>
            </a:pPr>
            <a:r>
              <a:rPr lang="en-US" dirty="0"/>
              <a:t>Attributes of result element</a:t>
            </a:r>
          </a:p>
          <a:p>
            <a:r>
              <a:rPr lang="en-US" b="1" dirty="0"/>
              <a:t>name</a:t>
            </a:r>
            <a:r>
              <a:rPr lang="en-US" dirty="0"/>
              <a:t> is the optional attribute. If you omit the name attribute, success is assumed as the default result name.</a:t>
            </a:r>
          </a:p>
          <a:p>
            <a:r>
              <a:rPr lang="en-US" b="1" dirty="0"/>
              <a:t>type</a:t>
            </a:r>
            <a:r>
              <a:rPr lang="en-US" dirty="0"/>
              <a:t> is the optional attribute. If you omit the type attribute, dispatcher is assumed as the default result type</a:t>
            </a:r>
          </a:p>
          <a:p>
            <a:pPr>
              <a:buFont typeface="Wingdings" pitchFamily="2" charset="2"/>
              <a:buChar char="ü"/>
            </a:pPr>
            <a:endParaRPr lang="en-US" dirty="0"/>
          </a:p>
        </p:txBody>
      </p:sp>
    </p:spTree>
    <p:extLst>
      <p:ext uri="{BB962C8B-B14F-4D97-AF65-F5344CB8AC3E}">
        <p14:creationId xmlns:p14="http://schemas.microsoft.com/office/powerpoint/2010/main" val="4205855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Result Types</a:t>
            </a:r>
          </a:p>
        </p:txBody>
      </p:sp>
      <p:sp>
        <p:nvSpPr>
          <p:cNvPr id="3" name="Content Placeholder 2"/>
          <p:cNvSpPr>
            <a:spLocks noGrp="1"/>
          </p:cNvSpPr>
          <p:nvPr>
            <p:ph idx="1"/>
          </p:nvPr>
        </p:nvSpPr>
        <p:spPr/>
        <p:txBody>
          <a:bodyPr/>
          <a:lstStyle/>
          <a:p>
            <a:pPr>
              <a:buFont typeface="Wingdings" pitchFamily="2" charset="2"/>
              <a:buChar char="q"/>
            </a:pPr>
            <a:r>
              <a:rPr lang="en-US" dirty="0"/>
              <a:t>The dispatcher result type:</a:t>
            </a:r>
          </a:p>
          <a:p>
            <a:pPr>
              <a:buFont typeface="Arial" pitchFamily="34" charset="0"/>
              <a:buChar char="•"/>
            </a:pPr>
            <a:r>
              <a:rPr lang="en-US" dirty="0"/>
              <a:t>The </a:t>
            </a:r>
            <a:r>
              <a:rPr lang="en-US" b="1" dirty="0"/>
              <a:t>dispatcher</a:t>
            </a:r>
            <a:r>
              <a:rPr lang="en-US" dirty="0"/>
              <a:t> result type is the default type, and is used if no other result type is specified. It's used to forward to a servlet, JSP, HTML page, and so on, on the server. It uses the </a:t>
            </a:r>
            <a:r>
              <a:rPr lang="en-US" i="1" dirty="0" err="1"/>
              <a:t>RequestDispatcher.forward</a:t>
            </a:r>
            <a:r>
              <a:rPr lang="en-US" i="1" dirty="0"/>
              <a:t>()</a:t>
            </a:r>
            <a:r>
              <a:rPr lang="en-US" dirty="0"/>
              <a:t>method</a:t>
            </a:r>
            <a:r>
              <a:rPr lang="en-US" dirty="0" smtClean="0"/>
              <a:t>.</a:t>
            </a:r>
          </a:p>
          <a:p>
            <a:pPr>
              <a:buFont typeface="Wingdings" pitchFamily="2" charset="2"/>
              <a:buChar char="q"/>
            </a:pPr>
            <a:r>
              <a:rPr lang="en-US" dirty="0"/>
              <a:t>The </a:t>
            </a:r>
            <a:r>
              <a:rPr lang="en-US" dirty="0" err="1"/>
              <a:t>FreeMaker</a:t>
            </a:r>
            <a:r>
              <a:rPr lang="en-US" dirty="0"/>
              <a:t> result type:</a:t>
            </a:r>
          </a:p>
          <a:p>
            <a:pPr>
              <a:buFont typeface="Wingdings" pitchFamily="2" charset="2"/>
              <a:buChar char="q"/>
            </a:pPr>
            <a:endParaRPr lang="en-US" dirty="0"/>
          </a:p>
        </p:txBody>
      </p:sp>
    </p:spTree>
    <p:extLst>
      <p:ext uri="{BB962C8B-B14F-4D97-AF65-F5344CB8AC3E}">
        <p14:creationId xmlns:p14="http://schemas.microsoft.com/office/powerpoint/2010/main" val="81265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lstStyle/>
          <a:p>
            <a:r>
              <a:rPr lang="en-US" dirty="0"/>
              <a:t>Results and Result Types</a:t>
            </a:r>
          </a:p>
        </p:txBody>
      </p:sp>
      <p:sp>
        <p:nvSpPr>
          <p:cNvPr id="3" name="Content Placeholder 2"/>
          <p:cNvSpPr>
            <a:spLocks noGrp="1"/>
          </p:cNvSpPr>
          <p:nvPr>
            <p:ph idx="1"/>
          </p:nvPr>
        </p:nvSpPr>
        <p:spPr>
          <a:xfrm>
            <a:off x="1043492" y="1600200"/>
            <a:ext cx="6777317" cy="4800600"/>
          </a:xfrm>
        </p:spPr>
        <p:txBody>
          <a:bodyPr>
            <a:normAutofit/>
          </a:bodyPr>
          <a:lstStyle/>
          <a:p>
            <a:pPr>
              <a:buFont typeface="Arial" pitchFamily="34" charset="0"/>
              <a:buChar char="•"/>
            </a:pPr>
            <a:r>
              <a:rPr lang="en-US" dirty="0" err="1"/>
              <a:t>Freemaker</a:t>
            </a:r>
            <a:r>
              <a:rPr lang="en-US" dirty="0"/>
              <a:t> is a popular </a:t>
            </a:r>
            <a:r>
              <a:rPr lang="en-US" dirty="0" err="1"/>
              <a:t>templating</a:t>
            </a:r>
            <a:r>
              <a:rPr lang="en-US" dirty="0"/>
              <a:t> engine that is used to generate output using predefined </a:t>
            </a:r>
            <a:r>
              <a:rPr lang="en-US" dirty="0" smtClean="0"/>
              <a:t>templates.</a:t>
            </a:r>
          </a:p>
          <a:p>
            <a:pPr>
              <a:buFont typeface="Arial" pitchFamily="34" charset="0"/>
              <a:buChar char="•"/>
            </a:pPr>
            <a:r>
              <a:rPr lang="en-US" dirty="0"/>
              <a:t>&lt;result name="</a:t>
            </a:r>
            <a:r>
              <a:rPr lang="en-US" dirty="0" smtClean="0"/>
              <a:t>success“ type</a:t>
            </a:r>
            <a:r>
              <a:rPr lang="en-US" dirty="0"/>
              <a:t>="</a:t>
            </a:r>
            <a:r>
              <a:rPr lang="en-US" dirty="0" err="1"/>
              <a:t>freemarker</a:t>
            </a:r>
            <a:r>
              <a:rPr lang="en-US" dirty="0" smtClean="0"/>
              <a:t>"&gt;</a:t>
            </a:r>
          </a:p>
          <a:p>
            <a:pPr>
              <a:buFont typeface="Wingdings" pitchFamily="2" charset="2"/>
              <a:buChar char="q"/>
            </a:pPr>
            <a:r>
              <a:rPr lang="en-US" dirty="0"/>
              <a:t>The redirect result type:</a:t>
            </a:r>
          </a:p>
          <a:p>
            <a:pPr>
              <a:buFont typeface="Arial" pitchFamily="34" charset="0"/>
              <a:buChar char="•"/>
            </a:pPr>
            <a:r>
              <a:rPr lang="en-US" dirty="0"/>
              <a:t>The </a:t>
            </a:r>
            <a:r>
              <a:rPr lang="en-US" b="1" dirty="0"/>
              <a:t>redirect</a:t>
            </a:r>
            <a:r>
              <a:rPr lang="en-US" dirty="0"/>
              <a:t> result type calls the standard </a:t>
            </a:r>
            <a:r>
              <a:rPr lang="en-US" i="1" dirty="0" err="1"/>
              <a:t>response.sendRedirect</a:t>
            </a:r>
            <a:r>
              <a:rPr lang="en-US" i="1" dirty="0"/>
              <a:t>()</a:t>
            </a:r>
            <a:r>
              <a:rPr lang="en-US" dirty="0"/>
              <a:t> method, causing the browser to create a new request to the given location.</a:t>
            </a:r>
          </a:p>
        </p:txBody>
      </p:sp>
    </p:spTree>
    <p:extLst>
      <p:ext uri="{BB962C8B-B14F-4D97-AF65-F5344CB8AC3E}">
        <p14:creationId xmlns:p14="http://schemas.microsoft.com/office/powerpoint/2010/main" val="1577715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Configuration File </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For a large application, it is better to use multiple configuration file that one so that it may be easy to manage the </a:t>
            </a:r>
            <a:r>
              <a:rPr lang="en-US" dirty="0" smtClean="0"/>
              <a:t>application.</a:t>
            </a:r>
          </a:p>
          <a:p>
            <a:pPr>
              <a:buFont typeface="Arial" pitchFamily="34" charset="0"/>
              <a:buChar char="•"/>
            </a:pPr>
            <a:r>
              <a:rPr lang="en-US" dirty="0"/>
              <a:t>We can create many configuration files but we need to define it in the struts.xml file. The </a:t>
            </a:r>
            <a:r>
              <a:rPr lang="en-US" b="1" dirty="0" smtClean="0"/>
              <a:t>include </a:t>
            </a:r>
            <a:r>
              <a:rPr lang="en-US" dirty="0" smtClean="0"/>
              <a:t>sub-element </a:t>
            </a:r>
            <a:r>
              <a:rPr lang="en-US" dirty="0"/>
              <a:t>of </a:t>
            </a:r>
            <a:r>
              <a:rPr lang="en-US" b="1" dirty="0"/>
              <a:t>struts</a:t>
            </a:r>
            <a:r>
              <a:rPr lang="en-US" dirty="0"/>
              <a:t> is used to define the supported configuration file.</a:t>
            </a:r>
          </a:p>
        </p:txBody>
      </p:sp>
    </p:spTree>
    <p:extLst>
      <p:ext uri="{BB962C8B-B14F-4D97-AF65-F5344CB8AC3E}">
        <p14:creationId xmlns:p14="http://schemas.microsoft.com/office/powerpoint/2010/main" val="1203324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Namespace</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We can define multiple namespaces in struts.xml file by the namespace attribute of package element. As we know, default namespace is / (root).</a:t>
            </a:r>
          </a:p>
        </p:txBody>
      </p:sp>
    </p:spTree>
    <p:extLst>
      <p:ext uri="{BB962C8B-B14F-4D97-AF65-F5344CB8AC3E}">
        <p14:creationId xmlns:p14="http://schemas.microsoft.com/office/powerpoint/2010/main" val="4040773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14400"/>
          </a:xfrm>
        </p:spPr>
        <p:txBody>
          <a:bodyPr>
            <a:normAutofit fontScale="90000"/>
          </a:bodyPr>
          <a:lstStyle/>
          <a:p>
            <a:r>
              <a:rPr lang="en-US" dirty="0" smtClean="0"/>
              <a:t/>
            </a:r>
            <a:br>
              <a:rPr lang="en-US" dirty="0" smtClean="0"/>
            </a:br>
            <a:r>
              <a:rPr lang="en-US" b="1" dirty="0"/>
              <a:t>Hibernate Framework</a:t>
            </a:r>
            <a:br>
              <a:rPr lang="en-US" b="1" dirty="0"/>
            </a:br>
            <a:endParaRPr lang="en-US" dirty="0"/>
          </a:p>
        </p:txBody>
      </p:sp>
      <p:sp>
        <p:nvSpPr>
          <p:cNvPr id="3" name="Content Placeholder 2"/>
          <p:cNvSpPr>
            <a:spLocks noGrp="1"/>
          </p:cNvSpPr>
          <p:nvPr>
            <p:ph idx="1"/>
          </p:nvPr>
        </p:nvSpPr>
        <p:spPr>
          <a:xfrm>
            <a:off x="1043492" y="1295400"/>
            <a:ext cx="6777317" cy="4537229"/>
          </a:xfrm>
        </p:spPr>
        <p:txBody>
          <a:bodyPr/>
          <a:lstStyle/>
          <a:p>
            <a:pPr>
              <a:buFont typeface="Arial" pitchFamily="34" charset="0"/>
              <a:buChar char="•"/>
            </a:pPr>
            <a:r>
              <a:rPr lang="en-US" dirty="0"/>
              <a:t>Hibernate framework simplifies the development of java application to interact with the database. Hibernate is an open source, lightweight, </a:t>
            </a:r>
            <a:r>
              <a:rPr lang="en-US" b="1" u="sng" dirty="0"/>
              <a:t>ORM (Object Relational Mapping)</a:t>
            </a:r>
            <a:r>
              <a:rPr lang="en-US" dirty="0"/>
              <a:t> </a:t>
            </a:r>
            <a:r>
              <a:rPr lang="en-US" dirty="0" smtClean="0"/>
              <a:t>tool.</a:t>
            </a:r>
          </a:p>
          <a:p>
            <a:pPr>
              <a:buFont typeface="Arial" pitchFamily="34" charset="0"/>
              <a:buChar char="•"/>
            </a:pPr>
            <a:r>
              <a:rPr lang="en-US" dirty="0"/>
              <a:t>An ORM tool simplifies the data creation, data manipulation and data access. It is a programming technique that maps the object to the data stored in the database</a:t>
            </a:r>
          </a:p>
        </p:txBody>
      </p:sp>
    </p:spTree>
    <p:extLst>
      <p:ext uri="{BB962C8B-B14F-4D97-AF65-F5344CB8AC3E}">
        <p14:creationId xmlns:p14="http://schemas.microsoft.com/office/powerpoint/2010/main" val="960718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b="1" dirty="0"/>
              <a:t>Hibernate Framework</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62201"/>
            <a:ext cx="7391400"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830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295400"/>
          </a:xfrm>
        </p:spPr>
        <p:txBody>
          <a:bodyPr/>
          <a:lstStyle/>
          <a:p>
            <a:r>
              <a:rPr lang="en-US" b="1" dirty="0"/>
              <a:t>Hibernate Framework</a:t>
            </a:r>
            <a:endParaRPr lang="en-US" dirty="0"/>
          </a:p>
        </p:txBody>
      </p:sp>
      <p:sp>
        <p:nvSpPr>
          <p:cNvPr id="3" name="Content Placeholder 2"/>
          <p:cNvSpPr>
            <a:spLocks noGrp="1"/>
          </p:cNvSpPr>
          <p:nvPr>
            <p:ph idx="1"/>
          </p:nvPr>
        </p:nvSpPr>
        <p:spPr>
          <a:xfrm>
            <a:off x="1043492" y="2323652"/>
            <a:ext cx="6777317" cy="4000948"/>
          </a:xfrm>
        </p:spPr>
        <p:txBody>
          <a:bodyPr>
            <a:normAutofit fontScale="92500" lnSpcReduction="10000"/>
          </a:bodyPr>
          <a:lstStyle/>
          <a:p>
            <a:pPr>
              <a:buFont typeface="Arial" pitchFamily="34" charset="0"/>
              <a:buChar char="•"/>
            </a:pPr>
            <a:r>
              <a:rPr lang="en-US" dirty="0"/>
              <a:t>The ORM tool internally uses the JDBC API to interact with the </a:t>
            </a:r>
            <a:r>
              <a:rPr lang="en-US" dirty="0" smtClean="0"/>
              <a:t>database.</a:t>
            </a:r>
          </a:p>
          <a:p>
            <a:pPr>
              <a:buFont typeface="Wingdings" pitchFamily="2" charset="2"/>
              <a:buChar char="q"/>
            </a:pPr>
            <a:r>
              <a:rPr lang="en-US" dirty="0"/>
              <a:t>Advantages of Hibernate Framework</a:t>
            </a:r>
          </a:p>
          <a:p>
            <a:r>
              <a:rPr lang="en-US" b="1" dirty="0" err="1"/>
              <a:t>Opensource</a:t>
            </a:r>
            <a:r>
              <a:rPr lang="en-US" b="1" dirty="0"/>
              <a:t> and Lightweight:</a:t>
            </a:r>
            <a:r>
              <a:rPr lang="en-US" dirty="0"/>
              <a:t> Hibernate framework is </a:t>
            </a:r>
            <a:r>
              <a:rPr lang="en-US" dirty="0" err="1"/>
              <a:t>opensource</a:t>
            </a:r>
            <a:r>
              <a:rPr lang="en-US" dirty="0"/>
              <a:t> under the LGPL license and lightweight.</a:t>
            </a:r>
          </a:p>
          <a:p>
            <a:r>
              <a:rPr lang="en-US" b="1" dirty="0"/>
              <a:t>2) Fast performance:</a:t>
            </a:r>
            <a:r>
              <a:rPr lang="en-US" dirty="0"/>
              <a:t> The performance of hibernate framework is fast because cache is internally used in hibernate framework. There are two types of cache in hibernate framework first level cache and second level cache. First level cache is enabled </a:t>
            </a:r>
            <a:r>
              <a:rPr lang="en-US" dirty="0" err="1" smtClean="0"/>
              <a:t>bydefault</a:t>
            </a:r>
            <a:r>
              <a:rPr lang="en-US" dirty="0" smtClean="0"/>
              <a:t>.</a:t>
            </a:r>
            <a:endParaRPr lang="en-US" dirty="0"/>
          </a:p>
          <a:p>
            <a:pPr>
              <a:buFont typeface="Arial" pitchFamily="34" charset="0"/>
              <a:buChar char="•"/>
            </a:pPr>
            <a:endParaRPr lang="en-US" dirty="0"/>
          </a:p>
        </p:txBody>
      </p:sp>
    </p:spTree>
    <p:extLst>
      <p:ext uri="{BB962C8B-B14F-4D97-AF65-F5344CB8AC3E}">
        <p14:creationId xmlns:p14="http://schemas.microsoft.com/office/powerpoint/2010/main" val="1540387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b="1" dirty="0"/>
              <a:t>Hibernate Framework</a:t>
            </a:r>
            <a:endParaRPr lang="en-US" dirty="0"/>
          </a:p>
        </p:txBody>
      </p:sp>
      <p:sp>
        <p:nvSpPr>
          <p:cNvPr id="3" name="Content Placeholder 2"/>
          <p:cNvSpPr>
            <a:spLocks noGrp="1"/>
          </p:cNvSpPr>
          <p:nvPr>
            <p:ph idx="1"/>
          </p:nvPr>
        </p:nvSpPr>
        <p:spPr>
          <a:xfrm>
            <a:off x="1043492" y="1752600"/>
            <a:ext cx="6777317" cy="4648200"/>
          </a:xfrm>
        </p:spPr>
        <p:txBody>
          <a:bodyPr>
            <a:normAutofit fontScale="92500"/>
          </a:bodyPr>
          <a:lstStyle/>
          <a:p>
            <a:pPr>
              <a:buFont typeface="Arial" pitchFamily="34" charset="0"/>
              <a:buChar char="•"/>
            </a:pPr>
            <a:r>
              <a:rPr lang="en-US" b="1" dirty="0"/>
              <a:t>Database Independent query:</a:t>
            </a:r>
            <a:r>
              <a:rPr lang="en-US" dirty="0"/>
              <a:t> 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a:buFont typeface="Arial" pitchFamily="34" charset="0"/>
              <a:buChar char="•"/>
            </a:pPr>
            <a:r>
              <a:rPr lang="en-US" b="1" dirty="0"/>
              <a:t>4) Automatic table creation:</a:t>
            </a:r>
            <a:r>
              <a:rPr lang="en-US" dirty="0"/>
              <a:t> Hibernate framework provides the facility to create the tables of the database automatically. So there is no need to create tables in the database manually</a:t>
            </a:r>
          </a:p>
          <a:p>
            <a:pPr>
              <a:buFont typeface="Arial" pitchFamily="34" charset="0"/>
              <a:buChar char="•"/>
            </a:pPr>
            <a:endParaRPr lang="en-US" dirty="0"/>
          </a:p>
        </p:txBody>
      </p:sp>
    </p:spTree>
    <p:extLst>
      <p:ext uri="{BB962C8B-B14F-4D97-AF65-F5344CB8AC3E}">
        <p14:creationId xmlns:p14="http://schemas.microsoft.com/office/powerpoint/2010/main" val="257229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dirty="0"/>
              <a:t>POJO based </a:t>
            </a:r>
            <a:r>
              <a:rPr lang="en-US" b="1" dirty="0" smtClean="0"/>
              <a:t>actions</a:t>
            </a:r>
          </a:p>
          <a:p>
            <a:pPr>
              <a:buFont typeface="Arial" pitchFamily="34" charset="0"/>
              <a:buChar char="•"/>
            </a:pPr>
            <a:r>
              <a:rPr lang="en-US" dirty="0"/>
              <a:t>In struts 2, action class is POJO (Plain Old Java Object) i.e. a simple java class. Here, you are not forced to implement any interface or inherit any class</a:t>
            </a:r>
            <a:r>
              <a:rPr lang="en-US" dirty="0" smtClean="0"/>
              <a:t>.</a:t>
            </a:r>
          </a:p>
          <a:p>
            <a:pPr>
              <a:buFont typeface="Wingdings" pitchFamily="2" charset="2"/>
              <a:buChar char="q"/>
            </a:pPr>
            <a:r>
              <a:rPr lang="en-US" b="1" dirty="0"/>
              <a:t>AJAX support</a:t>
            </a:r>
          </a:p>
          <a:p>
            <a:pPr>
              <a:buFont typeface="Arial" pitchFamily="34" charset="0"/>
              <a:buChar char="•"/>
            </a:pPr>
            <a:r>
              <a:rPr lang="en-US" dirty="0"/>
              <a:t>Struts 2 provides support to </a:t>
            </a:r>
            <a:r>
              <a:rPr lang="en-US" dirty="0" err="1"/>
              <a:t>ajax</a:t>
            </a:r>
            <a:r>
              <a:rPr lang="en-US" dirty="0"/>
              <a:t> technology. It is used to make asynchronous request i.e. it doesn't block the user. It sends only required field data to the server side not all. So it makes the performance fast.</a:t>
            </a:r>
            <a:endParaRPr lang="en-US" b="1" dirty="0"/>
          </a:p>
          <a:p>
            <a:endParaRPr lang="en-US" dirty="0"/>
          </a:p>
        </p:txBody>
      </p:sp>
    </p:spTree>
    <p:extLst>
      <p:ext uri="{BB962C8B-B14F-4D97-AF65-F5344CB8AC3E}">
        <p14:creationId xmlns:p14="http://schemas.microsoft.com/office/powerpoint/2010/main" val="560569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Architecture</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The Hibernate architecture includes many objects persistent object, session factory, transaction factory, connection factory, session, transaction </a:t>
            </a:r>
            <a:r>
              <a:rPr lang="en-US" dirty="0" smtClean="0"/>
              <a:t>etc.</a:t>
            </a:r>
          </a:p>
          <a:p>
            <a:pPr>
              <a:buFont typeface="Arial" pitchFamily="34" charset="0"/>
              <a:buChar char="•"/>
            </a:pPr>
            <a:r>
              <a:rPr lang="en-US" dirty="0"/>
              <a:t>There are 4 layers in hibernate architecture java application layer, hibernate framework layer, backhand </a:t>
            </a:r>
            <a:r>
              <a:rPr lang="en-US" dirty="0" err="1"/>
              <a:t>api</a:t>
            </a:r>
            <a:r>
              <a:rPr lang="en-US" dirty="0"/>
              <a:t> layer and database </a:t>
            </a:r>
            <a:r>
              <a:rPr lang="en-US" dirty="0" err="1"/>
              <a:t>layer.Let's</a:t>
            </a:r>
            <a:r>
              <a:rPr lang="en-US" dirty="0"/>
              <a:t> see the diagram of hibernate architecture:</a:t>
            </a:r>
          </a:p>
        </p:txBody>
      </p:sp>
    </p:spTree>
    <p:extLst>
      <p:ext uri="{BB962C8B-B14F-4D97-AF65-F5344CB8AC3E}">
        <p14:creationId xmlns:p14="http://schemas.microsoft.com/office/powerpoint/2010/main" val="2376526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US" dirty="0"/>
              <a:t>Hibernate 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7469" y="1719262"/>
            <a:ext cx="36480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746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a:buFont typeface="Arial" pitchFamily="34" charset="0"/>
              <a:buChar char="•"/>
            </a:pPr>
            <a:r>
              <a:rPr lang="en-US" dirty="0"/>
              <a:t>This is the high level architecture of Hibernate with mapping file and configuration </a:t>
            </a:r>
            <a:r>
              <a:rPr lang="en-US" dirty="0" smtClean="0"/>
              <a:t>file.</a:t>
            </a:r>
          </a:p>
          <a:p>
            <a:pPr>
              <a:buFont typeface="Arial" pitchFamily="34" charset="0"/>
              <a:buChar char="•"/>
            </a:pPr>
            <a:r>
              <a:rPr lang="en-US" dirty="0"/>
              <a:t>Hibernate framework uses many objects session factory, session, transaction etc. </a:t>
            </a:r>
            <a:r>
              <a:rPr lang="en-US" dirty="0" err="1"/>
              <a:t>alongwith</a:t>
            </a:r>
            <a:r>
              <a:rPr lang="en-US" dirty="0"/>
              <a:t> existing Java API such as JDBC (Java Database Connectivity), JTA (Java Transaction API) and JNDI (Java Naming Directory Interface</a:t>
            </a:r>
            <a:r>
              <a:rPr lang="en-US" dirty="0" smtClean="0"/>
              <a:t>).</a:t>
            </a:r>
            <a:endParaRPr lang="en-US" dirty="0"/>
          </a:p>
        </p:txBody>
      </p:sp>
    </p:spTree>
    <p:extLst>
      <p:ext uri="{BB962C8B-B14F-4D97-AF65-F5344CB8AC3E}">
        <p14:creationId xmlns:p14="http://schemas.microsoft.com/office/powerpoint/2010/main" val="301976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dirty="0"/>
              <a:t>Hibernate Architecture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7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Hibernate Architecture</a:t>
            </a:r>
            <a:br>
              <a:rPr lang="en-US" dirty="0"/>
            </a:br>
            <a:endParaRPr lang="en-US" dirty="0"/>
          </a:p>
        </p:txBody>
      </p:sp>
      <p:sp>
        <p:nvSpPr>
          <p:cNvPr id="3" name="Content Placeholder 2"/>
          <p:cNvSpPr>
            <a:spLocks noGrp="1"/>
          </p:cNvSpPr>
          <p:nvPr>
            <p:ph idx="1"/>
          </p:nvPr>
        </p:nvSpPr>
        <p:spPr>
          <a:xfrm>
            <a:off x="1043492" y="2323652"/>
            <a:ext cx="6777317" cy="4153348"/>
          </a:xfrm>
        </p:spPr>
        <p:txBody>
          <a:bodyPr>
            <a:normAutofit lnSpcReduction="10000"/>
          </a:bodyPr>
          <a:lstStyle/>
          <a:p>
            <a:pPr>
              <a:buFont typeface="Arial" pitchFamily="34" charset="0"/>
              <a:buChar char="•"/>
            </a:pPr>
            <a:r>
              <a:rPr lang="en-US" dirty="0"/>
              <a:t>For creating the first hibernate application, we must know the elements of Hibernate architecture. They are as follows</a:t>
            </a:r>
            <a:r>
              <a:rPr lang="en-US" dirty="0" smtClean="0"/>
              <a:t>:</a:t>
            </a:r>
          </a:p>
          <a:p>
            <a:pPr>
              <a:buFont typeface="Wingdings" pitchFamily="2" charset="2"/>
              <a:buChar char="q"/>
            </a:pPr>
            <a:r>
              <a:rPr lang="en-US" b="1" dirty="0" err="1"/>
              <a:t>SessionFactory</a:t>
            </a:r>
            <a:endParaRPr lang="en-US" b="1" dirty="0"/>
          </a:p>
          <a:p>
            <a:pPr>
              <a:buFont typeface="Arial" pitchFamily="34" charset="0"/>
              <a:buChar char="•"/>
            </a:pPr>
            <a:r>
              <a:rPr lang="en-US" dirty="0"/>
              <a:t>The </a:t>
            </a:r>
            <a:r>
              <a:rPr lang="en-US" dirty="0" err="1"/>
              <a:t>SessionFactory</a:t>
            </a:r>
            <a:r>
              <a:rPr lang="en-US" dirty="0"/>
              <a:t> is a factory of session and client of </a:t>
            </a:r>
            <a:r>
              <a:rPr lang="en-US" dirty="0" err="1"/>
              <a:t>ConnectionProvider</a:t>
            </a:r>
            <a:r>
              <a:rPr lang="en-US" dirty="0"/>
              <a:t>. It holds second level cache (optional) of data. The </a:t>
            </a:r>
            <a:r>
              <a:rPr lang="en-US" dirty="0" err="1"/>
              <a:t>org.hibernate.SessionFactory</a:t>
            </a:r>
            <a:r>
              <a:rPr lang="en-US" dirty="0"/>
              <a:t> interface provides factory method to get the object of Session</a:t>
            </a:r>
          </a:p>
        </p:txBody>
      </p:sp>
    </p:spTree>
    <p:extLst>
      <p:ext uri="{BB962C8B-B14F-4D97-AF65-F5344CB8AC3E}">
        <p14:creationId xmlns:p14="http://schemas.microsoft.com/office/powerpoint/2010/main" val="3624775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Hibernate Architecture</a:t>
            </a:r>
          </a:p>
        </p:txBody>
      </p:sp>
      <p:sp>
        <p:nvSpPr>
          <p:cNvPr id="3" name="Content Placeholder 2"/>
          <p:cNvSpPr>
            <a:spLocks noGrp="1"/>
          </p:cNvSpPr>
          <p:nvPr>
            <p:ph idx="1"/>
          </p:nvPr>
        </p:nvSpPr>
        <p:spPr>
          <a:xfrm>
            <a:off x="1043492" y="2133600"/>
            <a:ext cx="6777317" cy="4267200"/>
          </a:xfrm>
        </p:spPr>
        <p:txBody>
          <a:bodyPr>
            <a:normAutofit lnSpcReduction="10000"/>
          </a:bodyPr>
          <a:lstStyle/>
          <a:p>
            <a:pPr>
              <a:buFont typeface="Wingdings" pitchFamily="2" charset="2"/>
              <a:buChar char="q"/>
            </a:pPr>
            <a:r>
              <a:rPr lang="en-US" b="1" dirty="0"/>
              <a:t>Session</a:t>
            </a:r>
          </a:p>
          <a:p>
            <a:pPr>
              <a:buFont typeface="Arial" pitchFamily="34" charset="0"/>
              <a:buChar char="•"/>
            </a:pPr>
            <a:r>
              <a:rPr lang="en-US" dirty="0"/>
              <a:t>The session object provides an interface between the application and data stored in the database. It is a short-lived object and wraps the JDBC connection. It is factory of Transaction, Query and Criteria. It holds a first-level cache (mandatory) of data. The </a:t>
            </a:r>
            <a:r>
              <a:rPr lang="en-US" dirty="0" err="1"/>
              <a:t>org.hibernate.Session</a:t>
            </a:r>
            <a:r>
              <a:rPr lang="en-US" dirty="0"/>
              <a:t> interface provides methods to insert, update and delete the object. It also provides factory methods for Transaction, Query and </a:t>
            </a:r>
            <a:r>
              <a:rPr lang="en-US" dirty="0" smtClean="0"/>
              <a:t>Criteria.</a:t>
            </a:r>
            <a:endParaRPr lang="en-US" dirty="0"/>
          </a:p>
        </p:txBody>
      </p:sp>
    </p:spTree>
    <p:extLst>
      <p:ext uri="{BB962C8B-B14F-4D97-AF65-F5344CB8AC3E}">
        <p14:creationId xmlns:p14="http://schemas.microsoft.com/office/powerpoint/2010/main" val="3123872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Hibernate Architecture</a:t>
            </a:r>
          </a:p>
        </p:txBody>
      </p:sp>
      <p:sp>
        <p:nvSpPr>
          <p:cNvPr id="3" name="Content Placeholder 2"/>
          <p:cNvSpPr>
            <a:spLocks noGrp="1"/>
          </p:cNvSpPr>
          <p:nvPr>
            <p:ph idx="1"/>
          </p:nvPr>
        </p:nvSpPr>
        <p:spPr/>
        <p:txBody>
          <a:bodyPr/>
          <a:lstStyle/>
          <a:p>
            <a:pPr>
              <a:buFont typeface="Wingdings" pitchFamily="2" charset="2"/>
              <a:buChar char="q"/>
            </a:pPr>
            <a:r>
              <a:rPr lang="en-US" b="1" dirty="0"/>
              <a:t>Transaction</a:t>
            </a:r>
          </a:p>
          <a:p>
            <a:pPr>
              <a:buFont typeface="Arial" pitchFamily="34" charset="0"/>
              <a:buChar char="•"/>
            </a:pPr>
            <a:r>
              <a:rPr lang="en-US" dirty="0"/>
              <a:t>The transaction object specifies the atomic unit of work. It is optional. The </a:t>
            </a:r>
            <a:r>
              <a:rPr lang="en-US" dirty="0" err="1"/>
              <a:t>org.hibernate.Transaction</a:t>
            </a:r>
            <a:r>
              <a:rPr lang="en-US" dirty="0"/>
              <a:t> interface provides methods for transaction </a:t>
            </a:r>
            <a:r>
              <a:rPr lang="en-US" dirty="0" smtClean="0"/>
              <a:t>management.</a:t>
            </a:r>
          </a:p>
          <a:p>
            <a:pPr>
              <a:buFont typeface="Wingdings" pitchFamily="2" charset="2"/>
              <a:buChar char="q"/>
            </a:pPr>
            <a:r>
              <a:rPr lang="en-US" b="1" dirty="0" err="1"/>
              <a:t>ConnectionProvider</a:t>
            </a:r>
            <a:endParaRPr lang="en-US" b="1" dirty="0"/>
          </a:p>
          <a:p>
            <a:pPr>
              <a:buFont typeface="Arial" pitchFamily="34" charset="0"/>
              <a:buChar char="•"/>
            </a:pPr>
            <a:r>
              <a:rPr lang="en-US" dirty="0"/>
              <a:t>It is a factory of JDBC </a:t>
            </a:r>
            <a:r>
              <a:rPr lang="en-US" dirty="0" smtClean="0"/>
              <a:t>connections.</a:t>
            </a:r>
            <a:endParaRPr lang="en-US" dirty="0"/>
          </a:p>
        </p:txBody>
      </p:sp>
    </p:spTree>
    <p:extLst>
      <p:ext uri="{BB962C8B-B14F-4D97-AF65-F5344CB8AC3E}">
        <p14:creationId xmlns:p14="http://schemas.microsoft.com/office/powerpoint/2010/main" val="4126171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Hibernate Architecture</a:t>
            </a:r>
          </a:p>
        </p:txBody>
      </p:sp>
      <p:sp>
        <p:nvSpPr>
          <p:cNvPr id="3" name="Content Placeholder 2"/>
          <p:cNvSpPr>
            <a:spLocks noGrp="1"/>
          </p:cNvSpPr>
          <p:nvPr>
            <p:ph idx="1"/>
          </p:nvPr>
        </p:nvSpPr>
        <p:spPr/>
        <p:txBody>
          <a:bodyPr/>
          <a:lstStyle/>
          <a:p>
            <a:pPr>
              <a:buFont typeface="Wingdings" pitchFamily="2" charset="2"/>
              <a:buChar char="q"/>
            </a:pPr>
            <a:r>
              <a:rPr lang="en-US" b="1" dirty="0" err="1" smtClean="0"/>
              <a:t>TransactionFactor</a:t>
            </a:r>
            <a:endParaRPr lang="en-US" b="1" dirty="0" smtClean="0"/>
          </a:p>
          <a:p>
            <a:pPr>
              <a:buFont typeface="Arial" pitchFamily="34" charset="0"/>
              <a:buChar char="•"/>
            </a:pPr>
            <a:r>
              <a:rPr lang="en-US" dirty="0"/>
              <a:t>It is a factory of Transaction. It is </a:t>
            </a:r>
            <a:r>
              <a:rPr lang="en-US" dirty="0" smtClean="0"/>
              <a:t>optional.</a:t>
            </a:r>
          </a:p>
          <a:p>
            <a:pPr marL="68580" indent="0">
              <a:buNone/>
            </a:pPr>
            <a:endParaRPr lang="en-US" b="1" dirty="0"/>
          </a:p>
          <a:p>
            <a:pPr>
              <a:buFont typeface="Wingdings" pitchFamily="2" charset="2"/>
              <a:buChar char="q"/>
            </a:pPr>
            <a:endParaRPr lang="en-US" dirty="0"/>
          </a:p>
        </p:txBody>
      </p:sp>
    </p:spTree>
    <p:extLst>
      <p:ext uri="{BB962C8B-B14F-4D97-AF65-F5344CB8AC3E}">
        <p14:creationId xmlns:p14="http://schemas.microsoft.com/office/powerpoint/2010/main" val="1224989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with Annotation</a:t>
            </a:r>
            <a:br>
              <a:rPr lang="en-US" dirty="0"/>
            </a:br>
            <a:endParaRPr lang="en-US" dirty="0"/>
          </a:p>
        </p:txBody>
      </p:sp>
      <p:sp>
        <p:nvSpPr>
          <p:cNvPr id="3" name="Content Placeholder 2"/>
          <p:cNvSpPr>
            <a:spLocks noGrp="1"/>
          </p:cNvSpPr>
          <p:nvPr>
            <p:ph idx="1"/>
          </p:nvPr>
        </p:nvSpPr>
        <p:spPr>
          <a:xfrm>
            <a:off x="1043492" y="1676400"/>
            <a:ext cx="6777317" cy="4724400"/>
          </a:xfrm>
        </p:spPr>
        <p:txBody>
          <a:bodyPr>
            <a:normAutofit lnSpcReduction="10000"/>
          </a:bodyPr>
          <a:lstStyle/>
          <a:p>
            <a:pPr>
              <a:buFont typeface="Arial" pitchFamily="34" charset="0"/>
              <a:buChar char="•"/>
            </a:pPr>
            <a:r>
              <a:rPr lang="en-US" dirty="0"/>
              <a:t>The hibernate application can be created with annotation. There are many annotations that can be used to create hibernate application such as @Entity, @Id, @Table </a:t>
            </a:r>
            <a:r>
              <a:rPr lang="en-US" dirty="0" smtClean="0"/>
              <a:t>etc.</a:t>
            </a:r>
          </a:p>
          <a:p>
            <a:pPr>
              <a:buFont typeface="Arial" pitchFamily="34" charset="0"/>
              <a:buChar char="•"/>
            </a:pPr>
            <a:r>
              <a:rPr lang="en-US" dirty="0"/>
              <a:t>Hibernate Annotations are based on the JPA 2 specification and supports all the </a:t>
            </a:r>
            <a:r>
              <a:rPr lang="en-US" dirty="0" smtClean="0"/>
              <a:t>features.</a:t>
            </a:r>
          </a:p>
          <a:p>
            <a:pPr>
              <a:buFont typeface="Arial" pitchFamily="34" charset="0"/>
              <a:buChar char="•"/>
            </a:pPr>
            <a:r>
              <a:rPr lang="en-US" dirty="0"/>
              <a:t>The core advantage of using hibernate annotation is that you don't need to create mapping (</a:t>
            </a:r>
            <a:r>
              <a:rPr lang="en-US" dirty="0" err="1"/>
              <a:t>hbm</a:t>
            </a:r>
            <a:r>
              <a:rPr lang="en-US" dirty="0"/>
              <a:t>) file. Here, hibernate annotations are used to provide the meta data</a:t>
            </a:r>
          </a:p>
        </p:txBody>
      </p:sp>
    </p:spTree>
    <p:extLst>
      <p:ext uri="{BB962C8B-B14F-4D97-AF65-F5344CB8AC3E}">
        <p14:creationId xmlns:p14="http://schemas.microsoft.com/office/powerpoint/2010/main" val="307867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with Annotation</a:t>
            </a:r>
          </a:p>
        </p:txBody>
      </p:sp>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b="1" dirty="0"/>
              <a:t>@Entity</a:t>
            </a:r>
            <a:r>
              <a:rPr lang="en-US" dirty="0"/>
              <a:t> annotation marks this class as an entity.</a:t>
            </a:r>
          </a:p>
          <a:p>
            <a:pPr>
              <a:buFont typeface="Arial" pitchFamily="34" charset="0"/>
              <a:buChar char="•"/>
            </a:pPr>
            <a:r>
              <a:rPr lang="en-US" b="1" dirty="0"/>
              <a:t>@Table</a:t>
            </a:r>
            <a:r>
              <a:rPr lang="en-US" dirty="0"/>
              <a:t> annotation specifies the table name where data of this entity is to be persisted. If you don't use @Table annotation, hibernate will use the class name as the table name </a:t>
            </a:r>
            <a:r>
              <a:rPr lang="en-US" dirty="0" err="1"/>
              <a:t>bydefault</a:t>
            </a:r>
            <a:r>
              <a:rPr lang="en-US" dirty="0"/>
              <a:t>.</a:t>
            </a:r>
          </a:p>
          <a:p>
            <a:pPr>
              <a:buFont typeface="Arial" pitchFamily="34" charset="0"/>
              <a:buChar char="•"/>
            </a:pPr>
            <a:r>
              <a:rPr lang="en-US" b="1" dirty="0"/>
              <a:t>@Id</a:t>
            </a:r>
            <a:r>
              <a:rPr lang="en-US" dirty="0"/>
              <a:t> annotation marks the identifier for this entity.</a:t>
            </a:r>
          </a:p>
          <a:p>
            <a:pPr>
              <a:buFont typeface="Arial" pitchFamily="34" charset="0"/>
              <a:buChar char="•"/>
            </a:pPr>
            <a:r>
              <a:rPr lang="en-US" b="1" dirty="0"/>
              <a:t>@Column</a:t>
            </a:r>
            <a:r>
              <a:rPr lang="en-US" dirty="0"/>
              <a:t> annotation specifies the details of the column for this property or field. If @Column annotation is not specified, property name will be used as the column name </a:t>
            </a:r>
            <a:r>
              <a:rPr lang="en-US" dirty="0" err="1"/>
              <a:t>bydefault</a:t>
            </a:r>
            <a:endParaRPr lang="en-US" dirty="0"/>
          </a:p>
          <a:p>
            <a:pPr marL="68580" indent="0">
              <a:buNone/>
            </a:pPr>
            <a:endParaRPr lang="en-US" dirty="0"/>
          </a:p>
        </p:txBody>
      </p:sp>
    </p:spTree>
    <p:extLst>
      <p:ext uri="{BB962C8B-B14F-4D97-AF65-F5344CB8AC3E}">
        <p14:creationId xmlns:p14="http://schemas.microsoft.com/office/powerpoint/2010/main" val="347677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a:t>Integration Support</a:t>
            </a:r>
          </a:p>
          <a:p>
            <a:pPr>
              <a:buFont typeface="Arial" pitchFamily="34" charset="0"/>
              <a:buChar char="•"/>
            </a:pPr>
            <a:r>
              <a:rPr lang="en-US" dirty="0"/>
              <a:t>We can simply integrate the struts 2 application with hibernate, spring, tiles etc. frameworks</a:t>
            </a:r>
            <a:r>
              <a:rPr lang="en-US" dirty="0" smtClean="0"/>
              <a:t>.</a:t>
            </a:r>
          </a:p>
          <a:p>
            <a:pPr>
              <a:buFont typeface="Wingdings" pitchFamily="2" charset="2"/>
              <a:buChar char="q"/>
            </a:pPr>
            <a:r>
              <a:rPr lang="en-US" b="1" dirty="0"/>
              <a:t>Various Tag support</a:t>
            </a:r>
          </a:p>
          <a:p>
            <a:pPr>
              <a:buFont typeface="Arial" pitchFamily="34" charset="0"/>
              <a:buChar char="•"/>
            </a:pPr>
            <a:r>
              <a:rPr lang="en-US" dirty="0"/>
              <a:t>Struts 2 provides various types of tags such as UI tags, Data tags, control tags </a:t>
            </a:r>
            <a:r>
              <a:rPr lang="en-US" dirty="0" err="1"/>
              <a:t>etc</a:t>
            </a:r>
            <a:r>
              <a:rPr lang="en-US" dirty="0"/>
              <a:t> to ease the development of struts 2 application.</a:t>
            </a:r>
          </a:p>
        </p:txBody>
      </p:sp>
    </p:spTree>
    <p:extLst>
      <p:ext uri="{BB962C8B-B14F-4D97-AF65-F5344CB8AC3E}">
        <p14:creationId xmlns:p14="http://schemas.microsoft.com/office/powerpoint/2010/main" val="37043801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Generator classes in Hibernate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The &lt;generator&gt; </a:t>
            </a:r>
            <a:r>
              <a:rPr lang="en-US" dirty="0" err="1"/>
              <a:t>subelement</a:t>
            </a:r>
            <a:r>
              <a:rPr lang="en-US" dirty="0"/>
              <a:t> of id used to generate the unique identifier for the objects of persistent class. There are many generator classes defined in the Hibernate </a:t>
            </a:r>
            <a:r>
              <a:rPr lang="en-US" dirty="0" smtClean="0"/>
              <a:t>Framework.</a:t>
            </a:r>
          </a:p>
          <a:p>
            <a:pPr>
              <a:buFont typeface="Arial" pitchFamily="34" charset="0"/>
              <a:buChar char="•"/>
            </a:pPr>
            <a:r>
              <a:rPr lang="en-US" dirty="0"/>
              <a:t>All the generator classes implements the </a:t>
            </a:r>
            <a:r>
              <a:rPr lang="en-US" b="1" dirty="0" err="1"/>
              <a:t>org.hibernate.id.IdentifierGenerator</a:t>
            </a:r>
            <a:r>
              <a:rPr lang="en-US" b="1" dirty="0"/>
              <a:t> interface</a:t>
            </a:r>
            <a:r>
              <a:rPr lang="en-US" dirty="0"/>
              <a:t>. The application programmer may create one's own generator classes by implementing the </a:t>
            </a:r>
            <a:r>
              <a:rPr lang="en-US" dirty="0" err="1"/>
              <a:t>IdentifierGenerator</a:t>
            </a:r>
            <a:r>
              <a:rPr lang="en-US" dirty="0"/>
              <a:t> interface. Hibernate framework provides many built-in generator </a:t>
            </a:r>
            <a:r>
              <a:rPr lang="en-US" dirty="0" smtClean="0"/>
              <a:t>classes.</a:t>
            </a:r>
            <a:endParaRPr lang="en-US" dirty="0"/>
          </a:p>
        </p:txBody>
      </p:sp>
    </p:spTree>
    <p:extLst>
      <p:ext uri="{BB962C8B-B14F-4D97-AF65-F5344CB8AC3E}">
        <p14:creationId xmlns:p14="http://schemas.microsoft.com/office/powerpoint/2010/main" val="3264878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Generator classes in Hibernate</a:t>
            </a:r>
          </a:p>
        </p:txBody>
      </p:sp>
      <p:sp>
        <p:nvSpPr>
          <p:cNvPr id="3" name="Content Placeholder 2"/>
          <p:cNvSpPr>
            <a:spLocks noGrp="1"/>
          </p:cNvSpPr>
          <p:nvPr>
            <p:ph idx="1"/>
          </p:nvPr>
        </p:nvSpPr>
        <p:spPr/>
        <p:txBody>
          <a:bodyPr/>
          <a:lstStyle/>
          <a:p>
            <a:pPr>
              <a:buFont typeface="Arial" pitchFamily="34" charset="0"/>
              <a:buChar char="•"/>
            </a:pPr>
            <a:r>
              <a:rPr lang="en-US" dirty="0"/>
              <a:t>assigned</a:t>
            </a:r>
          </a:p>
          <a:p>
            <a:pPr>
              <a:buFont typeface="Arial" pitchFamily="34" charset="0"/>
              <a:buChar char="•"/>
            </a:pPr>
            <a:r>
              <a:rPr lang="en-US" dirty="0"/>
              <a:t>increment</a:t>
            </a:r>
          </a:p>
          <a:p>
            <a:pPr>
              <a:buFont typeface="Arial" pitchFamily="34" charset="0"/>
              <a:buChar char="•"/>
            </a:pPr>
            <a:r>
              <a:rPr lang="en-US" dirty="0"/>
              <a:t>sequence</a:t>
            </a:r>
          </a:p>
          <a:p>
            <a:pPr>
              <a:buFont typeface="Arial" pitchFamily="34" charset="0"/>
              <a:buChar char="•"/>
            </a:pPr>
            <a:r>
              <a:rPr lang="en-US" dirty="0" err="1"/>
              <a:t>hilo</a:t>
            </a:r>
            <a:endParaRPr lang="en-US" dirty="0"/>
          </a:p>
          <a:p>
            <a:pPr>
              <a:buFont typeface="Arial" pitchFamily="34" charset="0"/>
              <a:buChar char="•"/>
            </a:pPr>
            <a:r>
              <a:rPr lang="en-US" dirty="0"/>
              <a:t>native</a:t>
            </a:r>
          </a:p>
          <a:p>
            <a:pPr>
              <a:buFont typeface="Arial" pitchFamily="34" charset="0"/>
              <a:buChar char="•"/>
            </a:pPr>
            <a:r>
              <a:rPr lang="en-US" dirty="0"/>
              <a:t>identity</a:t>
            </a:r>
          </a:p>
          <a:p>
            <a:pPr marL="68580" indent="0">
              <a:buNone/>
            </a:pPr>
            <a:endParaRPr lang="en-US" dirty="0"/>
          </a:p>
        </p:txBody>
      </p:sp>
    </p:spTree>
    <p:extLst>
      <p:ext uri="{BB962C8B-B14F-4D97-AF65-F5344CB8AC3E}">
        <p14:creationId xmlns:p14="http://schemas.microsoft.com/office/powerpoint/2010/main" val="3373084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Generator classes in Hibernate</a:t>
            </a:r>
          </a:p>
        </p:txBody>
      </p:sp>
      <p:sp>
        <p:nvSpPr>
          <p:cNvPr id="3" name="Content Placeholder 2"/>
          <p:cNvSpPr>
            <a:spLocks noGrp="1"/>
          </p:cNvSpPr>
          <p:nvPr>
            <p:ph idx="1"/>
          </p:nvPr>
        </p:nvSpPr>
        <p:spPr>
          <a:xfrm>
            <a:off x="1043492" y="2323652"/>
            <a:ext cx="6777317" cy="4153348"/>
          </a:xfrm>
        </p:spPr>
        <p:txBody>
          <a:bodyPr>
            <a:normAutofit/>
          </a:bodyPr>
          <a:lstStyle/>
          <a:p>
            <a:pPr>
              <a:buFont typeface="Wingdings" pitchFamily="2" charset="2"/>
              <a:buChar char="q"/>
            </a:pPr>
            <a:r>
              <a:rPr lang="en-US" dirty="0"/>
              <a:t>assigned</a:t>
            </a:r>
          </a:p>
          <a:p>
            <a:pPr>
              <a:buFont typeface="Arial" pitchFamily="34" charset="0"/>
              <a:buChar char="•"/>
            </a:pPr>
            <a:r>
              <a:rPr lang="en-US" dirty="0" smtClean="0"/>
              <a:t>It </a:t>
            </a:r>
            <a:r>
              <a:rPr lang="en-US" dirty="0"/>
              <a:t>is the default generator strategy if there is no &lt;generator&gt; element . In this case, application assigns the </a:t>
            </a:r>
            <a:r>
              <a:rPr lang="en-US" dirty="0" smtClean="0"/>
              <a:t>id.</a:t>
            </a:r>
          </a:p>
          <a:p>
            <a:pPr>
              <a:buFont typeface="Wingdings" pitchFamily="2" charset="2"/>
              <a:buChar char="q"/>
            </a:pPr>
            <a:r>
              <a:rPr lang="en-US" dirty="0"/>
              <a:t>increment</a:t>
            </a:r>
          </a:p>
          <a:p>
            <a:pPr>
              <a:buFont typeface="Arial" pitchFamily="34" charset="0"/>
              <a:buChar char="•"/>
            </a:pPr>
            <a:r>
              <a:rPr lang="en-US" dirty="0"/>
              <a:t>It generates the unique id only if no other process is inserting data into this table. It generates </a:t>
            </a:r>
            <a:r>
              <a:rPr lang="en-US" b="1" dirty="0"/>
              <a:t>short</a:t>
            </a:r>
            <a:r>
              <a:rPr lang="en-US" dirty="0"/>
              <a:t>, </a:t>
            </a:r>
            <a:r>
              <a:rPr lang="en-US" b="1" dirty="0" err="1"/>
              <a:t>int</a:t>
            </a:r>
            <a:r>
              <a:rPr lang="en-US" dirty="0" err="1"/>
              <a:t>or</a:t>
            </a:r>
            <a:r>
              <a:rPr lang="en-US" dirty="0"/>
              <a:t> </a:t>
            </a:r>
            <a:r>
              <a:rPr lang="en-US" b="1" dirty="0"/>
              <a:t>long</a:t>
            </a:r>
            <a:r>
              <a:rPr lang="en-US" dirty="0"/>
              <a:t> type identifier. The first generated identifier is 1 normally and incremented as </a:t>
            </a:r>
            <a:r>
              <a:rPr lang="en-US" dirty="0" smtClean="0"/>
              <a:t>1.</a:t>
            </a:r>
          </a:p>
          <a:p>
            <a:pPr>
              <a:buFont typeface="Arial" pitchFamily="34" charset="0"/>
              <a:buChar char="•"/>
            </a:pPr>
            <a:endParaRPr lang="en-US" dirty="0"/>
          </a:p>
        </p:txBody>
      </p:sp>
    </p:spTree>
    <p:extLst>
      <p:ext uri="{BB962C8B-B14F-4D97-AF65-F5344CB8AC3E}">
        <p14:creationId xmlns:p14="http://schemas.microsoft.com/office/powerpoint/2010/main" val="1240016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Generator classes in Hibernate</a:t>
            </a:r>
          </a:p>
        </p:txBody>
      </p:sp>
      <p:sp>
        <p:nvSpPr>
          <p:cNvPr id="3" name="Content Placeholder 2"/>
          <p:cNvSpPr>
            <a:spLocks noGrp="1"/>
          </p:cNvSpPr>
          <p:nvPr>
            <p:ph idx="1"/>
          </p:nvPr>
        </p:nvSpPr>
        <p:spPr>
          <a:xfrm>
            <a:off x="1043492" y="2323652"/>
            <a:ext cx="6777317" cy="4153348"/>
          </a:xfrm>
        </p:spPr>
        <p:txBody>
          <a:bodyPr>
            <a:normAutofit/>
          </a:bodyPr>
          <a:lstStyle/>
          <a:p>
            <a:pPr>
              <a:buFont typeface="Wingdings" pitchFamily="2" charset="2"/>
              <a:buChar char="q"/>
            </a:pPr>
            <a:r>
              <a:rPr lang="en-US" dirty="0"/>
              <a:t>sequence</a:t>
            </a:r>
          </a:p>
          <a:p>
            <a:pPr>
              <a:buFont typeface="Arial" pitchFamily="34" charset="0"/>
              <a:buChar char="•"/>
            </a:pPr>
            <a:r>
              <a:rPr lang="en-US" dirty="0"/>
              <a:t>It uses the sequence of the database. if there is no sequence defined, it creates a sequence automatically e.g. in case of Oracle database, it creates a sequence named </a:t>
            </a:r>
            <a:r>
              <a:rPr lang="en-US" dirty="0" smtClean="0"/>
              <a:t>HIBERNATE_SEQUENCE.</a:t>
            </a:r>
          </a:p>
          <a:p>
            <a:pPr>
              <a:buFont typeface="Wingdings" pitchFamily="2" charset="2"/>
              <a:buChar char="q"/>
            </a:pPr>
            <a:r>
              <a:rPr lang="en-US" dirty="0" err="1"/>
              <a:t>hilo</a:t>
            </a:r>
            <a:endParaRPr lang="en-US" dirty="0"/>
          </a:p>
          <a:p>
            <a:pPr>
              <a:buFont typeface="Arial" pitchFamily="34" charset="0"/>
              <a:buChar char="•"/>
            </a:pPr>
            <a:r>
              <a:rPr lang="en-US" dirty="0"/>
              <a:t>It uses high and low algorithm to generate the id of type short, </a:t>
            </a:r>
            <a:r>
              <a:rPr lang="en-US" dirty="0" err="1"/>
              <a:t>int</a:t>
            </a:r>
            <a:r>
              <a:rPr lang="en-US" dirty="0"/>
              <a:t> and long</a:t>
            </a:r>
          </a:p>
        </p:txBody>
      </p:sp>
    </p:spTree>
    <p:extLst>
      <p:ext uri="{BB962C8B-B14F-4D97-AF65-F5344CB8AC3E}">
        <p14:creationId xmlns:p14="http://schemas.microsoft.com/office/powerpoint/2010/main" val="3285562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024744" cy="1143000"/>
          </a:xfrm>
        </p:spPr>
        <p:txBody>
          <a:bodyPr>
            <a:normAutofit fontScale="90000"/>
          </a:bodyPr>
          <a:lstStyle/>
          <a:p>
            <a:r>
              <a:rPr lang="en-US" dirty="0"/>
              <a:t>Generator classes in Hibernate</a:t>
            </a:r>
          </a:p>
        </p:txBody>
      </p:sp>
      <p:sp>
        <p:nvSpPr>
          <p:cNvPr id="3" name="Content Placeholder 2"/>
          <p:cNvSpPr>
            <a:spLocks noGrp="1"/>
          </p:cNvSpPr>
          <p:nvPr>
            <p:ph idx="1"/>
          </p:nvPr>
        </p:nvSpPr>
        <p:spPr>
          <a:xfrm>
            <a:off x="1043492" y="1524000"/>
            <a:ext cx="6777317" cy="4953000"/>
          </a:xfrm>
        </p:spPr>
        <p:txBody>
          <a:bodyPr>
            <a:normAutofit/>
          </a:bodyPr>
          <a:lstStyle/>
          <a:p>
            <a:pPr>
              <a:buFont typeface="Wingdings" pitchFamily="2" charset="2"/>
              <a:buChar char="q"/>
            </a:pPr>
            <a:r>
              <a:rPr lang="en-US" dirty="0"/>
              <a:t>native</a:t>
            </a:r>
          </a:p>
          <a:p>
            <a:pPr>
              <a:buFont typeface="Arial" pitchFamily="34" charset="0"/>
              <a:buChar char="•"/>
            </a:pPr>
            <a:r>
              <a:rPr lang="en-US" dirty="0"/>
              <a:t>It uses identity, sequence or </a:t>
            </a:r>
            <a:r>
              <a:rPr lang="en-US" dirty="0" err="1"/>
              <a:t>hilo</a:t>
            </a:r>
            <a:r>
              <a:rPr lang="en-US" dirty="0"/>
              <a:t> depending on the database </a:t>
            </a:r>
            <a:r>
              <a:rPr lang="en-US" dirty="0" smtClean="0"/>
              <a:t>vendor.</a:t>
            </a:r>
          </a:p>
          <a:p>
            <a:pPr>
              <a:buFont typeface="Wingdings" pitchFamily="2" charset="2"/>
              <a:buChar char="q"/>
            </a:pPr>
            <a:r>
              <a:rPr lang="en-US" dirty="0"/>
              <a:t>identity</a:t>
            </a:r>
          </a:p>
          <a:p>
            <a:pPr>
              <a:buFont typeface="Arial" pitchFamily="34" charset="0"/>
              <a:buChar char="•"/>
            </a:pPr>
            <a:r>
              <a:rPr lang="en-US" dirty="0"/>
              <a:t>It is used in Sybase, My SQL, MS SQL Server, DB2 and </a:t>
            </a:r>
            <a:r>
              <a:rPr lang="en-US" dirty="0" err="1"/>
              <a:t>HypersonicSQL</a:t>
            </a:r>
            <a:r>
              <a:rPr lang="en-US" dirty="0"/>
              <a:t> to support the id column. The returned id is of type short, </a:t>
            </a:r>
            <a:r>
              <a:rPr lang="en-US" dirty="0" err="1"/>
              <a:t>int</a:t>
            </a:r>
            <a:r>
              <a:rPr lang="en-US" dirty="0"/>
              <a:t> or </a:t>
            </a:r>
            <a:r>
              <a:rPr lang="en-US" dirty="0" smtClean="0"/>
              <a:t>long.</a:t>
            </a:r>
          </a:p>
          <a:p>
            <a:pPr>
              <a:buFont typeface="Wingdings" pitchFamily="2" charset="2"/>
              <a:buChar char="q"/>
            </a:pPr>
            <a:r>
              <a:rPr lang="en-US" dirty="0" err="1"/>
              <a:t>seqhilo</a:t>
            </a:r>
            <a:endParaRPr lang="en-US" dirty="0"/>
          </a:p>
          <a:p>
            <a:pPr>
              <a:buFont typeface="Arial" pitchFamily="34" charset="0"/>
              <a:buChar char="•"/>
            </a:pPr>
            <a:r>
              <a:rPr lang="en-US" dirty="0"/>
              <a:t>It uses high and low algorithm on the specified sequence name. The returned id is of type short, </a:t>
            </a:r>
            <a:r>
              <a:rPr lang="en-US" dirty="0" err="1"/>
              <a:t>int</a:t>
            </a:r>
            <a:r>
              <a:rPr lang="en-US" dirty="0"/>
              <a:t> or </a:t>
            </a:r>
            <a:r>
              <a:rPr lang="en-US" dirty="0" smtClean="0"/>
              <a:t>long.</a:t>
            </a:r>
          </a:p>
          <a:p>
            <a:pPr>
              <a:buFont typeface="Arial" pitchFamily="34" charset="0"/>
              <a:buChar char="•"/>
            </a:pPr>
            <a:endParaRPr lang="en-US" dirty="0"/>
          </a:p>
        </p:txBody>
      </p:sp>
    </p:spTree>
    <p:extLst>
      <p:ext uri="{BB962C8B-B14F-4D97-AF65-F5344CB8AC3E}">
        <p14:creationId xmlns:p14="http://schemas.microsoft.com/office/powerpoint/2010/main" val="3826208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Dialects in Hibernate</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For connecting any hibernate application with the database, you must specify the SQL dialects. There are many Dialects classes defined for RDBMS in the </a:t>
            </a:r>
            <a:r>
              <a:rPr lang="en-US" dirty="0" err="1"/>
              <a:t>org.hibernate.dialect</a:t>
            </a:r>
            <a:r>
              <a:rPr lang="en-US" dirty="0"/>
              <a:t> </a:t>
            </a:r>
            <a:r>
              <a:rPr lang="en-US" dirty="0" smtClean="0"/>
              <a:t>package.</a:t>
            </a:r>
          </a:p>
          <a:p>
            <a:pPr>
              <a:buFont typeface="Arial" pitchFamily="34" charset="0"/>
              <a:buChar char="•"/>
            </a:pPr>
            <a:endParaRPr lang="en-US" dirty="0"/>
          </a:p>
        </p:txBody>
      </p:sp>
    </p:spTree>
    <p:extLst>
      <p:ext uri="{BB962C8B-B14F-4D97-AF65-F5344CB8AC3E}">
        <p14:creationId xmlns:p14="http://schemas.microsoft.com/office/powerpoint/2010/main" val="372501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Inheritance </a:t>
            </a:r>
            <a:r>
              <a:rPr lang="en-US" dirty="0" smtClean="0"/>
              <a:t>Mapping</a:t>
            </a:r>
            <a:endParaRPr lang="en-US" dirty="0"/>
          </a:p>
        </p:txBody>
      </p:sp>
      <p:sp>
        <p:nvSpPr>
          <p:cNvPr id="3" name="Content Placeholder 2"/>
          <p:cNvSpPr>
            <a:spLocks noGrp="1"/>
          </p:cNvSpPr>
          <p:nvPr>
            <p:ph idx="1"/>
          </p:nvPr>
        </p:nvSpPr>
        <p:spPr>
          <a:xfrm>
            <a:off x="457200" y="2323652"/>
            <a:ext cx="8153400" cy="4077148"/>
          </a:xfrm>
        </p:spPr>
        <p:txBody>
          <a:bodyPr>
            <a:normAutofit fontScale="92500" lnSpcReduction="10000"/>
          </a:bodyPr>
          <a:lstStyle/>
          <a:p>
            <a:pPr>
              <a:buFont typeface="Arial" pitchFamily="34" charset="0"/>
              <a:buChar char="•"/>
            </a:pPr>
            <a:r>
              <a:rPr lang="en-US" dirty="0"/>
              <a:t>We can map the inheritance hierarchy classes with the table of the database. There are three inheritance mapping strategies defined in the hibernate</a:t>
            </a:r>
            <a:r>
              <a:rPr lang="en-US" dirty="0" smtClean="0"/>
              <a:t>:</a:t>
            </a:r>
          </a:p>
          <a:p>
            <a:pPr>
              <a:buFont typeface="Wingdings" pitchFamily="2" charset="2"/>
              <a:buChar char="ü"/>
            </a:pPr>
            <a:r>
              <a:rPr lang="en-US" dirty="0"/>
              <a:t>Table Per Hierarchy</a:t>
            </a:r>
          </a:p>
          <a:p>
            <a:pPr>
              <a:buFont typeface="Wingdings" pitchFamily="2" charset="2"/>
              <a:buChar char="ü"/>
            </a:pPr>
            <a:r>
              <a:rPr lang="en-US" dirty="0"/>
              <a:t>Table Per Concrete class</a:t>
            </a:r>
          </a:p>
          <a:p>
            <a:pPr>
              <a:buFont typeface="Wingdings" pitchFamily="2" charset="2"/>
              <a:buChar char="ü"/>
            </a:pPr>
            <a:r>
              <a:rPr lang="en-US" dirty="0"/>
              <a:t>Table Per </a:t>
            </a:r>
            <a:r>
              <a:rPr lang="en-US" dirty="0" smtClean="0"/>
              <a:t>Subclass</a:t>
            </a:r>
          </a:p>
          <a:p>
            <a:pPr>
              <a:buFont typeface="Wingdings" pitchFamily="2" charset="2"/>
              <a:buChar char="q"/>
            </a:pPr>
            <a:r>
              <a:rPr lang="en-US" dirty="0"/>
              <a:t>Table Per Hierarchy</a:t>
            </a:r>
          </a:p>
          <a:p>
            <a:pPr>
              <a:buFont typeface="Arial" pitchFamily="34" charset="0"/>
              <a:buChar char="•"/>
            </a:pPr>
            <a:r>
              <a:rPr lang="en-US" dirty="0"/>
              <a:t>By this inheritance strategy, we can map the whole hierarchy by single table only. Here, an extra column (also known as discriminator column) is created in the table to identify the class</a:t>
            </a:r>
          </a:p>
        </p:txBody>
      </p:sp>
    </p:spTree>
    <p:extLst>
      <p:ext uri="{BB962C8B-B14F-4D97-AF65-F5344CB8AC3E}">
        <p14:creationId xmlns:p14="http://schemas.microsoft.com/office/powerpoint/2010/main" val="2892002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484864"/>
          </a:xfrm>
        </p:spPr>
        <p:txBody>
          <a:bodyPr>
            <a:normAutofit/>
          </a:bodyPr>
          <a:lstStyle/>
          <a:p>
            <a:r>
              <a:rPr lang="en-US" dirty="0"/>
              <a:t>Hibernate Inheritance Mapping</a:t>
            </a:r>
          </a:p>
        </p:txBody>
      </p:sp>
      <p:sp>
        <p:nvSpPr>
          <p:cNvPr id="3" name="Content Placeholder 2"/>
          <p:cNvSpPr>
            <a:spLocks noGrp="1"/>
          </p:cNvSpPr>
          <p:nvPr>
            <p:ph idx="1"/>
          </p:nvPr>
        </p:nvSpPr>
        <p:spPr>
          <a:xfrm>
            <a:off x="533400" y="2323652"/>
            <a:ext cx="8077200" cy="4153348"/>
          </a:xfrm>
        </p:spPr>
        <p:txBody>
          <a:bodyPr/>
          <a:lstStyle/>
          <a:p>
            <a:pPr>
              <a:buFont typeface="Arial" pitchFamily="34" charset="0"/>
              <a:buChar char="•"/>
            </a:pPr>
            <a:r>
              <a:rPr lang="en-US" dirty="0"/>
              <a:t>In case of table per class hierarchy an discriminator column is added by the hibernate framework that specifies the type of the record. It is mainly used to distinguish the record. To specify this, discriminator </a:t>
            </a:r>
            <a:r>
              <a:rPr lang="en-US" dirty="0" err="1"/>
              <a:t>subelement</a:t>
            </a:r>
            <a:r>
              <a:rPr lang="en-US" dirty="0"/>
              <a:t> of class must be specified.</a:t>
            </a:r>
          </a:p>
          <a:p>
            <a:pPr>
              <a:buFont typeface="Arial" pitchFamily="34" charset="0"/>
              <a:buChar char="•"/>
            </a:pPr>
            <a:r>
              <a:rPr lang="en-US" dirty="0"/>
              <a:t>The subclass </a:t>
            </a:r>
            <a:r>
              <a:rPr lang="en-US" dirty="0" err="1"/>
              <a:t>subelement</a:t>
            </a:r>
            <a:r>
              <a:rPr lang="en-US" dirty="0"/>
              <a:t> of class, specifies the </a:t>
            </a:r>
            <a:r>
              <a:rPr lang="en-US" dirty="0" smtClean="0"/>
              <a:t>subclass.</a:t>
            </a:r>
          </a:p>
          <a:p>
            <a:pPr>
              <a:buFont typeface="Wingdings" pitchFamily="2" charset="2"/>
              <a:buChar char="q"/>
            </a:pPr>
            <a:r>
              <a:rPr lang="en-US" dirty="0"/>
              <a:t>Table Per Concrete class</a:t>
            </a:r>
          </a:p>
        </p:txBody>
      </p:sp>
    </p:spTree>
    <p:extLst>
      <p:ext uri="{BB962C8B-B14F-4D97-AF65-F5344CB8AC3E}">
        <p14:creationId xmlns:p14="http://schemas.microsoft.com/office/powerpoint/2010/main" val="16704928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Inheritance Mapping</a:t>
            </a:r>
          </a:p>
        </p:txBody>
      </p:sp>
      <p:sp>
        <p:nvSpPr>
          <p:cNvPr id="3" name="Content Placeholder 2"/>
          <p:cNvSpPr>
            <a:spLocks noGrp="1"/>
          </p:cNvSpPr>
          <p:nvPr>
            <p:ph idx="1"/>
          </p:nvPr>
        </p:nvSpPr>
        <p:spPr>
          <a:xfrm>
            <a:off x="533400" y="2323652"/>
            <a:ext cx="8077200" cy="4153348"/>
          </a:xfrm>
        </p:spPr>
        <p:txBody>
          <a:bodyPr/>
          <a:lstStyle/>
          <a:p>
            <a:pPr>
              <a:buFont typeface="Arial" pitchFamily="34" charset="0"/>
              <a:buChar char="•"/>
            </a:pPr>
            <a:r>
              <a:rPr lang="en-US" dirty="0"/>
              <a:t>In case of Table Per Concrete class, there will be three tables in the database having no relations to each </a:t>
            </a:r>
            <a:r>
              <a:rPr lang="en-US" dirty="0" smtClean="0"/>
              <a:t>other.</a:t>
            </a:r>
          </a:p>
          <a:p>
            <a:pPr>
              <a:buFont typeface="Arial" pitchFamily="34" charset="0"/>
              <a:buChar char="•"/>
            </a:pPr>
            <a:r>
              <a:rPr lang="en-US" dirty="0"/>
              <a:t>In case of table per concrete class, there will be three tables in the database, each representing a particular class.</a:t>
            </a:r>
          </a:p>
          <a:p>
            <a:pPr>
              <a:buFont typeface="Arial" pitchFamily="34" charset="0"/>
              <a:buChar char="•"/>
            </a:pPr>
            <a:r>
              <a:rPr lang="en-US" dirty="0"/>
              <a:t>The union-subclass </a:t>
            </a:r>
            <a:r>
              <a:rPr lang="en-US" dirty="0" err="1"/>
              <a:t>subelement</a:t>
            </a:r>
            <a:r>
              <a:rPr lang="en-US" dirty="0"/>
              <a:t> of class, specifies the subclass. It adds the columns of parent table into </a:t>
            </a:r>
            <a:r>
              <a:rPr lang="en-US" dirty="0" smtClean="0"/>
              <a:t>child </a:t>
            </a:r>
            <a:r>
              <a:rPr lang="en-US" dirty="0"/>
              <a:t>table. In other words, it is working as a union.</a:t>
            </a:r>
          </a:p>
        </p:txBody>
      </p:sp>
    </p:spTree>
    <p:extLst>
      <p:ext uri="{BB962C8B-B14F-4D97-AF65-F5344CB8AC3E}">
        <p14:creationId xmlns:p14="http://schemas.microsoft.com/office/powerpoint/2010/main" val="414626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Hibernate Inheritance Mapping</a:t>
            </a:r>
          </a:p>
        </p:txBody>
      </p:sp>
      <p:sp>
        <p:nvSpPr>
          <p:cNvPr id="3" name="Content Placeholder 2"/>
          <p:cNvSpPr>
            <a:spLocks noGrp="1"/>
          </p:cNvSpPr>
          <p:nvPr>
            <p:ph idx="1"/>
          </p:nvPr>
        </p:nvSpPr>
        <p:spPr>
          <a:xfrm>
            <a:off x="533400" y="2323652"/>
            <a:ext cx="8001000" cy="4153348"/>
          </a:xfrm>
        </p:spPr>
        <p:txBody>
          <a:bodyPr>
            <a:normAutofit fontScale="85000" lnSpcReduction="20000"/>
          </a:bodyPr>
          <a:lstStyle/>
          <a:p>
            <a:pPr>
              <a:buFont typeface="Wingdings" pitchFamily="2" charset="2"/>
              <a:buChar char="q"/>
            </a:pPr>
            <a:r>
              <a:rPr lang="en-US" dirty="0"/>
              <a:t>Table Per Subclass </a:t>
            </a:r>
          </a:p>
          <a:p>
            <a:pPr>
              <a:buFont typeface="Arial" pitchFamily="34" charset="0"/>
              <a:buChar char="•"/>
            </a:pPr>
            <a:r>
              <a:rPr lang="en-US" dirty="0"/>
              <a:t>In case of Table Per Subclass, subclass mapped tables are related to parent class mapped table by primary key and foreign key relationship</a:t>
            </a:r>
            <a:r>
              <a:rPr lang="en-US" dirty="0" smtClean="0"/>
              <a:t>.</a:t>
            </a:r>
            <a:endParaRPr lang="en-US" dirty="0"/>
          </a:p>
          <a:p>
            <a:pPr>
              <a:buFont typeface="Arial" pitchFamily="34" charset="0"/>
              <a:buChar char="•"/>
            </a:pPr>
            <a:r>
              <a:rPr lang="en-US" dirty="0"/>
              <a:t>The &lt;joined-subclass&gt; element of class is used to map the child class with parent using the primary key and foreign key relation</a:t>
            </a:r>
            <a:r>
              <a:rPr lang="en-US" dirty="0" smtClean="0"/>
              <a:t>.</a:t>
            </a:r>
          </a:p>
          <a:p>
            <a:pPr>
              <a:buFont typeface="Arial" pitchFamily="34" charset="0"/>
              <a:buChar char="•"/>
            </a:pPr>
            <a:r>
              <a:rPr lang="en-US" dirty="0"/>
              <a:t>In case of table per subclass class, there will be three tables in the database, each representing a particular class.</a:t>
            </a:r>
          </a:p>
          <a:p>
            <a:pPr>
              <a:buFont typeface="Arial" pitchFamily="34" charset="0"/>
              <a:buChar char="•"/>
            </a:pPr>
            <a:r>
              <a:rPr lang="en-US" dirty="0"/>
              <a:t>The joined-subclass </a:t>
            </a:r>
            <a:r>
              <a:rPr lang="en-US" dirty="0" err="1"/>
              <a:t>subelement</a:t>
            </a:r>
            <a:r>
              <a:rPr lang="en-US" dirty="0"/>
              <a:t> of class, specifies the subclass. The key </a:t>
            </a:r>
            <a:r>
              <a:rPr lang="en-US" dirty="0" err="1"/>
              <a:t>subelement</a:t>
            </a:r>
            <a:r>
              <a:rPr lang="en-US" dirty="0"/>
              <a:t> of joined-subclass is used to generate the foreign key in the subclass mapped table. This foreign key will be associated with the primary key of parent class mapped </a:t>
            </a:r>
            <a:r>
              <a:rPr lang="en-US" dirty="0" smtClean="0"/>
              <a:t>table.</a:t>
            </a:r>
            <a:endParaRPr lang="en-US" dirty="0"/>
          </a:p>
        </p:txBody>
      </p:sp>
    </p:spTree>
    <p:extLst>
      <p:ext uri="{BB962C8B-B14F-4D97-AF65-F5344CB8AC3E}">
        <p14:creationId xmlns:p14="http://schemas.microsoft.com/office/powerpoint/2010/main" val="370107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lstStyle/>
          <a:p>
            <a:r>
              <a:rPr lang="en-US" dirty="0"/>
              <a:t>Model 1 Architecture</a:t>
            </a:r>
          </a:p>
          <a:p>
            <a:pPr>
              <a:buFont typeface="Arial" pitchFamily="34" charset="0"/>
              <a:buChar char="•"/>
            </a:pPr>
            <a:r>
              <a:rPr lang="en-US" dirty="0"/>
              <a:t>Servlet and JSP are the main technologies to develop the web applications</a:t>
            </a:r>
            <a:r>
              <a:rPr lang="en-US" dirty="0" smtClean="0"/>
              <a:t>.</a:t>
            </a:r>
          </a:p>
          <a:p>
            <a:pPr>
              <a:buFont typeface="Arial" pitchFamily="34" charset="0"/>
              <a:buChar char="•"/>
            </a:pPr>
            <a:r>
              <a:rPr lang="en-US" b="1" dirty="0"/>
              <a:t>Problem in Servlet technology</a:t>
            </a:r>
            <a:r>
              <a:rPr lang="en-US" dirty="0"/>
              <a:t> Servlet needs to recompile if any designing code is modified. It doesn't provide separation of concern. Presentation and Business logic are mixed up.</a:t>
            </a:r>
          </a:p>
        </p:txBody>
      </p:sp>
    </p:spTree>
    <p:extLst>
      <p:ext uri="{BB962C8B-B14F-4D97-AF65-F5344CB8AC3E}">
        <p14:creationId xmlns:p14="http://schemas.microsoft.com/office/powerpoint/2010/main" val="10651573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024744" cy="1143000"/>
          </a:xfrm>
        </p:spPr>
        <p:txBody>
          <a:bodyPr>
            <a:normAutofit/>
          </a:bodyPr>
          <a:lstStyle/>
          <a:p>
            <a:r>
              <a:rPr lang="en-US" dirty="0"/>
              <a:t>Collection </a:t>
            </a:r>
            <a:r>
              <a:rPr lang="en-US" dirty="0" smtClean="0"/>
              <a:t>Mapping</a:t>
            </a:r>
            <a:endParaRPr lang="en-US" dirty="0"/>
          </a:p>
        </p:txBody>
      </p:sp>
      <p:sp>
        <p:nvSpPr>
          <p:cNvPr id="3" name="Content Placeholder 2"/>
          <p:cNvSpPr>
            <a:spLocks noGrp="1"/>
          </p:cNvSpPr>
          <p:nvPr>
            <p:ph idx="1"/>
          </p:nvPr>
        </p:nvSpPr>
        <p:spPr>
          <a:xfrm>
            <a:off x="457200" y="1143000"/>
            <a:ext cx="8153400" cy="5410200"/>
          </a:xfrm>
        </p:spPr>
        <p:txBody>
          <a:bodyPr>
            <a:normAutofit/>
          </a:bodyPr>
          <a:lstStyle/>
          <a:p>
            <a:pPr>
              <a:buFont typeface="Arial" pitchFamily="34" charset="0"/>
              <a:buChar char="•"/>
            </a:pPr>
            <a:r>
              <a:rPr lang="en-US" dirty="0"/>
              <a:t>We can map collection elements of Persistent class in Hibernate. You need to declare the type of collection in Persistent class from one of the following types</a:t>
            </a:r>
            <a:r>
              <a:rPr lang="en-US" dirty="0" smtClean="0"/>
              <a:t>:</a:t>
            </a:r>
            <a:endParaRPr lang="en-US" dirty="0"/>
          </a:p>
          <a:p>
            <a:pPr>
              <a:buFont typeface="Arial" pitchFamily="34" charset="0"/>
              <a:buChar char="•"/>
            </a:pPr>
            <a:r>
              <a:rPr lang="en-US" dirty="0" err="1"/>
              <a:t>java.util.List</a:t>
            </a:r>
            <a:endParaRPr lang="en-US" dirty="0"/>
          </a:p>
          <a:p>
            <a:pPr>
              <a:buFont typeface="Arial" pitchFamily="34" charset="0"/>
              <a:buChar char="•"/>
            </a:pPr>
            <a:r>
              <a:rPr lang="en-US" dirty="0" err="1"/>
              <a:t>java.util.Set</a:t>
            </a:r>
            <a:endParaRPr lang="en-US" dirty="0"/>
          </a:p>
          <a:p>
            <a:pPr>
              <a:buFont typeface="Arial" pitchFamily="34" charset="0"/>
              <a:buChar char="•"/>
            </a:pPr>
            <a:r>
              <a:rPr lang="en-US" dirty="0" err="1"/>
              <a:t>java.util.SortedSet</a:t>
            </a:r>
            <a:endParaRPr lang="en-US" dirty="0"/>
          </a:p>
          <a:p>
            <a:pPr>
              <a:buFont typeface="Arial" pitchFamily="34" charset="0"/>
              <a:buChar char="•"/>
            </a:pPr>
            <a:r>
              <a:rPr lang="en-US" dirty="0" err="1"/>
              <a:t>java.util.Map</a:t>
            </a:r>
            <a:endParaRPr lang="en-US" dirty="0"/>
          </a:p>
          <a:p>
            <a:pPr>
              <a:buFont typeface="Arial" pitchFamily="34" charset="0"/>
              <a:buChar char="•"/>
            </a:pPr>
            <a:r>
              <a:rPr lang="en-US" dirty="0" err="1"/>
              <a:t>java.util.SortedMap</a:t>
            </a:r>
            <a:endParaRPr lang="en-US" dirty="0"/>
          </a:p>
          <a:p>
            <a:pPr>
              <a:buFont typeface="Arial" pitchFamily="34" charset="0"/>
              <a:buChar char="•"/>
            </a:pPr>
            <a:r>
              <a:rPr lang="en-US" dirty="0" err="1"/>
              <a:t>java.util.Collection</a:t>
            </a:r>
            <a:endParaRPr lang="en-US" dirty="0"/>
          </a:p>
          <a:p>
            <a:pPr>
              <a:buFont typeface="Arial" pitchFamily="34" charset="0"/>
              <a:buChar char="•"/>
            </a:pPr>
            <a:r>
              <a:rPr lang="en-US" dirty="0"/>
              <a:t>or write the implementation of </a:t>
            </a:r>
            <a:r>
              <a:rPr lang="en-US" dirty="0" err="1"/>
              <a:t>org.hibernate.usertype.UserCollectionType</a:t>
            </a:r>
            <a:endParaRPr lang="en-US" dirty="0"/>
          </a:p>
        </p:txBody>
      </p:sp>
    </p:spTree>
    <p:extLst>
      <p:ext uri="{BB962C8B-B14F-4D97-AF65-F5344CB8AC3E}">
        <p14:creationId xmlns:p14="http://schemas.microsoft.com/office/powerpoint/2010/main" val="2121619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dirty="0"/>
              <a:t>Collection Mapping</a:t>
            </a:r>
          </a:p>
        </p:txBody>
      </p:sp>
      <p:sp>
        <p:nvSpPr>
          <p:cNvPr id="3" name="Content Placeholder 2"/>
          <p:cNvSpPr>
            <a:spLocks noGrp="1"/>
          </p:cNvSpPr>
          <p:nvPr>
            <p:ph idx="1"/>
          </p:nvPr>
        </p:nvSpPr>
        <p:spPr>
          <a:xfrm>
            <a:off x="533400" y="1066800"/>
            <a:ext cx="8001000" cy="5410200"/>
          </a:xfrm>
        </p:spPr>
        <p:txBody>
          <a:bodyPr/>
          <a:lstStyle/>
          <a:p>
            <a:pPr>
              <a:buFont typeface="Arial" pitchFamily="34" charset="0"/>
              <a:buChar char="•"/>
            </a:pPr>
            <a:r>
              <a:rPr lang="en-US" dirty="0"/>
              <a:t> They are </a:t>
            </a:r>
            <a:r>
              <a:rPr lang="en-US" b="1" dirty="0"/>
              <a:t>&lt;list&gt;</a:t>
            </a:r>
            <a:r>
              <a:rPr lang="en-US" dirty="0"/>
              <a:t>, </a:t>
            </a:r>
            <a:r>
              <a:rPr lang="en-US" b="1" dirty="0"/>
              <a:t>&lt;bag&gt;</a:t>
            </a:r>
            <a:r>
              <a:rPr lang="en-US" dirty="0"/>
              <a:t>, </a:t>
            </a:r>
            <a:r>
              <a:rPr lang="en-US" b="1" dirty="0"/>
              <a:t>&lt;set&gt;</a:t>
            </a:r>
            <a:r>
              <a:rPr lang="en-US" dirty="0"/>
              <a:t>and </a:t>
            </a:r>
            <a:r>
              <a:rPr lang="en-US" b="1" dirty="0"/>
              <a:t>&lt;map</a:t>
            </a:r>
            <a:r>
              <a:rPr lang="en-US" b="1" dirty="0" smtClean="0"/>
              <a:t>&gt;.</a:t>
            </a:r>
          </a:p>
          <a:p>
            <a:pPr>
              <a:buFont typeface="Arial" pitchFamily="34" charset="0"/>
              <a:buChar char="•"/>
            </a:pPr>
            <a:r>
              <a:rPr lang="en-US" dirty="0"/>
              <a:t>&lt;key&gt; element is used to define the foreign key in this table based on the Question class identifier.</a:t>
            </a:r>
          </a:p>
          <a:p>
            <a:pPr>
              <a:buFont typeface="Arial" pitchFamily="34" charset="0"/>
              <a:buChar char="•"/>
            </a:pPr>
            <a:r>
              <a:rPr lang="en-US" dirty="0"/>
              <a:t>&lt;index&gt; element is used to identify the type. List and Map are indexed collection.</a:t>
            </a:r>
          </a:p>
          <a:p>
            <a:pPr>
              <a:buFont typeface="Arial" pitchFamily="34" charset="0"/>
              <a:buChar char="•"/>
            </a:pPr>
            <a:r>
              <a:rPr lang="en-US" dirty="0"/>
              <a:t>&lt;element&gt; is used to define the element of the collection</a:t>
            </a:r>
            <a:r>
              <a:rPr lang="en-US" dirty="0" smtClean="0"/>
              <a:t>.</a:t>
            </a:r>
          </a:p>
          <a:p>
            <a:pPr>
              <a:buFont typeface="Arial" pitchFamily="34" charset="0"/>
              <a:buChar char="•"/>
            </a:pPr>
            <a:r>
              <a:rPr lang="en-US" dirty="0"/>
              <a:t>if collection stores entity reference (another class objects), we need to define </a:t>
            </a:r>
            <a:r>
              <a:rPr lang="en-US" b="1" dirty="0"/>
              <a:t>&lt;one-to-many&gt;</a:t>
            </a:r>
            <a:r>
              <a:rPr lang="en-US" dirty="0"/>
              <a:t> or </a:t>
            </a:r>
            <a:r>
              <a:rPr lang="en-US" b="1" dirty="0"/>
              <a:t>&lt;many-to-many&gt;</a:t>
            </a:r>
            <a:r>
              <a:rPr lang="en-US" dirty="0"/>
              <a:t> </a:t>
            </a:r>
            <a:r>
              <a:rPr lang="en-US" dirty="0" smtClean="0"/>
              <a:t>element.</a:t>
            </a:r>
          </a:p>
          <a:p>
            <a:pPr>
              <a:buFont typeface="Arial" pitchFamily="34" charset="0"/>
              <a:buChar char="•"/>
            </a:pPr>
            <a:r>
              <a:rPr lang="en-US" dirty="0"/>
              <a:t>The bag is just like List but it doesn't require index element.</a:t>
            </a:r>
          </a:p>
        </p:txBody>
      </p:sp>
    </p:spTree>
    <p:extLst>
      <p:ext uri="{BB962C8B-B14F-4D97-AF65-F5344CB8AC3E}">
        <p14:creationId xmlns:p14="http://schemas.microsoft.com/office/powerpoint/2010/main" val="6887054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dirty="0"/>
              <a:t>Collection Mapping</a:t>
            </a:r>
          </a:p>
        </p:txBody>
      </p:sp>
      <p:sp>
        <p:nvSpPr>
          <p:cNvPr id="3" name="Content Placeholder 2"/>
          <p:cNvSpPr>
            <a:spLocks noGrp="1"/>
          </p:cNvSpPr>
          <p:nvPr>
            <p:ph idx="1"/>
          </p:nvPr>
        </p:nvSpPr>
        <p:spPr>
          <a:xfrm>
            <a:off x="533400" y="1219200"/>
            <a:ext cx="8077200" cy="5257800"/>
          </a:xfrm>
        </p:spPr>
        <p:txBody>
          <a:bodyPr/>
          <a:lstStyle/>
          <a:p>
            <a:pPr>
              <a:buFont typeface="Wingdings" pitchFamily="2" charset="2"/>
              <a:buChar char="q"/>
            </a:pPr>
            <a:r>
              <a:rPr lang="en-US" dirty="0"/>
              <a:t>Indexed collections</a:t>
            </a:r>
          </a:p>
          <a:p>
            <a:pPr>
              <a:buFont typeface="Arial" pitchFamily="34" charset="0"/>
              <a:buChar char="•"/>
            </a:pPr>
            <a:r>
              <a:rPr lang="en-US" dirty="0"/>
              <a:t>The collection elements can be categorized in two forms</a:t>
            </a:r>
            <a:r>
              <a:rPr lang="en-US" dirty="0" smtClean="0"/>
              <a:t>:</a:t>
            </a:r>
            <a:endParaRPr lang="en-US" dirty="0"/>
          </a:p>
          <a:p>
            <a:pPr>
              <a:buFont typeface="Wingdings" pitchFamily="2" charset="2"/>
              <a:buChar char="ü"/>
            </a:pPr>
            <a:r>
              <a:rPr lang="en-US" dirty="0"/>
              <a:t>indexed ,and</a:t>
            </a:r>
          </a:p>
          <a:p>
            <a:pPr>
              <a:buFont typeface="Wingdings" pitchFamily="2" charset="2"/>
              <a:buChar char="ü"/>
            </a:pPr>
            <a:r>
              <a:rPr lang="en-US" dirty="0"/>
              <a:t>non-indexed</a:t>
            </a:r>
          </a:p>
          <a:p>
            <a:pPr>
              <a:buFont typeface="Arial" pitchFamily="34" charset="0"/>
              <a:buChar char="•"/>
            </a:pPr>
            <a:r>
              <a:rPr lang="en-US" dirty="0"/>
              <a:t>The List and Map collection are indexed whereas set and bag collections are non-indexed. Here, indexed collection means List and Map requires an additional element &lt;index</a:t>
            </a:r>
            <a:r>
              <a:rPr lang="en-US" dirty="0" smtClean="0"/>
              <a:t>&gt;.</a:t>
            </a:r>
          </a:p>
          <a:p>
            <a:pPr>
              <a:buFont typeface="Wingdings" pitchFamily="2" charset="2"/>
              <a:buChar char="q"/>
            </a:pPr>
            <a:r>
              <a:rPr lang="en-US" dirty="0"/>
              <a:t>Collection Elements</a:t>
            </a:r>
          </a:p>
          <a:p>
            <a:pPr marL="68580" indent="0">
              <a:buNone/>
            </a:pPr>
            <a:endParaRPr lang="en-US" dirty="0"/>
          </a:p>
        </p:txBody>
      </p:sp>
    </p:spTree>
    <p:extLst>
      <p:ext uri="{BB962C8B-B14F-4D97-AF65-F5344CB8AC3E}">
        <p14:creationId xmlns:p14="http://schemas.microsoft.com/office/powerpoint/2010/main" val="3252684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dirty="0"/>
              <a:t>Collection Mapping</a:t>
            </a:r>
          </a:p>
        </p:txBody>
      </p:sp>
      <p:sp>
        <p:nvSpPr>
          <p:cNvPr id="3" name="Content Placeholder 2"/>
          <p:cNvSpPr>
            <a:spLocks noGrp="1"/>
          </p:cNvSpPr>
          <p:nvPr>
            <p:ph idx="1"/>
          </p:nvPr>
        </p:nvSpPr>
        <p:spPr>
          <a:xfrm>
            <a:off x="533400" y="990600"/>
            <a:ext cx="8001000" cy="5486400"/>
          </a:xfrm>
        </p:spPr>
        <p:txBody>
          <a:bodyPr/>
          <a:lstStyle/>
          <a:p>
            <a:pPr>
              <a:buFont typeface="Arial" pitchFamily="34" charset="0"/>
              <a:buChar char="•"/>
            </a:pPr>
            <a:r>
              <a:rPr lang="en-US" dirty="0"/>
              <a:t>The collection elements can have value or entity reference (another class object). We can use one of the 4 </a:t>
            </a:r>
            <a:r>
              <a:rPr lang="en-US" dirty="0" smtClean="0"/>
              <a:t>elements</a:t>
            </a:r>
            <a:endParaRPr lang="en-US" dirty="0"/>
          </a:p>
          <a:p>
            <a:pPr>
              <a:buFont typeface="Arial" pitchFamily="34" charset="0"/>
              <a:buChar char="•"/>
            </a:pPr>
            <a:r>
              <a:rPr lang="en-US" dirty="0"/>
              <a:t>element</a:t>
            </a:r>
          </a:p>
          <a:p>
            <a:pPr>
              <a:buFont typeface="Arial" pitchFamily="34" charset="0"/>
              <a:buChar char="•"/>
            </a:pPr>
            <a:r>
              <a:rPr lang="en-US" dirty="0"/>
              <a:t>component-element</a:t>
            </a:r>
          </a:p>
          <a:p>
            <a:pPr>
              <a:buFont typeface="Arial" pitchFamily="34" charset="0"/>
              <a:buChar char="•"/>
            </a:pPr>
            <a:r>
              <a:rPr lang="en-US" dirty="0"/>
              <a:t>one-to-many, or</a:t>
            </a:r>
          </a:p>
          <a:p>
            <a:pPr>
              <a:buFont typeface="Arial" pitchFamily="34" charset="0"/>
              <a:buChar char="•"/>
            </a:pPr>
            <a:r>
              <a:rPr lang="en-US" dirty="0"/>
              <a:t>many-to-many</a:t>
            </a:r>
          </a:p>
          <a:p>
            <a:pPr>
              <a:buFont typeface="Arial" pitchFamily="34" charset="0"/>
              <a:buChar char="•"/>
            </a:pPr>
            <a:r>
              <a:rPr lang="en-US" dirty="0"/>
              <a:t>The element and component-element are used for normal value such as string, </a:t>
            </a:r>
            <a:r>
              <a:rPr lang="en-US" dirty="0" err="1"/>
              <a:t>int</a:t>
            </a:r>
            <a:r>
              <a:rPr lang="en-US" dirty="0"/>
              <a:t> etc. whereas one-to-many and many-to-many are used to map entity </a:t>
            </a:r>
            <a:r>
              <a:rPr lang="en-US" dirty="0" smtClean="0"/>
              <a:t>reference.</a:t>
            </a:r>
            <a:endParaRPr lang="en-US" dirty="0"/>
          </a:p>
        </p:txBody>
      </p:sp>
    </p:spTree>
    <p:extLst>
      <p:ext uri="{BB962C8B-B14F-4D97-AF65-F5344CB8AC3E}">
        <p14:creationId xmlns:p14="http://schemas.microsoft.com/office/powerpoint/2010/main" val="2940074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b="1" dirty="0"/>
              <a:t>Spring Framework</a:t>
            </a:r>
          </a:p>
        </p:txBody>
      </p:sp>
      <p:sp>
        <p:nvSpPr>
          <p:cNvPr id="3" name="Content Placeholder 2"/>
          <p:cNvSpPr>
            <a:spLocks noGrp="1"/>
          </p:cNvSpPr>
          <p:nvPr>
            <p:ph idx="1"/>
          </p:nvPr>
        </p:nvSpPr>
        <p:spPr>
          <a:xfrm>
            <a:off x="533400" y="1219200"/>
            <a:ext cx="8077200" cy="5257800"/>
          </a:xfrm>
        </p:spPr>
        <p:txBody>
          <a:bodyPr/>
          <a:lstStyle/>
          <a:p>
            <a:pPr>
              <a:buFont typeface="Arial" pitchFamily="34" charset="0"/>
              <a:buChar char="•"/>
            </a:pPr>
            <a:r>
              <a:rPr lang="en-US" dirty="0"/>
              <a:t>Spring is a </a:t>
            </a:r>
            <a:r>
              <a:rPr lang="en-US" i="1" dirty="0"/>
              <a:t>lightweight</a:t>
            </a:r>
            <a:r>
              <a:rPr lang="en-US" dirty="0"/>
              <a:t> framework. It can be thought of as a </a:t>
            </a:r>
            <a:r>
              <a:rPr lang="en-US" i="1" dirty="0"/>
              <a:t>framework of frameworks</a:t>
            </a:r>
            <a:r>
              <a:rPr lang="en-US" dirty="0"/>
              <a:t> because it provides support to various frameworks such as Struts, </a:t>
            </a:r>
            <a:r>
              <a:rPr lang="en-US" dirty="0" err="1" smtClean="0"/>
              <a:t>Hibernate,EJB</a:t>
            </a:r>
            <a:r>
              <a:rPr lang="en-US" dirty="0"/>
              <a:t>, JSF etc</a:t>
            </a:r>
            <a:r>
              <a:rPr lang="en-US" dirty="0" smtClean="0"/>
              <a:t>.</a:t>
            </a:r>
          </a:p>
          <a:p>
            <a:pPr>
              <a:buFont typeface="Wingdings" pitchFamily="2" charset="2"/>
              <a:buChar char="q"/>
            </a:pPr>
            <a:r>
              <a:rPr lang="en-US" dirty="0"/>
              <a:t>Inversion Of Control (IOC) and Dependency </a:t>
            </a:r>
            <a:r>
              <a:rPr lang="en-US" dirty="0" smtClean="0"/>
              <a:t>Injection</a:t>
            </a:r>
          </a:p>
          <a:p>
            <a:pPr>
              <a:buFont typeface="Arial" pitchFamily="34" charset="0"/>
              <a:buChar char="•"/>
            </a:pPr>
            <a:r>
              <a:rPr lang="en-US" dirty="0"/>
              <a:t>These are the design patterns that are used to remove dependency from the programming code. They make the code easier to test and maintain. Let's understand this with the following code:</a:t>
            </a:r>
          </a:p>
        </p:txBody>
      </p:sp>
    </p:spTree>
    <p:extLst>
      <p:ext uri="{BB962C8B-B14F-4D97-AF65-F5344CB8AC3E}">
        <p14:creationId xmlns:p14="http://schemas.microsoft.com/office/powerpoint/2010/main" val="34607517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457200" y="1219200"/>
            <a:ext cx="8153400" cy="5257800"/>
          </a:xfrm>
        </p:spPr>
        <p:txBody>
          <a:bodyPr/>
          <a:lstStyle/>
          <a:p>
            <a:pPr marL="68580" indent="0">
              <a:buNone/>
            </a:pPr>
            <a:r>
              <a:rPr lang="en-US" dirty="0"/>
              <a:t>class Employee{  </a:t>
            </a:r>
          </a:p>
          <a:p>
            <a:pPr marL="68580" indent="0">
              <a:buNone/>
            </a:pPr>
            <a:r>
              <a:rPr lang="en-US" dirty="0"/>
              <a:t>Address </a:t>
            </a:r>
            <a:r>
              <a:rPr lang="en-US" dirty="0" err="1"/>
              <a:t>address</a:t>
            </a:r>
            <a:r>
              <a:rPr lang="en-US" dirty="0"/>
              <a:t>;  </a:t>
            </a:r>
          </a:p>
          <a:p>
            <a:pPr marL="68580" indent="0">
              <a:buNone/>
            </a:pPr>
            <a:r>
              <a:rPr lang="en-US" dirty="0"/>
              <a:t>Employee(){  </a:t>
            </a:r>
          </a:p>
          <a:p>
            <a:pPr marL="68580" indent="0">
              <a:buNone/>
            </a:pPr>
            <a:r>
              <a:rPr lang="en-US" dirty="0"/>
              <a:t>address=new Address();  </a:t>
            </a:r>
          </a:p>
          <a:p>
            <a:pPr marL="68580" indent="0">
              <a:buNone/>
            </a:pPr>
            <a:r>
              <a:rPr lang="en-US" dirty="0"/>
              <a:t>}  </a:t>
            </a:r>
          </a:p>
          <a:p>
            <a:pPr marL="68580" indent="0">
              <a:buNone/>
            </a:pPr>
            <a:r>
              <a:rPr lang="en-US" dirty="0"/>
              <a:t>} </a:t>
            </a:r>
            <a:endParaRPr lang="en-US" dirty="0" smtClean="0"/>
          </a:p>
          <a:p>
            <a:pPr>
              <a:buFont typeface="Arial" pitchFamily="34" charset="0"/>
              <a:buChar char="•"/>
            </a:pPr>
            <a:r>
              <a:rPr lang="en-US" dirty="0"/>
              <a:t>In such case, there is dependency between the Employee and Address (tight coupling). In the Inversion of Control scenario, we do this something like this:</a:t>
            </a:r>
          </a:p>
        </p:txBody>
      </p:sp>
    </p:spTree>
    <p:extLst>
      <p:ext uri="{BB962C8B-B14F-4D97-AF65-F5344CB8AC3E}">
        <p14:creationId xmlns:p14="http://schemas.microsoft.com/office/powerpoint/2010/main" val="808555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143000"/>
            <a:ext cx="8077200" cy="5334000"/>
          </a:xfrm>
        </p:spPr>
        <p:txBody>
          <a:bodyPr>
            <a:normAutofit/>
          </a:bodyPr>
          <a:lstStyle/>
          <a:p>
            <a:pPr marL="68580" indent="0">
              <a:buNone/>
            </a:pPr>
            <a:r>
              <a:rPr lang="en-US" dirty="0"/>
              <a:t>class Employee{  </a:t>
            </a:r>
          </a:p>
          <a:p>
            <a:pPr marL="68580" indent="0">
              <a:buNone/>
            </a:pPr>
            <a:r>
              <a:rPr lang="en-US" dirty="0"/>
              <a:t>Address </a:t>
            </a:r>
            <a:r>
              <a:rPr lang="en-US" dirty="0" err="1"/>
              <a:t>address</a:t>
            </a:r>
            <a:r>
              <a:rPr lang="en-US" dirty="0"/>
              <a:t>;  </a:t>
            </a:r>
          </a:p>
          <a:p>
            <a:pPr marL="68580" indent="0">
              <a:buNone/>
            </a:pPr>
            <a:r>
              <a:rPr lang="en-US" dirty="0"/>
              <a:t>Employee(Address address){  </a:t>
            </a:r>
          </a:p>
          <a:p>
            <a:pPr marL="68580" indent="0">
              <a:buNone/>
            </a:pPr>
            <a:r>
              <a:rPr lang="en-US" dirty="0" err="1"/>
              <a:t>this.address</a:t>
            </a:r>
            <a:r>
              <a:rPr lang="en-US" dirty="0"/>
              <a:t>=address;  </a:t>
            </a:r>
          </a:p>
          <a:p>
            <a:pPr marL="68580" indent="0">
              <a:buNone/>
            </a:pPr>
            <a:r>
              <a:rPr lang="en-US" dirty="0"/>
              <a:t>}  </a:t>
            </a:r>
          </a:p>
          <a:p>
            <a:pPr marL="68580" indent="0">
              <a:buNone/>
            </a:pPr>
            <a:r>
              <a:rPr lang="en-US" dirty="0" smtClean="0"/>
              <a:t>}</a:t>
            </a:r>
          </a:p>
          <a:p>
            <a:pPr>
              <a:buFont typeface="Arial" pitchFamily="34" charset="0"/>
              <a:buChar char="•"/>
            </a:pPr>
            <a:r>
              <a:rPr lang="en-US" dirty="0"/>
              <a:t>Thus, IOC makes the code loosely coupled. In such </a:t>
            </a:r>
            <a:r>
              <a:rPr lang="en-US" dirty="0" smtClean="0"/>
              <a:t>case.</a:t>
            </a:r>
          </a:p>
          <a:p>
            <a:pPr>
              <a:buFont typeface="Arial" pitchFamily="34" charset="0"/>
              <a:buChar char="•"/>
            </a:pPr>
            <a:r>
              <a:rPr lang="en-US" dirty="0" smtClean="0"/>
              <a:t>In </a:t>
            </a:r>
            <a:r>
              <a:rPr lang="en-US" dirty="0"/>
              <a:t>Spring framework, IOC container is responsible to inject the dependency. We provide metadata to the IOC container either by XML file or </a:t>
            </a:r>
            <a:r>
              <a:rPr lang="en-US" dirty="0" smtClean="0"/>
              <a:t>annotation.</a:t>
            </a:r>
            <a:endParaRPr lang="en-US" dirty="0"/>
          </a:p>
        </p:txBody>
      </p:sp>
    </p:spTree>
    <p:extLst>
      <p:ext uri="{BB962C8B-B14F-4D97-AF65-F5344CB8AC3E}">
        <p14:creationId xmlns:p14="http://schemas.microsoft.com/office/powerpoint/2010/main" val="1805962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066800"/>
            <a:ext cx="8077200" cy="5410200"/>
          </a:xfrm>
        </p:spPr>
        <p:txBody>
          <a:bodyPr/>
          <a:lstStyle/>
          <a:p>
            <a:pPr>
              <a:buFont typeface="Wingdings" pitchFamily="2" charset="2"/>
              <a:buChar char="q"/>
            </a:pPr>
            <a:r>
              <a:rPr lang="en-US" b="1" dirty="0"/>
              <a:t>Advantage of Dependency Injection</a:t>
            </a:r>
          </a:p>
          <a:p>
            <a:pPr>
              <a:buFont typeface="Arial" pitchFamily="34" charset="0"/>
              <a:buChar char="•"/>
            </a:pPr>
            <a:r>
              <a:rPr lang="en-US" dirty="0"/>
              <a:t>makes the code loosely coupled so easy to maintain</a:t>
            </a:r>
          </a:p>
          <a:p>
            <a:pPr>
              <a:buFont typeface="Arial" pitchFamily="34" charset="0"/>
              <a:buChar char="•"/>
            </a:pPr>
            <a:r>
              <a:rPr lang="en-US" dirty="0"/>
              <a:t>makes the code easy to </a:t>
            </a:r>
            <a:r>
              <a:rPr lang="en-US" dirty="0" smtClean="0"/>
              <a:t>test.</a:t>
            </a:r>
          </a:p>
          <a:p>
            <a:pPr>
              <a:buFont typeface="Wingdings" pitchFamily="2" charset="2"/>
              <a:buChar char="q"/>
            </a:pPr>
            <a:r>
              <a:rPr lang="en-US" dirty="0"/>
              <a:t>Spring Modules</a:t>
            </a:r>
          </a:p>
          <a:p>
            <a:pPr>
              <a:buFont typeface="Arial" pitchFamily="34" charset="0"/>
              <a:buChar char="•"/>
            </a:pPr>
            <a:r>
              <a:rPr lang="en-US" dirty="0"/>
              <a:t>The Spring framework comprises of many modules such as core, beans, context, expression language, AOP, Aspects, </a:t>
            </a:r>
            <a:r>
              <a:rPr lang="en-US" dirty="0" smtClean="0"/>
              <a:t>JDBC</a:t>
            </a:r>
            <a:r>
              <a:rPr lang="en-US" dirty="0"/>
              <a:t>, </a:t>
            </a:r>
            <a:r>
              <a:rPr lang="en-US" dirty="0" smtClean="0"/>
              <a:t>ORM, </a:t>
            </a:r>
            <a:r>
              <a:rPr lang="en-US" dirty="0"/>
              <a:t>JMS, Transaction, Web, Servlet, Struts etc. These modules are grouped into Test, Core Container, AOP, Aspects, Instrumentation, Data Access / Integration, Web (MVC / </a:t>
            </a:r>
            <a:r>
              <a:rPr lang="en-US" dirty="0" err="1"/>
              <a:t>Remoting</a:t>
            </a:r>
            <a:r>
              <a:rPr lang="en-US" dirty="0"/>
              <a:t>) as displayed in the following </a:t>
            </a:r>
            <a:r>
              <a:rPr lang="en-US" dirty="0" smtClean="0"/>
              <a:t>diagram.</a:t>
            </a:r>
            <a:endParaRPr lang="en-US" dirty="0"/>
          </a:p>
        </p:txBody>
      </p:sp>
    </p:spTree>
    <p:extLst>
      <p:ext uri="{BB962C8B-B14F-4D97-AF65-F5344CB8AC3E}">
        <p14:creationId xmlns:p14="http://schemas.microsoft.com/office/powerpoint/2010/main" val="1949488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b="1" dirty="0"/>
              <a:t>Spring Framework</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433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143000"/>
            <a:ext cx="8077200" cy="5334000"/>
          </a:xfrm>
        </p:spPr>
        <p:txBody>
          <a:bodyPr/>
          <a:lstStyle/>
          <a:p>
            <a:pPr>
              <a:buFont typeface="Courier New" pitchFamily="49" charset="0"/>
              <a:buChar char="o"/>
            </a:pPr>
            <a:r>
              <a:rPr lang="en-US" dirty="0"/>
              <a:t>Test</a:t>
            </a:r>
          </a:p>
          <a:p>
            <a:pPr>
              <a:buFont typeface="Arial" pitchFamily="34" charset="0"/>
              <a:buChar char="•"/>
            </a:pPr>
            <a:r>
              <a:rPr lang="en-US" dirty="0"/>
              <a:t>This layer provides support of testing with </a:t>
            </a:r>
            <a:r>
              <a:rPr lang="en-US" dirty="0" err="1"/>
              <a:t>JUnit</a:t>
            </a:r>
            <a:r>
              <a:rPr lang="en-US" dirty="0"/>
              <a:t> and </a:t>
            </a:r>
            <a:r>
              <a:rPr lang="en-US" dirty="0" err="1" smtClean="0"/>
              <a:t>TestNG</a:t>
            </a:r>
            <a:r>
              <a:rPr lang="en-US" dirty="0" smtClean="0"/>
              <a:t>.</a:t>
            </a:r>
          </a:p>
          <a:p>
            <a:pPr>
              <a:buFont typeface="Courier New" pitchFamily="49" charset="0"/>
              <a:buChar char="o"/>
            </a:pPr>
            <a:r>
              <a:rPr lang="en-US" dirty="0"/>
              <a:t>Spring Core Container</a:t>
            </a:r>
          </a:p>
          <a:p>
            <a:pPr>
              <a:buFont typeface="Arial" pitchFamily="34" charset="0"/>
              <a:buChar char="•"/>
            </a:pPr>
            <a:r>
              <a:rPr lang="en-US" dirty="0"/>
              <a:t>The Spring Core container contains core, beans, context and expression language (EL) modules</a:t>
            </a:r>
            <a:r>
              <a:rPr lang="en-US" dirty="0" smtClean="0"/>
              <a:t>.</a:t>
            </a:r>
          </a:p>
          <a:p>
            <a:pPr>
              <a:buFont typeface="Courier New" pitchFamily="49" charset="0"/>
              <a:buChar char="o"/>
            </a:pPr>
            <a:r>
              <a:rPr lang="en-US" b="1" dirty="0"/>
              <a:t>Core and Beans</a:t>
            </a:r>
          </a:p>
          <a:p>
            <a:pPr>
              <a:buFont typeface="Arial" pitchFamily="34" charset="0"/>
              <a:buChar char="•"/>
            </a:pPr>
            <a:r>
              <a:rPr lang="en-US" dirty="0"/>
              <a:t>These modules provide IOC and Dependency Injection features</a:t>
            </a:r>
            <a:r>
              <a:rPr lang="en-US" dirty="0" smtClean="0"/>
              <a:t>.</a:t>
            </a:r>
          </a:p>
          <a:p>
            <a:pPr>
              <a:buFont typeface="Courier New" pitchFamily="49" charset="0"/>
              <a:buChar char="o"/>
            </a:pPr>
            <a:r>
              <a:rPr lang="en-US" b="1" dirty="0"/>
              <a:t>Context</a:t>
            </a:r>
          </a:p>
          <a:p>
            <a:pPr>
              <a:buFont typeface="Arial" pitchFamily="34" charset="0"/>
              <a:buChar char="•"/>
            </a:pPr>
            <a:r>
              <a:rPr lang="en-US" dirty="0"/>
              <a:t>This module supports internationalization (I18N), EJB, JMS, Basic </a:t>
            </a:r>
            <a:r>
              <a:rPr lang="en-US" dirty="0" err="1"/>
              <a:t>Remoting</a:t>
            </a:r>
            <a:r>
              <a:rPr lang="en-US" dirty="0"/>
              <a:t>.</a:t>
            </a:r>
          </a:p>
        </p:txBody>
      </p:sp>
    </p:spTree>
    <p:extLst>
      <p:ext uri="{BB962C8B-B14F-4D97-AF65-F5344CB8AC3E}">
        <p14:creationId xmlns:p14="http://schemas.microsoft.com/office/powerpoint/2010/main" val="236202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b="1" dirty="0"/>
              <a:t>JSP</a:t>
            </a:r>
            <a:r>
              <a:rPr lang="en-US" dirty="0"/>
              <a:t> overcomes almost all the problems of Servlet. It provides better separation of concern, now presentation and business logic can be easily separated. You don't need to redeploy the application if JSP page is modified. JSP provides support to develop web application using JavaBean, custom tags and JSTL so that we can put the business logic separate from our JSP that will be easier to test and debug.</a:t>
            </a:r>
          </a:p>
        </p:txBody>
      </p:sp>
    </p:spTree>
    <p:extLst>
      <p:ext uri="{BB962C8B-B14F-4D97-AF65-F5344CB8AC3E}">
        <p14:creationId xmlns:p14="http://schemas.microsoft.com/office/powerpoint/2010/main" val="18891820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066800"/>
            <a:ext cx="8077200" cy="5410200"/>
          </a:xfrm>
        </p:spPr>
        <p:txBody>
          <a:bodyPr/>
          <a:lstStyle/>
          <a:p>
            <a:pPr>
              <a:buFont typeface="Courier New" pitchFamily="49" charset="0"/>
              <a:buChar char="o"/>
            </a:pPr>
            <a:r>
              <a:rPr lang="en-US" b="1" dirty="0"/>
              <a:t>Expression Language</a:t>
            </a:r>
          </a:p>
          <a:p>
            <a:pPr>
              <a:buFont typeface="Arial" pitchFamily="34" charset="0"/>
              <a:buChar char="•"/>
            </a:pPr>
            <a:r>
              <a:rPr lang="en-US" dirty="0"/>
              <a:t>It is an extension to the EL defined in </a:t>
            </a:r>
            <a:r>
              <a:rPr lang="en-US" dirty="0" smtClean="0"/>
              <a:t>JSP.</a:t>
            </a:r>
          </a:p>
          <a:p>
            <a:pPr>
              <a:buFont typeface="Courier New" pitchFamily="49" charset="0"/>
              <a:buChar char="o"/>
            </a:pPr>
            <a:r>
              <a:rPr lang="en-US" dirty="0"/>
              <a:t>AOP, Aspects and Instrumentation</a:t>
            </a:r>
          </a:p>
          <a:p>
            <a:pPr>
              <a:buFont typeface="Arial" pitchFamily="34" charset="0"/>
              <a:buChar char="•"/>
            </a:pPr>
            <a:r>
              <a:rPr lang="en-US" dirty="0"/>
              <a:t>These modules support aspect oriented programming implementation where you can use Advices, </a:t>
            </a:r>
            <a:r>
              <a:rPr lang="en-US" dirty="0" err="1"/>
              <a:t>Pointcuts</a:t>
            </a:r>
            <a:r>
              <a:rPr lang="en-US" dirty="0"/>
              <a:t> etc. to decouple the code</a:t>
            </a:r>
            <a:r>
              <a:rPr lang="en-US" dirty="0" smtClean="0"/>
              <a:t>.</a:t>
            </a:r>
            <a:endParaRPr lang="en-US" dirty="0"/>
          </a:p>
          <a:p>
            <a:pPr>
              <a:buFont typeface="Arial" pitchFamily="34" charset="0"/>
              <a:buChar char="•"/>
            </a:pPr>
            <a:r>
              <a:rPr lang="en-US" dirty="0"/>
              <a:t>The aspects module provides support to integration with </a:t>
            </a:r>
            <a:r>
              <a:rPr lang="en-US" dirty="0" err="1"/>
              <a:t>AspectJ</a:t>
            </a:r>
            <a:r>
              <a:rPr lang="en-US" dirty="0" smtClean="0"/>
              <a:t>.</a:t>
            </a:r>
            <a:endParaRPr lang="en-US" dirty="0"/>
          </a:p>
          <a:p>
            <a:pPr>
              <a:buFont typeface="Arial" pitchFamily="34" charset="0"/>
              <a:buChar char="•"/>
            </a:pPr>
            <a:r>
              <a:rPr lang="en-US" dirty="0"/>
              <a:t>The instrumentation module provides support to class instrumentation and </a:t>
            </a:r>
            <a:r>
              <a:rPr lang="en-US" dirty="0" err="1"/>
              <a:t>classloader</a:t>
            </a:r>
            <a:r>
              <a:rPr lang="en-US" dirty="0"/>
              <a:t> implementations.</a:t>
            </a:r>
          </a:p>
        </p:txBody>
      </p:sp>
    </p:spTree>
    <p:extLst>
      <p:ext uri="{BB962C8B-B14F-4D97-AF65-F5344CB8AC3E}">
        <p14:creationId xmlns:p14="http://schemas.microsoft.com/office/powerpoint/2010/main" val="2199541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143000"/>
            <a:ext cx="8077200" cy="5334000"/>
          </a:xfrm>
        </p:spPr>
        <p:txBody>
          <a:bodyPr/>
          <a:lstStyle/>
          <a:p>
            <a:pPr>
              <a:buFont typeface="Courier New" pitchFamily="49" charset="0"/>
              <a:buChar char="o"/>
            </a:pPr>
            <a:r>
              <a:rPr lang="en-US" dirty="0"/>
              <a:t>Data Access / Integration</a:t>
            </a:r>
          </a:p>
          <a:p>
            <a:pPr>
              <a:buFont typeface="Arial" pitchFamily="34" charset="0"/>
              <a:buChar char="•"/>
            </a:pPr>
            <a:r>
              <a:rPr lang="en-US" dirty="0"/>
              <a:t>This group comprises of JDBC, ORM, OXM, JMS and Transaction modules. These modules basically provide support to interact with the database</a:t>
            </a:r>
            <a:r>
              <a:rPr lang="en-US" dirty="0" smtClean="0"/>
              <a:t>.</a:t>
            </a:r>
          </a:p>
          <a:p>
            <a:pPr>
              <a:buFont typeface="Courier New" pitchFamily="49" charset="0"/>
              <a:buChar char="o"/>
            </a:pPr>
            <a:r>
              <a:rPr lang="en-US" dirty="0"/>
              <a:t>Web</a:t>
            </a:r>
          </a:p>
          <a:p>
            <a:pPr>
              <a:buFont typeface="Arial" pitchFamily="34" charset="0"/>
              <a:buChar char="•"/>
            </a:pPr>
            <a:r>
              <a:rPr lang="en-US" dirty="0"/>
              <a:t>These modules provide support to create web application</a:t>
            </a:r>
            <a:r>
              <a:rPr lang="en-US" dirty="0" smtClean="0"/>
              <a:t>.</a:t>
            </a:r>
          </a:p>
          <a:p>
            <a:pPr>
              <a:buFont typeface="Wingdings" pitchFamily="2" charset="2"/>
              <a:buChar char="q"/>
            </a:pPr>
            <a:r>
              <a:rPr lang="en-US" dirty="0" err="1"/>
              <a:t>IoC</a:t>
            </a:r>
            <a:r>
              <a:rPr lang="en-US" dirty="0"/>
              <a:t> Container</a:t>
            </a:r>
          </a:p>
          <a:p>
            <a:pPr>
              <a:buFont typeface="Arial" pitchFamily="34" charset="0"/>
              <a:buChar char="•"/>
            </a:pPr>
            <a:r>
              <a:rPr lang="en-US" dirty="0"/>
              <a:t>The </a:t>
            </a:r>
            <a:r>
              <a:rPr lang="en-US" dirty="0" err="1"/>
              <a:t>IoC</a:t>
            </a:r>
            <a:r>
              <a:rPr lang="en-US" dirty="0"/>
              <a:t> container is responsible to instantiate, configure and assemble the objects. The </a:t>
            </a:r>
            <a:r>
              <a:rPr lang="en-US" dirty="0" err="1"/>
              <a:t>IoC</a:t>
            </a:r>
            <a:r>
              <a:rPr lang="en-US" dirty="0"/>
              <a:t> container gets </a:t>
            </a:r>
            <a:r>
              <a:rPr lang="en-US" dirty="0" err="1"/>
              <a:t>informations</a:t>
            </a:r>
            <a:r>
              <a:rPr lang="en-US" dirty="0"/>
              <a:t> from the XML file and works </a:t>
            </a:r>
            <a:r>
              <a:rPr lang="en-US" dirty="0" smtClean="0"/>
              <a:t>accordingly.</a:t>
            </a:r>
            <a:endParaRPr lang="en-US" dirty="0"/>
          </a:p>
        </p:txBody>
      </p:sp>
    </p:spTree>
    <p:extLst>
      <p:ext uri="{BB962C8B-B14F-4D97-AF65-F5344CB8AC3E}">
        <p14:creationId xmlns:p14="http://schemas.microsoft.com/office/powerpoint/2010/main" val="2736758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b="1" dirty="0" smtClean="0"/>
              <a:t>Spring Framework</a:t>
            </a:r>
            <a:endParaRPr lang="en-US" dirty="0"/>
          </a:p>
        </p:txBody>
      </p:sp>
      <p:sp>
        <p:nvSpPr>
          <p:cNvPr id="3" name="Content Placeholder 2"/>
          <p:cNvSpPr>
            <a:spLocks noGrp="1"/>
          </p:cNvSpPr>
          <p:nvPr>
            <p:ph idx="1"/>
          </p:nvPr>
        </p:nvSpPr>
        <p:spPr>
          <a:xfrm>
            <a:off x="609600" y="1295400"/>
            <a:ext cx="8001000" cy="5181600"/>
          </a:xfrm>
        </p:spPr>
        <p:txBody>
          <a:bodyPr>
            <a:normAutofit fontScale="85000" lnSpcReduction="10000"/>
          </a:bodyPr>
          <a:lstStyle/>
          <a:p>
            <a:pPr>
              <a:buFont typeface="Arial" pitchFamily="34" charset="0"/>
              <a:buChar char="•"/>
            </a:pPr>
            <a:r>
              <a:rPr lang="en-US" dirty="0"/>
              <a:t> The main tasks performed by </a:t>
            </a:r>
            <a:r>
              <a:rPr lang="en-US" dirty="0" err="1"/>
              <a:t>IoC</a:t>
            </a:r>
            <a:r>
              <a:rPr lang="en-US" dirty="0"/>
              <a:t> container are</a:t>
            </a:r>
            <a:r>
              <a:rPr lang="en-US" dirty="0" smtClean="0"/>
              <a:t>:</a:t>
            </a:r>
            <a:endParaRPr lang="en-US" dirty="0"/>
          </a:p>
          <a:p>
            <a:pPr>
              <a:buFont typeface="Wingdings" pitchFamily="2" charset="2"/>
              <a:buChar char="ü"/>
            </a:pPr>
            <a:r>
              <a:rPr lang="en-US" dirty="0"/>
              <a:t>to instantiate the application class</a:t>
            </a:r>
          </a:p>
          <a:p>
            <a:pPr>
              <a:buFont typeface="Wingdings" pitchFamily="2" charset="2"/>
              <a:buChar char="ü"/>
            </a:pPr>
            <a:r>
              <a:rPr lang="en-US" dirty="0"/>
              <a:t>to configure the object</a:t>
            </a:r>
          </a:p>
          <a:p>
            <a:pPr>
              <a:buFont typeface="Wingdings" pitchFamily="2" charset="2"/>
              <a:buChar char="ü"/>
            </a:pPr>
            <a:r>
              <a:rPr lang="en-US" dirty="0"/>
              <a:t>to assemble the dependencies between the </a:t>
            </a:r>
            <a:r>
              <a:rPr lang="en-US" dirty="0" smtClean="0"/>
              <a:t>objects.</a:t>
            </a:r>
          </a:p>
          <a:p>
            <a:pPr>
              <a:buFont typeface="Wingdings" pitchFamily="2" charset="2"/>
              <a:buChar char="q"/>
            </a:pPr>
            <a:r>
              <a:rPr lang="en-US" dirty="0"/>
              <a:t>There are two types of </a:t>
            </a:r>
            <a:r>
              <a:rPr lang="en-US" dirty="0" err="1"/>
              <a:t>IoC</a:t>
            </a:r>
            <a:r>
              <a:rPr lang="en-US" dirty="0"/>
              <a:t> containers. They are</a:t>
            </a:r>
            <a:r>
              <a:rPr lang="en-US" dirty="0" smtClean="0"/>
              <a:t>:</a:t>
            </a:r>
            <a:endParaRPr lang="en-US" dirty="0"/>
          </a:p>
          <a:p>
            <a:pPr>
              <a:buFont typeface="Arial" pitchFamily="34" charset="0"/>
              <a:buChar char="•"/>
            </a:pPr>
            <a:r>
              <a:rPr lang="en-US" dirty="0" err="1"/>
              <a:t>BeanFactory</a:t>
            </a:r>
            <a:endParaRPr lang="en-US" dirty="0"/>
          </a:p>
          <a:p>
            <a:pPr>
              <a:buFont typeface="Arial" pitchFamily="34" charset="0"/>
              <a:buChar char="•"/>
            </a:pPr>
            <a:r>
              <a:rPr lang="en-US" dirty="0" err="1" smtClean="0"/>
              <a:t>ApplicationContext</a:t>
            </a:r>
            <a:endParaRPr lang="en-US" dirty="0" smtClean="0"/>
          </a:p>
          <a:p>
            <a:pPr>
              <a:buFont typeface="Wingdings" pitchFamily="2" charset="2"/>
              <a:buChar char="q"/>
            </a:pPr>
            <a:r>
              <a:rPr lang="en-US" dirty="0"/>
              <a:t>Difference between </a:t>
            </a:r>
            <a:r>
              <a:rPr lang="en-US" dirty="0" err="1"/>
              <a:t>BeanFactory</a:t>
            </a:r>
            <a:r>
              <a:rPr lang="en-US" dirty="0"/>
              <a:t> and the </a:t>
            </a:r>
            <a:r>
              <a:rPr lang="en-US" dirty="0" err="1"/>
              <a:t>ApplicationContext</a:t>
            </a:r>
            <a:endParaRPr lang="en-US" dirty="0"/>
          </a:p>
          <a:p>
            <a:pPr>
              <a:buFont typeface="Arial" pitchFamily="34" charset="0"/>
              <a:buChar char="•"/>
            </a:pPr>
            <a:r>
              <a:rPr lang="en-US" dirty="0"/>
              <a:t>The </a:t>
            </a:r>
            <a:r>
              <a:rPr lang="en-US" dirty="0" err="1"/>
              <a:t>org.springframework.beans.factory.BeanFactory</a:t>
            </a:r>
            <a:r>
              <a:rPr lang="en-US" dirty="0"/>
              <a:t> and the </a:t>
            </a:r>
            <a:r>
              <a:rPr lang="en-US" dirty="0" err="1"/>
              <a:t>org.springframework.context.ApplicationContext</a:t>
            </a:r>
            <a:r>
              <a:rPr lang="en-US" dirty="0"/>
              <a:t> interfaces acts as the </a:t>
            </a:r>
            <a:r>
              <a:rPr lang="en-US" dirty="0" err="1"/>
              <a:t>IoC</a:t>
            </a:r>
            <a:r>
              <a:rPr lang="en-US" dirty="0"/>
              <a:t> container. The </a:t>
            </a:r>
            <a:r>
              <a:rPr lang="en-US" dirty="0" err="1"/>
              <a:t>ApplicationContext</a:t>
            </a:r>
            <a:r>
              <a:rPr lang="en-US" dirty="0"/>
              <a:t> interface is built on top of the </a:t>
            </a:r>
            <a:r>
              <a:rPr lang="en-US" dirty="0" err="1"/>
              <a:t>BeanFactory</a:t>
            </a:r>
            <a:r>
              <a:rPr lang="en-US" dirty="0"/>
              <a:t> interface. It adds some extra functionality than </a:t>
            </a:r>
            <a:r>
              <a:rPr lang="en-US" dirty="0" err="1"/>
              <a:t>BeanFactory</a:t>
            </a:r>
            <a:r>
              <a:rPr lang="en-US" dirty="0"/>
              <a:t> such as simple integration with Spring's AOP, message resource handling (for I18N</a:t>
            </a:r>
            <a:r>
              <a:rPr lang="en-US" dirty="0" smtClean="0"/>
              <a:t>).</a:t>
            </a:r>
            <a:endParaRPr lang="en-US" dirty="0"/>
          </a:p>
        </p:txBody>
      </p:sp>
    </p:spTree>
    <p:extLst>
      <p:ext uri="{BB962C8B-B14F-4D97-AF65-F5344CB8AC3E}">
        <p14:creationId xmlns:p14="http://schemas.microsoft.com/office/powerpoint/2010/main" val="713486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066800"/>
            <a:ext cx="8001000" cy="5410200"/>
          </a:xfrm>
        </p:spPr>
        <p:txBody>
          <a:bodyPr>
            <a:normAutofit/>
          </a:bodyPr>
          <a:lstStyle/>
          <a:p>
            <a:pPr>
              <a:buFont typeface="Wingdings" pitchFamily="2" charset="2"/>
              <a:buChar char="q"/>
            </a:pPr>
            <a:r>
              <a:rPr lang="en-US" b="1" dirty="0"/>
              <a:t>Using </a:t>
            </a:r>
            <a:r>
              <a:rPr lang="en-US" b="1" dirty="0" err="1"/>
              <a:t>BeanFactory</a:t>
            </a:r>
            <a:endParaRPr lang="en-US" b="1" dirty="0"/>
          </a:p>
          <a:p>
            <a:pPr>
              <a:buFont typeface="Arial" pitchFamily="34" charset="0"/>
              <a:buChar char="•"/>
            </a:pPr>
            <a:r>
              <a:rPr lang="en-US" dirty="0"/>
              <a:t>The </a:t>
            </a:r>
            <a:r>
              <a:rPr lang="en-US" dirty="0" err="1"/>
              <a:t>XmlBeanFactory</a:t>
            </a:r>
            <a:r>
              <a:rPr lang="en-US" dirty="0"/>
              <a:t> is the implementation class for the </a:t>
            </a:r>
            <a:r>
              <a:rPr lang="en-US" dirty="0" err="1"/>
              <a:t>BeanFactory</a:t>
            </a:r>
            <a:r>
              <a:rPr lang="en-US" dirty="0"/>
              <a:t> interface. To use the </a:t>
            </a:r>
            <a:r>
              <a:rPr lang="en-US" dirty="0" err="1"/>
              <a:t>BeanFactory</a:t>
            </a:r>
            <a:r>
              <a:rPr lang="en-US" dirty="0"/>
              <a:t>, we need to create the instance of </a:t>
            </a:r>
            <a:r>
              <a:rPr lang="en-US" dirty="0" err="1"/>
              <a:t>XmlBeanFactory</a:t>
            </a:r>
            <a:r>
              <a:rPr lang="en-US" dirty="0"/>
              <a:t> class as given below</a:t>
            </a:r>
            <a:r>
              <a:rPr lang="en-US" dirty="0" smtClean="0"/>
              <a:t>:</a:t>
            </a:r>
            <a:endParaRPr lang="en-US" dirty="0"/>
          </a:p>
          <a:p>
            <a:pPr>
              <a:buFont typeface="Arial" pitchFamily="34" charset="0"/>
              <a:buChar char="•"/>
            </a:pPr>
            <a:r>
              <a:rPr lang="en-US" dirty="0"/>
              <a:t>Resource resource=new </a:t>
            </a:r>
            <a:r>
              <a:rPr lang="en-US" dirty="0" err="1"/>
              <a:t>ClassPathResource</a:t>
            </a:r>
            <a:r>
              <a:rPr lang="en-US" dirty="0"/>
              <a:t>("applicationContext.xml");  </a:t>
            </a:r>
          </a:p>
          <a:p>
            <a:pPr>
              <a:buFont typeface="Arial" pitchFamily="34" charset="0"/>
              <a:buChar char="•"/>
            </a:pPr>
            <a:r>
              <a:rPr lang="en-US" dirty="0" err="1"/>
              <a:t>BeanFactory</a:t>
            </a:r>
            <a:r>
              <a:rPr lang="en-US" dirty="0"/>
              <a:t> factory=new </a:t>
            </a:r>
            <a:r>
              <a:rPr lang="en-US" dirty="0" err="1"/>
              <a:t>XmlBeanFactory</a:t>
            </a:r>
            <a:r>
              <a:rPr lang="en-US" dirty="0"/>
              <a:t>(resource);  </a:t>
            </a:r>
          </a:p>
          <a:p>
            <a:pPr>
              <a:buFont typeface="Arial" pitchFamily="34" charset="0"/>
              <a:buChar char="•"/>
            </a:pPr>
            <a:r>
              <a:rPr lang="en-US" dirty="0"/>
              <a:t>The constructor of </a:t>
            </a:r>
            <a:r>
              <a:rPr lang="en-US" dirty="0" err="1"/>
              <a:t>XmlBeanFactory</a:t>
            </a:r>
            <a:r>
              <a:rPr lang="en-US" dirty="0"/>
              <a:t> class receives the Resource object so we need to pass the resource object to create the object of </a:t>
            </a:r>
            <a:r>
              <a:rPr lang="en-US" dirty="0" err="1"/>
              <a:t>BeanFactory</a:t>
            </a:r>
            <a:r>
              <a:rPr lang="en-US" dirty="0"/>
              <a:t>.</a:t>
            </a:r>
          </a:p>
        </p:txBody>
      </p:sp>
    </p:spTree>
    <p:extLst>
      <p:ext uri="{BB962C8B-B14F-4D97-AF65-F5344CB8AC3E}">
        <p14:creationId xmlns:p14="http://schemas.microsoft.com/office/powerpoint/2010/main" val="374308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143000"/>
            <a:ext cx="8229600" cy="5334000"/>
          </a:xfrm>
        </p:spPr>
        <p:txBody>
          <a:bodyPr>
            <a:normAutofit lnSpcReduction="10000"/>
          </a:bodyPr>
          <a:lstStyle/>
          <a:p>
            <a:pPr>
              <a:buFont typeface="Wingdings" pitchFamily="2" charset="2"/>
              <a:buChar char="q"/>
            </a:pPr>
            <a:r>
              <a:rPr lang="en-US" b="1" dirty="0"/>
              <a:t>Using </a:t>
            </a:r>
            <a:r>
              <a:rPr lang="en-US" b="1" dirty="0" err="1"/>
              <a:t>ApplicationContext</a:t>
            </a:r>
            <a:endParaRPr lang="en-US" b="1" dirty="0"/>
          </a:p>
          <a:p>
            <a:pPr>
              <a:buFont typeface="Arial" pitchFamily="34" charset="0"/>
              <a:buChar char="•"/>
            </a:pPr>
            <a:r>
              <a:rPr lang="en-US" dirty="0"/>
              <a:t>The </a:t>
            </a:r>
            <a:r>
              <a:rPr lang="en-US" dirty="0" err="1"/>
              <a:t>ClassPathXmlApplicationContext</a:t>
            </a:r>
            <a:r>
              <a:rPr lang="en-US" dirty="0"/>
              <a:t> class is the implementation class of </a:t>
            </a:r>
            <a:r>
              <a:rPr lang="en-US" dirty="0" err="1"/>
              <a:t>ApplicationContext</a:t>
            </a:r>
            <a:r>
              <a:rPr lang="en-US" dirty="0"/>
              <a:t> interface. We need to instantiate the </a:t>
            </a:r>
            <a:r>
              <a:rPr lang="en-US" dirty="0" err="1"/>
              <a:t>ClassPathXmlApplicationContext</a:t>
            </a:r>
            <a:r>
              <a:rPr lang="en-US" dirty="0"/>
              <a:t> class to use the </a:t>
            </a:r>
            <a:r>
              <a:rPr lang="en-US" dirty="0" err="1"/>
              <a:t>ApplicationContext</a:t>
            </a:r>
            <a:r>
              <a:rPr lang="en-US" dirty="0"/>
              <a:t> as given below</a:t>
            </a:r>
            <a:r>
              <a:rPr lang="en-US" dirty="0" smtClean="0"/>
              <a:t>:</a:t>
            </a:r>
            <a:endParaRPr lang="en-US" dirty="0"/>
          </a:p>
          <a:p>
            <a:pPr>
              <a:buFont typeface="Arial" pitchFamily="34" charset="0"/>
              <a:buChar char="•"/>
            </a:pPr>
            <a:r>
              <a:rPr lang="en-US" dirty="0" err="1"/>
              <a:t>ApplicationContext</a:t>
            </a:r>
            <a:r>
              <a:rPr lang="en-US" dirty="0"/>
              <a:t> context =   </a:t>
            </a:r>
          </a:p>
          <a:p>
            <a:pPr>
              <a:buFont typeface="Arial" pitchFamily="34" charset="0"/>
              <a:buChar char="•"/>
            </a:pPr>
            <a:r>
              <a:rPr lang="en-US" dirty="0"/>
              <a:t>    new </a:t>
            </a:r>
            <a:r>
              <a:rPr lang="en-US" dirty="0" err="1"/>
              <a:t>ClassPathXmlApplicationContext</a:t>
            </a:r>
            <a:r>
              <a:rPr lang="en-US" dirty="0"/>
              <a:t>("applicationContext.xml");  </a:t>
            </a:r>
          </a:p>
          <a:p>
            <a:pPr>
              <a:buFont typeface="Arial" pitchFamily="34" charset="0"/>
              <a:buChar char="•"/>
            </a:pPr>
            <a:r>
              <a:rPr lang="en-US" dirty="0"/>
              <a:t>The constructor of </a:t>
            </a:r>
            <a:r>
              <a:rPr lang="en-US" dirty="0" err="1"/>
              <a:t>ClassPathXmlApplicationContext</a:t>
            </a:r>
            <a:r>
              <a:rPr lang="en-US" dirty="0"/>
              <a:t> class receives string, so we can pass the name of the xml file to create the instance of </a:t>
            </a:r>
            <a:r>
              <a:rPr lang="en-US" dirty="0" err="1"/>
              <a:t>ApplicationContext</a:t>
            </a:r>
            <a:r>
              <a:rPr lang="en-US" dirty="0"/>
              <a:t>.</a:t>
            </a:r>
          </a:p>
        </p:txBody>
      </p:sp>
    </p:spTree>
    <p:extLst>
      <p:ext uri="{BB962C8B-B14F-4D97-AF65-F5344CB8AC3E}">
        <p14:creationId xmlns:p14="http://schemas.microsoft.com/office/powerpoint/2010/main" val="3263976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219200"/>
            <a:ext cx="8001000" cy="5181600"/>
          </a:xfrm>
        </p:spPr>
        <p:txBody>
          <a:bodyPr>
            <a:normAutofit fontScale="85000" lnSpcReduction="20000"/>
          </a:bodyPr>
          <a:lstStyle/>
          <a:p>
            <a:pPr>
              <a:buFont typeface="Wingdings" pitchFamily="2" charset="2"/>
              <a:buChar char="q"/>
            </a:pPr>
            <a:r>
              <a:rPr lang="en-US" dirty="0"/>
              <a:t>Dependency Injection in Spring</a:t>
            </a:r>
          </a:p>
          <a:p>
            <a:pPr>
              <a:buFont typeface="Arial" pitchFamily="34" charset="0"/>
              <a:buChar char="•"/>
            </a:pPr>
            <a:r>
              <a:rPr lang="en-US" dirty="0"/>
              <a:t>Dependency Injection (DI) is a design pattern that removes the dependency from the programming code so that it can be easy to manage and test the application. Dependency Injection makes our programming code loosely </a:t>
            </a:r>
            <a:r>
              <a:rPr lang="en-US" dirty="0" smtClean="0"/>
              <a:t>coupled.</a:t>
            </a:r>
          </a:p>
          <a:p>
            <a:pPr>
              <a:buFont typeface="Courier New" pitchFamily="49" charset="0"/>
              <a:buChar char="o"/>
            </a:pPr>
            <a:r>
              <a:rPr lang="en-US" dirty="0"/>
              <a:t>Dependency Injection</a:t>
            </a:r>
          </a:p>
          <a:p>
            <a:pPr>
              <a:buFont typeface="Arial" pitchFamily="34" charset="0"/>
              <a:buChar char="•"/>
            </a:pPr>
            <a:r>
              <a:rPr lang="en-US" dirty="0"/>
              <a:t>In such case we provide the information from the external source such as XML </a:t>
            </a:r>
            <a:r>
              <a:rPr lang="en-US" dirty="0" smtClean="0"/>
              <a:t>file.</a:t>
            </a:r>
          </a:p>
          <a:p>
            <a:pPr marL="68580" indent="0">
              <a:buNone/>
            </a:pPr>
            <a:r>
              <a:rPr lang="en-US" dirty="0"/>
              <a:t>class Employee{  </a:t>
            </a:r>
          </a:p>
          <a:p>
            <a:pPr marL="68580" indent="0">
              <a:buNone/>
            </a:pPr>
            <a:r>
              <a:rPr lang="en-US" dirty="0"/>
              <a:t>Address </a:t>
            </a:r>
            <a:r>
              <a:rPr lang="en-US" dirty="0" err="1"/>
              <a:t>address</a:t>
            </a:r>
            <a:r>
              <a:rPr lang="en-US" dirty="0"/>
              <a:t>;  </a:t>
            </a:r>
          </a:p>
          <a:p>
            <a:pPr marL="68580" indent="0">
              <a:buNone/>
            </a:pPr>
            <a:r>
              <a:rPr lang="en-US" dirty="0"/>
              <a:t>  </a:t>
            </a:r>
          </a:p>
          <a:p>
            <a:pPr marL="68580" indent="0">
              <a:buNone/>
            </a:pPr>
            <a:r>
              <a:rPr lang="en-US" dirty="0"/>
              <a:t>Employee(Address address){  </a:t>
            </a:r>
          </a:p>
          <a:p>
            <a:pPr marL="68580" indent="0">
              <a:buNone/>
            </a:pPr>
            <a:r>
              <a:rPr lang="en-US" dirty="0" err="1"/>
              <a:t>this.address</a:t>
            </a:r>
            <a:r>
              <a:rPr lang="en-US" dirty="0"/>
              <a:t>=address;  </a:t>
            </a:r>
          </a:p>
          <a:p>
            <a:pPr marL="68580" indent="0">
              <a:buNone/>
            </a:pPr>
            <a:r>
              <a:rPr lang="en-US" dirty="0"/>
              <a:t>}  </a:t>
            </a:r>
          </a:p>
          <a:p>
            <a:pPr marL="68580" indent="0">
              <a:buNone/>
            </a:pPr>
            <a:r>
              <a:rPr lang="en-US" dirty="0"/>
              <a:t>public void </a:t>
            </a:r>
            <a:r>
              <a:rPr lang="en-US" dirty="0" err="1"/>
              <a:t>setAddress</a:t>
            </a:r>
            <a:r>
              <a:rPr lang="en-US" dirty="0"/>
              <a:t>(Address address){  </a:t>
            </a:r>
          </a:p>
          <a:p>
            <a:pPr marL="68580" indent="0">
              <a:buNone/>
            </a:pPr>
            <a:r>
              <a:rPr lang="en-US" dirty="0" err="1"/>
              <a:t>this.address</a:t>
            </a:r>
            <a:r>
              <a:rPr lang="en-US" dirty="0"/>
              <a:t>=address;  </a:t>
            </a:r>
          </a:p>
          <a:p>
            <a:pPr marL="68580" indent="0">
              <a:buNone/>
            </a:pPr>
            <a:r>
              <a:rPr lang="en-US" dirty="0"/>
              <a:t>}  </a:t>
            </a:r>
            <a:r>
              <a:rPr lang="en-US" dirty="0" smtClean="0"/>
              <a:t>} </a:t>
            </a:r>
          </a:p>
        </p:txBody>
      </p:sp>
    </p:spTree>
    <p:extLst>
      <p:ext uri="{BB962C8B-B14F-4D97-AF65-F5344CB8AC3E}">
        <p14:creationId xmlns:p14="http://schemas.microsoft.com/office/powerpoint/2010/main" val="22052553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709"/>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143000"/>
            <a:ext cx="8077200" cy="5334000"/>
          </a:xfrm>
        </p:spPr>
        <p:txBody>
          <a:bodyPr/>
          <a:lstStyle/>
          <a:p>
            <a:pPr>
              <a:buFont typeface="Arial" pitchFamily="34" charset="0"/>
              <a:buChar char="•"/>
            </a:pPr>
            <a:r>
              <a:rPr lang="en-US" dirty="0"/>
              <a:t>In such case, instance of Address class is provided by external </a:t>
            </a:r>
            <a:r>
              <a:rPr lang="en-US" dirty="0" err="1"/>
              <a:t>souce</a:t>
            </a:r>
            <a:r>
              <a:rPr lang="en-US" dirty="0"/>
              <a:t> such as XML file either by constructor or setter method</a:t>
            </a:r>
            <a:r>
              <a:rPr lang="en-US" dirty="0" smtClean="0"/>
              <a:t>.</a:t>
            </a:r>
          </a:p>
          <a:p>
            <a:pPr>
              <a:buFont typeface="Wingdings" pitchFamily="2" charset="2"/>
              <a:buChar char="q"/>
            </a:pPr>
            <a:r>
              <a:rPr lang="en-US" dirty="0"/>
              <a:t>Two ways to perform Dependency Injection in Spring framework</a:t>
            </a:r>
          </a:p>
          <a:p>
            <a:pPr>
              <a:buFont typeface="Arial" pitchFamily="34" charset="0"/>
              <a:buChar char="•"/>
            </a:pPr>
            <a:r>
              <a:rPr lang="en-US" dirty="0"/>
              <a:t>Spring framework provides two ways to inject </a:t>
            </a:r>
            <a:r>
              <a:rPr lang="en-US" dirty="0" smtClean="0"/>
              <a:t>dependency</a:t>
            </a:r>
            <a:endParaRPr lang="en-US" dirty="0"/>
          </a:p>
          <a:p>
            <a:pPr>
              <a:buFont typeface="Wingdings" pitchFamily="2" charset="2"/>
              <a:buChar char="ü"/>
            </a:pPr>
            <a:r>
              <a:rPr lang="en-US" dirty="0"/>
              <a:t>By Constructor</a:t>
            </a:r>
          </a:p>
          <a:p>
            <a:pPr>
              <a:buFont typeface="Wingdings" pitchFamily="2" charset="2"/>
              <a:buChar char="ü"/>
            </a:pPr>
            <a:r>
              <a:rPr lang="en-US" dirty="0"/>
              <a:t>By Setter </a:t>
            </a:r>
            <a:r>
              <a:rPr lang="en-US" dirty="0" smtClean="0"/>
              <a:t>method</a:t>
            </a:r>
          </a:p>
          <a:p>
            <a:pPr>
              <a:buFont typeface="Courier New" pitchFamily="49" charset="0"/>
              <a:buChar char="o"/>
            </a:pPr>
            <a:r>
              <a:rPr lang="en-US" dirty="0"/>
              <a:t>Dependency Injection by Constructor</a:t>
            </a:r>
          </a:p>
          <a:p>
            <a:pPr>
              <a:buFont typeface="Arial" pitchFamily="34" charset="0"/>
              <a:buChar char="•"/>
            </a:pPr>
            <a:r>
              <a:rPr lang="en-US" dirty="0"/>
              <a:t>We can inject the dependency by constructor. The &lt;constructor-</a:t>
            </a:r>
            <a:r>
              <a:rPr lang="en-US" dirty="0" err="1"/>
              <a:t>arg</a:t>
            </a:r>
            <a:r>
              <a:rPr lang="en-US" dirty="0"/>
              <a:t>&gt; </a:t>
            </a:r>
            <a:r>
              <a:rPr lang="en-US" dirty="0" err="1"/>
              <a:t>subelement</a:t>
            </a:r>
            <a:r>
              <a:rPr lang="en-US" dirty="0"/>
              <a:t> of &lt;bean&gt; is used for constructor injection</a:t>
            </a:r>
          </a:p>
        </p:txBody>
      </p:sp>
    </p:spTree>
    <p:extLst>
      <p:ext uri="{BB962C8B-B14F-4D97-AF65-F5344CB8AC3E}">
        <p14:creationId xmlns:p14="http://schemas.microsoft.com/office/powerpoint/2010/main" val="10813710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295400"/>
            <a:ext cx="8001000" cy="5105400"/>
          </a:xfrm>
        </p:spPr>
        <p:txBody>
          <a:bodyPr/>
          <a:lstStyle/>
          <a:p>
            <a:pPr>
              <a:buFont typeface="Arial" pitchFamily="34" charset="0"/>
              <a:buChar char="•"/>
            </a:pPr>
            <a:r>
              <a:rPr lang="en-US" dirty="0" smtClean="0"/>
              <a:t>You can inject</a:t>
            </a:r>
            <a:endParaRPr lang="en-US" dirty="0"/>
          </a:p>
          <a:p>
            <a:pPr>
              <a:buFont typeface="Wingdings" pitchFamily="2" charset="2"/>
              <a:buChar char="ü"/>
            </a:pPr>
            <a:r>
              <a:rPr lang="en-US" dirty="0"/>
              <a:t>primitive and String-based values</a:t>
            </a:r>
          </a:p>
          <a:p>
            <a:pPr>
              <a:buFont typeface="Wingdings" pitchFamily="2" charset="2"/>
              <a:buChar char="ü"/>
            </a:pPr>
            <a:r>
              <a:rPr lang="en-US" dirty="0"/>
              <a:t>Dependent object (contained object)</a:t>
            </a:r>
          </a:p>
          <a:p>
            <a:pPr>
              <a:buFont typeface="Wingdings" pitchFamily="2" charset="2"/>
              <a:buChar char="ü"/>
            </a:pPr>
            <a:r>
              <a:rPr lang="en-US" dirty="0"/>
              <a:t>Collection values etc</a:t>
            </a:r>
            <a:r>
              <a:rPr lang="en-US" dirty="0" smtClean="0"/>
              <a:t>.</a:t>
            </a:r>
          </a:p>
          <a:p>
            <a:pPr>
              <a:buFont typeface="Wingdings" pitchFamily="2" charset="2"/>
              <a:buChar char="q"/>
            </a:pPr>
            <a:r>
              <a:rPr lang="en-US" dirty="0"/>
              <a:t>Constructor Injection with Dependent Object</a:t>
            </a:r>
          </a:p>
          <a:p>
            <a:pPr>
              <a:buFont typeface="Arial" pitchFamily="34" charset="0"/>
              <a:buChar char="•"/>
            </a:pPr>
            <a:r>
              <a:rPr lang="en-US" dirty="0"/>
              <a:t>If there is HAS-A relationship between the classes, we create the instance of dependent object (contained object) first then pass it as an argument of the main class constructor. Here, our scenario is Employee HAS-A Address. The Address class object will be termed as the dependent </a:t>
            </a:r>
            <a:r>
              <a:rPr lang="en-US" dirty="0" smtClean="0"/>
              <a:t>object.</a:t>
            </a:r>
            <a:endParaRPr lang="en-US" dirty="0"/>
          </a:p>
        </p:txBody>
      </p:sp>
    </p:spTree>
    <p:extLst>
      <p:ext uri="{BB962C8B-B14F-4D97-AF65-F5344CB8AC3E}">
        <p14:creationId xmlns:p14="http://schemas.microsoft.com/office/powerpoint/2010/main" val="3113164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066800"/>
            <a:ext cx="8001000" cy="5334000"/>
          </a:xfrm>
        </p:spPr>
        <p:txBody>
          <a:bodyPr>
            <a:normAutofit lnSpcReduction="10000"/>
          </a:bodyPr>
          <a:lstStyle/>
          <a:p>
            <a:pPr marL="68580" indent="0">
              <a:buNone/>
            </a:pPr>
            <a:r>
              <a:rPr lang="en-US" dirty="0"/>
              <a:t>&lt;constructor-</a:t>
            </a:r>
            <a:r>
              <a:rPr lang="en-US" dirty="0" err="1"/>
              <a:t>arg</a:t>
            </a:r>
            <a:r>
              <a:rPr lang="en-US" dirty="0"/>
              <a:t>&gt;  </a:t>
            </a:r>
          </a:p>
          <a:p>
            <a:pPr marL="68580" indent="0">
              <a:buNone/>
            </a:pPr>
            <a:r>
              <a:rPr lang="en-US" dirty="0"/>
              <a:t>&lt;ref bean="a1"/&gt;  </a:t>
            </a:r>
          </a:p>
          <a:p>
            <a:pPr marL="68580" indent="0">
              <a:buNone/>
            </a:pPr>
            <a:r>
              <a:rPr lang="en-US" dirty="0"/>
              <a:t>&lt;/constructor-</a:t>
            </a:r>
            <a:r>
              <a:rPr lang="en-US" dirty="0" err="1"/>
              <a:t>arg</a:t>
            </a:r>
            <a:r>
              <a:rPr lang="en-US" dirty="0"/>
              <a:t>&gt; </a:t>
            </a:r>
            <a:endParaRPr lang="en-US" dirty="0" smtClean="0"/>
          </a:p>
          <a:p>
            <a:pPr>
              <a:buFont typeface="Wingdings" pitchFamily="2" charset="2"/>
              <a:buChar char="q"/>
            </a:pPr>
            <a:r>
              <a:rPr lang="en-US" dirty="0"/>
              <a:t>Constructor Injection with Collection</a:t>
            </a:r>
          </a:p>
          <a:p>
            <a:pPr>
              <a:buFont typeface="Arial" pitchFamily="34" charset="0"/>
              <a:buChar char="•"/>
            </a:pPr>
            <a:r>
              <a:rPr lang="en-US" dirty="0"/>
              <a:t>We can inject collection values by constructor in spring framework. There can be used three elements inside the constructor-</a:t>
            </a:r>
            <a:r>
              <a:rPr lang="en-US" dirty="0" err="1"/>
              <a:t>arg</a:t>
            </a:r>
            <a:r>
              <a:rPr lang="en-US" dirty="0"/>
              <a:t> element</a:t>
            </a:r>
            <a:r>
              <a:rPr lang="en-US" dirty="0" smtClean="0"/>
              <a:t>.</a:t>
            </a:r>
            <a:endParaRPr lang="en-US" dirty="0"/>
          </a:p>
          <a:p>
            <a:pPr>
              <a:buFont typeface="Arial" pitchFamily="34" charset="0"/>
              <a:buChar char="•"/>
            </a:pPr>
            <a:r>
              <a:rPr lang="en-US" dirty="0"/>
              <a:t>It can be:</a:t>
            </a:r>
          </a:p>
          <a:p>
            <a:pPr>
              <a:buFont typeface="Wingdings" pitchFamily="2" charset="2"/>
              <a:buChar char="ü"/>
            </a:pPr>
            <a:r>
              <a:rPr lang="en-US" dirty="0"/>
              <a:t>list</a:t>
            </a:r>
          </a:p>
          <a:p>
            <a:pPr>
              <a:buFont typeface="Wingdings" pitchFamily="2" charset="2"/>
              <a:buChar char="ü"/>
            </a:pPr>
            <a:r>
              <a:rPr lang="en-US" dirty="0"/>
              <a:t>set</a:t>
            </a:r>
          </a:p>
          <a:p>
            <a:pPr>
              <a:buFont typeface="Wingdings" pitchFamily="2" charset="2"/>
              <a:buChar char="ü"/>
            </a:pPr>
            <a:r>
              <a:rPr lang="en-US" dirty="0"/>
              <a:t>map</a:t>
            </a:r>
          </a:p>
          <a:p>
            <a:pPr>
              <a:buFont typeface="Arial" pitchFamily="34" charset="0"/>
              <a:buChar char="•"/>
            </a:pPr>
            <a:r>
              <a:rPr lang="en-US" dirty="0"/>
              <a:t>Each collection can have string based and non-string based values.</a:t>
            </a:r>
          </a:p>
        </p:txBody>
      </p:sp>
    </p:spTree>
    <p:extLst>
      <p:ext uri="{BB962C8B-B14F-4D97-AF65-F5344CB8AC3E}">
        <p14:creationId xmlns:p14="http://schemas.microsoft.com/office/powerpoint/2010/main" val="569768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457200" y="1066800"/>
            <a:ext cx="8229600" cy="5410200"/>
          </a:xfrm>
        </p:spPr>
        <p:txBody>
          <a:bodyPr/>
          <a:lstStyle/>
          <a:p>
            <a:pPr>
              <a:buFont typeface="Wingdings" pitchFamily="2" charset="2"/>
              <a:buChar char="q"/>
            </a:pPr>
            <a:r>
              <a:rPr lang="en-US" dirty="0"/>
              <a:t>Constructor Injection with Non-String Collection (having Dependent Object)</a:t>
            </a:r>
          </a:p>
          <a:p>
            <a:pPr marL="68580" indent="0">
              <a:buNone/>
            </a:pPr>
            <a:r>
              <a:rPr lang="fr-FR" dirty="0"/>
              <a:t>&lt;</a:t>
            </a:r>
            <a:r>
              <a:rPr lang="fr-FR" dirty="0" err="1"/>
              <a:t>list</a:t>
            </a:r>
            <a:r>
              <a:rPr lang="fr-FR" dirty="0"/>
              <a:t>&gt;  </a:t>
            </a:r>
          </a:p>
          <a:p>
            <a:pPr marL="68580" indent="0">
              <a:buNone/>
            </a:pPr>
            <a:r>
              <a:rPr lang="fr-FR" dirty="0"/>
              <a:t>&lt;</a:t>
            </a:r>
            <a:r>
              <a:rPr lang="fr-FR" dirty="0" err="1"/>
              <a:t>ref</a:t>
            </a:r>
            <a:r>
              <a:rPr lang="fr-FR" dirty="0"/>
              <a:t> </a:t>
            </a:r>
            <a:r>
              <a:rPr lang="fr-FR" dirty="0" err="1"/>
              <a:t>bean</a:t>
            </a:r>
            <a:r>
              <a:rPr lang="fr-FR" dirty="0"/>
              <a:t>="ans1"/&gt;  </a:t>
            </a:r>
          </a:p>
          <a:p>
            <a:pPr marL="68580" indent="0">
              <a:buNone/>
            </a:pPr>
            <a:r>
              <a:rPr lang="fr-FR" dirty="0"/>
              <a:t>&lt;</a:t>
            </a:r>
            <a:r>
              <a:rPr lang="fr-FR" dirty="0" err="1"/>
              <a:t>ref</a:t>
            </a:r>
            <a:r>
              <a:rPr lang="fr-FR" dirty="0"/>
              <a:t> </a:t>
            </a:r>
            <a:r>
              <a:rPr lang="fr-FR" dirty="0" err="1"/>
              <a:t>bean</a:t>
            </a:r>
            <a:r>
              <a:rPr lang="fr-FR" dirty="0"/>
              <a:t>="ans2"/&gt;  </a:t>
            </a:r>
          </a:p>
          <a:p>
            <a:pPr marL="68580" indent="0">
              <a:buNone/>
            </a:pPr>
            <a:r>
              <a:rPr lang="fr-FR" dirty="0"/>
              <a:t>&lt;/</a:t>
            </a:r>
            <a:r>
              <a:rPr lang="fr-FR" dirty="0" err="1"/>
              <a:t>list</a:t>
            </a:r>
            <a:r>
              <a:rPr lang="fr-FR" dirty="0"/>
              <a:t>&gt; </a:t>
            </a:r>
            <a:endParaRPr lang="fr-FR" dirty="0" smtClean="0"/>
          </a:p>
          <a:p>
            <a:pPr>
              <a:buFont typeface="Wingdings" pitchFamily="2" charset="2"/>
              <a:buChar char="q"/>
            </a:pPr>
            <a:r>
              <a:rPr lang="en-US" dirty="0"/>
              <a:t>Inheriting Bean</a:t>
            </a:r>
          </a:p>
          <a:p>
            <a:pPr>
              <a:buFont typeface="Arial" pitchFamily="34" charset="0"/>
              <a:buChar char="•"/>
            </a:pPr>
            <a:r>
              <a:rPr lang="en-US" dirty="0"/>
              <a:t>By using the parent attribute of bean, we can specify the inheritance relation between the beans. In such case, parent bean values will be inherited to the current bean.</a:t>
            </a:r>
          </a:p>
        </p:txBody>
      </p:sp>
    </p:spTree>
    <p:extLst>
      <p:ext uri="{BB962C8B-B14F-4D97-AF65-F5344CB8AC3E}">
        <p14:creationId xmlns:p14="http://schemas.microsoft.com/office/powerpoint/2010/main" val="416912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Struts2</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391400"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2831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990600"/>
            <a:ext cx="8001000" cy="5486400"/>
          </a:xfrm>
        </p:spPr>
        <p:txBody>
          <a:bodyPr/>
          <a:lstStyle/>
          <a:p>
            <a:pPr>
              <a:buFont typeface="Courier New" pitchFamily="49" charset="0"/>
              <a:buChar char="o"/>
            </a:pPr>
            <a:r>
              <a:rPr lang="en-US" dirty="0"/>
              <a:t>Dependency Injection by setter method</a:t>
            </a:r>
          </a:p>
          <a:p>
            <a:pPr>
              <a:buFont typeface="Arial" pitchFamily="34" charset="0"/>
              <a:buChar char="•"/>
            </a:pPr>
            <a:r>
              <a:rPr lang="en-US" dirty="0"/>
              <a:t>We can inject the dependency by setter method also. The &lt;property&gt; </a:t>
            </a:r>
            <a:r>
              <a:rPr lang="en-US" dirty="0" err="1"/>
              <a:t>subelement</a:t>
            </a:r>
            <a:r>
              <a:rPr lang="en-US" dirty="0"/>
              <a:t> of &lt;bean&gt; is used for setter </a:t>
            </a:r>
            <a:r>
              <a:rPr lang="en-US" dirty="0" err="1" smtClean="0"/>
              <a:t>injection.you</a:t>
            </a:r>
            <a:r>
              <a:rPr lang="en-US" dirty="0" smtClean="0"/>
              <a:t> can inject</a:t>
            </a:r>
            <a:endParaRPr lang="en-US" dirty="0"/>
          </a:p>
          <a:p>
            <a:pPr>
              <a:buFont typeface="Arial" pitchFamily="34" charset="0"/>
              <a:buChar char="•"/>
            </a:pPr>
            <a:r>
              <a:rPr lang="en-US" dirty="0"/>
              <a:t>primitive and String-based values</a:t>
            </a:r>
          </a:p>
          <a:p>
            <a:pPr>
              <a:buFont typeface="Arial" pitchFamily="34" charset="0"/>
              <a:buChar char="•"/>
            </a:pPr>
            <a:r>
              <a:rPr lang="en-US" dirty="0"/>
              <a:t>Dependent object (contained object)</a:t>
            </a:r>
          </a:p>
          <a:p>
            <a:pPr>
              <a:buFont typeface="Arial" pitchFamily="34" charset="0"/>
              <a:buChar char="•"/>
            </a:pPr>
            <a:r>
              <a:rPr lang="en-US" dirty="0"/>
              <a:t>Collection values etc</a:t>
            </a:r>
            <a:r>
              <a:rPr lang="en-US" dirty="0" smtClean="0"/>
              <a:t>.</a:t>
            </a:r>
          </a:p>
          <a:p>
            <a:pPr>
              <a:buFont typeface="Wingdings" pitchFamily="2" charset="2"/>
              <a:buChar char="q"/>
            </a:pPr>
            <a:r>
              <a:rPr lang="en-US" dirty="0"/>
              <a:t>Difference between constructor and setter injection</a:t>
            </a:r>
          </a:p>
          <a:p>
            <a:pPr>
              <a:buFont typeface="Arial" pitchFamily="34" charset="0"/>
              <a:buChar char="•"/>
            </a:pPr>
            <a:endParaRPr lang="en-US" dirty="0"/>
          </a:p>
        </p:txBody>
      </p:sp>
    </p:spTree>
    <p:extLst>
      <p:ext uri="{BB962C8B-B14F-4D97-AF65-F5344CB8AC3E}">
        <p14:creationId xmlns:p14="http://schemas.microsoft.com/office/powerpoint/2010/main" val="18487375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24744" cy="1143000"/>
          </a:xfrm>
        </p:spPr>
        <p:txBody>
          <a:bodyPr/>
          <a:lstStyle/>
          <a:p>
            <a:r>
              <a:rPr lang="en-US" b="1" dirty="0"/>
              <a:t>Spring Framework</a:t>
            </a:r>
            <a:endParaRPr lang="en-US" dirty="0"/>
          </a:p>
        </p:txBody>
      </p:sp>
      <p:sp>
        <p:nvSpPr>
          <p:cNvPr id="3" name="Content Placeholder 2"/>
          <p:cNvSpPr>
            <a:spLocks noGrp="1"/>
          </p:cNvSpPr>
          <p:nvPr>
            <p:ph idx="1"/>
          </p:nvPr>
        </p:nvSpPr>
        <p:spPr>
          <a:xfrm>
            <a:off x="533400" y="1066800"/>
            <a:ext cx="8077200" cy="5410200"/>
          </a:xfrm>
        </p:spPr>
        <p:txBody>
          <a:bodyPr>
            <a:normAutofit/>
          </a:bodyPr>
          <a:lstStyle/>
          <a:p>
            <a:pPr>
              <a:buFont typeface="Arial" pitchFamily="34" charset="0"/>
              <a:buChar char="•"/>
            </a:pPr>
            <a:r>
              <a:rPr lang="en-US" dirty="0"/>
              <a:t>Partial dependency: can be injected using setter injection but it is not possible by constructor. Suppose there are 3 properties in a class, having 3 </a:t>
            </a:r>
            <a:r>
              <a:rPr lang="en-US" dirty="0" err="1"/>
              <a:t>arg</a:t>
            </a:r>
            <a:r>
              <a:rPr lang="en-US" dirty="0"/>
              <a:t> constructor and setters methods. In such case, if you want to pass information for only one property, it is possible by setter method only.</a:t>
            </a:r>
          </a:p>
          <a:p>
            <a:pPr>
              <a:buFont typeface="Arial" pitchFamily="34" charset="0"/>
              <a:buChar char="•"/>
            </a:pPr>
            <a:r>
              <a:rPr lang="en-US" dirty="0"/>
              <a:t>Overriding: Setter injection overrides the constructor injection. If we use both constructor and setter injection, IOC container will use the setter injection.</a:t>
            </a:r>
          </a:p>
          <a:p>
            <a:pPr>
              <a:buFont typeface="Arial" pitchFamily="34" charset="0"/>
              <a:buChar char="•"/>
            </a:pPr>
            <a:r>
              <a:rPr lang="en-US" dirty="0"/>
              <a:t>Changes: We can easily change the value by setter injection. It doesn't create a new bean instance always like constructor. So setter injection is flexible than constructor injection.</a:t>
            </a:r>
          </a:p>
        </p:txBody>
      </p:sp>
    </p:spTree>
    <p:extLst>
      <p:ext uri="{BB962C8B-B14F-4D97-AF65-F5344CB8AC3E}">
        <p14:creationId xmlns:p14="http://schemas.microsoft.com/office/powerpoint/2010/main" val="2008176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484</TotalTime>
  <Words>3415</Words>
  <Application>Microsoft Office PowerPoint</Application>
  <PresentationFormat>On-screen Show (4:3)</PresentationFormat>
  <Paragraphs>435</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Austin</vt:lpstr>
      <vt:lpstr>Advance Framework</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Struts2</vt:lpstr>
      <vt:lpstr>Results and Result Types</vt:lpstr>
      <vt:lpstr>Results and Result Types</vt:lpstr>
      <vt:lpstr>Multiple Configuration File  </vt:lpstr>
      <vt:lpstr>Multiple Namespace </vt:lpstr>
      <vt:lpstr> Hibernate Framework </vt:lpstr>
      <vt:lpstr>Hibernate Framework</vt:lpstr>
      <vt:lpstr>Hibernate Framework</vt:lpstr>
      <vt:lpstr>Hibernate Framework</vt:lpstr>
      <vt:lpstr>Hibernate Architecture </vt:lpstr>
      <vt:lpstr>Hibernate Architecture</vt:lpstr>
      <vt:lpstr>Hibernate Architecture</vt:lpstr>
      <vt:lpstr>Hibernate Architecture</vt:lpstr>
      <vt:lpstr>Elements of Hibernate Architecture </vt:lpstr>
      <vt:lpstr>Elements of Hibernate Architecture</vt:lpstr>
      <vt:lpstr>Elements of Hibernate Architecture</vt:lpstr>
      <vt:lpstr>Elements of Hibernate Architecture</vt:lpstr>
      <vt:lpstr>Hibernate with Annotation </vt:lpstr>
      <vt:lpstr>Hibernate with Annotation</vt:lpstr>
      <vt:lpstr>Generator classes in Hibernate </vt:lpstr>
      <vt:lpstr>Generator classes in Hibernate</vt:lpstr>
      <vt:lpstr>Generator classes in Hibernate</vt:lpstr>
      <vt:lpstr>Generator classes in Hibernate</vt:lpstr>
      <vt:lpstr>Generator classes in Hibernate</vt:lpstr>
      <vt:lpstr>SQL Dialects in Hibernate </vt:lpstr>
      <vt:lpstr>Hibernate Inheritance Mapping</vt:lpstr>
      <vt:lpstr>Hibernate Inheritance Mapping</vt:lpstr>
      <vt:lpstr>Hibernate Inheritance Mapping</vt:lpstr>
      <vt:lpstr>Hibernate Inheritance Mapping</vt:lpstr>
      <vt:lpstr>Collection Mapping</vt:lpstr>
      <vt:lpstr>Collection Mapping</vt:lpstr>
      <vt:lpstr>Collection Mapping</vt:lpstr>
      <vt:lpstr>Collection Mapping</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lpstr>Spring Framework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Framework</dc:title>
  <dc:creator>A</dc:creator>
  <cp:lastModifiedBy>A</cp:lastModifiedBy>
  <cp:revision>103</cp:revision>
  <dcterms:created xsi:type="dcterms:W3CDTF">2006-08-16T00:00:00Z</dcterms:created>
  <dcterms:modified xsi:type="dcterms:W3CDTF">2014-06-10T09:47:01Z</dcterms:modified>
</cp:coreProperties>
</file>