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7/2/2014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7/2/2014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smtClean="0"/>
              <a:t> </a:t>
            </a:r>
            <a:endParaRPr lang="en-IN" dirty="0"/>
          </a:p>
        </p:txBody>
      </p:sp>
      <p:sp>
        <p:nvSpPr>
          <p:cNvPr id="2" name="Subtitle 1"/>
          <p:cNvSpPr>
            <a:spLocks noGrp="1"/>
          </p:cNvSpPr>
          <p:nvPr>
            <p:ph type="subTitle" idx="1"/>
          </p:nvPr>
        </p:nvSpPr>
        <p:spPr/>
        <p:txBody>
          <a:bodyPr/>
          <a:lstStyle/>
          <a:p>
            <a:r>
              <a:rPr lang="en-IN" sz="4800" dirty="0" smtClean="0"/>
              <a:t>                    JDBC</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219200"/>
            <a:ext cx="8763000" cy="5638800"/>
          </a:xfrm>
        </p:spPr>
        <p:txBody>
          <a:bodyPr>
            <a:normAutofit fontScale="92500"/>
          </a:bodyPr>
          <a:lstStyle/>
          <a:p>
            <a:pPr>
              <a:buFont typeface="Wingdings" pitchFamily="2" charset="2"/>
              <a:buChar char="v"/>
            </a:pPr>
            <a:r>
              <a:rPr lang="en-IN" sz="2400" dirty="0" smtClean="0"/>
              <a:t>Connection interface</a:t>
            </a:r>
          </a:p>
          <a:p>
            <a:pPr>
              <a:buFont typeface="Arial" pitchFamily="34" charset="0"/>
              <a:buChar char="•"/>
            </a:pPr>
            <a:r>
              <a:rPr lang="en-IN" sz="2000" dirty="0" smtClean="0"/>
              <a:t>A Connection is the session between java application and database. The Connection interface is a factory of Statement, </a:t>
            </a:r>
            <a:r>
              <a:rPr lang="en-IN" sz="2000" dirty="0" err="1" smtClean="0"/>
              <a:t>PreparedStatement</a:t>
            </a:r>
            <a:r>
              <a:rPr lang="en-IN" sz="2000" dirty="0" smtClean="0"/>
              <a:t>, and </a:t>
            </a:r>
            <a:r>
              <a:rPr lang="en-IN" sz="2000" dirty="0" err="1" smtClean="0"/>
              <a:t>DatabaseMetaData</a:t>
            </a:r>
            <a:r>
              <a:rPr lang="en-IN" sz="2000" dirty="0" smtClean="0"/>
              <a:t> i.e. object of Connection can be used to get the object of Statement and </a:t>
            </a:r>
            <a:r>
              <a:rPr lang="en-IN" sz="2000" dirty="0" err="1" smtClean="0"/>
              <a:t>DatabaseMetaData</a:t>
            </a:r>
            <a:r>
              <a:rPr lang="en-IN" sz="2000" dirty="0" smtClean="0"/>
              <a:t>. The Connection interface provide many methods for transaction management like commit(),rollback() etc.</a:t>
            </a:r>
          </a:p>
          <a:p>
            <a:pPr>
              <a:buFont typeface="Arial" pitchFamily="34" charset="0"/>
              <a:buChar char="•"/>
            </a:pPr>
            <a:r>
              <a:rPr lang="en-IN" sz="2000" b="1" dirty="0" smtClean="0"/>
              <a:t>By default, connection commits the changes after executing queries.</a:t>
            </a:r>
          </a:p>
          <a:p>
            <a:pPr>
              <a:buFont typeface="Wingdings" pitchFamily="2" charset="2"/>
              <a:buChar char="Ø"/>
            </a:pPr>
            <a:r>
              <a:rPr lang="en-IN" sz="2000" dirty="0" smtClean="0"/>
              <a:t>Commonly used methods of Connection interface:</a:t>
            </a:r>
          </a:p>
          <a:p>
            <a:pPr>
              <a:buNone/>
            </a:pPr>
            <a:r>
              <a:rPr lang="en-IN" sz="2000" b="1" dirty="0" smtClean="0"/>
              <a:t> public Statement </a:t>
            </a:r>
            <a:r>
              <a:rPr lang="en-IN" sz="2000" b="1" dirty="0" err="1" smtClean="0"/>
              <a:t>createStatement</a:t>
            </a:r>
            <a:r>
              <a:rPr lang="en-IN" sz="2000" b="1" dirty="0" smtClean="0"/>
              <a:t>():</a:t>
            </a:r>
            <a:r>
              <a:rPr lang="en-IN" sz="2000" dirty="0" smtClean="0"/>
              <a:t> creates a statement object that can be used to execute SQL queries.</a:t>
            </a:r>
          </a:p>
          <a:p>
            <a:pPr>
              <a:buNone/>
            </a:pPr>
            <a:r>
              <a:rPr lang="en-IN" sz="2000" b="1" dirty="0" smtClean="0"/>
              <a:t> public void </a:t>
            </a:r>
            <a:r>
              <a:rPr lang="en-IN" sz="2000" b="1" dirty="0" err="1" smtClean="0"/>
              <a:t>setAutoCommit</a:t>
            </a:r>
            <a:r>
              <a:rPr lang="en-IN" sz="2000" b="1" dirty="0" smtClean="0"/>
              <a:t>(</a:t>
            </a:r>
            <a:r>
              <a:rPr lang="en-IN" sz="2000" b="1" dirty="0" err="1" smtClean="0"/>
              <a:t>boolean</a:t>
            </a:r>
            <a:r>
              <a:rPr lang="en-IN" sz="2000" b="1" dirty="0" smtClean="0"/>
              <a:t> status):</a:t>
            </a:r>
            <a:r>
              <a:rPr lang="en-IN" sz="2000" dirty="0" smtClean="0"/>
              <a:t> is used to set the commit </a:t>
            </a:r>
            <a:r>
              <a:rPr lang="en-IN" sz="2000" dirty="0" err="1" smtClean="0"/>
              <a:t>status.By</a:t>
            </a:r>
            <a:r>
              <a:rPr lang="en-IN" sz="2000" dirty="0" smtClean="0"/>
              <a:t> default it is true.</a:t>
            </a:r>
          </a:p>
          <a:p>
            <a:pPr>
              <a:buNone/>
            </a:pPr>
            <a:r>
              <a:rPr lang="en-IN" sz="2000" b="1" dirty="0" smtClean="0"/>
              <a:t> public void commit():</a:t>
            </a:r>
            <a:r>
              <a:rPr lang="en-IN" sz="2000" dirty="0" smtClean="0"/>
              <a:t> saves the changes made since the previous commit/rollback permanent.</a:t>
            </a:r>
          </a:p>
          <a:p>
            <a:pPr>
              <a:buNone/>
            </a:pPr>
            <a:r>
              <a:rPr lang="en-IN" sz="2000" b="1" dirty="0" smtClean="0"/>
              <a:t>public void rollback():</a:t>
            </a:r>
            <a:r>
              <a:rPr lang="en-IN" sz="2000" dirty="0" smtClean="0"/>
              <a:t> Drops all changes made since the previous commit/rollback.</a:t>
            </a:r>
          </a:p>
          <a:p>
            <a:pPr>
              <a:buNone/>
            </a:pPr>
            <a:r>
              <a:rPr lang="en-IN" sz="2000" b="1" dirty="0" smtClean="0"/>
              <a:t>public void close():</a:t>
            </a:r>
            <a:r>
              <a:rPr lang="en-IN" sz="2000" dirty="0" smtClean="0"/>
              <a:t> closes the connection and Releases a JDBC resources immediately.</a:t>
            </a:r>
            <a:endParaRPr lang="en-IN"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000" dirty="0" err="1" smtClean="0"/>
              <a:t>jsp:getProperty</a:t>
            </a:r>
            <a:r>
              <a:rPr lang="en-IN" sz="2000" dirty="0" smtClean="0"/>
              <a:t> action tag</a:t>
            </a:r>
          </a:p>
          <a:p>
            <a:r>
              <a:rPr lang="en-IN" sz="2000" dirty="0" smtClean="0"/>
              <a:t>The </a:t>
            </a:r>
            <a:r>
              <a:rPr lang="en-IN" sz="2000" dirty="0" err="1" smtClean="0"/>
              <a:t>jsp:getProperty</a:t>
            </a:r>
            <a:r>
              <a:rPr lang="en-IN" sz="2000" dirty="0" smtClean="0"/>
              <a:t> action tag returns the value of the property.</a:t>
            </a:r>
          </a:p>
          <a:p>
            <a:r>
              <a:rPr lang="en-IN" sz="2000" b="1" dirty="0" smtClean="0"/>
              <a:t>Syntax of </a:t>
            </a:r>
            <a:r>
              <a:rPr lang="en-IN" sz="2000" b="1" dirty="0" err="1" smtClean="0"/>
              <a:t>jsp:getProperty</a:t>
            </a:r>
            <a:r>
              <a:rPr lang="en-IN" sz="2000" b="1" dirty="0" smtClean="0"/>
              <a:t> action tag</a:t>
            </a:r>
          </a:p>
          <a:p>
            <a:pPr>
              <a:buNone/>
            </a:pPr>
            <a:r>
              <a:rPr lang="en-IN" sz="2000" dirty="0" smtClean="0"/>
              <a:t>&lt;</a:t>
            </a:r>
            <a:r>
              <a:rPr lang="en-IN" sz="2000" dirty="0" err="1" smtClean="0"/>
              <a:t>jsp:getProperty</a:t>
            </a:r>
            <a:r>
              <a:rPr lang="en-IN" sz="2000" dirty="0" smtClean="0"/>
              <a:t> name="</a:t>
            </a:r>
            <a:r>
              <a:rPr lang="en-IN" sz="2000" dirty="0" err="1" smtClean="0"/>
              <a:t>instanceOfBean</a:t>
            </a:r>
            <a:r>
              <a:rPr lang="en-IN" sz="2000" dirty="0" smtClean="0"/>
              <a:t>" property="</a:t>
            </a:r>
            <a:r>
              <a:rPr lang="en-IN" sz="2000" dirty="0" err="1" smtClean="0"/>
              <a:t>propertyName</a:t>
            </a:r>
            <a:r>
              <a:rPr lang="en-IN" sz="2000" dirty="0" smtClean="0"/>
              <a:t>" /&gt; </a:t>
            </a:r>
          </a:p>
          <a:p>
            <a:pPr>
              <a:buNone/>
            </a:pPr>
            <a:endParaRPr lang="en-IN" sz="2000" dirty="0" smtClean="0"/>
          </a:p>
          <a:p>
            <a:pPr>
              <a:buFont typeface="Wingdings" pitchFamily="2" charset="2"/>
              <a:buChar char="v"/>
            </a:pPr>
            <a:r>
              <a:rPr lang="en-IN" sz="2000" dirty="0" smtClean="0"/>
              <a:t>Expression Language (EL) in JSP</a:t>
            </a:r>
          </a:p>
          <a:p>
            <a:pPr>
              <a:buFont typeface="Arial" pitchFamily="34" charset="0"/>
              <a:buChar char="•"/>
            </a:pPr>
            <a:r>
              <a:rPr lang="en-IN" sz="2000" dirty="0" smtClean="0"/>
              <a:t>The </a:t>
            </a:r>
            <a:r>
              <a:rPr lang="en-IN" sz="2000" b="1" dirty="0" smtClean="0"/>
              <a:t>Expression Language</a:t>
            </a:r>
            <a:r>
              <a:rPr lang="en-IN" sz="2000" dirty="0" smtClean="0"/>
              <a:t> (EL) simplifies the accessibility of data stored in the Java Bean component, and other objects like request, session, application etc.</a:t>
            </a:r>
          </a:p>
          <a:p>
            <a:pPr>
              <a:buFont typeface="Arial" pitchFamily="34" charset="0"/>
              <a:buChar char="•"/>
            </a:pPr>
            <a:r>
              <a:rPr lang="en-IN" sz="2000" b="1" dirty="0" smtClean="0"/>
              <a:t>Syntax for Expression Language (EL)</a:t>
            </a:r>
          </a:p>
          <a:p>
            <a:pPr>
              <a:buFont typeface="Arial" pitchFamily="34" charset="0"/>
              <a:buChar char="•"/>
            </a:pPr>
            <a:r>
              <a:rPr lang="en-IN" sz="2000" dirty="0" smtClean="0"/>
              <a:t>${ expression }</a:t>
            </a:r>
          </a:p>
          <a:p>
            <a:pPr>
              <a:buFont typeface="Wingdings" pitchFamily="2" charset="2"/>
              <a:buChar char="Ø"/>
            </a:pPr>
            <a:r>
              <a:rPr lang="en-IN" sz="2000" dirty="0" smtClean="0"/>
              <a:t>Implicit Objects in Expression Language (EL)</a:t>
            </a:r>
          </a:p>
          <a:p>
            <a:pPr>
              <a:buNone/>
            </a:pPr>
            <a:r>
              <a:rPr lang="en-IN" sz="2000" dirty="0" smtClean="0"/>
              <a:t> </a:t>
            </a:r>
          </a:p>
          <a:p>
            <a:pPr>
              <a:buNone/>
            </a:pPr>
            <a:endParaRPr lang="en-IN"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graphicFrame>
        <p:nvGraphicFramePr>
          <p:cNvPr id="4" name="Content Placeholder 3"/>
          <p:cNvGraphicFramePr>
            <a:graphicFrameLocks noGrp="1"/>
          </p:cNvGraphicFramePr>
          <p:nvPr>
            <p:ph idx="1"/>
          </p:nvPr>
        </p:nvGraphicFramePr>
        <p:xfrm>
          <a:off x="685800" y="533405"/>
          <a:ext cx="8229600" cy="6324595"/>
        </p:xfrm>
        <a:graphic>
          <a:graphicData uri="http://schemas.openxmlformats.org/drawingml/2006/table">
            <a:tbl>
              <a:tblPr/>
              <a:tblGrid>
                <a:gridCol w="4114800"/>
                <a:gridCol w="4114800"/>
              </a:tblGrid>
              <a:tr h="221158">
                <a:tc>
                  <a:txBody>
                    <a:bodyPr/>
                    <a:lstStyle/>
                    <a:p>
                      <a:pPr algn="l" fontAlgn="t"/>
                      <a:r>
                        <a:rPr lang="en-IN" sz="1200">
                          <a:solidFill>
                            <a:srgbClr val="FFFFFF"/>
                          </a:solidFill>
                        </a:rPr>
                        <a:t>Implicit Objects</a:t>
                      </a:r>
                    </a:p>
                  </a:txBody>
                  <a:tcPr marL="19065" marR="19065" marT="19065" marB="1906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200">
                          <a:solidFill>
                            <a:srgbClr val="FFFFFF"/>
                          </a:solidFill>
                        </a:rPr>
                        <a:t>Usage</a:t>
                      </a:r>
                    </a:p>
                  </a:txBody>
                  <a:tcPr marL="19065" marR="19065" marT="19065" marB="1906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638052">
                <a:tc>
                  <a:txBody>
                    <a:bodyPr/>
                    <a:lstStyle/>
                    <a:p>
                      <a:pPr fontAlgn="t"/>
                      <a:r>
                        <a:rPr lang="en-IN" sz="1200" b="0" i="0">
                          <a:solidFill>
                            <a:srgbClr val="000000"/>
                          </a:solidFill>
                          <a:latin typeface="Verdana"/>
                        </a:rPr>
                        <a:t>pageScope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a:solidFill>
                            <a:srgbClr val="000000"/>
                          </a:solidFill>
                          <a:latin typeface="Verdana"/>
                        </a:rPr>
                        <a:t>it maps the given attribute name with the value set in the page 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38052">
                <a:tc>
                  <a:txBody>
                    <a:bodyPr/>
                    <a:lstStyle/>
                    <a:p>
                      <a:pPr fontAlgn="t"/>
                      <a:r>
                        <a:rPr lang="en-IN" sz="1200" b="0" i="0">
                          <a:solidFill>
                            <a:srgbClr val="000000"/>
                          </a:solidFill>
                          <a:latin typeface="Verdana"/>
                        </a:rPr>
                        <a:t>requestScope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a:solidFill>
                            <a:srgbClr val="000000"/>
                          </a:solidFill>
                          <a:latin typeface="Verdana"/>
                        </a:rPr>
                        <a:t>it maps the given attribute name with the value set in the request 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38052">
                <a:tc>
                  <a:txBody>
                    <a:bodyPr/>
                    <a:lstStyle/>
                    <a:p>
                      <a:pPr fontAlgn="t"/>
                      <a:r>
                        <a:rPr lang="en-IN" sz="1200" b="0" i="0">
                          <a:solidFill>
                            <a:srgbClr val="000000"/>
                          </a:solidFill>
                          <a:latin typeface="Verdana"/>
                        </a:rPr>
                        <a:t>sessionScope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a:solidFill>
                            <a:srgbClr val="000000"/>
                          </a:solidFill>
                          <a:latin typeface="Verdana"/>
                        </a:rPr>
                        <a:t>it maps the given attribute name with the value set in the session 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38052">
                <a:tc>
                  <a:txBody>
                    <a:bodyPr/>
                    <a:lstStyle/>
                    <a:p>
                      <a:pPr fontAlgn="t"/>
                      <a:r>
                        <a:rPr lang="en-IN" sz="1200" b="0" i="0">
                          <a:solidFill>
                            <a:srgbClr val="000000"/>
                          </a:solidFill>
                          <a:latin typeface="Verdana"/>
                        </a:rPr>
                        <a:t>applicationScope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a:solidFill>
                            <a:srgbClr val="000000"/>
                          </a:solidFill>
                          <a:latin typeface="Verdana"/>
                        </a:rPr>
                        <a:t>it maps the given attribute name with the value set in the application scope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38052">
                <a:tc>
                  <a:txBody>
                    <a:bodyPr/>
                    <a:lstStyle/>
                    <a:p>
                      <a:pPr fontAlgn="t"/>
                      <a:r>
                        <a:rPr lang="en-IN" sz="1200" b="0" i="0">
                          <a:solidFill>
                            <a:srgbClr val="000000"/>
                          </a:solidFill>
                          <a:latin typeface="Verdana"/>
                        </a:rPr>
                        <a:t>param</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a:solidFill>
                            <a:srgbClr val="000000"/>
                          </a:solidFill>
                          <a:latin typeface="Verdana"/>
                        </a:rPr>
                        <a:t>it maps the request parameter to the single value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38052">
                <a:tc>
                  <a:txBody>
                    <a:bodyPr/>
                    <a:lstStyle/>
                    <a:p>
                      <a:pPr fontAlgn="t"/>
                      <a:r>
                        <a:rPr lang="en-IN" sz="1200" b="0" i="0">
                          <a:solidFill>
                            <a:srgbClr val="000000"/>
                          </a:solidFill>
                          <a:latin typeface="Verdana"/>
                        </a:rPr>
                        <a:t>paramValues</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a:solidFill>
                            <a:srgbClr val="000000"/>
                          </a:solidFill>
                          <a:latin typeface="Verdana"/>
                        </a:rPr>
                        <a:t>it maps the request parameter to an array of values</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5025">
                <a:tc>
                  <a:txBody>
                    <a:bodyPr/>
                    <a:lstStyle/>
                    <a:p>
                      <a:pPr fontAlgn="t"/>
                      <a:r>
                        <a:rPr lang="en-IN" sz="1200" b="0" i="0">
                          <a:solidFill>
                            <a:srgbClr val="000000"/>
                          </a:solidFill>
                          <a:latin typeface="Verdana"/>
                        </a:rPr>
                        <a:t>header</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a:solidFill>
                            <a:srgbClr val="000000"/>
                          </a:solidFill>
                          <a:latin typeface="Verdana"/>
                        </a:rPr>
                        <a:t>it maps the request header name to the single value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55025">
                <a:tc>
                  <a:txBody>
                    <a:bodyPr/>
                    <a:lstStyle/>
                    <a:p>
                      <a:pPr fontAlgn="t"/>
                      <a:r>
                        <a:rPr lang="en-IN" sz="1200" b="0" i="0">
                          <a:solidFill>
                            <a:srgbClr val="000000"/>
                          </a:solidFill>
                          <a:latin typeface="Verdana"/>
                        </a:rPr>
                        <a:t>headerValues</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a:solidFill>
                            <a:srgbClr val="000000"/>
                          </a:solidFill>
                          <a:latin typeface="Verdana"/>
                        </a:rPr>
                        <a:t>it maps the request header name to an array of values</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5025">
                <a:tc>
                  <a:txBody>
                    <a:bodyPr/>
                    <a:lstStyle/>
                    <a:p>
                      <a:pPr fontAlgn="t"/>
                      <a:r>
                        <a:rPr lang="en-IN" sz="1200" b="0" i="0">
                          <a:solidFill>
                            <a:srgbClr val="000000"/>
                          </a:solidFill>
                          <a:latin typeface="Verdana"/>
                        </a:rPr>
                        <a:t>cookie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a:solidFill>
                            <a:srgbClr val="000000"/>
                          </a:solidFill>
                          <a:latin typeface="Verdana"/>
                        </a:rPr>
                        <a:t>it maps the given cookie name to the cookie value</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55025">
                <a:tc>
                  <a:txBody>
                    <a:bodyPr/>
                    <a:lstStyle/>
                    <a:p>
                      <a:pPr fontAlgn="t"/>
                      <a:r>
                        <a:rPr lang="en-IN" sz="1200" b="0" i="0">
                          <a:solidFill>
                            <a:srgbClr val="000000"/>
                          </a:solidFill>
                          <a:latin typeface="Verdana"/>
                        </a:rPr>
                        <a:t>initParam</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200" b="0" i="0">
                          <a:solidFill>
                            <a:srgbClr val="000000"/>
                          </a:solidFill>
                          <a:latin typeface="Verdana"/>
                        </a:rPr>
                        <a:t>it maps the initialization parameter</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5025">
                <a:tc>
                  <a:txBody>
                    <a:bodyPr/>
                    <a:lstStyle/>
                    <a:p>
                      <a:pPr fontAlgn="t"/>
                      <a:r>
                        <a:rPr lang="en-IN" sz="1200" b="0" i="0">
                          <a:solidFill>
                            <a:srgbClr val="000000"/>
                          </a:solidFill>
                          <a:latin typeface="Verdana"/>
                        </a:rPr>
                        <a:t>pageContext</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200" b="0" i="0" dirty="0">
                          <a:solidFill>
                            <a:srgbClr val="000000"/>
                          </a:solidFill>
                          <a:latin typeface="Verdana"/>
                        </a:rPr>
                        <a:t>it provides access to many objects request, session etc.</a:t>
                      </a:r>
                    </a:p>
                  </a:txBody>
                  <a:tcPr marL="31776" marR="31776" marT="44486" marB="44486">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v"/>
            </a:pPr>
            <a:r>
              <a:rPr lang="en-IN" sz="2400" dirty="0" smtClean="0"/>
              <a:t>MVC in JSP</a:t>
            </a:r>
          </a:p>
          <a:p>
            <a:r>
              <a:rPr lang="en-IN" sz="2000" b="1" dirty="0" smtClean="0"/>
              <a:t>MVC</a:t>
            </a:r>
            <a:r>
              <a:rPr lang="en-IN" sz="2000" dirty="0" smtClean="0"/>
              <a:t> stands for Model View and Controller. It is </a:t>
            </a:r>
            <a:r>
              <a:rPr lang="en-IN" sz="2000" dirty="0" err="1" smtClean="0"/>
              <a:t>a</a:t>
            </a:r>
            <a:r>
              <a:rPr lang="en-IN" sz="2000" b="1" dirty="0" err="1" smtClean="0"/>
              <a:t>design</a:t>
            </a:r>
            <a:r>
              <a:rPr lang="en-IN" sz="2000" b="1" dirty="0" smtClean="0"/>
              <a:t> pattern</a:t>
            </a:r>
            <a:r>
              <a:rPr lang="en-IN" sz="2000" dirty="0" smtClean="0"/>
              <a:t> that separates the business logic, presentation logic and data.</a:t>
            </a:r>
          </a:p>
          <a:p>
            <a:r>
              <a:rPr lang="en-IN" sz="2000" b="1" dirty="0" smtClean="0"/>
              <a:t>Controller</a:t>
            </a:r>
            <a:r>
              <a:rPr lang="en-IN" sz="2000" dirty="0" smtClean="0"/>
              <a:t> acts as an interface between View and Model. Controller intercepts all the incoming requests.</a:t>
            </a:r>
          </a:p>
          <a:p>
            <a:r>
              <a:rPr lang="en-IN" sz="2000" b="1" dirty="0" smtClean="0"/>
              <a:t>Model</a:t>
            </a:r>
            <a:r>
              <a:rPr lang="en-IN" sz="2000" dirty="0" smtClean="0"/>
              <a:t> represents the state of the application i.e. data. It can also have business logic.</a:t>
            </a:r>
          </a:p>
          <a:p>
            <a:r>
              <a:rPr lang="en-IN" sz="2000" b="1" dirty="0" smtClean="0"/>
              <a:t>View</a:t>
            </a:r>
            <a:r>
              <a:rPr lang="en-IN" sz="2000" dirty="0" smtClean="0"/>
              <a:t> represents the </a:t>
            </a:r>
            <a:r>
              <a:rPr lang="en-IN" sz="2000" dirty="0" err="1" smtClean="0"/>
              <a:t>presentaion</a:t>
            </a:r>
            <a:r>
              <a:rPr lang="en-IN" sz="2000" dirty="0" smtClean="0"/>
              <a:t> i.e. UI(User Interface).</a:t>
            </a:r>
          </a:p>
          <a:p>
            <a:pPr>
              <a:buFont typeface="Wingdings" pitchFamily="2" charset="2"/>
              <a:buChar char="Ø"/>
            </a:pPr>
            <a:r>
              <a:rPr lang="en-IN" sz="2400" b="1" dirty="0" smtClean="0"/>
              <a:t>Advantage of MVC (Model 2) Architecture</a:t>
            </a:r>
          </a:p>
          <a:p>
            <a:r>
              <a:rPr lang="en-IN" sz="2000" dirty="0" smtClean="0"/>
              <a:t>Navigation Control is centralized</a:t>
            </a:r>
          </a:p>
          <a:p>
            <a:r>
              <a:rPr lang="en-IN" sz="2000" dirty="0" smtClean="0"/>
              <a:t>Easy to maintain the large application</a:t>
            </a:r>
          </a:p>
          <a:p>
            <a:pPr>
              <a:buNone/>
            </a:pPr>
            <a:endParaRPr lang="en-IN" sz="20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lstStyle/>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Wingdings" pitchFamily="2" charset="2"/>
              <a:buChar char="v"/>
            </a:pPr>
            <a:r>
              <a:rPr lang="en-IN" sz="2400" dirty="0" smtClean="0"/>
              <a:t>JSTL (JSP Standard Tag Library)</a:t>
            </a:r>
          </a:p>
          <a:p>
            <a:r>
              <a:rPr lang="en-IN" sz="2000" dirty="0" smtClean="0"/>
              <a:t>The JSP Standard Tag Library (JSTL) represents a set of tags to simplify the JSP development.</a:t>
            </a:r>
          </a:p>
          <a:p>
            <a:pPr>
              <a:buFont typeface="Courier New" pitchFamily="49" charset="0"/>
              <a:buChar char="o"/>
            </a:pPr>
            <a:r>
              <a:rPr lang="en-IN" sz="2000" b="1" dirty="0" smtClean="0"/>
              <a:t>Advantage of JSTL</a:t>
            </a:r>
          </a:p>
          <a:p>
            <a:r>
              <a:rPr lang="en-IN" sz="2000" b="1" dirty="0" smtClean="0"/>
              <a:t>Fast </a:t>
            </a:r>
            <a:r>
              <a:rPr lang="en-IN" sz="2000" b="1" dirty="0" err="1" smtClean="0"/>
              <a:t>Developement</a:t>
            </a:r>
            <a:r>
              <a:rPr lang="en-IN" sz="2000" dirty="0" smtClean="0"/>
              <a:t> JSTL provides many tags that simplifies the JSP.</a:t>
            </a:r>
          </a:p>
          <a:p>
            <a:r>
              <a:rPr lang="en-IN" sz="2000" b="1" dirty="0" smtClean="0"/>
              <a:t>Code Reusability</a:t>
            </a:r>
            <a:r>
              <a:rPr lang="en-IN" sz="2000" dirty="0" smtClean="0"/>
              <a:t> We can use the JSTL tags in various pages.</a:t>
            </a:r>
          </a:p>
          <a:p>
            <a:r>
              <a:rPr lang="en-IN" sz="2000" b="1" dirty="0" smtClean="0"/>
              <a:t>No need to use </a:t>
            </a:r>
            <a:r>
              <a:rPr lang="en-IN" sz="2000" b="1" dirty="0" err="1" smtClean="0"/>
              <a:t>scriptlet</a:t>
            </a:r>
            <a:r>
              <a:rPr lang="en-IN" sz="2000" b="1" dirty="0" smtClean="0"/>
              <a:t> tag</a:t>
            </a:r>
            <a:r>
              <a:rPr lang="en-IN" sz="2000" dirty="0" smtClean="0"/>
              <a:t> It avoids the use of </a:t>
            </a:r>
            <a:r>
              <a:rPr lang="en-IN" sz="2000" dirty="0" err="1" smtClean="0"/>
              <a:t>scriptlet</a:t>
            </a:r>
            <a:r>
              <a:rPr lang="en-IN" sz="2000" dirty="0" smtClean="0"/>
              <a:t> tag.</a:t>
            </a:r>
          </a:p>
          <a:p>
            <a:pPr>
              <a:buFont typeface="Arial" pitchFamily="34" charset="0"/>
              <a:buChar char="•"/>
            </a:pPr>
            <a:endParaRPr lang="en-IN" sz="2000" dirty="0"/>
          </a:p>
        </p:txBody>
      </p:sp>
      <p:pic>
        <p:nvPicPr>
          <p:cNvPr id="116738" name="Picture 2" descr="mvc architecture"/>
          <p:cNvPicPr>
            <a:picLocks noChangeAspect="1" noChangeArrowheads="1"/>
          </p:cNvPicPr>
          <p:nvPr/>
        </p:nvPicPr>
        <p:blipFill>
          <a:blip r:embed="rId2"/>
          <a:srcRect/>
          <a:stretch>
            <a:fillRect/>
          </a:stretch>
        </p:blipFill>
        <p:spPr bwMode="auto">
          <a:xfrm>
            <a:off x="838200" y="990600"/>
            <a:ext cx="7848600" cy="2886076"/>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Arial" pitchFamily="34" charset="0"/>
              <a:buChar char="•"/>
            </a:pPr>
            <a:r>
              <a:rPr lang="en-IN" sz="2400" dirty="0" smtClean="0"/>
              <a:t> JSTL mainly provides 5 types of tags:</a:t>
            </a:r>
          </a:p>
          <a:p>
            <a:pPr>
              <a:buNone/>
            </a:pPr>
            <a:endParaRPr lang="en-IN" sz="2400" dirty="0"/>
          </a:p>
        </p:txBody>
      </p:sp>
      <p:graphicFrame>
        <p:nvGraphicFramePr>
          <p:cNvPr id="5" name="Table 4"/>
          <p:cNvGraphicFramePr>
            <a:graphicFrameLocks noGrp="1"/>
          </p:cNvGraphicFramePr>
          <p:nvPr/>
        </p:nvGraphicFramePr>
        <p:xfrm>
          <a:off x="533400" y="1239066"/>
          <a:ext cx="8229602" cy="5618934"/>
        </p:xfrm>
        <a:graphic>
          <a:graphicData uri="http://schemas.openxmlformats.org/drawingml/2006/table">
            <a:tbl>
              <a:tblPr/>
              <a:tblGrid>
                <a:gridCol w="4114801"/>
                <a:gridCol w="4114801"/>
              </a:tblGrid>
              <a:tr h="112586">
                <a:tc>
                  <a:txBody>
                    <a:bodyPr/>
                    <a:lstStyle/>
                    <a:p>
                      <a:pPr algn="l" fontAlgn="t"/>
                      <a:r>
                        <a:rPr lang="en-IN" sz="1400">
                          <a:solidFill>
                            <a:srgbClr val="FFFFFF"/>
                          </a:solidFill>
                        </a:rPr>
                        <a:t>Tag Name</a:t>
                      </a:r>
                    </a:p>
                  </a:txBody>
                  <a:tcPr marL="11247" marR="11247" marT="11247" marB="11247">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400">
                          <a:solidFill>
                            <a:srgbClr val="FFFFFF"/>
                          </a:solidFill>
                        </a:rPr>
                        <a:t>Description</a:t>
                      </a:r>
                    </a:p>
                  </a:txBody>
                  <a:tcPr marL="11247" marR="11247" marT="11247" marB="11247">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483570">
                <a:tc>
                  <a:txBody>
                    <a:bodyPr/>
                    <a:lstStyle/>
                    <a:p>
                      <a:pPr fontAlgn="t"/>
                      <a:r>
                        <a:rPr lang="en-IN" sz="1400" b="1" i="0">
                          <a:solidFill>
                            <a:srgbClr val="000000"/>
                          </a:solidFill>
                          <a:latin typeface="Verdana"/>
                        </a:rPr>
                        <a:t>core tags</a:t>
                      </a:r>
                      <a:endParaRPr lang="en-IN" sz="1400" b="0" i="0">
                        <a:solidFill>
                          <a:srgbClr val="000000"/>
                        </a:solidFill>
                        <a:latin typeface="Verdana"/>
                      </a:endParaRP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The JSTL core tag provide variable support, URL management, flow control etc. The url for the core tag is </a:t>
                      </a:r>
                      <a:r>
                        <a:rPr lang="en-IN" sz="1400" b="1" i="0">
                          <a:solidFill>
                            <a:srgbClr val="000000"/>
                          </a:solidFill>
                          <a:latin typeface="Verdana"/>
                        </a:rPr>
                        <a:t>http://java.sun.com/jsp/jstl/core</a:t>
                      </a:r>
                      <a:r>
                        <a:rPr lang="en-IN" sz="1400" b="0" i="0">
                          <a:solidFill>
                            <a:srgbClr val="000000"/>
                          </a:solidFill>
                          <a:latin typeface="Verdana"/>
                        </a:rPr>
                        <a:t> . The prefix of core tag is </a:t>
                      </a:r>
                      <a:r>
                        <a:rPr lang="en-IN" sz="1400" b="1" i="0">
                          <a:solidFill>
                            <a:srgbClr val="000000"/>
                          </a:solidFill>
                          <a:latin typeface="Verdana"/>
                        </a:rPr>
                        <a:t>c</a:t>
                      </a:r>
                      <a:r>
                        <a:rPr lang="en-IN" sz="1400" b="0" i="0">
                          <a:solidFill>
                            <a:srgbClr val="000000"/>
                          </a:solidFill>
                          <a:latin typeface="Verdana"/>
                        </a:rPr>
                        <a:t>.</a:t>
                      </a: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54480">
                <a:tc>
                  <a:txBody>
                    <a:bodyPr/>
                    <a:lstStyle/>
                    <a:p>
                      <a:pPr fontAlgn="t"/>
                      <a:r>
                        <a:rPr lang="en-IN" sz="1400" b="1" i="0">
                          <a:solidFill>
                            <a:srgbClr val="000000"/>
                          </a:solidFill>
                          <a:latin typeface="Verdana"/>
                        </a:rPr>
                        <a:t>sql tags</a:t>
                      </a:r>
                      <a:endParaRPr lang="en-IN" sz="1400" b="0" i="0">
                        <a:solidFill>
                          <a:srgbClr val="000000"/>
                        </a:solidFill>
                        <a:latin typeface="Verdana"/>
                      </a:endParaRP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The JSTL sql tags provide SQL support. The url for the sql tags is</a:t>
                      </a:r>
                      <a:r>
                        <a:rPr lang="en-IN" sz="1400" b="1" i="0">
                          <a:solidFill>
                            <a:srgbClr val="000000"/>
                          </a:solidFill>
                          <a:latin typeface="Verdana"/>
                        </a:rPr>
                        <a:t>http://java.sun.com/jsp/jstl/sql</a:t>
                      </a:r>
                      <a:r>
                        <a:rPr lang="en-IN" sz="1400" b="0" i="0">
                          <a:solidFill>
                            <a:srgbClr val="000000"/>
                          </a:solidFill>
                          <a:latin typeface="Verdana"/>
                        </a:rPr>
                        <a:t> and prefix is </a:t>
                      </a:r>
                      <a:r>
                        <a:rPr lang="en-IN" sz="1400" b="1" i="0">
                          <a:solidFill>
                            <a:srgbClr val="000000"/>
                          </a:solidFill>
                          <a:latin typeface="Verdana"/>
                        </a:rPr>
                        <a:t>sql</a:t>
                      </a:r>
                      <a:r>
                        <a:rPr lang="en-IN" sz="1400" b="0" i="0">
                          <a:solidFill>
                            <a:srgbClr val="000000"/>
                          </a:solidFill>
                          <a:latin typeface="Verdana"/>
                        </a:rPr>
                        <a:t>.</a:t>
                      </a: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54480">
                <a:tc>
                  <a:txBody>
                    <a:bodyPr/>
                    <a:lstStyle/>
                    <a:p>
                      <a:pPr fontAlgn="t"/>
                      <a:r>
                        <a:rPr lang="en-IN" sz="1400" b="1" i="0">
                          <a:solidFill>
                            <a:srgbClr val="000000"/>
                          </a:solidFill>
                          <a:latin typeface="Verdana"/>
                        </a:rPr>
                        <a:t>xml tags</a:t>
                      </a:r>
                      <a:endParaRPr lang="en-IN" sz="1400" b="0" i="0">
                        <a:solidFill>
                          <a:srgbClr val="000000"/>
                        </a:solidFill>
                        <a:latin typeface="Verdana"/>
                      </a:endParaRP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The xml sql tags provide flow control, transformation etc. The url for the xml tags is </a:t>
                      </a:r>
                      <a:r>
                        <a:rPr lang="en-IN" sz="1400" b="1" i="0">
                          <a:solidFill>
                            <a:srgbClr val="000000"/>
                          </a:solidFill>
                          <a:latin typeface="Verdana"/>
                        </a:rPr>
                        <a:t>http://java.sun.com/jsp/jstl/xml</a:t>
                      </a:r>
                      <a:r>
                        <a:rPr lang="en-IN" sz="1400" b="0" i="0">
                          <a:solidFill>
                            <a:srgbClr val="000000"/>
                          </a:solidFill>
                          <a:latin typeface="Verdana"/>
                        </a:rPr>
                        <a:t> and prefix is </a:t>
                      </a:r>
                      <a:r>
                        <a:rPr lang="en-IN" sz="1400" b="1" i="0">
                          <a:solidFill>
                            <a:srgbClr val="000000"/>
                          </a:solidFill>
                          <a:latin typeface="Verdana"/>
                        </a:rPr>
                        <a:t>x</a:t>
                      </a:r>
                      <a:r>
                        <a:rPr lang="en-IN" sz="1400" b="0" i="0">
                          <a:solidFill>
                            <a:srgbClr val="000000"/>
                          </a:solidFill>
                          <a:latin typeface="Verdana"/>
                        </a:rPr>
                        <a:t>.</a:t>
                      </a: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83570">
                <a:tc>
                  <a:txBody>
                    <a:bodyPr/>
                    <a:lstStyle/>
                    <a:p>
                      <a:pPr fontAlgn="t"/>
                      <a:r>
                        <a:rPr lang="en-IN" sz="1400" b="1" i="0">
                          <a:solidFill>
                            <a:srgbClr val="000000"/>
                          </a:solidFill>
                          <a:latin typeface="Verdana"/>
                        </a:rPr>
                        <a:t>internationalization tags</a:t>
                      </a:r>
                      <a:endParaRPr lang="en-IN" sz="1400" b="0" i="0">
                        <a:solidFill>
                          <a:srgbClr val="000000"/>
                        </a:solidFill>
                        <a:latin typeface="Verdana"/>
                      </a:endParaRP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The internationalization tags provide support for message formatting, number and date formatting etc. The url for the internationalization tags is</a:t>
                      </a:r>
                      <a:r>
                        <a:rPr lang="en-IN" sz="1400" b="1" i="0">
                          <a:solidFill>
                            <a:srgbClr val="000000"/>
                          </a:solidFill>
                          <a:latin typeface="Verdana"/>
                        </a:rPr>
                        <a:t>http://java.sun.com/jsp/jstl/fmt</a:t>
                      </a:r>
                      <a:r>
                        <a:rPr lang="en-IN" sz="1400" b="0" i="0">
                          <a:solidFill>
                            <a:srgbClr val="000000"/>
                          </a:solidFill>
                          <a:latin typeface="Verdana"/>
                        </a:rPr>
                        <a:t> and prefix is </a:t>
                      </a:r>
                      <a:r>
                        <a:rPr lang="en-IN" sz="1400" b="1" i="0">
                          <a:solidFill>
                            <a:srgbClr val="000000"/>
                          </a:solidFill>
                          <a:latin typeface="Verdana"/>
                        </a:rPr>
                        <a:t>fmt</a:t>
                      </a:r>
                      <a:r>
                        <a:rPr lang="en-IN" sz="1400" b="0" i="0">
                          <a:solidFill>
                            <a:srgbClr val="000000"/>
                          </a:solidFill>
                          <a:latin typeface="Verdana"/>
                        </a:rPr>
                        <a:t>.</a:t>
                      </a: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48114">
                <a:tc>
                  <a:txBody>
                    <a:bodyPr/>
                    <a:lstStyle/>
                    <a:p>
                      <a:pPr fontAlgn="t"/>
                      <a:r>
                        <a:rPr lang="en-IN" sz="1400" b="1" i="0">
                          <a:solidFill>
                            <a:srgbClr val="000000"/>
                          </a:solidFill>
                          <a:latin typeface="Verdana"/>
                        </a:rPr>
                        <a:t>functions tags</a:t>
                      </a:r>
                      <a:endParaRPr lang="en-IN" sz="1400" b="0" i="0">
                        <a:solidFill>
                          <a:srgbClr val="000000"/>
                        </a:solidFill>
                        <a:latin typeface="Verdana"/>
                      </a:endParaRP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dirty="0">
                          <a:solidFill>
                            <a:srgbClr val="000000"/>
                          </a:solidFill>
                          <a:latin typeface="Verdana"/>
                        </a:rPr>
                        <a:t>The functions tags provide support for string manipulation and string length. The </a:t>
                      </a:r>
                      <a:r>
                        <a:rPr lang="en-IN" sz="1400" b="0" i="0" dirty="0" err="1">
                          <a:solidFill>
                            <a:srgbClr val="000000"/>
                          </a:solidFill>
                          <a:latin typeface="Verdana"/>
                        </a:rPr>
                        <a:t>url</a:t>
                      </a:r>
                      <a:r>
                        <a:rPr lang="en-IN" sz="1400" b="0" i="0" dirty="0">
                          <a:solidFill>
                            <a:srgbClr val="000000"/>
                          </a:solidFill>
                          <a:latin typeface="Verdana"/>
                        </a:rPr>
                        <a:t> for the functions tags is </a:t>
                      </a:r>
                      <a:r>
                        <a:rPr lang="en-IN" sz="1400" b="1" i="0" dirty="0">
                          <a:solidFill>
                            <a:srgbClr val="000000"/>
                          </a:solidFill>
                          <a:latin typeface="Verdana"/>
                        </a:rPr>
                        <a:t>http://java.sun.com/jsp/jstl/functions</a:t>
                      </a:r>
                      <a:r>
                        <a:rPr lang="en-IN" sz="1400" b="0" i="0" dirty="0">
                          <a:solidFill>
                            <a:srgbClr val="000000"/>
                          </a:solidFill>
                          <a:latin typeface="Verdana"/>
                        </a:rPr>
                        <a:t> and prefix is </a:t>
                      </a:r>
                      <a:r>
                        <a:rPr lang="en-IN" sz="1400" b="1" i="0" dirty="0">
                          <a:solidFill>
                            <a:srgbClr val="000000"/>
                          </a:solidFill>
                          <a:latin typeface="Verdana"/>
                        </a:rPr>
                        <a:t>fn</a:t>
                      </a:r>
                      <a:r>
                        <a:rPr lang="en-IN" sz="1400" b="0" i="0" dirty="0">
                          <a:solidFill>
                            <a:srgbClr val="000000"/>
                          </a:solidFill>
                          <a:latin typeface="Verdana"/>
                        </a:rPr>
                        <a:t>.</a:t>
                      </a:r>
                    </a:p>
                  </a:txBody>
                  <a:tcPr marL="18745" marR="18745" marT="26244" marB="2624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Wingdings" pitchFamily="2" charset="2"/>
              <a:buChar char="v"/>
            </a:pPr>
            <a:r>
              <a:rPr lang="en-IN" sz="2400" dirty="0" smtClean="0"/>
              <a:t>Custom Tags in JSP</a:t>
            </a:r>
          </a:p>
          <a:p>
            <a:r>
              <a:rPr lang="en-IN" sz="2000" b="1" dirty="0" smtClean="0"/>
              <a:t>Custom tags</a:t>
            </a:r>
            <a:r>
              <a:rPr lang="en-IN" sz="2000" dirty="0" smtClean="0"/>
              <a:t> are user-defined tags. They eliminates the possibility of </a:t>
            </a:r>
            <a:r>
              <a:rPr lang="en-IN" sz="2000" dirty="0" err="1" smtClean="0"/>
              <a:t>scriptlet</a:t>
            </a:r>
            <a:r>
              <a:rPr lang="en-IN" sz="2000" dirty="0" smtClean="0"/>
              <a:t> tag and separates the business logic from the JSP page.</a:t>
            </a:r>
          </a:p>
          <a:p>
            <a:r>
              <a:rPr lang="en-IN" sz="2000" dirty="0" smtClean="0"/>
              <a:t>The same business logic can be used many times by the use of </a:t>
            </a:r>
            <a:r>
              <a:rPr lang="en-IN" sz="2000" dirty="0" err="1" smtClean="0"/>
              <a:t>costom</a:t>
            </a:r>
            <a:r>
              <a:rPr lang="en-IN" sz="2000" dirty="0" smtClean="0"/>
              <a:t> tag.</a:t>
            </a:r>
          </a:p>
          <a:p>
            <a:pPr>
              <a:buFont typeface="Wingdings" pitchFamily="2" charset="2"/>
              <a:buChar char="Ø"/>
            </a:pPr>
            <a:r>
              <a:rPr lang="en-IN" sz="2000" b="1" dirty="0" smtClean="0"/>
              <a:t>Advantages of Custom Tags</a:t>
            </a:r>
          </a:p>
          <a:p>
            <a:r>
              <a:rPr lang="en-IN" sz="2000" dirty="0" smtClean="0"/>
              <a:t>The key advantages of Custom tags are as follows:</a:t>
            </a:r>
          </a:p>
          <a:p>
            <a:r>
              <a:rPr lang="en-IN" sz="2000" b="1" dirty="0" smtClean="0"/>
              <a:t>Eliminates the need of </a:t>
            </a:r>
            <a:r>
              <a:rPr lang="en-IN" sz="2000" b="1" dirty="0" err="1" smtClean="0"/>
              <a:t>srciptlet</a:t>
            </a:r>
            <a:r>
              <a:rPr lang="en-IN" sz="2000" b="1" dirty="0" smtClean="0"/>
              <a:t> tag</a:t>
            </a:r>
            <a:r>
              <a:rPr lang="en-IN" sz="2000" dirty="0" smtClean="0"/>
              <a:t> The custom tags eliminates the need of </a:t>
            </a:r>
            <a:r>
              <a:rPr lang="en-IN" sz="2000" dirty="0" err="1" smtClean="0"/>
              <a:t>scriptlet</a:t>
            </a:r>
            <a:r>
              <a:rPr lang="en-IN" sz="2000" dirty="0" smtClean="0"/>
              <a:t> tag which is considered bad programming approach in JSP.</a:t>
            </a:r>
          </a:p>
          <a:p>
            <a:r>
              <a:rPr lang="en-IN" sz="2000" b="1" dirty="0" smtClean="0"/>
              <a:t>Separation of business logic from JSP </a:t>
            </a:r>
            <a:r>
              <a:rPr lang="en-IN" sz="2000" dirty="0" smtClean="0"/>
              <a:t>The custom tags separate the </a:t>
            </a:r>
            <a:r>
              <a:rPr lang="en-IN" sz="2000" dirty="0" err="1" smtClean="0"/>
              <a:t>the</a:t>
            </a:r>
            <a:r>
              <a:rPr lang="en-IN" sz="2000" dirty="0" smtClean="0"/>
              <a:t> business logic from the JSP page so that it may be easy to maintain.</a:t>
            </a:r>
          </a:p>
          <a:p>
            <a:r>
              <a:rPr lang="en-IN" sz="2000" b="1" dirty="0" smtClean="0"/>
              <a:t>Reusability</a:t>
            </a:r>
            <a:r>
              <a:rPr lang="en-IN" sz="2000" dirty="0" smtClean="0"/>
              <a:t> The custom tags makes the possibility to reuse the same business logic again and again</a:t>
            </a:r>
          </a:p>
          <a:p>
            <a:pPr>
              <a:buFont typeface="Arial" pitchFamily="34" charset="0"/>
              <a:buChar char="•"/>
            </a:pPr>
            <a:endParaRPr lang="en-IN"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172200"/>
          </a:xfrm>
        </p:spPr>
        <p:txBody>
          <a:bodyPr>
            <a:normAutofit/>
          </a:bodyPr>
          <a:lstStyle/>
          <a:p>
            <a:pPr>
              <a:buFont typeface="Wingdings" pitchFamily="2" charset="2"/>
              <a:buChar char="Ø"/>
            </a:pPr>
            <a:r>
              <a:rPr lang="en-IN" sz="2400" dirty="0" smtClean="0"/>
              <a:t>JSP Custom Tag API</a:t>
            </a:r>
          </a:p>
          <a:p>
            <a:pPr>
              <a:buFont typeface="Arial" pitchFamily="34" charset="0"/>
              <a:buChar char="•"/>
            </a:pPr>
            <a:r>
              <a:rPr lang="en-IN" sz="2000" dirty="0" smtClean="0"/>
              <a:t>The </a:t>
            </a:r>
            <a:r>
              <a:rPr lang="en-IN" sz="2000" dirty="0" err="1" smtClean="0"/>
              <a:t>javax.servlet.jsp.tagext</a:t>
            </a:r>
            <a:r>
              <a:rPr lang="en-IN" sz="2000" dirty="0" smtClean="0"/>
              <a:t> package contains classes and interfaces for JSP custom tag API. The </a:t>
            </a:r>
            <a:r>
              <a:rPr lang="en-IN" sz="2000" dirty="0" err="1" smtClean="0"/>
              <a:t>JspTag</a:t>
            </a:r>
            <a:r>
              <a:rPr lang="en-IN" sz="2000" dirty="0" smtClean="0"/>
              <a:t> is the root interface in the Custom Tag hierarchy.</a:t>
            </a:r>
          </a:p>
          <a:p>
            <a:pPr>
              <a:buFont typeface="Arial" pitchFamily="34" charset="0"/>
              <a:buChar char="•"/>
            </a:pPr>
            <a:endParaRPr lang="en-IN" sz="2000" dirty="0"/>
          </a:p>
        </p:txBody>
      </p:sp>
      <p:pic>
        <p:nvPicPr>
          <p:cNvPr id="119810" name="Picture 2" descr="Custom tags api"/>
          <p:cNvPicPr>
            <a:picLocks noChangeAspect="1" noChangeArrowheads="1"/>
          </p:cNvPicPr>
          <p:nvPr/>
        </p:nvPicPr>
        <p:blipFill>
          <a:blip r:embed="rId2"/>
          <a:srcRect/>
          <a:stretch>
            <a:fillRect/>
          </a:stretch>
        </p:blipFill>
        <p:spPr bwMode="auto">
          <a:xfrm>
            <a:off x="1524000" y="1981200"/>
            <a:ext cx="6334125" cy="4562476"/>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err="1" smtClean="0"/>
              <a:t>JspTag</a:t>
            </a:r>
            <a:r>
              <a:rPr lang="en-IN" sz="2400" dirty="0" smtClean="0"/>
              <a:t> interface</a:t>
            </a:r>
          </a:p>
          <a:p>
            <a:r>
              <a:rPr lang="en-IN" sz="2000" dirty="0" smtClean="0"/>
              <a:t>The </a:t>
            </a:r>
            <a:r>
              <a:rPr lang="en-IN" sz="2000" dirty="0" err="1" smtClean="0"/>
              <a:t>JspTag</a:t>
            </a:r>
            <a:r>
              <a:rPr lang="en-IN" sz="2000" dirty="0" smtClean="0"/>
              <a:t> is the root interface for all the interfaces and classes used in custom tag. It is a marker interface.</a:t>
            </a:r>
          </a:p>
          <a:p>
            <a:pPr>
              <a:buFont typeface="Wingdings" pitchFamily="2" charset="2"/>
              <a:buChar char="Ø"/>
            </a:pPr>
            <a:r>
              <a:rPr lang="en-IN" sz="2400" dirty="0" smtClean="0"/>
              <a:t>Tag interface</a:t>
            </a:r>
          </a:p>
          <a:p>
            <a:pPr>
              <a:buFont typeface="Arial" pitchFamily="34" charset="0"/>
              <a:buChar char="•"/>
            </a:pPr>
            <a:r>
              <a:rPr lang="en-IN" sz="2000" dirty="0" smtClean="0"/>
              <a:t>The Tag interface is the sub interface of </a:t>
            </a:r>
            <a:r>
              <a:rPr lang="en-IN" sz="2000" dirty="0" err="1" smtClean="0"/>
              <a:t>JspTag</a:t>
            </a:r>
            <a:r>
              <a:rPr lang="en-IN" sz="2000" dirty="0" smtClean="0"/>
              <a:t> interface. It provides methods to perform action at the start and end of the tag.</a:t>
            </a:r>
          </a:p>
          <a:p>
            <a:pPr>
              <a:buFont typeface="Wingdings" pitchFamily="2" charset="2"/>
              <a:buChar char="q"/>
            </a:pPr>
            <a:r>
              <a:rPr lang="en-IN" sz="2000" b="1" dirty="0" smtClean="0"/>
              <a:t>Fields of Tag interface</a:t>
            </a:r>
          </a:p>
          <a:p>
            <a:pPr>
              <a:buNone/>
            </a:pPr>
            <a:endParaRPr lang="en-IN" sz="2000" dirty="0"/>
          </a:p>
        </p:txBody>
      </p:sp>
      <p:graphicFrame>
        <p:nvGraphicFramePr>
          <p:cNvPr id="4" name="Table 3"/>
          <p:cNvGraphicFramePr>
            <a:graphicFrameLocks noGrp="1"/>
          </p:cNvGraphicFramePr>
          <p:nvPr/>
        </p:nvGraphicFramePr>
        <p:xfrm>
          <a:off x="533400" y="3505200"/>
          <a:ext cx="8305800" cy="2958501"/>
        </p:xfrm>
        <a:graphic>
          <a:graphicData uri="http://schemas.openxmlformats.org/drawingml/2006/table">
            <a:tbl>
              <a:tblPr/>
              <a:tblGrid>
                <a:gridCol w="4152900"/>
                <a:gridCol w="4152900"/>
              </a:tblGrid>
              <a:tr h="293824">
                <a:tc>
                  <a:txBody>
                    <a:bodyPr/>
                    <a:lstStyle/>
                    <a:p>
                      <a:pPr algn="l" fontAlgn="t"/>
                      <a:r>
                        <a:rPr lang="en-IN" sz="1600">
                          <a:solidFill>
                            <a:srgbClr val="FFFFFF"/>
                          </a:solidFill>
                        </a:rPr>
                        <a:t>Field Name</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Description</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604534">
                <a:tc>
                  <a:txBody>
                    <a:bodyPr/>
                    <a:lstStyle/>
                    <a:p>
                      <a:pPr fontAlgn="t"/>
                      <a:r>
                        <a:rPr lang="en-IN" sz="1600" b="1" i="0">
                          <a:solidFill>
                            <a:srgbClr val="000000"/>
                          </a:solidFill>
                          <a:latin typeface="Verdana"/>
                        </a:rPr>
                        <a:t>public static int EVAL_BODY_INCLUDE</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it evaluates the body content.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7699">
                <a:tc>
                  <a:txBody>
                    <a:bodyPr/>
                    <a:lstStyle/>
                    <a:p>
                      <a:pPr fontAlgn="t"/>
                      <a:r>
                        <a:rPr lang="en-IN" sz="1600" b="1" i="0" dirty="0">
                          <a:solidFill>
                            <a:srgbClr val="000000"/>
                          </a:solidFill>
                          <a:latin typeface="Verdana"/>
                        </a:rPr>
                        <a:t>public static </a:t>
                      </a:r>
                      <a:r>
                        <a:rPr lang="en-IN" sz="1600" b="1" i="0" dirty="0" err="1">
                          <a:solidFill>
                            <a:srgbClr val="000000"/>
                          </a:solidFill>
                          <a:latin typeface="Verdana"/>
                        </a:rPr>
                        <a:t>int</a:t>
                      </a:r>
                      <a:r>
                        <a:rPr lang="en-IN" sz="1600" b="1" i="0" dirty="0">
                          <a:solidFill>
                            <a:srgbClr val="000000"/>
                          </a:solidFill>
                          <a:latin typeface="Verdana"/>
                        </a:rPr>
                        <a:t> EVAL_PAGE</a:t>
                      </a:r>
                      <a:endParaRPr lang="en-IN" sz="1600" b="0" i="0" dirty="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it evaluates the JSP page content after the custom tag.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04534">
                <a:tc>
                  <a:txBody>
                    <a:bodyPr/>
                    <a:lstStyle/>
                    <a:p>
                      <a:pPr fontAlgn="t"/>
                      <a:r>
                        <a:rPr lang="en-IN" sz="1600" b="1" i="0">
                          <a:solidFill>
                            <a:srgbClr val="000000"/>
                          </a:solidFill>
                          <a:latin typeface="Verdana"/>
                        </a:rPr>
                        <a:t>public static int SKIP_BODY</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it skips the body content of the tag.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04534">
                <a:tc>
                  <a:txBody>
                    <a:bodyPr/>
                    <a:lstStyle/>
                    <a:p>
                      <a:pPr fontAlgn="t"/>
                      <a:r>
                        <a:rPr lang="en-IN" sz="1600" b="1" i="0">
                          <a:solidFill>
                            <a:srgbClr val="000000"/>
                          </a:solidFill>
                          <a:latin typeface="Verdana"/>
                        </a:rPr>
                        <a:t>public static int SKIP_PAGE</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dirty="0">
                          <a:solidFill>
                            <a:srgbClr val="000000"/>
                          </a:solidFill>
                          <a:latin typeface="Verdana"/>
                        </a:rPr>
                        <a:t>it skips the JSP page content after the custom tag.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graphicFrame>
        <p:nvGraphicFramePr>
          <p:cNvPr id="4" name="Content Placeholder 3"/>
          <p:cNvGraphicFramePr>
            <a:graphicFrameLocks noGrp="1"/>
          </p:cNvGraphicFramePr>
          <p:nvPr>
            <p:ph idx="1"/>
          </p:nvPr>
        </p:nvGraphicFramePr>
        <p:xfrm>
          <a:off x="457197" y="685799"/>
          <a:ext cx="8382002" cy="6069916"/>
        </p:xfrm>
        <a:graphic>
          <a:graphicData uri="http://schemas.openxmlformats.org/drawingml/2006/table">
            <a:tbl>
              <a:tblPr/>
              <a:tblGrid>
                <a:gridCol w="4191001"/>
                <a:gridCol w="4191001"/>
              </a:tblGrid>
              <a:tr h="271094">
                <a:tc>
                  <a:txBody>
                    <a:bodyPr/>
                    <a:lstStyle/>
                    <a:p>
                      <a:pPr algn="l" fontAlgn="t"/>
                      <a:r>
                        <a:rPr lang="en-IN" sz="1500">
                          <a:solidFill>
                            <a:srgbClr val="FFFFFF"/>
                          </a:solidFill>
                        </a:rPr>
                        <a:t>Method Name</a:t>
                      </a:r>
                    </a:p>
                  </a:txBody>
                  <a:tcPr marL="23424" marR="23424" marT="23424" marB="2342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500">
                          <a:solidFill>
                            <a:srgbClr val="FFFFFF"/>
                          </a:solidFill>
                        </a:rPr>
                        <a:t>Description</a:t>
                      </a:r>
                    </a:p>
                  </a:txBody>
                  <a:tcPr marL="23424" marR="23424" marT="23424" marB="23424">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743394">
                <a:tc>
                  <a:txBody>
                    <a:bodyPr/>
                    <a:lstStyle/>
                    <a:p>
                      <a:pPr fontAlgn="t"/>
                      <a:r>
                        <a:rPr lang="en-IN" sz="1500" b="1" i="0">
                          <a:solidFill>
                            <a:srgbClr val="000000"/>
                          </a:solidFill>
                          <a:latin typeface="Verdana"/>
                        </a:rPr>
                        <a:t>public void setPageContext(PageContext pc)</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it sets the given PageContext object.</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29665">
                <a:tc>
                  <a:txBody>
                    <a:bodyPr/>
                    <a:lstStyle/>
                    <a:p>
                      <a:pPr fontAlgn="t"/>
                      <a:r>
                        <a:rPr lang="en-IN" sz="1500" b="1" i="0">
                          <a:solidFill>
                            <a:srgbClr val="000000"/>
                          </a:solidFill>
                          <a:latin typeface="Verdana"/>
                        </a:rPr>
                        <a:t>public void setParent(Tag t)</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a:solidFill>
                            <a:srgbClr val="000000"/>
                          </a:solidFill>
                          <a:latin typeface="Verdana"/>
                        </a:rPr>
                        <a:t>it sets the parent of the tag handler.</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29665">
                <a:tc>
                  <a:txBody>
                    <a:bodyPr/>
                    <a:lstStyle/>
                    <a:p>
                      <a:pPr fontAlgn="t"/>
                      <a:r>
                        <a:rPr lang="en-IN" sz="1500" b="1" i="0">
                          <a:solidFill>
                            <a:srgbClr val="000000"/>
                          </a:solidFill>
                          <a:latin typeface="Verdana"/>
                        </a:rPr>
                        <a:t>public Tag getParent()</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it returns the parent tag handler object.</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598315">
                <a:tc>
                  <a:txBody>
                    <a:bodyPr/>
                    <a:lstStyle/>
                    <a:p>
                      <a:pPr fontAlgn="t"/>
                      <a:r>
                        <a:rPr lang="en-IN" sz="1500" b="1" i="0">
                          <a:solidFill>
                            <a:srgbClr val="000000"/>
                          </a:solidFill>
                          <a:latin typeface="Verdana"/>
                        </a:rPr>
                        <a:t>public int doStartTag()throws JspException</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a:solidFill>
                            <a:srgbClr val="000000"/>
                          </a:solidFill>
                          <a:latin typeface="Verdana"/>
                        </a:rPr>
                        <a:t>it is invoked by the JSP page implementation object. The JSP programmer should override this method and define the business logic to be performed at the start of the tag.</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1598315">
                <a:tc>
                  <a:txBody>
                    <a:bodyPr/>
                    <a:lstStyle/>
                    <a:p>
                      <a:pPr fontAlgn="t"/>
                      <a:r>
                        <a:rPr lang="en-IN" sz="1500" b="1" i="0">
                          <a:solidFill>
                            <a:srgbClr val="000000"/>
                          </a:solidFill>
                          <a:latin typeface="Verdana"/>
                        </a:rPr>
                        <a:t>public int doEndTag()throws JspException</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it is invoked by the JSP page implementation object. The JSP programmer should override this method and define the business logic to be performed at the end of the tag.</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82545">
                <a:tc>
                  <a:txBody>
                    <a:bodyPr/>
                    <a:lstStyle/>
                    <a:p>
                      <a:pPr fontAlgn="t"/>
                      <a:r>
                        <a:rPr lang="en-IN" sz="1500" b="1" i="0">
                          <a:solidFill>
                            <a:srgbClr val="000000"/>
                          </a:solidFill>
                          <a:latin typeface="Verdana"/>
                        </a:rPr>
                        <a:t>public void release()</a:t>
                      </a:r>
                      <a:endParaRPr lang="en-IN" sz="1500" b="0" i="0">
                        <a:solidFill>
                          <a:srgbClr val="000000"/>
                        </a:solidFill>
                        <a:latin typeface="Verdana"/>
                      </a:endParaRP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dirty="0">
                          <a:solidFill>
                            <a:srgbClr val="000000"/>
                          </a:solidFill>
                          <a:latin typeface="Verdana"/>
                        </a:rPr>
                        <a:t>it is invoked by the JSP page implementation object to release the state.</a:t>
                      </a:r>
                    </a:p>
                  </a:txBody>
                  <a:tcPr marL="39041" marR="39041" marT="54657" marB="5465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Wingdings" pitchFamily="2" charset="2"/>
              <a:buChar char="Ø"/>
            </a:pPr>
            <a:r>
              <a:rPr lang="en-IN" sz="2400" dirty="0" err="1" smtClean="0"/>
              <a:t>IterationTag</a:t>
            </a:r>
            <a:r>
              <a:rPr lang="en-IN" sz="2400" dirty="0" smtClean="0"/>
              <a:t> interface</a:t>
            </a:r>
          </a:p>
          <a:p>
            <a:r>
              <a:rPr lang="en-IN" sz="2000" dirty="0" smtClean="0"/>
              <a:t>The </a:t>
            </a:r>
            <a:r>
              <a:rPr lang="en-IN" sz="2000" dirty="0" err="1" smtClean="0"/>
              <a:t>IterationTag</a:t>
            </a:r>
            <a:r>
              <a:rPr lang="en-IN" sz="2000" dirty="0" smtClean="0"/>
              <a:t> interface is the sub interface of the Tag interface. It provides an additional method to </a:t>
            </a:r>
            <a:r>
              <a:rPr lang="en-IN" sz="2000" dirty="0" err="1" smtClean="0"/>
              <a:t>reevaluate</a:t>
            </a:r>
            <a:r>
              <a:rPr lang="en-IN" sz="2000" dirty="0" smtClean="0"/>
              <a:t> the body.</a:t>
            </a:r>
          </a:p>
          <a:p>
            <a:r>
              <a:rPr lang="en-IN" sz="2000" b="1" dirty="0" smtClean="0"/>
              <a:t>Field of </a:t>
            </a:r>
            <a:r>
              <a:rPr lang="en-IN" sz="2000" b="1" dirty="0" err="1" smtClean="0"/>
              <a:t>IterationTag</a:t>
            </a:r>
            <a:r>
              <a:rPr lang="en-IN" sz="2000" b="1" dirty="0" smtClean="0"/>
              <a:t> interface</a:t>
            </a:r>
          </a:p>
          <a:p>
            <a:r>
              <a:rPr lang="en-IN" sz="2000" dirty="0" smtClean="0"/>
              <a:t>There is only one field defined in the </a:t>
            </a:r>
            <a:r>
              <a:rPr lang="en-IN" sz="2000" dirty="0" err="1" smtClean="0"/>
              <a:t>IterationTag</a:t>
            </a:r>
            <a:r>
              <a:rPr lang="en-IN" sz="2000" dirty="0" smtClean="0"/>
              <a:t> interface.</a:t>
            </a:r>
          </a:p>
          <a:p>
            <a:r>
              <a:rPr lang="en-IN" sz="2000" b="1" dirty="0" smtClean="0"/>
              <a:t>public static </a:t>
            </a:r>
            <a:r>
              <a:rPr lang="en-IN" sz="2000" b="1" dirty="0" err="1" smtClean="0"/>
              <a:t>int</a:t>
            </a:r>
            <a:r>
              <a:rPr lang="en-IN" sz="2000" b="1" dirty="0" smtClean="0"/>
              <a:t> EVAL_BODY_AGAIN </a:t>
            </a:r>
            <a:r>
              <a:rPr lang="en-IN" sz="2000" dirty="0" smtClean="0"/>
              <a:t>it </a:t>
            </a:r>
            <a:r>
              <a:rPr lang="en-IN" sz="2000" dirty="0" err="1" smtClean="0"/>
              <a:t>reevaluates</a:t>
            </a:r>
            <a:r>
              <a:rPr lang="en-IN" sz="2000" dirty="0" smtClean="0"/>
              <a:t> the body content.</a:t>
            </a:r>
          </a:p>
          <a:p>
            <a:pPr>
              <a:buFont typeface="Courier New" pitchFamily="49" charset="0"/>
              <a:buChar char="o"/>
            </a:pPr>
            <a:r>
              <a:rPr lang="en-IN" sz="2000" b="1" dirty="0" smtClean="0"/>
              <a:t>Method of Tag interface</a:t>
            </a:r>
          </a:p>
          <a:p>
            <a:r>
              <a:rPr lang="en-IN" sz="2000" dirty="0" smtClean="0"/>
              <a:t>There is only one method defined in the </a:t>
            </a:r>
            <a:r>
              <a:rPr lang="en-IN" sz="2000" dirty="0" err="1" smtClean="0"/>
              <a:t>IterationTag</a:t>
            </a:r>
            <a:r>
              <a:rPr lang="en-IN" sz="2000" dirty="0" smtClean="0"/>
              <a:t> interface.</a:t>
            </a:r>
          </a:p>
          <a:p>
            <a:r>
              <a:rPr lang="en-IN" sz="2000" b="1" dirty="0" smtClean="0"/>
              <a:t>public </a:t>
            </a:r>
            <a:r>
              <a:rPr lang="en-IN" sz="2000" b="1" dirty="0" err="1" smtClean="0"/>
              <a:t>int</a:t>
            </a:r>
            <a:r>
              <a:rPr lang="en-IN" sz="2000" b="1" dirty="0" smtClean="0"/>
              <a:t> </a:t>
            </a:r>
            <a:r>
              <a:rPr lang="en-IN" sz="2000" b="1" dirty="0" err="1" smtClean="0"/>
              <a:t>doAfterBody</a:t>
            </a:r>
            <a:r>
              <a:rPr lang="en-IN" sz="2000" b="1" dirty="0" smtClean="0"/>
              <a:t>()throws </a:t>
            </a:r>
            <a:r>
              <a:rPr lang="en-IN" sz="2000" b="1" dirty="0" err="1" smtClean="0"/>
              <a:t>JspException</a:t>
            </a:r>
            <a:r>
              <a:rPr lang="en-IN" sz="2000" b="1" dirty="0" smtClean="0"/>
              <a:t> </a:t>
            </a:r>
            <a:r>
              <a:rPr lang="en-IN" sz="2000" dirty="0" smtClean="0"/>
              <a:t>it is invoked by the JSP page implementation object after the evaluation of the body. If this method returns EVAL_BODY_INCLUDE, body content will be </a:t>
            </a:r>
            <a:r>
              <a:rPr lang="en-IN" sz="2000" dirty="0" err="1" smtClean="0"/>
              <a:t>reevaluated</a:t>
            </a:r>
            <a:r>
              <a:rPr lang="en-IN" sz="2000" dirty="0" smtClean="0"/>
              <a:t>, if it returns SKIP_BODY, no more body </a:t>
            </a:r>
            <a:r>
              <a:rPr lang="en-IN" sz="2000" dirty="0" err="1" smtClean="0"/>
              <a:t>cotent</a:t>
            </a:r>
            <a:r>
              <a:rPr lang="en-IN" sz="2000" dirty="0" smtClean="0"/>
              <a:t> will be evaluated.</a:t>
            </a:r>
          </a:p>
          <a:p>
            <a:pPr>
              <a:buNone/>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143000"/>
            <a:ext cx="8686800" cy="5715000"/>
          </a:xfrm>
        </p:spPr>
        <p:txBody>
          <a:bodyPr/>
          <a:lstStyle/>
          <a:p>
            <a:pPr>
              <a:buFont typeface="Wingdings" pitchFamily="2" charset="2"/>
              <a:buChar char="Ø"/>
            </a:pPr>
            <a:r>
              <a:rPr lang="en-IN" sz="2400" dirty="0" smtClean="0"/>
              <a:t>Statement interface</a:t>
            </a:r>
          </a:p>
          <a:p>
            <a:pPr>
              <a:buFont typeface="Arial" pitchFamily="34" charset="0"/>
              <a:buChar char="•"/>
            </a:pPr>
            <a:r>
              <a:rPr lang="en-IN" sz="2000" dirty="0" smtClean="0"/>
              <a:t>The </a:t>
            </a:r>
            <a:r>
              <a:rPr lang="en-IN" sz="2000" b="1" dirty="0" smtClean="0"/>
              <a:t>Statement interface</a:t>
            </a:r>
            <a:r>
              <a:rPr lang="en-IN" sz="2000" dirty="0" smtClean="0"/>
              <a:t> provides methods to execute queries with the database. The statement interface is a factory of </a:t>
            </a:r>
            <a:r>
              <a:rPr lang="en-IN" sz="2000" dirty="0" err="1" smtClean="0"/>
              <a:t>ResultSet</a:t>
            </a:r>
            <a:r>
              <a:rPr lang="en-IN" sz="2000" dirty="0" smtClean="0"/>
              <a:t> i.e. it provides factory method to get the object of </a:t>
            </a:r>
            <a:r>
              <a:rPr lang="en-IN" sz="2000" dirty="0" err="1" smtClean="0"/>
              <a:t>ResultSet</a:t>
            </a:r>
            <a:r>
              <a:rPr lang="en-IN" sz="2000" dirty="0" smtClean="0"/>
              <a:t>.</a:t>
            </a:r>
          </a:p>
          <a:p>
            <a:pPr>
              <a:buFont typeface="Wingdings" pitchFamily="2" charset="2"/>
              <a:buChar char="q"/>
            </a:pPr>
            <a:r>
              <a:rPr lang="en-IN" sz="2000" dirty="0" smtClean="0"/>
              <a:t>Commonly used methods of Statement interface:</a:t>
            </a:r>
          </a:p>
          <a:p>
            <a:pPr>
              <a:buNone/>
            </a:pPr>
            <a:endParaRPr lang="en-IN" sz="2000" dirty="0"/>
          </a:p>
        </p:txBody>
      </p:sp>
      <p:graphicFrame>
        <p:nvGraphicFramePr>
          <p:cNvPr id="4" name="Table 3"/>
          <p:cNvGraphicFramePr>
            <a:graphicFrameLocks noGrp="1"/>
          </p:cNvGraphicFramePr>
          <p:nvPr/>
        </p:nvGraphicFramePr>
        <p:xfrm>
          <a:off x="685800" y="2971800"/>
          <a:ext cx="8001000" cy="3886200"/>
        </p:xfrm>
        <a:graphic>
          <a:graphicData uri="http://schemas.openxmlformats.org/drawingml/2006/table">
            <a:tbl>
              <a:tblPr/>
              <a:tblGrid>
                <a:gridCol w="8001000"/>
              </a:tblGrid>
              <a:tr h="971550">
                <a:tc>
                  <a:txBody>
                    <a:bodyPr/>
                    <a:lstStyle/>
                    <a:p>
                      <a:r>
                        <a:rPr lang="en-IN" b="1" i="0" dirty="0">
                          <a:solidFill>
                            <a:srgbClr val="000000"/>
                          </a:solidFill>
                          <a:latin typeface="Verdana"/>
                        </a:rPr>
                        <a:t>1) public </a:t>
                      </a:r>
                      <a:r>
                        <a:rPr lang="en-IN" b="1" i="0" dirty="0" err="1">
                          <a:solidFill>
                            <a:srgbClr val="000000"/>
                          </a:solidFill>
                          <a:latin typeface="Verdana"/>
                        </a:rPr>
                        <a:t>ResultSet</a:t>
                      </a:r>
                      <a:r>
                        <a:rPr lang="en-IN" b="1" i="0" dirty="0">
                          <a:solidFill>
                            <a:srgbClr val="000000"/>
                          </a:solidFill>
                          <a:latin typeface="Verdana"/>
                        </a:rPr>
                        <a:t> </a:t>
                      </a:r>
                      <a:r>
                        <a:rPr lang="en-IN" b="1" i="0" dirty="0" err="1">
                          <a:solidFill>
                            <a:srgbClr val="000000"/>
                          </a:solidFill>
                          <a:latin typeface="Verdana"/>
                        </a:rPr>
                        <a:t>executeQuery</a:t>
                      </a:r>
                      <a:r>
                        <a:rPr lang="en-IN" b="1" i="0" dirty="0">
                          <a:solidFill>
                            <a:srgbClr val="000000"/>
                          </a:solidFill>
                          <a:latin typeface="Verdana"/>
                        </a:rPr>
                        <a:t>(String </a:t>
                      </a:r>
                      <a:r>
                        <a:rPr lang="en-IN" b="1" i="0" dirty="0" err="1">
                          <a:solidFill>
                            <a:srgbClr val="000000"/>
                          </a:solidFill>
                          <a:latin typeface="Verdana"/>
                        </a:rPr>
                        <a:t>sql</a:t>
                      </a:r>
                      <a:r>
                        <a:rPr lang="en-IN" b="1" i="0" dirty="0">
                          <a:solidFill>
                            <a:srgbClr val="000000"/>
                          </a:solidFill>
                          <a:latin typeface="Verdana"/>
                        </a:rPr>
                        <a:t>):</a:t>
                      </a:r>
                      <a:r>
                        <a:rPr lang="en-IN" b="0" i="0" dirty="0">
                          <a:solidFill>
                            <a:srgbClr val="000000"/>
                          </a:solidFill>
                          <a:latin typeface="Verdana"/>
                        </a:rPr>
                        <a:t> is used to execute SELECT query. It returns the object of </a:t>
                      </a:r>
                      <a:r>
                        <a:rPr lang="en-IN" b="0" i="0" dirty="0" err="1">
                          <a:solidFill>
                            <a:srgbClr val="000000"/>
                          </a:solidFill>
                          <a:latin typeface="Verdana"/>
                        </a:rPr>
                        <a:t>ResultSet</a:t>
                      </a:r>
                      <a:r>
                        <a:rPr lang="en-IN" b="0" i="0" dirty="0">
                          <a:solidFill>
                            <a:srgbClr val="000000"/>
                          </a:solidFill>
                          <a:latin typeface="Verdana"/>
                        </a:rPr>
                        <a:t>.</a:t>
                      </a:r>
                    </a:p>
                  </a:txBody>
                  <a:tcPr anchor="ctr">
                    <a:lnL>
                      <a:noFill/>
                    </a:lnL>
                    <a:lnR>
                      <a:noFill/>
                    </a:lnR>
                    <a:lnT>
                      <a:noFill/>
                    </a:lnT>
                    <a:lnB>
                      <a:noFill/>
                    </a:lnB>
                    <a:solidFill>
                      <a:srgbClr val="FFFFFF"/>
                    </a:solidFill>
                  </a:tcPr>
                </a:tc>
              </a:tr>
              <a:tr h="971550">
                <a:tc>
                  <a:txBody>
                    <a:bodyPr/>
                    <a:lstStyle/>
                    <a:p>
                      <a:r>
                        <a:rPr lang="en-IN" b="1" i="0">
                          <a:solidFill>
                            <a:srgbClr val="000000"/>
                          </a:solidFill>
                          <a:latin typeface="Verdana"/>
                        </a:rPr>
                        <a:t>2) public int executeUpdate(String sql):</a:t>
                      </a:r>
                      <a:r>
                        <a:rPr lang="en-IN" b="0" i="0">
                          <a:solidFill>
                            <a:srgbClr val="000000"/>
                          </a:solidFill>
                          <a:latin typeface="Verdana"/>
                        </a:rPr>
                        <a:t> is used to execute specified query, it may be create, drop, insert, update, delete etc.</a:t>
                      </a:r>
                    </a:p>
                  </a:txBody>
                  <a:tcPr anchor="ctr">
                    <a:lnL>
                      <a:noFill/>
                    </a:lnL>
                    <a:lnR>
                      <a:noFill/>
                    </a:lnR>
                    <a:lnT>
                      <a:noFill/>
                    </a:lnT>
                    <a:lnB>
                      <a:noFill/>
                    </a:lnB>
                    <a:solidFill>
                      <a:srgbClr val="FFFFFF"/>
                    </a:solidFill>
                  </a:tcPr>
                </a:tc>
              </a:tr>
              <a:tr h="97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i="0" dirty="0" smtClean="0">
                          <a:solidFill>
                            <a:srgbClr val="000000"/>
                          </a:solidFill>
                          <a:latin typeface="Verdana"/>
                        </a:rPr>
                        <a:t>3</a:t>
                      </a:r>
                      <a:r>
                        <a:rPr lang="en-IN" b="1" i="0" smtClean="0">
                          <a:solidFill>
                            <a:srgbClr val="000000"/>
                          </a:solidFill>
                          <a:latin typeface="Verdana"/>
                        </a:rPr>
                        <a:t>) </a:t>
                      </a:r>
                      <a:r>
                        <a:rPr lang="en-IN" b="1" i="0" dirty="0" smtClean="0">
                          <a:solidFill>
                            <a:srgbClr val="000000"/>
                          </a:solidFill>
                          <a:latin typeface="Verdana"/>
                        </a:rPr>
                        <a:t>public </a:t>
                      </a:r>
                      <a:r>
                        <a:rPr lang="en-IN" b="1" i="0" dirty="0" err="1" smtClean="0">
                          <a:solidFill>
                            <a:srgbClr val="000000"/>
                          </a:solidFill>
                          <a:latin typeface="Verdana"/>
                        </a:rPr>
                        <a:t>int</a:t>
                      </a:r>
                      <a:r>
                        <a:rPr lang="en-IN" b="1" i="0" dirty="0" smtClean="0">
                          <a:solidFill>
                            <a:srgbClr val="000000"/>
                          </a:solidFill>
                          <a:latin typeface="Verdana"/>
                        </a:rPr>
                        <a:t>[] </a:t>
                      </a:r>
                      <a:r>
                        <a:rPr lang="en-IN" b="1" i="0" dirty="0" err="1" smtClean="0">
                          <a:solidFill>
                            <a:srgbClr val="000000"/>
                          </a:solidFill>
                          <a:latin typeface="Verdana"/>
                        </a:rPr>
                        <a:t>executeBatch</a:t>
                      </a:r>
                      <a:r>
                        <a:rPr lang="en-IN" b="1" i="0" dirty="0" smtClean="0">
                          <a:solidFill>
                            <a:srgbClr val="000000"/>
                          </a:solidFill>
                          <a:latin typeface="Verdana"/>
                        </a:rPr>
                        <a:t>():</a:t>
                      </a:r>
                      <a:r>
                        <a:rPr lang="en-IN" b="0" i="0" dirty="0" smtClean="0">
                          <a:solidFill>
                            <a:srgbClr val="000000"/>
                          </a:solidFill>
                          <a:latin typeface="Verdana"/>
                        </a:rPr>
                        <a:t> is used to execute batch of commands.</a:t>
                      </a:r>
                    </a:p>
                    <a:p>
                      <a:endParaRPr lang="en-IN" b="0" i="0" dirty="0">
                        <a:solidFill>
                          <a:srgbClr val="000000"/>
                        </a:solidFill>
                        <a:latin typeface="Verdana"/>
                      </a:endParaRPr>
                    </a:p>
                  </a:txBody>
                  <a:tcPr anchor="ctr">
                    <a:lnL>
                      <a:noFill/>
                    </a:lnL>
                    <a:lnR>
                      <a:noFill/>
                    </a:lnR>
                    <a:lnT>
                      <a:noFill/>
                    </a:lnT>
                    <a:lnB>
                      <a:noFill/>
                    </a:lnB>
                    <a:solidFill>
                      <a:srgbClr val="FFFFFF"/>
                    </a:solidFill>
                  </a:tcPr>
                </a:tc>
              </a:tr>
              <a:tr h="971550">
                <a:tc>
                  <a:txBody>
                    <a:bodyPr/>
                    <a:lstStyle/>
                    <a:p>
                      <a:endParaRPr lang="en-IN" b="0" i="0" dirty="0">
                        <a:solidFill>
                          <a:srgbClr val="000000"/>
                        </a:solidFill>
                        <a:latin typeface="Verdana"/>
                      </a:endParaRPr>
                    </a:p>
                  </a:txBody>
                  <a:tcPr anchor="ctr">
                    <a:lnL>
                      <a:noFill/>
                    </a:lnL>
                    <a:lnR>
                      <a:noFill/>
                    </a:lnR>
                    <a:lnT>
                      <a:noFill/>
                    </a:lnT>
                    <a:lnB>
                      <a:noFill/>
                    </a:lnB>
                    <a:solidFill>
                      <a:srgbClr val="FFFFFF"/>
                    </a:solid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err="1" smtClean="0"/>
              <a:t>TagSupport</a:t>
            </a:r>
            <a:r>
              <a:rPr lang="en-IN" sz="2400" dirty="0" smtClean="0"/>
              <a:t> class</a:t>
            </a:r>
          </a:p>
          <a:p>
            <a:pPr>
              <a:buFont typeface="Arial" pitchFamily="34" charset="0"/>
              <a:buChar char="•"/>
            </a:pPr>
            <a:r>
              <a:rPr lang="en-IN" sz="2000" dirty="0" smtClean="0"/>
              <a:t>The </a:t>
            </a:r>
            <a:r>
              <a:rPr lang="en-IN" sz="2000" dirty="0" err="1" smtClean="0"/>
              <a:t>TagSupport</a:t>
            </a:r>
            <a:r>
              <a:rPr lang="en-IN" sz="2000" dirty="0" smtClean="0"/>
              <a:t> class implements the </a:t>
            </a:r>
            <a:r>
              <a:rPr lang="en-IN" sz="2000" dirty="0" err="1" smtClean="0"/>
              <a:t>IterationTag</a:t>
            </a:r>
            <a:r>
              <a:rPr lang="en-IN" sz="2000" dirty="0" smtClean="0"/>
              <a:t> interface. It acts as the base class for new Tag Handlers.</a:t>
            </a:r>
          </a:p>
          <a:p>
            <a:pPr>
              <a:buFont typeface="Wingdings" pitchFamily="2" charset="2"/>
              <a:buChar char="Ø"/>
            </a:pPr>
            <a:r>
              <a:rPr lang="en-IN" sz="2000" dirty="0" smtClean="0"/>
              <a:t>For creating any custom tag, we need to follow following steps:</a:t>
            </a:r>
          </a:p>
          <a:p>
            <a:r>
              <a:rPr lang="en-IN" sz="2000" b="1" dirty="0" smtClean="0"/>
              <a:t>Create the Tag handler class</a:t>
            </a:r>
            <a:r>
              <a:rPr lang="en-IN" sz="2000" dirty="0" smtClean="0"/>
              <a:t> and perform action at the start or at the end of the tag.</a:t>
            </a:r>
          </a:p>
          <a:p>
            <a:r>
              <a:rPr lang="en-IN" sz="2000" b="1" dirty="0" smtClean="0"/>
              <a:t>Create the Tag Library Descriptor (TLD) file</a:t>
            </a:r>
            <a:r>
              <a:rPr lang="en-IN" sz="2000" dirty="0" smtClean="0"/>
              <a:t> and define tags</a:t>
            </a:r>
          </a:p>
          <a:p>
            <a:r>
              <a:rPr lang="en-IN" sz="2000" b="1" dirty="0" smtClean="0"/>
              <a:t>Create the JSP file that uses the Custom tag defined in the TLD file</a:t>
            </a:r>
            <a:endParaRPr lang="en-IN" sz="2000" dirty="0" smtClean="0"/>
          </a:p>
          <a:p>
            <a:pPr>
              <a:buFont typeface="Wingdings" pitchFamily="2" charset="2"/>
              <a:buChar char="Ø"/>
            </a:pPr>
            <a:r>
              <a:rPr lang="en-IN" sz="2000" b="1" dirty="0" smtClean="0"/>
              <a:t>Understanding flow of custom tag in </a:t>
            </a:r>
            <a:r>
              <a:rPr lang="en-IN" sz="2000" b="1" dirty="0" err="1" smtClean="0"/>
              <a:t>jsp</a:t>
            </a:r>
            <a:endParaRPr lang="en-IN" sz="2000" b="1" dirty="0" smtClean="0"/>
          </a:p>
          <a:p>
            <a:pPr>
              <a:buNone/>
            </a:pPr>
            <a:endParaRPr lang="en-IN" sz="2000" dirty="0" smtClean="0"/>
          </a:p>
          <a:p>
            <a:pPr>
              <a:buNone/>
            </a:pPr>
            <a:endParaRPr lang="en-IN" sz="2400" dirty="0"/>
          </a:p>
        </p:txBody>
      </p:sp>
      <p:pic>
        <p:nvPicPr>
          <p:cNvPr id="123906" name="Picture 2" descr="flow of custom tag"/>
          <p:cNvPicPr>
            <a:picLocks noChangeAspect="1" noChangeArrowheads="1"/>
          </p:cNvPicPr>
          <p:nvPr/>
        </p:nvPicPr>
        <p:blipFill>
          <a:blip r:embed="rId2"/>
          <a:srcRect/>
          <a:stretch>
            <a:fillRect/>
          </a:stretch>
        </p:blipFill>
        <p:spPr bwMode="auto">
          <a:xfrm>
            <a:off x="457200" y="3962400"/>
            <a:ext cx="8458200" cy="2743201"/>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04800" y="533400"/>
            <a:ext cx="8839200" cy="6324600"/>
          </a:xfrm>
        </p:spPr>
        <p:txBody>
          <a:bodyPr>
            <a:normAutofit/>
          </a:bodyPr>
          <a:lstStyle/>
          <a:p>
            <a:pPr>
              <a:buFont typeface="Wingdings" pitchFamily="2" charset="2"/>
              <a:buChar char="Ø"/>
            </a:pPr>
            <a:r>
              <a:rPr lang="en-IN" sz="2400" dirty="0" smtClean="0"/>
              <a:t>Attributes in JSP Custom Tag</a:t>
            </a:r>
          </a:p>
          <a:p>
            <a:r>
              <a:rPr lang="en-IN" sz="2000" dirty="0" smtClean="0"/>
              <a:t>There can be defined too many attributes for any custom tag. To define the attribute, you need to perform two tasks:</a:t>
            </a:r>
          </a:p>
          <a:p>
            <a:r>
              <a:rPr lang="en-IN" sz="2000" dirty="0" smtClean="0"/>
              <a:t>Define the property in the </a:t>
            </a:r>
            <a:r>
              <a:rPr lang="en-IN" sz="2000" dirty="0" err="1" smtClean="0"/>
              <a:t>TagHandler</a:t>
            </a:r>
            <a:r>
              <a:rPr lang="en-IN" sz="2000" dirty="0" smtClean="0"/>
              <a:t> class with the attribute name and define the setter method</a:t>
            </a:r>
          </a:p>
          <a:p>
            <a:r>
              <a:rPr lang="en-IN" sz="2000" dirty="0" smtClean="0"/>
              <a:t>define the attribute element inside the tag element in the TLD file</a:t>
            </a:r>
          </a:p>
          <a:p>
            <a:pPr>
              <a:buFont typeface="Wingdings" pitchFamily="2" charset="2"/>
              <a:buChar char="Ø"/>
            </a:pPr>
            <a:r>
              <a:rPr lang="en-IN" sz="2400" dirty="0" smtClean="0"/>
              <a:t>Custom URI in JSP Custom Tag</a:t>
            </a:r>
          </a:p>
          <a:p>
            <a:pPr>
              <a:buFont typeface="Arial" pitchFamily="34" charset="0"/>
              <a:buChar char="•"/>
            </a:pPr>
            <a:r>
              <a:rPr lang="en-IN" sz="2000" dirty="0" smtClean="0"/>
              <a:t>We can use the custom URI, to tell the web container about the </a:t>
            </a:r>
            <a:r>
              <a:rPr lang="en-IN" sz="2000" dirty="0" err="1" smtClean="0"/>
              <a:t>tld</a:t>
            </a:r>
            <a:r>
              <a:rPr lang="en-IN" sz="2000" dirty="0" smtClean="0"/>
              <a:t> file. In such case, we need to define the </a:t>
            </a:r>
            <a:r>
              <a:rPr lang="en-IN" sz="2000" dirty="0" err="1" smtClean="0"/>
              <a:t>taglib</a:t>
            </a:r>
            <a:r>
              <a:rPr lang="en-IN" sz="2000" dirty="0" smtClean="0"/>
              <a:t> element in the web.xml. The web container gets the information about the </a:t>
            </a:r>
            <a:r>
              <a:rPr lang="en-IN" sz="2000" dirty="0" err="1" smtClean="0"/>
              <a:t>tld</a:t>
            </a:r>
            <a:r>
              <a:rPr lang="en-IN" sz="2000" smtClean="0"/>
              <a:t> file from the web.xml file for the specified URI.</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JDBC</a:t>
            </a:r>
            <a:endParaRPr lang="en-IN" dirty="0"/>
          </a:p>
        </p:txBody>
      </p:sp>
      <p:sp>
        <p:nvSpPr>
          <p:cNvPr id="3" name="Content Placeholder 2"/>
          <p:cNvSpPr>
            <a:spLocks noGrp="1"/>
          </p:cNvSpPr>
          <p:nvPr>
            <p:ph idx="1"/>
          </p:nvPr>
        </p:nvSpPr>
        <p:spPr>
          <a:xfrm>
            <a:off x="381000" y="1524000"/>
            <a:ext cx="8763000" cy="5334000"/>
          </a:xfrm>
        </p:spPr>
        <p:txBody>
          <a:bodyPr>
            <a:normAutofit/>
          </a:bodyPr>
          <a:lstStyle/>
          <a:p>
            <a:pPr>
              <a:buFont typeface="Wingdings" pitchFamily="2" charset="2"/>
              <a:buChar char="Ø"/>
            </a:pPr>
            <a:r>
              <a:rPr lang="en-IN" sz="2400" dirty="0" err="1" smtClean="0"/>
              <a:t>ResultSet</a:t>
            </a:r>
            <a:r>
              <a:rPr lang="en-IN" sz="2400" dirty="0" smtClean="0"/>
              <a:t> interface</a:t>
            </a:r>
          </a:p>
          <a:p>
            <a:r>
              <a:rPr lang="en-IN" sz="2000" dirty="0" smtClean="0"/>
              <a:t>The object of </a:t>
            </a:r>
            <a:r>
              <a:rPr lang="en-IN" sz="2000" dirty="0" err="1" smtClean="0"/>
              <a:t>ResultSet</a:t>
            </a:r>
            <a:r>
              <a:rPr lang="en-IN" sz="2000" dirty="0" smtClean="0"/>
              <a:t> maintains a cursor pointing to a particular row of data. Initially, cursor points to before the first row.</a:t>
            </a:r>
          </a:p>
          <a:p>
            <a:r>
              <a:rPr lang="en-IN" sz="2000" b="1" i="1" dirty="0" smtClean="0"/>
              <a:t>By default, </a:t>
            </a:r>
            <a:r>
              <a:rPr lang="en-IN" sz="2000" b="1" i="1" dirty="0" err="1" smtClean="0"/>
              <a:t>ResultSet</a:t>
            </a:r>
            <a:r>
              <a:rPr lang="en-IN" sz="2000" b="1" i="1" dirty="0" smtClean="0"/>
              <a:t> object can be moved forward only and it is not updatable.</a:t>
            </a:r>
          </a:p>
          <a:p>
            <a:r>
              <a:rPr lang="en-IN" sz="2000" dirty="0" smtClean="0"/>
              <a:t>But we can make this object to move forward and backward direction by passing either TYPE_SCROLL_INSENSITIVE or TYPE_SCROLL_SENSITIVE in </a:t>
            </a:r>
            <a:r>
              <a:rPr lang="en-IN" sz="2000" dirty="0" err="1" smtClean="0"/>
              <a:t>createStatement</a:t>
            </a:r>
            <a:r>
              <a:rPr lang="en-IN" sz="2000" dirty="0" smtClean="0"/>
              <a:t>(</a:t>
            </a:r>
            <a:r>
              <a:rPr lang="en-IN" sz="2000" dirty="0" err="1" smtClean="0"/>
              <a:t>int,int</a:t>
            </a:r>
            <a:r>
              <a:rPr lang="en-IN" sz="2000" dirty="0" smtClean="0"/>
              <a:t>) method as well as we can make this object as updatable by:</a:t>
            </a:r>
          </a:p>
          <a:p>
            <a:pPr>
              <a:buNone/>
            </a:pPr>
            <a:r>
              <a:rPr lang="en-IN" sz="2000" dirty="0" smtClean="0"/>
              <a:t> Statement stmt = </a:t>
            </a:r>
            <a:r>
              <a:rPr lang="en-IN" sz="2000" dirty="0" err="1" smtClean="0"/>
              <a:t>con.createStatement</a:t>
            </a:r>
            <a:r>
              <a:rPr lang="en-IN" sz="2000" dirty="0" smtClean="0"/>
              <a:t>(</a:t>
            </a:r>
            <a:r>
              <a:rPr lang="en-IN" sz="2000" dirty="0" err="1" smtClean="0"/>
              <a:t>ResultSet.TYPE_SCROLL_INSENSITIVE</a:t>
            </a:r>
            <a:r>
              <a:rPr lang="en-IN" sz="2000" dirty="0" smtClean="0"/>
              <a:t>, </a:t>
            </a:r>
            <a:r>
              <a:rPr lang="en-IN" sz="2000" dirty="0" err="1" smtClean="0"/>
              <a:t>ResultSet.CONCUR_UPDATABLE</a:t>
            </a:r>
            <a:r>
              <a:rPr lang="en-IN" sz="2000" dirty="0" smtClean="0"/>
              <a:t>);</a:t>
            </a:r>
          </a:p>
          <a:p>
            <a:pPr>
              <a:buNone/>
            </a:pPr>
            <a:endParaRPr lang="en-IN" sz="2000" dirty="0" smtClean="0"/>
          </a:p>
          <a:p>
            <a:pPr>
              <a:buNone/>
            </a:pP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524000"/>
            <a:ext cx="8686800" cy="5334000"/>
          </a:xfrm>
        </p:spPr>
        <p:txBody>
          <a:bodyPr>
            <a:normAutofit fontScale="62500" lnSpcReduction="20000"/>
          </a:bodyPr>
          <a:lstStyle/>
          <a:p>
            <a:pPr>
              <a:buFont typeface="Arial" pitchFamily="34" charset="0"/>
              <a:buChar char="•"/>
            </a:pPr>
            <a:r>
              <a:rPr lang="en-IN" b="1" dirty="0" smtClean="0"/>
              <a:t>1) public </a:t>
            </a:r>
            <a:r>
              <a:rPr lang="en-IN" b="1" dirty="0" err="1" smtClean="0"/>
              <a:t>boolean</a:t>
            </a:r>
            <a:r>
              <a:rPr lang="en-IN" b="1" dirty="0" smtClean="0"/>
              <a:t> next():</a:t>
            </a:r>
            <a:r>
              <a:rPr lang="en-IN" dirty="0" smtClean="0"/>
              <a:t>is used to move the cursor to the one row next from the current position.</a:t>
            </a:r>
          </a:p>
          <a:p>
            <a:pPr>
              <a:buFont typeface="Arial" pitchFamily="34" charset="0"/>
              <a:buChar char="•"/>
            </a:pPr>
            <a:r>
              <a:rPr lang="en-IN" b="1" dirty="0" smtClean="0"/>
              <a:t>2) public </a:t>
            </a:r>
            <a:r>
              <a:rPr lang="en-IN" b="1" dirty="0" err="1" smtClean="0"/>
              <a:t>boolean</a:t>
            </a:r>
            <a:r>
              <a:rPr lang="en-IN" b="1" dirty="0" smtClean="0"/>
              <a:t> previous():</a:t>
            </a:r>
            <a:r>
              <a:rPr lang="en-IN" dirty="0" smtClean="0"/>
              <a:t>is used to move the cursor to the one row previous from the current position.</a:t>
            </a:r>
          </a:p>
          <a:p>
            <a:pPr>
              <a:buFont typeface="Arial" pitchFamily="34" charset="0"/>
              <a:buChar char="•"/>
            </a:pPr>
            <a:r>
              <a:rPr lang="en-IN" b="1" dirty="0" smtClean="0"/>
              <a:t>3) public </a:t>
            </a:r>
            <a:r>
              <a:rPr lang="en-IN" b="1" dirty="0" err="1" smtClean="0"/>
              <a:t>boolean</a:t>
            </a:r>
            <a:r>
              <a:rPr lang="en-IN" b="1" dirty="0" smtClean="0"/>
              <a:t> first():</a:t>
            </a:r>
            <a:r>
              <a:rPr lang="en-IN" dirty="0" smtClean="0"/>
              <a:t>is used to move the cursor to the first row in result set object.</a:t>
            </a:r>
          </a:p>
          <a:p>
            <a:pPr>
              <a:buFont typeface="Arial" pitchFamily="34" charset="0"/>
              <a:buChar char="•"/>
            </a:pPr>
            <a:r>
              <a:rPr lang="en-IN" b="1" dirty="0" smtClean="0"/>
              <a:t>4) public </a:t>
            </a:r>
            <a:r>
              <a:rPr lang="en-IN" b="1" dirty="0" err="1" smtClean="0"/>
              <a:t>boolean</a:t>
            </a:r>
            <a:r>
              <a:rPr lang="en-IN" b="1" dirty="0" smtClean="0"/>
              <a:t> last():</a:t>
            </a:r>
            <a:r>
              <a:rPr lang="en-IN" dirty="0" smtClean="0"/>
              <a:t>is used to move the cursor to the last row in result set object.</a:t>
            </a:r>
          </a:p>
          <a:p>
            <a:pPr>
              <a:buFont typeface="Arial" pitchFamily="34" charset="0"/>
              <a:buChar char="•"/>
            </a:pPr>
            <a:r>
              <a:rPr lang="en-IN" b="1" dirty="0" smtClean="0"/>
              <a:t>5) public </a:t>
            </a:r>
            <a:r>
              <a:rPr lang="en-IN" b="1" dirty="0" err="1" smtClean="0"/>
              <a:t>boolean</a:t>
            </a:r>
            <a:r>
              <a:rPr lang="en-IN" b="1" dirty="0" smtClean="0"/>
              <a:t> absolute(</a:t>
            </a:r>
            <a:r>
              <a:rPr lang="en-IN" b="1" dirty="0" err="1" smtClean="0"/>
              <a:t>int</a:t>
            </a:r>
            <a:r>
              <a:rPr lang="en-IN" b="1" dirty="0" smtClean="0"/>
              <a:t> row):</a:t>
            </a:r>
            <a:r>
              <a:rPr lang="en-IN" dirty="0" smtClean="0"/>
              <a:t>is used to move the cursor to the specified row number in the </a:t>
            </a:r>
            <a:r>
              <a:rPr lang="en-IN" dirty="0" err="1" smtClean="0"/>
              <a:t>ResultSet</a:t>
            </a:r>
            <a:r>
              <a:rPr lang="en-IN" dirty="0" smtClean="0"/>
              <a:t> object.</a:t>
            </a:r>
          </a:p>
          <a:p>
            <a:pPr>
              <a:buFont typeface="Arial" pitchFamily="34" charset="0"/>
              <a:buChar char="•"/>
            </a:pPr>
            <a:r>
              <a:rPr lang="en-IN" b="1" dirty="0" smtClean="0"/>
              <a:t>6) public </a:t>
            </a:r>
            <a:r>
              <a:rPr lang="en-IN" b="1" dirty="0" err="1" smtClean="0"/>
              <a:t>int</a:t>
            </a:r>
            <a:r>
              <a:rPr lang="en-IN" b="1" dirty="0" smtClean="0"/>
              <a:t> </a:t>
            </a:r>
            <a:r>
              <a:rPr lang="en-IN" b="1" dirty="0" err="1" smtClean="0"/>
              <a:t>getInt</a:t>
            </a:r>
            <a:r>
              <a:rPr lang="en-IN" b="1" dirty="0" smtClean="0"/>
              <a:t>(</a:t>
            </a:r>
            <a:r>
              <a:rPr lang="en-IN" b="1" dirty="0" err="1" smtClean="0"/>
              <a:t>int</a:t>
            </a:r>
            <a:r>
              <a:rPr lang="en-IN" b="1" dirty="0" smtClean="0"/>
              <a:t> </a:t>
            </a:r>
            <a:r>
              <a:rPr lang="en-IN" b="1" dirty="0" err="1" smtClean="0"/>
              <a:t>columnIndex</a:t>
            </a:r>
            <a:r>
              <a:rPr lang="en-IN" b="1" dirty="0" smtClean="0"/>
              <a:t>):</a:t>
            </a:r>
            <a:r>
              <a:rPr lang="en-IN" dirty="0" smtClean="0"/>
              <a:t>is used to return the data of specified column index of the current row as int.</a:t>
            </a:r>
          </a:p>
          <a:p>
            <a:pPr>
              <a:buFont typeface="Arial" pitchFamily="34" charset="0"/>
              <a:buChar char="•"/>
            </a:pPr>
            <a:r>
              <a:rPr lang="en-IN" b="1" dirty="0" smtClean="0"/>
              <a:t>7) public </a:t>
            </a:r>
            <a:r>
              <a:rPr lang="en-IN" b="1" dirty="0" err="1" smtClean="0"/>
              <a:t>int</a:t>
            </a:r>
            <a:r>
              <a:rPr lang="en-IN" b="1" dirty="0" smtClean="0"/>
              <a:t> </a:t>
            </a:r>
            <a:r>
              <a:rPr lang="en-IN" b="1" dirty="0" err="1" smtClean="0"/>
              <a:t>getInt</a:t>
            </a:r>
            <a:r>
              <a:rPr lang="en-IN" b="1" dirty="0" smtClean="0"/>
              <a:t>(String </a:t>
            </a:r>
            <a:r>
              <a:rPr lang="en-IN" b="1" dirty="0" err="1" smtClean="0"/>
              <a:t>columnName</a:t>
            </a:r>
            <a:r>
              <a:rPr lang="en-IN" b="1" dirty="0" smtClean="0"/>
              <a:t>):</a:t>
            </a:r>
            <a:r>
              <a:rPr lang="en-IN" dirty="0" smtClean="0"/>
              <a:t>is used to return the data of specified column name of the current row as int.</a:t>
            </a:r>
          </a:p>
          <a:p>
            <a:pPr>
              <a:buFont typeface="Arial" pitchFamily="34" charset="0"/>
              <a:buChar char="•"/>
            </a:pPr>
            <a:r>
              <a:rPr lang="en-IN" b="1" dirty="0" smtClean="0"/>
              <a:t>8) public String </a:t>
            </a:r>
            <a:r>
              <a:rPr lang="en-IN" b="1" dirty="0" err="1" smtClean="0"/>
              <a:t>getString</a:t>
            </a:r>
            <a:r>
              <a:rPr lang="en-IN" b="1" dirty="0" smtClean="0"/>
              <a:t>(</a:t>
            </a:r>
            <a:r>
              <a:rPr lang="en-IN" b="1" dirty="0" err="1" smtClean="0"/>
              <a:t>int</a:t>
            </a:r>
            <a:r>
              <a:rPr lang="en-IN" b="1" dirty="0" smtClean="0"/>
              <a:t> </a:t>
            </a:r>
            <a:r>
              <a:rPr lang="en-IN" b="1" dirty="0" err="1" smtClean="0"/>
              <a:t>columnIndex</a:t>
            </a:r>
            <a:r>
              <a:rPr lang="en-IN" b="1" dirty="0" smtClean="0"/>
              <a:t>):</a:t>
            </a:r>
            <a:r>
              <a:rPr lang="en-IN" dirty="0" smtClean="0"/>
              <a:t>is used to return the data of specified column index of the current row as String</a:t>
            </a:r>
          </a:p>
          <a:p>
            <a:pPr>
              <a:buFont typeface="Arial" pitchFamily="34" charset="0"/>
              <a:buChar char="•"/>
            </a:pPr>
            <a:r>
              <a:rPr lang="en-IN" b="1" dirty="0" smtClean="0"/>
              <a:t>9) public String </a:t>
            </a:r>
            <a:r>
              <a:rPr lang="en-IN" b="1" dirty="0" err="1" smtClean="0"/>
              <a:t>getString</a:t>
            </a:r>
            <a:r>
              <a:rPr lang="en-IN" b="1" dirty="0" smtClean="0"/>
              <a:t>(String </a:t>
            </a:r>
            <a:r>
              <a:rPr lang="en-IN" b="1" dirty="0" err="1" smtClean="0"/>
              <a:t>columnName</a:t>
            </a:r>
            <a:r>
              <a:rPr lang="en-IN" b="1" dirty="0" smtClean="0"/>
              <a:t>):</a:t>
            </a:r>
            <a:r>
              <a:rPr lang="en-IN" dirty="0" smtClean="0"/>
              <a:t>is used to return the data of specified column name of the current row as String.</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295400"/>
            <a:ext cx="8686800" cy="5562600"/>
          </a:xfrm>
        </p:spPr>
        <p:txBody>
          <a:bodyPr>
            <a:normAutofit/>
          </a:bodyPr>
          <a:lstStyle/>
          <a:p>
            <a:pPr>
              <a:buFont typeface="Wingdings" pitchFamily="2" charset="2"/>
              <a:buChar char="Ø"/>
            </a:pPr>
            <a:r>
              <a:rPr lang="en-IN" sz="2400" dirty="0" err="1" smtClean="0"/>
              <a:t>PreparedStatement</a:t>
            </a:r>
            <a:r>
              <a:rPr lang="en-IN" sz="2400" dirty="0" smtClean="0"/>
              <a:t> interface</a:t>
            </a:r>
          </a:p>
          <a:p>
            <a:r>
              <a:rPr lang="en-IN" sz="2000" dirty="0" smtClean="0"/>
              <a:t>The </a:t>
            </a:r>
            <a:r>
              <a:rPr lang="en-IN" sz="2000" dirty="0" err="1" smtClean="0"/>
              <a:t>PreparedStatement</a:t>
            </a:r>
            <a:r>
              <a:rPr lang="en-IN" sz="2000" dirty="0" smtClean="0"/>
              <a:t> interface is a </a:t>
            </a:r>
            <a:r>
              <a:rPr lang="en-IN" sz="2000" dirty="0" err="1" smtClean="0"/>
              <a:t>subinterface</a:t>
            </a:r>
            <a:r>
              <a:rPr lang="en-IN" sz="2000" dirty="0" smtClean="0"/>
              <a:t> of Statement. It is used to execute parameterized query.</a:t>
            </a:r>
          </a:p>
          <a:p>
            <a:r>
              <a:rPr lang="en-IN" sz="2000" dirty="0" smtClean="0"/>
              <a:t>Let's see the example of parameterized query:</a:t>
            </a:r>
          </a:p>
          <a:p>
            <a:pPr>
              <a:buNone/>
            </a:pPr>
            <a:r>
              <a:rPr lang="en-IN" sz="2000" dirty="0" smtClean="0"/>
              <a:t>String </a:t>
            </a:r>
            <a:r>
              <a:rPr lang="en-IN" sz="2000" dirty="0" err="1" smtClean="0"/>
              <a:t>sql</a:t>
            </a:r>
            <a:r>
              <a:rPr lang="en-IN" sz="2000" dirty="0" smtClean="0"/>
              <a:t>="insert into </a:t>
            </a:r>
            <a:r>
              <a:rPr lang="en-IN" sz="2000" dirty="0" err="1" smtClean="0"/>
              <a:t>emp</a:t>
            </a:r>
            <a:r>
              <a:rPr lang="en-IN" sz="2000" dirty="0" smtClean="0"/>
              <a:t> values(?,?,?)";  </a:t>
            </a:r>
          </a:p>
          <a:p>
            <a:r>
              <a:rPr lang="en-IN" sz="2000" dirty="0" smtClean="0"/>
              <a:t>As you can see, we are passing parameter (?) for the values. Its value will be set by calling the setter methods of </a:t>
            </a:r>
            <a:r>
              <a:rPr lang="en-IN" sz="2000" dirty="0" err="1" smtClean="0"/>
              <a:t>PreparedStatement</a:t>
            </a:r>
            <a:r>
              <a:rPr lang="en-IN" sz="2000" dirty="0" smtClean="0"/>
              <a:t>.</a:t>
            </a:r>
          </a:p>
          <a:p>
            <a:pPr>
              <a:buFont typeface="Wingdings" pitchFamily="2" charset="2"/>
              <a:buChar char="q"/>
            </a:pPr>
            <a:r>
              <a:rPr lang="en-IN" sz="2000" dirty="0" smtClean="0"/>
              <a:t>Why use </a:t>
            </a:r>
            <a:r>
              <a:rPr lang="en-IN" sz="2000" dirty="0" err="1" smtClean="0"/>
              <a:t>PreparedStatement</a:t>
            </a:r>
            <a:r>
              <a:rPr lang="en-IN" sz="2000" dirty="0" smtClean="0"/>
              <a:t>?</a:t>
            </a:r>
          </a:p>
          <a:p>
            <a:pPr>
              <a:buFont typeface="Arial" pitchFamily="34" charset="0"/>
              <a:buChar char="•"/>
            </a:pPr>
            <a:r>
              <a:rPr lang="en-IN" sz="2000" b="1" dirty="0" smtClean="0"/>
              <a:t>Improves performance</a:t>
            </a:r>
            <a:r>
              <a:rPr lang="en-IN" sz="2000" dirty="0" smtClean="0"/>
              <a:t>: The performance of the application will be faster if you use </a:t>
            </a:r>
            <a:r>
              <a:rPr lang="en-IN" sz="2000" dirty="0" err="1" smtClean="0"/>
              <a:t>PreparedStatement</a:t>
            </a:r>
            <a:r>
              <a:rPr lang="en-IN" sz="2000" dirty="0" smtClean="0"/>
              <a:t> interface because query is compiled only once.</a:t>
            </a:r>
          </a:p>
          <a:p>
            <a:pPr>
              <a:buFont typeface="Wingdings" pitchFamily="2" charset="2"/>
              <a:buChar char="q"/>
            </a:pPr>
            <a:r>
              <a:rPr lang="en-IN" sz="2000" b="1" dirty="0" smtClean="0"/>
              <a:t>How to get the instance of </a:t>
            </a:r>
            <a:r>
              <a:rPr lang="en-IN" sz="2000" b="1" dirty="0" err="1" smtClean="0"/>
              <a:t>PreparedStatement</a:t>
            </a:r>
            <a:r>
              <a:rPr lang="en-IN" sz="2000" b="1" dirty="0" smtClean="0"/>
              <a:t>?</a:t>
            </a:r>
          </a:p>
          <a:p>
            <a:r>
              <a:rPr lang="en-IN" sz="2000" dirty="0" smtClean="0"/>
              <a:t>The </a:t>
            </a:r>
            <a:r>
              <a:rPr lang="en-IN" sz="2000" dirty="0" err="1" smtClean="0"/>
              <a:t>prepareStatement</a:t>
            </a:r>
            <a:r>
              <a:rPr lang="en-IN" sz="2000" dirty="0" smtClean="0"/>
              <a:t>() method of Connection interface is used to return the object of </a:t>
            </a:r>
            <a:r>
              <a:rPr lang="en-IN" sz="2000" dirty="0" err="1" smtClean="0"/>
              <a:t>PreparedStatement</a:t>
            </a:r>
            <a:r>
              <a:rPr lang="en-IN" sz="2000" dirty="0" smtClean="0"/>
              <a:t>. Syntax:</a:t>
            </a:r>
          </a:p>
          <a:p>
            <a:pPr>
              <a:buNone/>
            </a:pPr>
            <a:r>
              <a:rPr lang="en-IN" sz="2000" b="1" dirty="0" smtClean="0"/>
              <a:t>public</a:t>
            </a:r>
            <a:r>
              <a:rPr lang="en-IN" sz="2000" dirty="0" smtClean="0"/>
              <a:t> </a:t>
            </a:r>
            <a:r>
              <a:rPr lang="en-IN" sz="2000" dirty="0" err="1" smtClean="0"/>
              <a:t>PreparedStatement</a:t>
            </a:r>
            <a:r>
              <a:rPr lang="en-IN" sz="2000" dirty="0" smtClean="0"/>
              <a:t>  </a:t>
            </a:r>
            <a:r>
              <a:rPr lang="en-IN" sz="2000" dirty="0" err="1" smtClean="0"/>
              <a:t>prepareStatement</a:t>
            </a:r>
            <a:r>
              <a:rPr lang="en-IN" sz="2000" dirty="0" smtClean="0"/>
              <a:t>(String query)</a:t>
            </a:r>
            <a:r>
              <a:rPr lang="en-IN" sz="2000" b="1" dirty="0" smtClean="0"/>
              <a:t>throws</a:t>
            </a:r>
            <a:r>
              <a:rPr lang="en-IN" sz="2000" dirty="0" smtClean="0"/>
              <a:t> </a:t>
            </a:r>
            <a:r>
              <a:rPr lang="en-IN" sz="2000" dirty="0" err="1" smtClean="0"/>
              <a:t>SQLException</a:t>
            </a:r>
            <a:r>
              <a:rPr lang="en-IN" sz="2000" dirty="0" smtClean="0"/>
              <a:t>{}  </a:t>
            </a:r>
          </a:p>
          <a:p>
            <a:pPr>
              <a:buFont typeface="Arial" pitchFamily="34" charset="0"/>
              <a:buChar char="•"/>
            </a:pPr>
            <a:endParaRPr lang="en-IN" sz="2000" dirty="0" smtClean="0"/>
          </a:p>
          <a:p>
            <a:pPr>
              <a:buFont typeface="Arial" pitchFamily="34" charset="0"/>
              <a:buChar char="•"/>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143000"/>
            <a:ext cx="8763000" cy="5715000"/>
          </a:xfrm>
        </p:spPr>
        <p:txBody>
          <a:bodyPr>
            <a:normAutofit/>
          </a:bodyPr>
          <a:lstStyle/>
          <a:p>
            <a:pPr>
              <a:buFont typeface="Wingdings" pitchFamily="2" charset="2"/>
              <a:buChar char="q"/>
            </a:pPr>
            <a:r>
              <a:rPr lang="en-IN" sz="2400" dirty="0" smtClean="0"/>
              <a:t>Methods of </a:t>
            </a:r>
            <a:r>
              <a:rPr lang="en-IN" sz="2400" dirty="0" err="1" smtClean="0"/>
              <a:t>PreparedStatement</a:t>
            </a:r>
            <a:r>
              <a:rPr lang="en-IN" sz="2400" dirty="0" smtClean="0"/>
              <a:t> interface</a:t>
            </a:r>
          </a:p>
          <a:p>
            <a:pPr>
              <a:buFont typeface="Arial" pitchFamily="34" charset="0"/>
              <a:buChar char="•"/>
            </a:pPr>
            <a:endParaRPr lang="en-IN" sz="2000" dirty="0"/>
          </a:p>
        </p:txBody>
      </p:sp>
      <p:graphicFrame>
        <p:nvGraphicFramePr>
          <p:cNvPr id="4" name="Table 3"/>
          <p:cNvGraphicFramePr>
            <a:graphicFrameLocks noGrp="1"/>
          </p:cNvGraphicFramePr>
          <p:nvPr/>
        </p:nvGraphicFramePr>
        <p:xfrm>
          <a:off x="457200" y="1600200"/>
          <a:ext cx="8534400" cy="4103412"/>
        </p:xfrm>
        <a:graphic>
          <a:graphicData uri="http://schemas.openxmlformats.org/drawingml/2006/table">
            <a:tbl>
              <a:tblPr/>
              <a:tblGrid>
                <a:gridCol w="4267200"/>
                <a:gridCol w="4267200"/>
              </a:tblGrid>
              <a:tr h="270933">
                <a:tc>
                  <a:txBody>
                    <a:bodyPr/>
                    <a:lstStyle/>
                    <a:p>
                      <a:pPr algn="l" fontAlgn="t"/>
                      <a:r>
                        <a:rPr lang="en-IN" sz="1500">
                          <a:solidFill>
                            <a:srgbClr val="FFFFFF"/>
                          </a:solidFill>
                        </a:rPr>
                        <a:t>Method</a:t>
                      </a:r>
                    </a:p>
                  </a:txBody>
                  <a:tcPr marL="23356" marR="23356" marT="23356" marB="2335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500">
                          <a:solidFill>
                            <a:srgbClr val="FFFFFF"/>
                          </a:solidFill>
                        </a:rPr>
                        <a:t>Description</a:t>
                      </a:r>
                    </a:p>
                  </a:txBody>
                  <a:tcPr marL="23356" marR="23356" marT="23356" marB="2335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557438">
                <a:tc>
                  <a:txBody>
                    <a:bodyPr/>
                    <a:lstStyle/>
                    <a:p>
                      <a:pPr fontAlgn="t"/>
                      <a:r>
                        <a:rPr lang="en-IN" sz="1500" b="0" i="0">
                          <a:solidFill>
                            <a:srgbClr val="000000"/>
                          </a:solidFill>
                          <a:latin typeface="Verdana"/>
                        </a:rPr>
                        <a:t>public void setInt(int paramIndex, int value)</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sets the integer value to the given parameter index.</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57438">
                <a:tc>
                  <a:txBody>
                    <a:bodyPr/>
                    <a:lstStyle/>
                    <a:p>
                      <a:pPr fontAlgn="t"/>
                      <a:r>
                        <a:rPr lang="en-IN" sz="1500" b="0" i="0">
                          <a:solidFill>
                            <a:srgbClr val="000000"/>
                          </a:solidFill>
                          <a:latin typeface="Verdana"/>
                        </a:rPr>
                        <a:t>public void setString(int paramIndex, String value)</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a:solidFill>
                            <a:srgbClr val="000000"/>
                          </a:solidFill>
                          <a:latin typeface="Verdana"/>
                        </a:rPr>
                        <a:t>sets the String value to the given parameter index.</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57438">
                <a:tc>
                  <a:txBody>
                    <a:bodyPr/>
                    <a:lstStyle/>
                    <a:p>
                      <a:pPr fontAlgn="t"/>
                      <a:r>
                        <a:rPr lang="en-IN" sz="1500" b="0" i="0">
                          <a:solidFill>
                            <a:srgbClr val="000000"/>
                          </a:solidFill>
                          <a:latin typeface="Verdana"/>
                        </a:rPr>
                        <a:t>public void setFloat(int paramIndex, float value)</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sets the float value to the given parameter index.</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57438">
                <a:tc>
                  <a:txBody>
                    <a:bodyPr/>
                    <a:lstStyle/>
                    <a:p>
                      <a:pPr fontAlgn="t"/>
                      <a:r>
                        <a:rPr lang="en-IN" sz="1500" b="0" i="0">
                          <a:solidFill>
                            <a:srgbClr val="000000"/>
                          </a:solidFill>
                          <a:latin typeface="Verdana"/>
                        </a:rPr>
                        <a:t>public void setDouble(int paramIndex, double value)</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a:solidFill>
                            <a:srgbClr val="000000"/>
                          </a:solidFill>
                          <a:latin typeface="Verdana"/>
                        </a:rPr>
                        <a:t>sets the double value to the given parameter index.</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81658">
                <a:tc>
                  <a:txBody>
                    <a:bodyPr/>
                    <a:lstStyle/>
                    <a:p>
                      <a:pPr fontAlgn="t"/>
                      <a:r>
                        <a:rPr lang="en-IN" sz="1500" b="0" i="0">
                          <a:solidFill>
                            <a:srgbClr val="000000"/>
                          </a:solidFill>
                          <a:latin typeface="Verdana"/>
                        </a:rPr>
                        <a:t>public int executeUpdate()</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500" b="0" i="0">
                          <a:solidFill>
                            <a:srgbClr val="000000"/>
                          </a:solidFill>
                          <a:latin typeface="Verdana"/>
                        </a:rPr>
                        <a:t>executes the query. It is used for create, drop, insert, update, delete etc.</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81658">
                <a:tc>
                  <a:txBody>
                    <a:bodyPr/>
                    <a:lstStyle/>
                    <a:p>
                      <a:pPr fontAlgn="t"/>
                      <a:r>
                        <a:rPr lang="en-IN" sz="1500" b="0" i="0">
                          <a:solidFill>
                            <a:srgbClr val="000000"/>
                          </a:solidFill>
                          <a:latin typeface="Verdana"/>
                        </a:rPr>
                        <a:t>public ResultSet executeQuery()</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500" b="0" i="0" dirty="0">
                          <a:solidFill>
                            <a:srgbClr val="000000"/>
                          </a:solidFill>
                          <a:latin typeface="Verdana"/>
                        </a:rPr>
                        <a:t>executes the select query. It returns an instance of </a:t>
                      </a:r>
                      <a:r>
                        <a:rPr lang="en-IN" sz="1500" b="0" i="0" dirty="0" err="1">
                          <a:solidFill>
                            <a:srgbClr val="000000"/>
                          </a:solidFill>
                          <a:latin typeface="Verdana"/>
                        </a:rPr>
                        <a:t>ResultSet</a:t>
                      </a:r>
                      <a:r>
                        <a:rPr lang="en-IN" sz="1500" b="0" i="0" dirty="0">
                          <a:solidFill>
                            <a:srgbClr val="000000"/>
                          </a:solidFill>
                          <a:latin typeface="Verdana"/>
                        </a:rPr>
                        <a:t>.</a:t>
                      </a:r>
                    </a:p>
                  </a:txBody>
                  <a:tcPr marL="38927" marR="38927" marT="54498" marB="54498">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Method Invocation (RMI)</a:t>
            </a:r>
            <a:br>
              <a:rPr lang="en-IN" dirty="0" smtClean="0"/>
            </a:br>
            <a:endParaRPr lang="en-IN" dirty="0"/>
          </a:p>
        </p:txBody>
      </p:sp>
      <p:sp>
        <p:nvSpPr>
          <p:cNvPr id="3" name="Content Placeholder 2"/>
          <p:cNvSpPr>
            <a:spLocks noGrp="1"/>
          </p:cNvSpPr>
          <p:nvPr>
            <p:ph idx="1"/>
          </p:nvPr>
        </p:nvSpPr>
        <p:spPr>
          <a:xfrm>
            <a:off x="381000" y="1524000"/>
            <a:ext cx="8763000" cy="5334000"/>
          </a:xfrm>
        </p:spPr>
        <p:txBody>
          <a:bodyPr>
            <a:normAutofit/>
          </a:bodyPr>
          <a:lstStyle/>
          <a:p>
            <a:r>
              <a:rPr lang="en-IN" sz="2000" dirty="0" smtClean="0"/>
              <a:t>The </a:t>
            </a:r>
            <a:r>
              <a:rPr lang="en-IN" sz="2000" b="1" dirty="0" smtClean="0"/>
              <a:t>Remote Method Invocation</a:t>
            </a:r>
            <a:r>
              <a:rPr lang="en-IN" sz="2000" dirty="0" smtClean="0"/>
              <a:t> (RMI) is an API that provides a mechanism to create distributed application in java. The RMI allows an object to invoke methods on an object running in another JVM.</a:t>
            </a:r>
          </a:p>
          <a:p>
            <a:r>
              <a:rPr lang="en-IN" sz="2000" dirty="0" smtClean="0"/>
              <a:t>The RMI provides remote communication between the applications using two objects </a:t>
            </a:r>
            <a:r>
              <a:rPr lang="en-IN" sz="2000" i="1" dirty="0" smtClean="0"/>
              <a:t>stub</a:t>
            </a:r>
            <a:r>
              <a:rPr lang="en-IN" sz="2000" dirty="0" smtClean="0"/>
              <a:t> and </a:t>
            </a:r>
            <a:r>
              <a:rPr lang="en-IN" sz="2000" i="1" dirty="0" smtClean="0"/>
              <a:t>skeleton</a:t>
            </a:r>
            <a:r>
              <a:rPr lang="en-IN" sz="2000" dirty="0" smtClean="0"/>
              <a:t>.</a:t>
            </a:r>
          </a:p>
          <a:p>
            <a:pPr>
              <a:buFont typeface="Wingdings" pitchFamily="2" charset="2"/>
              <a:buChar char="Ø"/>
            </a:pPr>
            <a:r>
              <a:rPr lang="en-IN" sz="2000" dirty="0" smtClean="0"/>
              <a:t>Understanding stub and skeleton</a:t>
            </a:r>
          </a:p>
          <a:p>
            <a:r>
              <a:rPr lang="en-IN" sz="2000" dirty="0" smtClean="0"/>
              <a:t>RMI uses stub and skeleton object for communication with the remote object.</a:t>
            </a:r>
          </a:p>
          <a:p>
            <a:r>
              <a:rPr lang="en-IN" sz="2000" dirty="0" smtClean="0"/>
              <a:t>A </a:t>
            </a:r>
            <a:r>
              <a:rPr lang="en-IN" sz="2000" b="1" dirty="0" smtClean="0"/>
              <a:t>remote object</a:t>
            </a:r>
            <a:r>
              <a:rPr lang="en-IN" sz="2000" dirty="0" smtClean="0"/>
              <a:t> is an object whose method can be invoked from another JVM. Let's understand the stub and skeleton objects:</a:t>
            </a:r>
          </a:p>
          <a:p>
            <a:pPr>
              <a:buFont typeface="Wingdings" pitchFamily="2" charset="2"/>
              <a:buChar char="q"/>
            </a:pPr>
            <a:r>
              <a:rPr lang="en-IN" sz="2000" dirty="0" smtClean="0"/>
              <a:t>Stub</a:t>
            </a:r>
          </a:p>
          <a:p>
            <a:r>
              <a:rPr lang="en-IN" sz="2000" dirty="0" smtClean="0"/>
              <a:t>The stub is an object, acts as a gateway for the client side. All the outgoing requests are routed through it. It resides at the client side and represents the remote object. When the caller invokes method on the stub object, it does the following tasks:</a:t>
            </a:r>
          </a:p>
          <a:p>
            <a:r>
              <a:rPr lang="en-IN" sz="2000" dirty="0" smtClean="0"/>
              <a:t>It initiates a connection with remote Virtual Machine (JVM),</a:t>
            </a:r>
          </a:p>
          <a:p>
            <a:pPr>
              <a:buFont typeface="Arial" pitchFamily="34" charset="0"/>
              <a:buChar char="•"/>
            </a:pPr>
            <a:endParaRPr lang="en-IN" sz="2000" dirty="0" smtClean="0"/>
          </a:p>
          <a:p>
            <a:pPr>
              <a:buNone/>
            </a:pPr>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Method Invocation (RMI)</a:t>
            </a:r>
            <a:br>
              <a:rPr lang="en-IN" dirty="0" smtClean="0"/>
            </a:br>
            <a:endParaRPr lang="en-IN" dirty="0"/>
          </a:p>
        </p:txBody>
      </p:sp>
      <p:sp>
        <p:nvSpPr>
          <p:cNvPr id="3" name="Content Placeholder 2"/>
          <p:cNvSpPr>
            <a:spLocks noGrp="1"/>
          </p:cNvSpPr>
          <p:nvPr>
            <p:ph idx="1"/>
          </p:nvPr>
        </p:nvSpPr>
        <p:spPr>
          <a:xfrm>
            <a:off x="381000" y="1143000"/>
            <a:ext cx="8763000" cy="5562600"/>
          </a:xfrm>
        </p:spPr>
        <p:txBody>
          <a:bodyPr/>
          <a:lstStyle/>
          <a:p>
            <a:r>
              <a:rPr lang="en-IN" sz="2000" dirty="0" smtClean="0"/>
              <a:t>It writes and transmits (marshals) the parameters to the remote Virtual Machine (JVM),</a:t>
            </a:r>
          </a:p>
          <a:p>
            <a:r>
              <a:rPr lang="en-IN" sz="2000" dirty="0" smtClean="0"/>
              <a:t>It waits for the result</a:t>
            </a:r>
          </a:p>
          <a:p>
            <a:r>
              <a:rPr lang="en-IN" sz="2000" dirty="0" smtClean="0"/>
              <a:t>It reads (</a:t>
            </a:r>
            <a:r>
              <a:rPr lang="en-IN" sz="2000" dirty="0" err="1" smtClean="0"/>
              <a:t>unmarshals</a:t>
            </a:r>
            <a:r>
              <a:rPr lang="en-IN" sz="2000" dirty="0" smtClean="0"/>
              <a:t>) the return value or exception, and</a:t>
            </a:r>
          </a:p>
          <a:p>
            <a:r>
              <a:rPr lang="en-IN" sz="2000" dirty="0" smtClean="0"/>
              <a:t>It finally, returns the value to the caller.</a:t>
            </a:r>
          </a:p>
          <a:p>
            <a:pPr>
              <a:buNone/>
            </a:pPr>
            <a:r>
              <a:rPr lang="en-IN" dirty="0" smtClean="0"/>
              <a:t> </a:t>
            </a:r>
            <a:endParaRPr lang="en-IN" dirty="0"/>
          </a:p>
        </p:txBody>
      </p:sp>
      <p:sp>
        <p:nvSpPr>
          <p:cNvPr id="1026" name="AutoShape 2" descr="stub and skeleton in RMI"/>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8" name="Picture 4" descr="stub and skeleton in RMI"/>
          <p:cNvPicPr>
            <a:picLocks noChangeAspect="1" noChangeArrowheads="1"/>
          </p:cNvPicPr>
          <p:nvPr/>
        </p:nvPicPr>
        <p:blipFill>
          <a:blip r:embed="rId2"/>
          <a:srcRect/>
          <a:stretch>
            <a:fillRect/>
          </a:stretch>
        </p:blipFill>
        <p:spPr bwMode="auto">
          <a:xfrm>
            <a:off x="381000" y="3705225"/>
            <a:ext cx="8534400" cy="31527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Method Invocation (RMI)</a:t>
            </a:r>
            <a:br>
              <a:rPr lang="en-IN" dirty="0" smtClean="0"/>
            </a:br>
            <a:endParaRPr lang="en-IN" dirty="0"/>
          </a:p>
        </p:txBody>
      </p:sp>
      <p:sp>
        <p:nvSpPr>
          <p:cNvPr id="3" name="Content Placeholder 2"/>
          <p:cNvSpPr>
            <a:spLocks noGrp="1"/>
          </p:cNvSpPr>
          <p:nvPr>
            <p:ph idx="1"/>
          </p:nvPr>
        </p:nvSpPr>
        <p:spPr>
          <a:xfrm>
            <a:off x="457200" y="1600200"/>
            <a:ext cx="8686800" cy="5105400"/>
          </a:xfrm>
        </p:spPr>
        <p:txBody>
          <a:bodyPr>
            <a:normAutofit fontScale="92500" lnSpcReduction="20000"/>
          </a:bodyPr>
          <a:lstStyle/>
          <a:p>
            <a:pPr>
              <a:buFont typeface="Wingdings" pitchFamily="2" charset="2"/>
              <a:buChar char="q"/>
            </a:pPr>
            <a:r>
              <a:rPr lang="en-IN" sz="2400" dirty="0" smtClean="0"/>
              <a:t>skeleton</a:t>
            </a:r>
          </a:p>
          <a:p>
            <a:r>
              <a:rPr lang="en-IN" sz="2000" dirty="0" smtClean="0"/>
              <a:t>The skeleton is an object, acts as a gateway for the server side object. All the incoming requests are routed through it. When the skeleton receives the incoming request, it does the following tasks:</a:t>
            </a:r>
          </a:p>
          <a:p>
            <a:r>
              <a:rPr lang="en-IN" sz="2000" dirty="0" smtClean="0"/>
              <a:t>It reads the parameter for the remote method</a:t>
            </a:r>
          </a:p>
          <a:p>
            <a:r>
              <a:rPr lang="en-IN" sz="2000" dirty="0" smtClean="0"/>
              <a:t>It invokes the method on the actual remote object, and</a:t>
            </a:r>
          </a:p>
          <a:p>
            <a:r>
              <a:rPr lang="en-IN" sz="2000" dirty="0" smtClean="0"/>
              <a:t>It writes and transmits (marshals) the result to the caller.</a:t>
            </a:r>
          </a:p>
          <a:p>
            <a:r>
              <a:rPr lang="en-IN" sz="2000" dirty="0" smtClean="0"/>
              <a:t>In the Java 2 SDK, an stub protocol was introduced that eliminates the need for skeletons.</a:t>
            </a:r>
          </a:p>
          <a:p>
            <a:pPr>
              <a:buFont typeface="Wingdings" pitchFamily="2" charset="2"/>
              <a:buChar char="Ø"/>
            </a:pPr>
            <a:r>
              <a:rPr lang="en-IN" sz="2400" dirty="0" smtClean="0"/>
              <a:t>Understanding requirements for the distributed applications</a:t>
            </a:r>
          </a:p>
          <a:p>
            <a:r>
              <a:rPr lang="en-IN" sz="2000" dirty="0" smtClean="0"/>
              <a:t>If any application performs these tasks, it can be distributed application.</a:t>
            </a:r>
          </a:p>
          <a:p>
            <a:r>
              <a:rPr lang="en-IN" sz="2000" dirty="0" smtClean="0"/>
              <a:t>.The application need to locate the remote method</a:t>
            </a:r>
          </a:p>
          <a:p>
            <a:r>
              <a:rPr lang="en-IN" sz="2000" dirty="0" smtClean="0"/>
              <a:t>It need to provide the communication with the remote objects, and</a:t>
            </a:r>
          </a:p>
          <a:p>
            <a:r>
              <a:rPr lang="en-IN" sz="2000" dirty="0" smtClean="0"/>
              <a:t>The application need to load the class definitions for the objects.</a:t>
            </a:r>
          </a:p>
          <a:p>
            <a:r>
              <a:rPr lang="en-IN" sz="2000" dirty="0" smtClean="0"/>
              <a:t>The RMI application have all these features, so it is called the distributed application.</a:t>
            </a:r>
          </a:p>
          <a:p>
            <a:pPr>
              <a:buNone/>
            </a:pPr>
            <a:endParaRPr lang="en-I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Method Invocation (RMI)</a:t>
            </a:r>
            <a:br>
              <a:rPr lang="en-IN" dirty="0" smtClean="0"/>
            </a:br>
            <a:endParaRPr lang="en-IN" dirty="0"/>
          </a:p>
        </p:txBody>
      </p:sp>
      <p:sp>
        <p:nvSpPr>
          <p:cNvPr id="3" name="Content Placeholder 2"/>
          <p:cNvSpPr>
            <a:spLocks noGrp="1"/>
          </p:cNvSpPr>
          <p:nvPr>
            <p:ph idx="1"/>
          </p:nvPr>
        </p:nvSpPr>
        <p:spPr>
          <a:xfrm>
            <a:off x="381000" y="1143000"/>
            <a:ext cx="8763000" cy="5715000"/>
          </a:xfrm>
        </p:spPr>
        <p:txBody>
          <a:bodyPr>
            <a:normAutofit/>
          </a:bodyPr>
          <a:lstStyle/>
          <a:p>
            <a:pPr>
              <a:buFont typeface="Wingdings" pitchFamily="2" charset="2"/>
              <a:buChar char="Ø"/>
            </a:pPr>
            <a:r>
              <a:rPr lang="en-IN" sz="2400" dirty="0" smtClean="0"/>
              <a:t>Steps to write the RMI program</a:t>
            </a:r>
          </a:p>
          <a:p>
            <a:pPr>
              <a:buFont typeface="Arial" pitchFamily="34" charset="0"/>
              <a:buChar char="•"/>
            </a:pPr>
            <a:r>
              <a:rPr lang="en-IN" sz="2000" dirty="0" smtClean="0"/>
              <a:t>There is given the 6 steps to write the RMI program.</a:t>
            </a:r>
          </a:p>
          <a:p>
            <a:r>
              <a:rPr lang="en-IN" sz="2000" dirty="0" smtClean="0"/>
              <a:t>Create the remote interface</a:t>
            </a:r>
          </a:p>
          <a:p>
            <a:r>
              <a:rPr lang="en-IN" sz="2000" dirty="0" smtClean="0"/>
              <a:t>Provide the implementation of the remote interface</a:t>
            </a:r>
          </a:p>
          <a:p>
            <a:r>
              <a:rPr lang="en-IN" sz="2000" dirty="0" smtClean="0"/>
              <a:t>Compile the implementation class and create the stub and skeleton objects using the </a:t>
            </a:r>
            <a:r>
              <a:rPr lang="en-IN" sz="2000" dirty="0" err="1" smtClean="0"/>
              <a:t>rmic</a:t>
            </a:r>
            <a:r>
              <a:rPr lang="en-IN" sz="2000" dirty="0" smtClean="0"/>
              <a:t> tool</a:t>
            </a:r>
          </a:p>
          <a:p>
            <a:r>
              <a:rPr lang="en-IN" sz="2000" dirty="0" smtClean="0"/>
              <a:t>Start the registry service by </a:t>
            </a:r>
            <a:r>
              <a:rPr lang="en-IN" sz="2000" dirty="0" err="1" smtClean="0"/>
              <a:t>rmiregistry</a:t>
            </a:r>
            <a:r>
              <a:rPr lang="en-IN" sz="2000" dirty="0" smtClean="0"/>
              <a:t> tool</a:t>
            </a:r>
          </a:p>
          <a:p>
            <a:r>
              <a:rPr lang="en-IN" sz="2000" dirty="0" smtClean="0"/>
              <a:t>Create and start the remote application</a:t>
            </a:r>
          </a:p>
          <a:p>
            <a:r>
              <a:rPr lang="en-IN" sz="2000" dirty="0" smtClean="0"/>
              <a:t>Create and start the client application</a:t>
            </a:r>
          </a:p>
          <a:p>
            <a:pPr>
              <a:buNone/>
            </a:pP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br>
              <a:rPr lang="en-IN" dirty="0" smtClean="0"/>
            </a:br>
            <a:endParaRPr lang="en-IN" dirty="0"/>
          </a:p>
        </p:txBody>
      </p:sp>
      <p:sp>
        <p:nvSpPr>
          <p:cNvPr id="3" name="Content Placeholder 2"/>
          <p:cNvSpPr>
            <a:spLocks noGrp="1"/>
          </p:cNvSpPr>
          <p:nvPr>
            <p:ph idx="1"/>
          </p:nvPr>
        </p:nvSpPr>
        <p:spPr>
          <a:xfrm>
            <a:off x="457200" y="1143000"/>
            <a:ext cx="8686800" cy="5715000"/>
          </a:xfrm>
        </p:spPr>
        <p:txBody>
          <a:bodyPr>
            <a:normAutofit lnSpcReduction="10000"/>
          </a:bodyPr>
          <a:lstStyle/>
          <a:p>
            <a:pPr>
              <a:buFont typeface="Arial" pitchFamily="34" charset="0"/>
              <a:buChar char="•"/>
            </a:pPr>
            <a:r>
              <a:rPr lang="en-IN" dirty="0" smtClean="0"/>
              <a:t> </a:t>
            </a:r>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r>
              <a:rPr lang="en-IN" sz="2000" dirty="0" smtClean="0"/>
              <a:t>Before JDBC, ODBC API was used to connect and execute query to the database. But ODBC API uses ODBC driver that is written in C language which is </a:t>
            </a:r>
            <a:r>
              <a:rPr lang="en-IN" sz="2000" dirty="0" err="1" smtClean="0"/>
              <a:t>plateform</a:t>
            </a:r>
            <a:r>
              <a:rPr lang="en-IN" sz="2000" dirty="0" smtClean="0"/>
              <a:t> dependent and unsecured. That is why Sun </a:t>
            </a:r>
            <a:r>
              <a:rPr lang="en-IN" sz="2000" dirty="0" err="1" smtClean="0"/>
              <a:t>Microsystem</a:t>
            </a:r>
            <a:r>
              <a:rPr lang="en-IN" sz="2000" dirty="0" smtClean="0"/>
              <a:t> has defined its own API (JDBC API) that uses JDBC driver written in Java language.</a:t>
            </a:r>
          </a:p>
          <a:p>
            <a:pPr>
              <a:buFont typeface="Wingdings" pitchFamily="2" charset="2"/>
              <a:buChar char="v"/>
            </a:pPr>
            <a:r>
              <a:rPr lang="en-IN" sz="2000" dirty="0" smtClean="0"/>
              <a:t>What is API?</a:t>
            </a:r>
          </a:p>
          <a:p>
            <a:pPr>
              <a:buFont typeface="Arial" pitchFamily="34" charset="0"/>
              <a:buChar char="•"/>
            </a:pPr>
            <a:r>
              <a:rPr lang="en-IN" sz="2000" dirty="0" smtClean="0"/>
              <a:t>API (Application programming interface) is a document that contains description of all the features of a product or software. It represents classes and interfaces that software programs can follow to communicate with each other. An API can be created for applications, libraries, operating systems, etc</a:t>
            </a:r>
            <a:endParaRPr lang="en-IN" sz="2000" dirty="0"/>
          </a:p>
        </p:txBody>
      </p:sp>
      <p:pic>
        <p:nvPicPr>
          <p:cNvPr id="1026" name="Picture 2" descr="JDBC (Java Database Connectivity) "/>
          <p:cNvPicPr>
            <a:picLocks noChangeAspect="1" noChangeArrowheads="1"/>
          </p:cNvPicPr>
          <p:nvPr/>
        </p:nvPicPr>
        <p:blipFill>
          <a:blip r:embed="rId2"/>
          <a:srcRect/>
          <a:stretch>
            <a:fillRect/>
          </a:stretch>
        </p:blipFill>
        <p:spPr bwMode="auto">
          <a:xfrm>
            <a:off x="838200" y="1295400"/>
            <a:ext cx="4343400" cy="224283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Method Invocation (RMI)</a:t>
            </a:r>
            <a:br>
              <a:rPr lang="en-IN" dirty="0" smtClean="0"/>
            </a:br>
            <a:endParaRPr lang="en-IN" dirty="0"/>
          </a:p>
        </p:txBody>
      </p:sp>
      <p:sp>
        <p:nvSpPr>
          <p:cNvPr id="3" name="Content Placeholder 2"/>
          <p:cNvSpPr>
            <a:spLocks noGrp="1"/>
          </p:cNvSpPr>
          <p:nvPr>
            <p:ph idx="1"/>
          </p:nvPr>
        </p:nvSpPr>
        <p:spPr>
          <a:xfrm>
            <a:off x="381000" y="1066800"/>
            <a:ext cx="8763000" cy="5791200"/>
          </a:xfrm>
        </p:spPr>
        <p:txBody>
          <a:bodyPr>
            <a:normAutofit fontScale="92500" lnSpcReduction="10000"/>
          </a:bodyPr>
          <a:lstStyle/>
          <a:p>
            <a:pPr>
              <a:buFont typeface="Wingdings" pitchFamily="2" charset="2"/>
              <a:buChar char="Ø"/>
            </a:pPr>
            <a:r>
              <a:rPr lang="en-IN" sz="2400" dirty="0" smtClean="0"/>
              <a:t> </a:t>
            </a:r>
            <a:r>
              <a:rPr lang="en-IN" sz="2400" dirty="0" err="1" smtClean="0"/>
              <a:t>rmi</a:t>
            </a:r>
            <a:r>
              <a:rPr lang="en-IN" sz="2400" dirty="0" smtClean="0"/>
              <a:t> services need to be hosted in a server process. The Naming class provides methods to get and store the remote object. The Naming class provides 5 methods.</a:t>
            </a:r>
          </a:p>
          <a:p>
            <a:r>
              <a:rPr lang="en-IN" sz="2000" b="1" dirty="0" smtClean="0"/>
              <a:t>public static </a:t>
            </a:r>
            <a:r>
              <a:rPr lang="en-IN" sz="2000" b="1" dirty="0" err="1" smtClean="0"/>
              <a:t>java.rmi.Remote</a:t>
            </a:r>
            <a:r>
              <a:rPr lang="en-IN" sz="2000" b="1" dirty="0" smtClean="0"/>
              <a:t> lookup(</a:t>
            </a:r>
            <a:r>
              <a:rPr lang="en-IN" sz="2000" b="1" dirty="0" err="1" smtClean="0"/>
              <a:t>java.lang.String</a:t>
            </a:r>
            <a:r>
              <a:rPr lang="en-IN" sz="2000" b="1" dirty="0" smtClean="0"/>
              <a:t>) throws </a:t>
            </a:r>
            <a:r>
              <a:rPr lang="en-IN" sz="2000" b="1" dirty="0" err="1" smtClean="0"/>
              <a:t>java.rmi.NotBoundException</a:t>
            </a:r>
            <a:r>
              <a:rPr lang="en-IN" sz="2000" b="1" dirty="0" smtClean="0"/>
              <a:t>, </a:t>
            </a:r>
            <a:r>
              <a:rPr lang="en-IN" sz="2000" b="1" dirty="0" err="1" smtClean="0"/>
              <a:t>java.net.MalformedURLException</a:t>
            </a:r>
            <a:r>
              <a:rPr lang="en-IN" sz="2000" b="1" dirty="0" smtClean="0"/>
              <a:t>, </a:t>
            </a:r>
            <a:r>
              <a:rPr lang="en-IN" sz="2000" b="1" dirty="0" err="1" smtClean="0"/>
              <a:t>java.rmi.RemoteException</a:t>
            </a:r>
            <a:r>
              <a:rPr lang="en-IN" sz="2000" b="1" dirty="0" smtClean="0"/>
              <a:t>;</a:t>
            </a:r>
            <a:r>
              <a:rPr lang="en-IN" sz="2000" dirty="0" smtClean="0"/>
              <a:t> it returns the reference of the remote object.</a:t>
            </a:r>
          </a:p>
          <a:p>
            <a:r>
              <a:rPr lang="en-IN" sz="2000" b="1" dirty="0" smtClean="0"/>
              <a:t>public static void bind(</a:t>
            </a:r>
            <a:r>
              <a:rPr lang="en-IN" sz="2000" b="1" dirty="0" err="1" smtClean="0"/>
              <a:t>java.lang.String</a:t>
            </a:r>
            <a:r>
              <a:rPr lang="en-IN" sz="2000" b="1" dirty="0" smtClean="0"/>
              <a:t>, </a:t>
            </a:r>
            <a:r>
              <a:rPr lang="en-IN" sz="2000" b="1" dirty="0" err="1" smtClean="0"/>
              <a:t>java.rmi.Remote</a:t>
            </a:r>
            <a:r>
              <a:rPr lang="en-IN" sz="2000" b="1" dirty="0" smtClean="0"/>
              <a:t>) throws </a:t>
            </a:r>
            <a:r>
              <a:rPr lang="en-IN" sz="2000" b="1" dirty="0" err="1" smtClean="0"/>
              <a:t>java.rmi.AlreadyBoundException</a:t>
            </a:r>
            <a:r>
              <a:rPr lang="en-IN" sz="2000" b="1" dirty="0" smtClean="0"/>
              <a:t>, </a:t>
            </a:r>
            <a:r>
              <a:rPr lang="en-IN" sz="2000" b="1" dirty="0" err="1" smtClean="0"/>
              <a:t>java.net.MalformedURLException</a:t>
            </a:r>
            <a:r>
              <a:rPr lang="en-IN" sz="2000" b="1" dirty="0" smtClean="0"/>
              <a:t>, </a:t>
            </a:r>
            <a:r>
              <a:rPr lang="en-IN" sz="2000" b="1" dirty="0" err="1" smtClean="0"/>
              <a:t>java.rmi.RemoteException</a:t>
            </a:r>
            <a:r>
              <a:rPr lang="en-IN" sz="2000" b="1" dirty="0" smtClean="0"/>
              <a:t>;</a:t>
            </a:r>
            <a:r>
              <a:rPr lang="en-IN" sz="2000" dirty="0" smtClean="0"/>
              <a:t> it binds the remote object with the given name.</a:t>
            </a:r>
          </a:p>
          <a:p>
            <a:r>
              <a:rPr lang="en-IN" sz="2000" b="1" dirty="0" smtClean="0"/>
              <a:t>public static void unbind(</a:t>
            </a:r>
            <a:r>
              <a:rPr lang="en-IN" sz="2000" b="1" dirty="0" err="1" smtClean="0"/>
              <a:t>java.lang.String</a:t>
            </a:r>
            <a:r>
              <a:rPr lang="en-IN" sz="2000" b="1" dirty="0" smtClean="0"/>
              <a:t>) throws </a:t>
            </a:r>
            <a:r>
              <a:rPr lang="en-IN" sz="2000" b="1" dirty="0" err="1" smtClean="0"/>
              <a:t>java.rmi.RemoteException</a:t>
            </a:r>
            <a:r>
              <a:rPr lang="en-IN" sz="2000" b="1" dirty="0" smtClean="0"/>
              <a:t>, </a:t>
            </a:r>
            <a:r>
              <a:rPr lang="en-IN" sz="2000" b="1" dirty="0" err="1" smtClean="0"/>
              <a:t>java.rmi.NotBoundException</a:t>
            </a:r>
            <a:r>
              <a:rPr lang="en-IN" sz="2000" b="1" dirty="0" smtClean="0"/>
              <a:t>, </a:t>
            </a:r>
            <a:r>
              <a:rPr lang="en-IN" sz="2000" b="1" dirty="0" err="1" smtClean="0"/>
              <a:t>java.net.MalformedURLException</a:t>
            </a:r>
            <a:r>
              <a:rPr lang="en-IN" sz="2000" b="1" dirty="0" smtClean="0"/>
              <a:t>;</a:t>
            </a:r>
            <a:r>
              <a:rPr lang="en-IN" sz="2000" dirty="0" smtClean="0"/>
              <a:t> it destroys the remote object which is bound with the given name.</a:t>
            </a:r>
          </a:p>
          <a:p>
            <a:r>
              <a:rPr lang="en-IN" sz="2000" b="1" dirty="0" smtClean="0"/>
              <a:t>public static void rebind(</a:t>
            </a:r>
            <a:r>
              <a:rPr lang="en-IN" sz="2000" b="1" dirty="0" err="1" smtClean="0"/>
              <a:t>java.lang.String</a:t>
            </a:r>
            <a:r>
              <a:rPr lang="en-IN" sz="2000" b="1" dirty="0" smtClean="0"/>
              <a:t>, </a:t>
            </a:r>
            <a:r>
              <a:rPr lang="en-IN" sz="2000" b="1" dirty="0" err="1" smtClean="0"/>
              <a:t>java.rmi.Remote</a:t>
            </a:r>
            <a:r>
              <a:rPr lang="en-IN" sz="2000" b="1" dirty="0" smtClean="0"/>
              <a:t>) throws </a:t>
            </a:r>
            <a:r>
              <a:rPr lang="en-IN" sz="2000" b="1" dirty="0" err="1" smtClean="0"/>
              <a:t>java.rmi.RemoteException</a:t>
            </a:r>
            <a:r>
              <a:rPr lang="en-IN" sz="2000" b="1" dirty="0" smtClean="0"/>
              <a:t>, </a:t>
            </a:r>
            <a:r>
              <a:rPr lang="en-IN" sz="2000" b="1" dirty="0" err="1" smtClean="0"/>
              <a:t>java.net.MalformedURLException</a:t>
            </a:r>
            <a:r>
              <a:rPr lang="en-IN" sz="2000" b="1" dirty="0" smtClean="0"/>
              <a:t>;</a:t>
            </a:r>
            <a:r>
              <a:rPr lang="en-IN" sz="2000" dirty="0" smtClean="0"/>
              <a:t> it binds the remote object to the new name.</a:t>
            </a:r>
          </a:p>
          <a:p>
            <a:r>
              <a:rPr lang="en-IN" sz="2000" b="1" dirty="0" smtClean="0"/>
              <a:t>public static </a:t>
            </a:r>
            <a:r>
              <a:rPr lang="en-IN" sz="2000" b="1" dirty="0" err="1" smtClean="0"/>
              <a:t>java.lang.String</a:t>
            </a:r>
            <a:r>
              <a:rPr lang="en-IN" sz="2000" b="1" dirty="0" smtClean="0"/>
              <a:t>[] list(</a:t>
            </a:r>
            <a:r>
              <a:rPr lang="en-IN" sz="2000" b="1" dirty="0" err="1" smtClean="0"/>
              <a:t>java.lang.String</a:t>
            </a:r>
            <a:r>
              <a:rPr lang="en-IN" sz="2000" b="1" dirty="0" smtClean="0"/>
              <a:t>) throws </a:t>
            </a:r>
            <a:r>
              <a:rPr lang="en-IN" sz="2000" b="1" dirty="0" err="1" smtClean="0"/>
              <a:t>java.rmi.RemoteException</a:t>
            </a:r>
            <a:r>
              <a:rPr lang="en-IN" sz="2000" b="1" dirty="0" smtClean="0"/>
              <a:t>, </a:t>
            </a:r>
            <a:r>
              <a:rPr lang="en-IN" sz="2000" b="1" dirty="0" err="1" smtClean="0"/>
              <a:t>java.net.MalformedURLException</a:t>
            </a:r>
            <a:r>
              <a:rPr lang="en-IN" sz="2000" b="1" dirty="0" smtClean="0"/>
              <a:t>;</a:t>
            </a:r>
            <a:r>
              <a:rPr lang="en-IN" sz="2000" dirty="0" smtClean="0"/>
              <a:t> it returns an array of the names of the remote objects bound in the registry.</a:t>
            </a:r>
          </a:p>
          <a:p>
            <a:pPr>
              <a:buNone/>
            </a:pPr>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Servlet</a:t>
            </a:r>
            <a:r>
              <a:rPr lang="en-IN" dirty="0" smtClean="0"/>
              <a:t/>
            </a:r>
            <a:br>
              <a:rPr lang="en-IN" dirty="0" smtClean="0"/>
            </a:br>
            <a:endParaRPr lang="en-IN" dirty="0"/>
          </a:p>
        </p:txBody>
      </p:sp>
      <p:sp>
        <p:nvSpPr>
          <p:cNvPr id="3" name="Content Placeholder 2"/>
          <p:cNvSpPr>
            <a:spLocks noGrp="1"/>
          </p:cNvSpPr>
          <p:nvPr>
            <p:ph idx="1"/>
          </p:nvPr>
        </p:nvSpPr>
        <p:spPr>
          <a:xfrm>
            <a:off x="381000" y="1219200"/>
            <a:ext cx="8763000" cy="5638800"/>
          </a:xfrm>
        </p:spPr>
        <p:txBody>
          <a:bodyPr>
            <a:normAutofit/>
          </a:bodyPr>
          <a:lstStyle/>
          <a:p>
            <a:r>
              <a:rPr lang="en-IN" sz="2000" b="1" dirty="0" err="1" smtClean="0"/>
              <a:t>Servlet</a:t>
            </a:r>
            <a:r>
              <a:rPr lang="en-IN" sz="2000" dirty="0" smtClean="0"/>
              <a:t> technology is used to create web application (resides at server side and generates dynamic web page).</a:t>
            </a:r>
          </a:p>
          <a:p>
            <a:r>
              <a:rPr lang="en-IN" sz="2000" b="1" dirty="0" err="1" smtClean="0"/>
              <a:t>Servet</a:t>
            </a:r>
            <a:r>
              <a:rPr lang="en-IN" sz="2000" dirty="0" smtClean="0"/>
              <a:t> technology is robust and scalable as it uses the java language. Before </a:t>
            </a:r>
            <a:r>
              <a:rPr lang="en-IN" sz="2000" dirty="0" err="1" smtClean="0"/>
              <a:t>Servlet</a:t>
            </a:r>
            <a:r>
              <a:rPr lang="en-IN" sz="2000" dirty="0" smtClean="0"/>
              <a:t>, CGI (Common Gateway Interface) scripting language was used as a server-side programming language. But there were many disadvantages of this technology</a:t>
            </a:r>
          </a:p>
          <a:p>
            <a:pPr>
              <a:buFont typeface="Wingdings" pitchFamily="2" charset="2"/>
              <a:buChar char="v"/>
            </a:pPr>
            <a:r>
              <a:rPr lang="en-IN" sz="2400" dirty="0" smtClean="0"/>
              <a:t>What is a </a:t>
            </a:r>
            <a:r>
              <a:rPr lang="en-IN" sz="2400" dirty="0" err="1" smtClean="0"/>
              <a:t>Servlet</a:t>
            </a:r>
            <a:r>
              <a:rPr lang="en-IN" sz="2400" dirty="0" smtClean="0"/>
              <a:t>?</a:t>
            </a:r>
          </a:p>
          <a:p>
            <a:r>
              <a:rPr lang="en-IN" sz="2000" dirty="0" err="1" smtClean="0"/>
              <a:t>Servlet</a:t>
            </a:r>
            <a:r>
              <a:rPr lang="en-IN" sz="2000" dirty="0" smtClean="0"/>
              <a:t> can be described in many ways, depending on the context.</a:t>
            </a:r>
          </a:p>
          <a:p>
            <a:r>
              <a:rPr lang="en-IN" sz="2000" dirty="0" err="1" smtClean="0"/>
              <a:t>Servlet</a:t>
            </a:r>
            <a:r>
              <a:rPr lang="en-IN" sz="2000" dirty="0" smtClean="0"/>
              <a:t> is a technology i.e. used to create web application.</a:t>
            </a:r>
          </a:p>
          <a:p>
            <a:r>
              <a:rPr lang="en-IN" sz="2000" dirty="0" err="1" smtClean="0"/>
              <a:t>Servlet</a:t>
            </a:r>
            <a:r>
              <a:rPr lang="en-IN" sz="2000" dirty="0" smtClean="0"/>
              <a:t> is an API that provides many interfaces and classes including documentations.</a:t>
            </a:r>
          </a:p>
          <a:p>
            <a:r>
              <a:rPr lang="en-IN" sz="2000" dirty="0" err="1" smtClean="0"/>
              <a:t>Servlet</a:t>
            </a:r>
            <a:r>
              <a:rPr lang="en-IN" sz="2000" dirty="0" smtClean="0"/>
              <a:t> is an interface that must be implemented for creating any </a:t>
            </a:r>
            <a:r>
              <a:rPr lang="en-IN" sz="2000" dirty="0" err="1" smtClean="0"/>
              <a:t>servlet</a:t>
            </a:r>
            <a:r>
              <a:rPr lang="en-IN" sz="2000" dirty="0" smtClean="0"/>
              <a:t>.</a:t>
            </a:r>
          </a:p>
          <a:p>
            <a:r>
              <a:rPr lang="en-IN" sz="2000" dirty="0" err="1" smtClean="0"/>
              <a:t>Servlet</a:t>
            </a:r>
            <a:r>
              <a:rPr lang="en-IN" sz="2000" dirty="0" smtClean="0"/>
              <a:t> is a class that extend the capabilities of the servers and respond to the incoming request. It can respond to any type of requests.</a:t>
            </a:r>
          </a:p>
          <a:p>
            <a:r>
              <a:rPr lang="en-IN" sz="2000" dirty="0" err="1" smtClean="0"/>
              <a:t>Servlet</a:t>
            </a:r>
            <a:r>
              <a:rPr lang="en-IN" sz="2000" dirty="0" smtClean="0"/>
              <a:t> is a web component that is deployed on the server to create dynamic w</a:t>
            </a:r>
          </a:p>
          <a:p>
            <a:pPr>
              <a:buNone/>
            </a:pP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1143000"/>
            <a:ext cx="8763000" cy="5715000"/>
          </a:xfrm>
        </p:spPr>
        <p:txBody>
          <a:bodyPr>
            <a:normAutofit/>
          </a:bodyPr>
          <a:lstStyle/>
          <a:p>
            <a:pPr>
              <a:buFont typeface="Wingdings" pitchFamily="2" charset="2"/>
              <a:buChar char="v"/>
            </a:pPr>
            <a:r>
              <a:rPr lang="en-IN" sz="2400" dirty="0" smtClean="0"/>
              <a:t>What is web application?</a:t>
            </a:r>
          </a:p>
          <a:p>
            <a:pPr>
              <a:buFont typeface="Arial" pitchFamily="34" charset="0"/>
              <a:buChar char="•"/>
            </a:pPr>
            <a:r>
              <a:rPr lang="en-IN" sz="2000" dirty="0" smtClean="0"/>
              <a:t>A web application is an application accessible from the web. A web application is composed of web components like </a:t>
            </a:r>
            <a:r>
              <a:rPr lang="en-IN" sz="2000" dirty="0" err="1" smtClean="0"/>
              <a:t>Servlet</a:t>
            </a:r>
            <a:r>
              <a:rPr lang="en-IN" sz="2000" dirty="0" smtClean="0"/>
              <a:t>, JSP, Filter etc. and other components such as HTML. The web components typically execute in Web Server and respond to HTTP request.</a:t>
            </a:r>
          </a:p>
          <a:p>
            <a:pPr>
              <a:buFont typeface="Wingdings" pitchFamily="2" charset="2"/>
              <a:buChar char="v"/>
            </a:pPr>
            <a:r>
              <a:rPr lang="en-IN" sz="2400" dirty="0" smtClean="0"/>
              <a:t>CGI(</a:t>
            </a:r>
            <a:r>
              <a:rPr lang="en-IN" sz="2400" dirty="0" err="1" smtClean="0"/>
              <a:t>Commmon</a:t>
            </a:r>
            <a:r>
              <a:rPr lang="en-IN" sz="2400" dirty="0" smtClean="0"/>
              <a:t> Gateway Interface)</a:t>
            </a:r>
          </a:p>
          <a:p>
            <a:pPr>
              <a:buFont typeface="Arial" pitchFamily="34" charset="0"/>
              <a:buChar char="•"/>
            </a:pPr>
            <a:r>
              <a:rPr lang="en-IN" sz="2000" dirty="0" smtClean="0"/>
              <a:t>CGI technology enables the web server to call an external program and pass HTTP request information to the external program to process the request. For each request, it starts a new process.</a:t>
            </a:r>
          </a:p>
          <a:p>
            <a:pPr>
              <a:buFont typeface="Wingdings" pitchFamily="2" charset="2"/>
              <a:buChar char="Ø"/>
            </a:pPr>
            <a:r>
              <a:rPr lang="en-IN" sz="2000" dirty="0" smtClean="0"/>
              <a:t>Disadvantages of CGI</a:t>
            </a:r>
          </a:p>
          <a:p>
            <a:r>
              <a:rPr lang="en-IN" sz="2000" dirty="0" smtClean="0"/>
              <a:t>If number of clients increases, it takes more time for sending response.</a:t>
            </a:r>
          </a:p>
          <a:p>
            <a:r>
              <a:rPr lang="en-IN" sz="2000" dirty="0" smtClean="0"/>
              <a:t>For each request, it starts a process and Web server is limited to start processes.</a:t>
            </a:r>
          </a:p>
          <a:p>
            <a:r>
              <a:rPr lang="en-IN" sz="2000" dirty="0" smtClean="0"/>
              <a:t>It uses platform dependent language e.g. C, C++, </a:t>
            </a:r>
            <a:r>
              <a:rPr lang="en-IN" sz="2000" dirty="0" err="1" smtClean="0"/>
              <a:t>perl</a:t>
            </a:r>
            <a:r>
              <a:rPr lang="en-IN" sz="2000" dirty="0" smtClean="0"/>
              <a:t>.</a:t>
            </a:r>
          </a:p>
          <a:p>
            <a:pPr>
              <a:buNone/>
            </a:pPr>
            <a:endParaRPr lang="en-IN" sz="2000" dirty="0" smtClean="0"/>
          </a:p>
          <a:p>
            <a:pPr>
              <a:buNone/>
            </a:pPr>
            <a:endParaRPr lang="en-I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990600"/>
            <a:ext cx="8763000" cy="5867400"/>
          </a:xfrm>
        </p:spPr>
        <p:txBody>
          <a:bodyPr/>
          <a:lstStyle/>
          <a:p>
            <a:endParaRPr lang="en-IN" dirty="0" smtClean="0"/>
          </a:p>
          <a:p>
            <a:endParaRPr lang="en-IN" dirty="0" smtClean="0"/>
          </a:p>
          <a:p>
            <a:endParaRPr lang="en-IN" dirty="0" smtClean="0"/>
          </a:p>
          <a:p>
            <a:endParaRPr lang="en-IN" dirty="0" smtClean="0"/>
          </a:p>
          <a:p>
            <a:endParaRPr lang="en-IN" dirty="0" smtClean="0"/>
          </a:p>
          <a:p>
            <a:r>
              <a:rPr lang="en-IN" sz="2400" dirty="0" smtClean="0"/>
              <a:t>Advantage of </a:t>
            </a:r>
            <a:r>
              <a:rPr lang="en-IN" sz="2400" dirty="0" err="1" smtClean="0"/>
              <a:t>Servlet</a:t>
            </a:r>
            <a:endParaRPr lang="en-IN" sz="2400" dirty="0" smtClean="0"/>
          </a:p>
          <a:p>
            <a:pPr>
              <a:buNone/>
            </a:pPr>
            <a:r>
              <a:rPr lang="en-IN" dirty="0" smtClean="0"/>
              <a:t> </a:t>
            </a:r>
            <a:endParaRPr lang="en-IN" dirty="0"/>
          </a:p>
        </p:txBody>
      </p:sp>
      <p:pic>
        <p:nvPicPr>
          <p:cNvPr id="1026" name="Picture 2" descr="advantage of servlet"/>
          <p:cNvPicPr>
            <a:picLocks noChangeAspect="1" noChangeArrowheads="1"/>
          </p:cNvPicPr>
          <p:nvPr/>
        </p:nvPicPr>
        <p:blipFill>
          <a:blip r:embed="rId2"/>
          <a:srcRect/>
          <a:stretch>
            <a:fillRect/>
          </a:stretch>
        </p:blipFill>
        <p:spPr bwMode="auto">
          <a:xfrm>
            <a:off x="533400" y="4191000"/>
            <a:ext cx="8077200" cy="2667000"/>
          </a:xfrm>
          <a:prstGeom prst="rect">
            <a:avLst/>
          </a:prstGeom>
          <a:noFill/>
        </p:spPr>
      </p:pic>
      <p:pic>
        <p:nvPicPr>
          <p:cNvPr id="1028" name="Picture 4" descr="problem in cgi and how servlet is better"/>
          <p:cNvPicPr>
            <a:picLocks noChangeAspect="1" noChangeArrowheads="1"/>
          </p:cNvPicPr>
          <p:nvPr/>
        </p:nvPicPr>
        <p:blipFill>
          <a:blip r:embed="rId3"/>
          <a:srcRect/>
          <a:stretch>
            <a:fillRect/>
          </a:stretch>
        </p:blipFill>
        <p:spPr bwMode="auto">
          <a:xfrm>
            <a:off x="533400" y="685800"/>
            <a:ext cx="8305800" cy="30099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Servlet</a:t>
            </a:r>
            <a:endParaRPr lang="en-IN" dirty="0"/>
          </a:p>
        </p:txBody>
      </p:sp>
      <p:sp>
        <p:nvSpPr>
          <p:cNvPr id="3" name="Content Placeholder 2"/>
          <p:cNvSpPr>
            <a:spLocks noGrp="1"/>
          </p:cNvSpPr>
          <p:nvPr>
            <p:ph idx="1"/>
          </p:nvPr>
        </p:nvSpPr>
        <p:spPr>
          <a:xfrm>
            <a:off x="304800" y="1447800"/>
            <a:ext cx="8839200" cy="5410200"/>
          </a:xfrm>
        </p:spPr>
        <p:txBody>
          <a:bodyPr>
            <a:normAutofit/>
          </a:bodyPr>
          <a:lstStyle/>
          <a:p>
            <a:pPr>
              <a:buFont typeface="Arial" pitchFamily="34" charset="0"/>
              <a:buChar char="•"/>
            </a:pPr>
            <a:r>
              <a:rPr lang="en-IN" sz="2000" dirty="0" smtClean="0"/>
              <a:t>There are many advantages of </a:t>
            </a:r>
            <a:r>
              <a:rPr lang="en-IN" sz="2000" dirty="0" err="1" smtClean="0"/>
              <a:t>Servlet</a:t>
            </a:r>
            <a:r>
              <a:rPr lang="en-IN" sz="2000" dirty="0" smtClean="0"/>
              <a:t> over CGI. The web container creates threads for handling the multiple requests to the </a:t>
            </a:r>
            <a:r>
              <a:rPr lang="en-IN" sz="2000" dirty="0" err="1" smtClean="0"/>
              <a:t>servlet</a:t>
            </a:r>
            <a:r>
              <a:rPr lang="en-IN" sz="2000" dirty="0" smtClean="0"/>
              <a:t>. Threads have a lot of benefits over the Processes such as they share a common memory area, </a:t>
            </a:r>
            <a:r>
              <a:rPr lang="en-IN" sz="2000" dirty="0" err="1" smtClean="0"/>
              <a:t>lighweight</a:t>
            </a:r>
            <a:r>
              <a:rPr lang="en-IN" sz="2000" dirty="0" smtClean="0"/>
              <a:t>, cost of communication between the threads are low. The basic benefits of </a:t>
            </a:r>
            <a:r>
              <a:rPr lang="en-IN" sz="2000" dirty="0" err="1" smtClean="0"/>
              <a:t>servlet</a:t>
            </a:r>
            <a:r>
              <a:rPr lang="en-IN" sz="2000" dirty="0" smtClean="0"/>
              <a:t> are as follows:</a:t>
            </a:r>
          </a:p>
          <a:p>
            <a:r>
              <a:rPr lang="en-IN" sz="2000" b="1" dirty="0" smtClean="0"/>
              <a:t>better performance:</a:t>
            </a:r>
            <a:r>
              <a:rPr lang="en-IN" sz="2000" dirty="0" smtClean="0"/>
              <a:t> because it creates a thread for each request not process.</a:t>
            </a:r>
          </a:p>
          <a:p>
            <a:r>
              <a:rPr lang="en-IN" sz="2000" b="1" dirty="0" smtClean="0"/>
              <a:t>Portability:</a:t>
            </a:r>
            <a:r>
              <a:rPr lang="en-IN" sz="2000" dirty="0" smtClean="0"/>
              <a:t> because it uses java language.</a:t>
            </a:r>
          </a:p>
          <a:p>
            <a:r>
              <a:rPr lang="en-IN" sz="2000" b="1" dirty="0" smtClean="0"/>
              <a:t>Robust:</a:t>
            </a:r>
            <a:r>
              <a:rPr lang="en-IN" sz="2000" dirty="0" smtClean="0"/>
              <a:t> </a:t>
            </a:r>
            <a:r>
              <a:rPr lang="en-IN" sz="2000" dirty="0" err="1" smtClean="0"/>
              <a:t>Servlets</a:t>
            </a:r>
            <a:r>
              <a:rPr lang="en-IN" sz="2000" dirty="0" smtClean="0"/>
              <a:t> are managed by JVM so no need to worry about </a:t>
            </a:r>
            <a:r>
              <a:rPr lang="en-IN" sz="2000" dirty="0" err="1" smtClean="0"/>
              <a:t>momory</a:t>
            </a:r>
            <a:r>
              <a:rPr lang="en-IN" sz="2000" dirty="0" smtClean="0"/>
              <a:t> leak, garbage collection etc.</a:t>
            </a:r>
          </a:p>
          <a:p>
            <a:r>
              <a:rPr lang="en-IN" sz="2000" b="1" dirty="0" smtClean="0"/>
              <a:t>Secure:</a:t>
            </a:r>
            <a:r>
              <a:rPr lang="en-IN" sz="2000" dirty="0" smtClean="0"/>
              <a:t> because it uses java language..</a:t>
            </a:r>
          </a:p>
          <a:p>
            <a:pPr>
              <a:buFont typeface="Wingdings" pitchFamily="2" charset="2"/>
              <a:buChar char="v"/>
            </a:pPr>
            <a:r>
              <a:rPr lang="en-IN" sz="2400" dirty="0" err="1" smtClean="0"/>
              <a:t>Servlet</a:t>
            </a:r>
            <a:r>
              <a:rPr lang="en-IN" sz="2400" dirty="0" smtClean="0"/>
              <a:t> Terminology</a:t>
            </a:r>
          </a:p>
          <a:p>
            <a:pPr>
              <a:buFont typeface="Arial" pitchFamily="34" charset="0"/>
              <a:buChar char="•"/>
            </a:pPr>
            <a:r>
              <a:rPr lang="en-IN" sz="2000" dirty="0" smtClean="0"/>
              <a:t>There are some key points that must be known by the </a:t>
            </a:r>
            <a:r>
              <a:rPr lang="en-IN" sz="2000" dirty="0" err="1" smtClean="0"/>
              <a:t>servlet</a:t>
            </a:r>
            <a:r>
              <a:rPr lang="en-IN" sz="2000" dirty="0" smtClean="0"/>
              <a:t> programmer like server, container, get request, post request etc.</a:t>
            </a:r>
          </a:p>
          <a:p>
            <a:pPr>
              <a:buNone/>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1143000"/>
            <a:ext cx="8763000" cy="5715000"/>
          </a:xfrm>
        </p:spPr>
        <p:txBody>
          <a:bodyPr>
            <a:normAutofit/>
          </a:bodyPr>
          <a:lstStyle/>
          <a:p>
            <a:pPr>
              <a:buFont typeface="Wingdings" pitchFamily="2" charset="2"/>
              <a:buChar char="Ø"/>
            </a:pPr>
            <a:r>
              <a:rPr lang="en-IN" sz="2400" dirty="0" smtClean="0"/>
              <a:t>HTTP (Hyper Text Transfer Protocol)</a:t>
            </a:r>
          </a:p>
          <a:p>
            <a:pPr>
              <a:buFont typeface="Wingdings" pitchFamily="2" charset="2"/>
              <a:buChar char="Ø"/>
            </a:pPr>
            <a:endParaRPr lang="en-IN" sz="2400" dirty="0" smtClean="0"/>
          </a:p>
          <a:p>
            <a:pPr>
              <a:buFont typeface="Wingdings" pitchFamily="2" charset="2"/>
              <a:buChar char="Ø"/>
            </a:pPr>
            <a:endParaRPr lang="en-IN" sz="2400" dirty="0" smtClean="0"/>
          </a:p>
          <a:p>
            <a:pPr>
              <a:buFont typeface="Wingdings" pitchFamily="2" charset="2"/>
              <a:buChar char="Ø"/>
            </a:pPr>
            <a:endParaRPr lang="en-IN" sz="2400" dirty="0" smtClean="0"/>
          </a:p>
          <a:p>
            <a:pPr>
              <a:buFont typeface="Wingdings" pitchFamily="2" charset="2"/>
              <a:buChar char="Ø"/>
            </a:pPr>
            <a:endParaRPr lang="en-IN" sz="2400" dirty="0" smtClean="0"/>
          </a:p>
          <a:p>
            <a:pPr>
              <a:buFont typeface="Wingdings" pitchFamily="2" charset="2"/>
              <a:buChar char="Ø"/>
            </a:pPr>
            <a:endParaRPr lang="en-IN" sz="2400" dirty="0" smtClean="0"/>
          </a:p>
          <a:p>
            <a:r>
              <a:rPr lang="en-IN" sz="2000" dirty="0" smtClean="0"/>
              <a:t>Http is the protocol that allows web servers and browsers to exchange data over the web.</a:t>
            </a:r>
          </a:p>
          <a:p>
            <a:r>
              <a:rPr lang="en-IN" sz="2000" dirty="0" smtClean="0"/>
              <a:t>It is a request response protocol.</a:t>
            </a:r>
          </a:p>
          <a:p>
            <a:r>
              <a:rPr lang="en-IN" sz="2000" dirty="0" smtClean="0"/>
              <a:t>Http uses reliable TCP connections </a:t>
            </a:r>
            <a:r>
              <a:rPr lang="en-IN" sz="2000" dirty="0" err="1" smtClean="0"/>
              <a:t>bydefault</a:t>
            </a:r>
            <a:r>
              <a:rPr lang="en-IN" sz="2000" dirty="0" smtClean="0"/>
              <a:t> on TCP port 80.</a:t>
            </a:r>
          </a:p>
          <a:p>
            <a:r>
              <a:rPr lang="en-IN" sz="2000" dirty="0" smtClean="0"/>
              <a:t>It is stateless means each request is considered as the new request. In other words, server doesn't recognize the user </a:t>
            </a:r>
            <a:r>
              <a:rPr lang="en-IN" sz="2000" dirty="0" err="1" smtClean="0"/>
              <a:t>bydefault</a:t>
            </a:r>
            <a:r>
              <a:rPr lang="en-IN" sz="2000" dirty="0" smtClean="0"/>
              <a:t>.</a:t>
            </a:r>
          </a:p>
          <a:p>
            <a:pPr>
              <a:buNone/>
            </a:pPr>
            <a:endParaRPr lang="en-IN" sz="2000" dirty="0" smtClean="0"/>
          </a:p>
          <a:p>
            <a:pPr>
              <a:buFont typeface="Arial" pitchFamily="34" charset="0"/>
              <a:buChar char="•"/>
            </a:pPr>
            <a:endParaRPr lang="en-IN" sz="2400" dirty="0"/>
          </a:p>
        </p:txBody>
      </p:sp>
      <p:pic>
        <p:nvPicPr>
          <p:cNvPr id="36866" name="Picture 2" descr="http protocol used in servlet"/>
          <p:cNvPicPr>
            <a:picLocks noChangeAspect="1" noChangeArrowheads="1"/>
          </p:cNvPicPr>
          <p:nvPr/>
        </p:nvPicPr>
        <p:blipFill>
          <a:blip r:embed="rId2"/>
          <a:srcRect/>
          <a:stretch>
            <a:fillRect/>
          </a:stretch>
        </p:blipFill>
        <p:spPr bwMode="auto">
          <a:xfrm>
            <a:off x="838200" y="1600200"/>
            <a:ext cx="8001000" cy="20669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04800" y="609600"/>
            <a:ext cx="8839200" cy="6248400"/>
          </a:xfrm>
        </p:spPr>
        <p:txBody>
          <a:bodyPr>
            <a:normAutofit/>
          </a:bodyPr>
          <a:lstStyle/>
          <a:p>
            <a:pPr>
              <a:buFont typeface="Wingdings" pitchFamily="2" charset="2"/>
              <a:buChar char="q"/>
            </a:pPr>
            <a:r>
              <a:rPr lang="en-IN" sz="2400" dirty="0" smtClean="0"/>
              <a:t>Http Request Methods</a:t>
            </a:r>
          </a:p>
          <a:p>
            <a:pPr>
              <a:buFont typeface="Arial" pitchFamily="34" charset="0"/>
              <a:buChar char="•"/>
            </a:pPr>
            <a:r>
              <a:rPr lang="en-IN" sz="2000" dirty="0" smtClean="0"/>
              <a:t>Every request has a header that tells the status of the client. There are many request methods. Get and Post requests are mostly used.</a:t>
            </a:r>
          </a:p>
          <a:p>
            <a:pPr>
              <a:buFont typeface="Arial" pitchFamily="34" charset="0"/>
              <a:buChar char="•"/>
            </a:pPr>
            <a:endParaRPr lang="en-IN" sz="2000" dirty="0" smtClean="0"/>
          </a:p>
          <a:p>
            <a:pPr>
              <a:buNone/>
            </a:pPr>
            <a:endParaRPr lang="en-IN" sz="2400" dirty="0" smtClean="0"/>
          </a:p>
          <a:p>
            <a:pPr>
              <a:buNone/>
            </a:pPr>
            <a:endParaRPr lang="en-IN" sz="2400" dirty="0"/>
          </a:p>
        </p:txBody>
      </p:sp>
      <p:graphicFrame>
        <p:nvGraphicFramePr>
          <p:cNvPr id="4" name="Table 3"/>
          <p:cNvGraphicFramePr>
            <a:graphicFrameLocks noGrp="1"/>
          </p:cNvGraphicFramePr>
          <p:nvPr/>
        </p:nvGraphicFramePr>
        <p:xfrm>
          <a:off x="381000" y="1828800"/>
          <a:ext cx="8763000" cy="4812428"/>
        </p:xfrm>
        <a:graphic>
          <a:graphicData uri="http://schemas.openxmlformats.org/drawingml/2006/table">
            <a:tbl>
              <a:tblPr/>
              <a:tblGrid>
                <a:gridCol w="4381500"/>
                <a:gridCol w="4381500"/>
              </a:tblGrid>
              <a:tr h="206515">
                <a:tc>
                  <a:txBody>
                    <a:bodyPr/>
                    <a:lstStyle/>
                    <a:p>
                      <a:pPr algn="l" fontAlgn="t"/>
                      <a:r>
                        <a:rPr lang="en-IN" sz="1000" dirty="0">
                          <a:solidFill>
                            <a:srgbClr val="FFFFFF"/>
                          </a:solidFill>
                        </a:rPr>
                        <a:t>HTTP Request</a:t>
                      </a:r>
                    </a:p>
                  </a:txBody>
                  <a:tcPr marL="15908" marR="15908" marT="15908" marB="15908">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000">
                          <a:solidFill>
                            <a:srgbClr val="FFFFFF"/>
                          </a:solidFill>
                        </a:rPr>
                        <a:t>Description</a:t>
                      </a:r>
                    </a:p>
                  </a:txBody>
                  <a:tcPr marL="15908" marR="15908" marT="15908" marB="15908">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424899">
                <a:tc>
                  <a:txBody>
                    <a:bodyPr/>
                    <a:lstStyle/>
                    <a:p>
                      <a:pPr fontAlgn="t"/>
                      <a:r>
                        <a:rPr lang="en-IN" sz="1000" b="1" i="0" dirty="0">
                          <a:solidFill>
                            <a:srgbClr val="000000"/>
                          </a:solidFill>
                          <a:latin typeface="Verdana"/>
                        </a:rPr>
                        <a:t>GET</a:t>
                      </a:r>
                      <a:endParaRPr lang="en-IN" sz="1000" b="0" i="0" dirty="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a:solidFill>
                            <a:srgbClr val="000000"/>
                          </a:solidFill>
                          <a:latin typeface="Verdana"/>
                        </a:rPr>
                        <a:t>Asks to get the resource at the requested URL.</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66718">
                <a:tc>
                  <a:txBody>
                    <a:bodyPr/>
                    <a:lstStyle/>
                    <a:p>
                      <a:pPr fontAlgn="t"/>
                      <a:r>
                        <a:rPr lang="en-IN" sz="1000" b="1" i="0">
                          <a:solidFill>
                            <a:srgbClr val="000000"/>
                          </a:solidFill>
                          <a:latin typeface="Verdana"/>
                        </a:rPr>
                        <a:t>POST</a:t>
                      </a:r>
                      <a:endParaRPr lang="en-IN" sz="1000" b="0" i="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a:solidFill>
                            <a:srgbClr val="000000"/>
                          </a:solidFill>
                          <a:latin typeface="Verdana"/>
                        </a:rPr>
                        <a:t>Asks the server to accept the body info attached. It is like GET request with extra info sent with the request.</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90633">
                <a:tc>
                  <a:txBody>
                    <a:bodyPr/>
                    <a:lstStyle/>
                    <a:p>
                      <a:pPr fontAlgn="t"/>
                      <a:r>
                        <a:rPr lang="en-IN" sz="1000" b="1" i="0" dirty="0">
                          <a:solidFill>
                            <a:srgbClr val="000000"/>
                          </a:solidFill>
                          <a:latin typeface="Verdana"/>
                        </a:rPr>
                        <a:t>HEAD</a:t>
                      </a:r>
                      <a:endParaRPr lang="en-IN" sz="1000" b="0" i="0" dirty="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a:solidFill>
                            <a:srgbClr val="000000"/>
                          </a:solidFill>
                          <a:latin typeface="Verdana"/>
                        </a:rPr>
                        <a:t>Asks for only the header part of whatever a GET would return. Just like GET but with no body.</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595808">
                <a:tc>
                  <a:txBody>
                    <a:bodyPr/>
                    <a:lstStyle/>
                    <a:p>
                      <a:pPr fontAlgn="t"/>
                      <a:r>
                        <a:rPr lang="en-IN" sz="1000" b="1" i="0">
                          <a:solidFill>
                            <a:srgbClr val="000000"/>
                          </a:solidFill>
                          <a:latin typeface="Verdana"/>
                        </a:rPr>
                        <a:t>TRACE</a:t>
                      </a:r>
                      <a:endParaRPr lang="en-IN" sz="1000" b="0" i="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latin typeface="Verdana"/>
                        </a:rPr>
                        <a:t>Asks for the loopback of the request message, for testing or </a:t>
                      </a:r>
                      <a:r>
                        <a:rPr lang="en-IN" sz="1000" b="0" i="0" dirty="0" smtClean="0">
                          <a:solidFill>
                            <a:srgbClr val="000000"/>
                          </a:solidFill>
                          <a:latin typeface="Verdana"/>
                        </a:rPr>
                        <a:t>troubleshooting. TRACE allows the client to see what is being received at the other end of the request chain and use that data for testing or diagnostic </a:t>
                      </a:r>
                      <a:r>
                        <a:rPr lang="en-IN" sz="1000" b="0" i="0" dirty="0" err="1" smtClean="0">
                          <a:solidFill>
                            <a:srgbClr val="000000"/>
                          </a:solidFill>
                          <a:latin typeface="Verdana"/>
                        </a:rPr>
                        <a:t>information.</a:t>
                      </a:r>
                      <a:r>
                        <a:rPr kumimoji="0" lang="en-IN" sz="1000" b="0" i="0" kern="1200" dirty="0" err="1" smtClean="0">
                          <a:solidFill>
                            <a:schemeClr val="tx1"/>
                          </a:solidFill>
                          <a:latin typeface="+mn-lt"/>
                          <a:ea typeface="+mn-ea"/>
                          <a:cs typeface="+mn-cs"/>
                        </a:rPr>
                        <a:t>d</a:t>
                      </a:r>
                      <a:r>
                        <a:rPr kumimoji="0" lang="en-IN" sz="1000" b="0" i="0" kern="1200" dirty="0" smtClean="0">
                          <a:solidFill>
                            <a:schemeClr val="tx1"/>
                          </a:solidFill>
                          <a:latin typeface="+mn-lt"/>
                          <a:ea typeface="+mn-ea"/>
                          <a:cs typeface="+mn-cs"/>
                        </a:rPr>
                        <a:t> use that data for testing or diagnostic information.</a:t>
                      </a:r>
                      <a:endParaRPr lang="en-IN" sz="1000" b="0" i="0" dirty="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95808">
                <a:tc>
                  <a:txBody>
                    <a:bodyPr/>
                    <a:lstStyle/>
                    <a:p>
                      <a:pPr fontAlgn="t"/>
                      <a:r>
                        <a:rPr lang="en-IN" sz="1000" b="1" i="0">
                          <a:solidFill>
                            <a:srgbClr val="000000"/>
                          </a:solidFill>
                          <a:latin typeface="Verdana"/>
                        </a:rPr>
                        <a:t>PUT</a:t>
                      </a:r>
                      <a:endParaRPr lang="en-IN" sz="1000" b="0" i="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a:solidFill>
                            <a:srgbClr val="000000"/>
                          </a:solidFill>
                          <a:latin typeface="Verdana"/>
                        </a:rPr>
                        <a:t>Says to put the enclosed info (the body) at the requested URL.</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24899">
                <a:tc>
                  <a:txBody>
                    <a:bodyPr/>
                    <a:lstStyle/>
                    <a:p>
                      <a:pPr fontAlgn="t"/>
                      <a:r>
                        <a:rPr lang="en-IN" sz="1000" b="1" i="0">
                          <a:solidFill>
                            <a:srgbClr val="000000"/>
                          </a:solidFill>
                          <a:latin typeface="Verdana"/>
                        </a:rPr>
                        <a:t>DELETE</a:t>
                      </a:r>
                      <a:endParaRPr lang="en-IN" sz="1000" b="0" i="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000" b="0" i="0" dirty="0">
                          <a:solidFill>
                            <a:srgbClr val="000000"/>
                          </a:solidFill>
                          <a:latin typeface="Verdana"/>
                        </a:rPr>
                        <a:t>Says to delete the resource at the requested URL.</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66718">
                <a:tc>
                  <a:txBody>
                    <a:bodyPr/>
                    <a:lstStyle/>
                    <a:p>
                      <a:pPr fontAlgn="t"/>
                      <a:r>
                        <a:rPr lang="en-IN" sz="1000" b="1" i="0">
                          <a:solidFill>
                            <a:srgbClr val="000000"/>
                          </a:solidFill>
                          <a:latin typeface="Verdana"/>
                        </a:rPr>
                        <a:t>OPTIONS</a:t>
                      </a:r>
                      <a:endParaRPr lang="en-IN" sz="1000" b="0" i="0">
                        <a:solidFill>
                          <a:srgbClr val="000000"/>
                        </a:solidFill>
                        <a:latin typeface="Verdana"/>
                      </a:endParaRP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000" b="0" i="0" dirty="0">
                          <a:solidFill>
                            <a:srgbClr val="000000"/>
                          </a:solidFill>
                          <a:latin typeface="Verdana"/>
                        </a:rPr>
                        <a:t>Asks for a list of the HTTP methods to which the thing at the request URL can respond</a:t>
                      </a:r>
                    </a:p>
                  </a:txBody>
                  <a:tcPr marL="26514" marR="26514" marT="37119" marB="37119">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85800"/>
            <a:ext cx="8763000" cy="6172200"/>
          </a:xfrm>
        </p:spPr>
        <p:txBody>
          <a:bodyPr>
            <a:normAutofit/>
          </a:bodyPr>
          <a:lstStyle/>
          <a:p>
            <a:pPr>
              <a:buFont typeface="Wingdings" pitchFamily="2" charset="2"/>
              <a:buChar char="Ø"/>
            </a:pPr>
            <a:r>
              <a:rPr lang="en-IN" sz="2400" dirty="0" smtClean="0"/>
              <a:t>What is the difference between Get and Post?</a:t>
            </a:r>
          </a:p>
          <a:p>
            <a:pPr>
              <a:buNone/>
            </a:pPr>
            <a:endParaRPr lang="en-IN" sz="2400" dirty="0"/>
          </a:p>
        </p:txBody>
      </p:sp>
      <p:graphicFrame>
        <p:nvGraphicFramePr>
          <p:cNvPr id="4" name="Table 3"/>
          <p:cNvGraphicFramePr>
            <a:graphicFrameLocks noGrp="1"/>
          </p:cNvGraphicFramePr>
          <p:nvPr/>
        </p:nvGraphicFramePr>
        <p:xfrm>
          <a:off x="533400" y="1143000"/>
          <a:ext cx="8458200" cy="4308317"/>
        </p:xfrm>
        <a:graphic>
          <a:graphicData uri="http://schemas.openxmlformats.org/drawingml/2006/table">
            <a:tbl>
              <a:tblPr/>
              <a:tblGrid>
                <a:gridCol w="4229100"/>
                <a:gridCol w="4229100"/>
              </a:tblGrid>
              <a:tr h="253443">
                <a:tc>
                  <a:txBody>
                    <a:bodyPr/>
                    <a:lstStyle/>
                    <a:p>
                      <a:pPr algn="l" fontAlgn="t"/>
                      <a:r>
                        <a:rPr lang="en-IN" sz="1300" dirty="0">
                          <a:solidFill>
                            <a:srgbClr val="FFFFFF"/>
                          </a:solidFill>
                        </a:rPr>
                        <a:t>GET</a:t>
                      </a:r>
                    </a:p>
                  </a:txBody>
                  <a:tcPr marL="20511" marR="20511" marT="20511" marB="20511">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300">
                          <a:solidFill>
                            <a:srgbClr val="FFFFFF"/>
                          </a:solidFill>
                        </a:rPr>
                        <a:t>POST</a:t>
                      </a:r>
                    </a:p>
                  </a:txBody>
                  <a:tcPr marL="20511" marR="20511" marT="20511" marB="20511">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936186">
                <a:tc>
                  <a:txBody>
                    <a:bodyPr/>
                    <a:lstStyle/>
                    <a:p>
                      <a:pPr fontAlgn="t"/>
                      <a:r>
                        <a:rPr lang="en-IN" sz="1300" b="0" i="0" dirty="0">
                          <a:solidFill>
                            <a:srgbClr val="000000"/>
                          </a:solidFill>
                          <a:latin typeface="Verdana"/>
                        </a:rPr>
                        <a:t>1) In case of Get request, only </a:t>
                      </a:r>
                      <a:r>
                        <a:rPr lang="en-IN" sz="1300" b="1" i="0" dirty="0">
                          <a:solidFill>
                            <a:srgbClr val="000000"/>
                          </a:solidFill>
                          <a:latin typeface="Verdana"/>
                        </a:rPr>
                        <a:t>limited amount of </a:t>
                      </a:r>
                      <a:r>
                        <a:rPr lang="en-IN" sz="1300" b="1" i="0" dirty="0" smtClean="0">
                          <a:solidFill>
                            <a:srgbClr val="000000"/>
                          </a:solidFill>
                          <a:latin typeface="Verdana"/>
                        </a:rPr>
                        <a:t>data </a:t>
                      </a:r>
                      <a:r>
                        <a:rPr lang="en-IN" sz="1300" b="0" i="0" dirty="0" smtClean="0">
                          <a:solidFill>
                            <a:srgbClr val="000000"/>
                          </a:solidFill>
                          <a:latin typeface="Verdana"/>
                        </a:rPr>
                        <a:t>can </a:t>
                      </a:r>
                      <a:r>
                        <a:rPr lang="en-IN" sz="1300" b="0" i="0" dirty="0">
                          <a:solidFill>
                            <a:srgbClr val="000000"/>
                          </a:solidFill>
                          <a:latin typeface="Verdana"/>
                        </a:rPr>
                        <a:t>be sent because data is sent in header.</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300" b="0" i="0">
                          <a:solidFill>
                            <a:srgbClr val="000000"/>
                          </a:solidFill>
                          <a:latin typeface="Verdana"/>
                        </a:rPr>
                        <a:t>In case of post request, </a:t>
                      </a:r>
                      <a:r>
                        <a:rPr lang="en-IN" sz="1300" b="1" i="0">
                          <a:solidFill>
                            <a:srgbClr val="000000"/>
                          </a:solidFill>
                          <a:latin typeface="Verdana"/>
                        </a:rPr>
                        <a:t>large amount of data</a:t>
                      </a:r>
                      <a:r>
                        <a:rPr lang="en-IN" sz="1300" b="0" i="0">
                          <a:solidFill>
                            <a:srgbClr val="000000"/>
                          </a:solidFill>
                          <a:latin typeface="Verdana"/>
                        </a:rPr>
                        <a:t> can be sent because data is sent in body.</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27500">
                <a:tc>
                  <a:txBody>
                    <a:bodyPr/>
                    <a:lstStyle/>
                    <a:p>
                      <a:pPr fontAlgn="t"/>
                      <a:r>
                        <a:rPr lang="en-IN" sz="1300" b="0" i="0">
                          <a:solidFill>
                            <a:srgbClr val="000000"/>
                          </a:solidFill>
                          <a:latin typeface="Verdana"/>
                        </a:rPr>
                        <a:t>2) Get request is </a:t>
                      </a:r>
                      <a:r>
                        <a:rPr lang="en-IN" sz="1300" b="1" i="0">
                          <a:solidFill>
                            <a:srgbClr val="000000"/>
                          </a:solidFill>
                          <a:latin typeface="Verdana"/>
                        </a:rPr>
                        <a:t>not secured</a:t>
                      </a:r>
                      <a:r>
                        <a:rPr lang="en-IN" sz="1300" b="0" i="0">
                          <a:solidFill>
                            <a:srgbClr val="000000"/>
                          </a:solidFill>
                          <a:latin typeface="Verdana"/>
                        </a:rPr>
                        <a:t> because data is exposed in URL bar.</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300" b="0" i="0">
                          <a:solidFill>
                            <a:srgbClr val="000000"/>
                          </a:solidFill>
                          <a:latin typeface="Verdana"/>
                        </a:rPr>
                        <a:t>Post request is </a:t>
                      </a:r>
                      <a:r>
                        <a:rPr lang="en-IN" sz="1300" b="1" i="0">
                          <a:solidFill>
                            <a:srgbClr val="000000"/>
                          </a:solidFill>
                          <a:latin typeface="Verdana"/>
                        </a:rPr>
                        <a:t>secured</a:t>
                      </a:r>
                      <a:r>
                        <a:rPr lang="en-IN" sz="1300" b="0" i="0">
                          <a:solidFill>
                            <a:srgbClr val="000000"/>
                          </a:solidFill>
                          <a:latin typeface="Verdana"/>
                        </a:rPr>
                        <a:t> because data is not exposed in URL bar.</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18816">
                <a:tc>
                  <a:txBody>
                    <a:bodyPr/>
                    <a:lstStyle/>
                    <a:p>
                      <a:pPr fontAlgn="t"/>
                      <a:r>
                        <a:rPr lang="en-IN" sz="1300" b="0" i="0">
                          <a:solidFill>
                            <a:srgbClr val="000000"/>
                          </a:solidFill>
                          <a:latin typeface="Verdana"/>
                        </a:rPr>
                        <a:t>3) Get request </a:t>
                      </a:r>
                      <a:r>
                        <a:rPr lang="en-IN" sz="1300" b="1" i="0">
                          <a:solidFill>
                            <a:srgbClr val="000000"/>
                          </a:solidFill>
                          <a:latin typeface="Verdana"/>
                        </a:rPr>
                        <a:t>can be bookmarked</a:t>
                      </a:r>
                      <a:endParaRPr lang="en-IN" sz="1300" b="0" i="0">
                        <a:solidFill>
                          <a:srgbClr val="000000"/>
                        </a:solidFill>
                        <a:latin typeface="Verdana"/>
                      </a:endParaRP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300" b="0" i="0">
                          <a:solidFill>
                            <a:srgbClr val="000000"/>
                          </a:solidFill>
                          <a:latin typeface="Verdana"/>
                        </a:rPr>
                        <a:t>Post request </a:t>
                      </a:r>
                      <a:r>
                        <a:rPr lang="en-IN" sz="1300" b="1" i="0">
                          <a:solidFill>
                            <a:srgbClr val="000000"/>
                          </a:solidFill>
                          <a:latin typeface="Verdana"/>
                        </a:rPr>
                        <a:t>cannot be</a:t>
                      </a:r>
                      <a:r>
                        <a:rPr lang="en-IN" sz="1300" b="0" i="0">
                          <a:solidFill>
                            <a:srgbClr val="000000"/>
                          </a:solidFill>
                          <a:latin typeface="Verdana"/>
                        </a:rPr>
                        <a:t> bookmarked</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144872">
                <a:tc>
                  <a:txBody>
                    <a:bodyPr/>
                    <a:lstStyle/>
                    <a:p>
                      <a:pPr fontAlgn="t"/>
                      <a:r>
                        <a:rPr lang="en-IN" sz="1300" b="0" i="0">
                          <a:solidFill>
                            <a:srgbClr val="000000"/>
                          </a:solidFill>
                          <a:latin typeface="Verdana"/>
                        </a:rPr>
                        <a:t>4) Get request is </a:t>
                      </a:r>
                      <a:r>
                        <a:rPr lang="en-IN" sz="1300" b="1" i="0">
                          <a:solidFill>
                            <a:srgbClr val="000000"/>
                          </a:solidFill>
                          <a:latin typeface="Verdana"/>
                        </a:rPr>
                        <a:t>idempotent</a:t>
                      </a:r>
                      <a:r>
                        <a:rPr lang="en-IN" sz="1300" b="0" i="0">
                          <a:solidFill>
                            <a:srgbClr val="000000"/>
                          </a:solidFill>
                          <a:latin typeface="Verdana"/>
                        </a:rPr>
                        <a:t>. It means second request will be ignored until response of first request is delivered.</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300" b="0" i="0">
                          <a:solidFill>
                            <a:srgbClr val="000000"/>
                          </a:solidFill>
                          <a:latin typeface="Verdana"/>
                        </a:rPr>
                        <a:t>Post request is </a:t>
                      </a:r>
                      <a:r>
                        <a:rPr lang="en-IN" sz="1300" b="1" i="0">
                          <a:solidFill>
                            <a:srgbClr val="000000"/>
                          </a:solidFill>
                          <a:latin typeface="Verdana"/>
                        </a:rPr>
                        <a:t>non-idempotent</a:t>
                      </a:r>
                      <a:endParaRPr lang="en-IN" sz="1300" b="0" i="0">
                        <a:solidFill>
                          <a:srgbClr val="000000"/>
                        </a:solidFill>
                        <a:latin typeface="Verdana"/>
                      </a:endParaRP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27500">
                <a:tc>
                  <a:txBody>
                    <a:bodyPr/>
                    <a:lstStyle/>
                    <a:p>
                      <a:pPr fontAlgn="t"/>
                      <a:r>
                        <a:rPr lang="en-IN" sz="1300" b="0" i="0">
                          <a:solidFill>
                            <a:srgbClr val="000000"/>
                          </a:solidFill>
                          <a:latin typeface="Verdana"/>
                        </a:rPr>
                        <a:t>5) Get request is </a:t>
                      </a:r>
                      <a:r>
                        <a:rPr lang="en-IN" sz="1300" b="1" i="0">
                          <a:solidFill>
                            <a:srgbClr val="000000"/>
                          </a:solidFill>
                          <a:latin typeface="Verdana"/>
                        </a:rPr>
                        <a:t>more efficient</a:t>
                      </a:r>
                      <a:r>
                        <a:rPr lang="en-IN" sz="1300" b="0" i="0">
                          <a:solidFill>
                            <a:srgbClr val="000000"/>
                          </a:solidFill>
                          <a:latin typeface="Verdana"/>
                        </a:rPr>
                        <a:t> and used more than Post</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300" b="0" i="0" dirty="0">
                          <a:solidFill>
                            <a:srgbClr val="000000"/>
                          </a:solidFill>
                          <a:latin typeface="Verdana"/>
                        </a:rPr>
                        <a:t>Post request is </a:t>
                      </a:r>
                      <a:r>
                        <a:rPr lang="en-IN" sz="1300" b="1" i="0" dirty="0">
                          <a:solidFill>
                            <a:srgbClr val="000000"/>
                          </a:solidFill>
                          <a:latin typeface="Verdana"/>
                        </a:rPr>
                        <a:t>less efficient</a:t>
                      </a:r>
                      <a:r>
                        <a:rPr lang="en-IN" sz="1300" b="0" i="0" dirty="0">
                          <a:solidFill>
                            <a:srgbClr val="000000"/>
                          </a:solidFill>
                          <a:latin typeface="Verdana"/>
                        </a:rPr>
                        <a:t> and used less than get.</a:t>
                      </a:r>
                    </a:p>
                  </a:txBody>
                  <a:tcPr marL="34186" marR="34186" marT="47860" marB="47860">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Anatomy of Get Request</a:t>
            </a:r>
          </a:p>
          <a:p>
            <a:pPr>
              <a:buFont typeface="Arial" pitchFamily="34" charset="0"/>
              <a:buChar char="•"/>
            </a:pPr>
            <a:r>
              <a:rPr lang="en-IN" sz="2000" dirty="0" smtClean="0"/>
              <a:t>As we know that data is sent in request header in case of get request. It is the default request type.</a:t>
            </a:r>
          </a:p>
          <a:p>
            <a:pPr>
              <a:buFont typeface="Arial" pitchFamily="34" charset="0"/>
              <a:buChar char="•"/>
            </a:pPr>
            <a:endParaRPr lang="en-IN" sz="2000" dirty="0"/>
          </a:p>
        </p:txBody>
      </p:sp>
      <p:pic>
        <p:nvPicPr>
          <p:cNvPr id="40962" name="Picture 2" descr="anatomy of Get Request"/>
          <p:cNvPicPr>
            <a:picLocks noChangeAspect="1" noChangeArrowheads="1"/>
          </p:cNvPicPr>
          <p:nvPr/>
        </p:nvPicPr>
        <p:blipFill>
          <a:blip r:embed="rId2"/>
          <a:srcRect/>
          <a:stretch>
            <a:fillRect/>
          </a:stretch>
        </p:blipFill>
        <p:spPr bwMode="auto">
          <a:xfrm>
            <a:off x="838200" y="2133600"/>
            <a:ext cx="6877050" cy="4124326"/>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Wingdings" pitchFamily="2" charset="2"/>
              <a:buChar char="Ø"/>
            </a:pPr>
            <a:r>
              <a:rPr lang="en-IN" sz="2400" dirty="0" smtClean="0"/>
              <a:t>Anatomy of Post Request</a:t>
            </a:r>
          </a:p>
          <a:p>
            <a:pPr>
              <a:buFont typeface="Arial" pitchFamily="34" charset="0"/>
              <a:buChar char="•"/>
            </a:pPr>
            <a:r>
              <a:rPr lang="en-IN" sz="2000" dirty="0" smtClean="0"/>
              <a:t>As we know, in case of post request original data is sent in message body.</a:t>
            </a:r>
          </a:p>
          <a:p>
            <a:pPr>
              <a:buNone/>
            </a:pPr>
            <a:endParaRPr lang="en-IN" sz="2400" dirty="0"/>
          </a:p>
        </p:txBody>
      </p:sp>
      <p:pic>
        <p:nvPicPr>
          <p:cNvPr id="41986" name="Picture 2" descr="anatomy of Post Request"/>
          <p:cNvPicPr>
            <a:picLocks noChangeAspect="1" noChangeArrowheads="1"/>
          </p:cNvPicPr>
          <p:nvPr/>
        </p:nvPicPr>
        <p:blipFill>
          <a:blip r:embed="rId2"/>
          <a:srcRect/>
          <a:stretch>
            <a:fillRect/>
          </a:stretch>
        </p:blipFill>
        <p:spPr bwMode="auto">
          <a:xfrm>
            <a:off x="990600" y="1981200"/>
            <a:ext cx="6067425" cy="44672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219200"/>
            <a:ext cx="8534400" cy="5638800"/>
          </a:xfrm>
        </p:spPr>
        <p:txBody>
          <a:bodyPr/>
          <a:lstStyle/>
          <a:p>
            <a:pPr>
              <a:buFont typeface="Wingdings" pitchFamily="2" charset="2"/>
              <a:buChar char="v"/>
            </a:pPr>
            <a:r>
              <a:rPr lang="en-IN" sz="2400" dirty="0" smtClean="0"/>
              <a:t>JDBC Driver</a:t>
            </a:r>
          </a:p>
          <a:p>
            <a:pPr>
              <a:buFont typeface="Arial" pitchFamily="34" charset="0"/>
              <a:buChar char="•"/>
            </a:pPr>
            <a:r>
              <a:rPr lang="en-IN" sz="2000" dirty="0" smtClean="0"/>
              <a:t>JDBC Driver is a software component that enables java application to interact with the </a:t>
            </a:r>
            <a:r>
              <a:rPr lang="en-IN" sz="2000" dirty="0" err="1" smtClean="0"/>
              <a:t>database.There</a:t>
            </a:r>
            <a:r>
              <a:rPr lang="en-IN" sz="2000" dirty="0" smtClean="0"/>
              <a:t> are 4 types of JDBC drivers:</a:t>
            </a:r>
          </a:p>
          <a:p>
            <a:pPr>
              <a:buFont typeface="Wingdings" pitchFamily="2" charset="2"/>
              <a:buChar char="ü"/>
            </a:pPr>
            <a:r>
              <a:rPr lang="en-IN" sz="2000" dirty="0" smtClean="0"/>
              <a:t>JDBC-ODBC bridge driver</a:t>
            </a:r>
          </a:p>
          <a:p>
            <a:pPr>
              <a:buFont typeface="Wingdings" pitchFamily="2" charset="2"/>
              <a:buChar char="ü"/>
            </a:pPr>
            <a:r>
              <a:rPr lang="en-IN" sz="2000" dirty="0" smtClean="0"/>
              <a:t>Native-API driver (partially java driver)</a:t>
            </a:r>
          </a:p>
          <a:p>
            <a:pPr>
              <a:buFont typeface="Wingdings" pitchFamily="2" charset="2"/>
              <a:buChar char="ü"/>
            </a:pPr>
            <a:r>
              <a:rPr lang="en-IN" sz="2000" dirty="0" smtClean="0"/>
              <a:t>Network Protocol driver (fully java driver)</a:t>
            </a:r>
          </a:p>
          <a:p>
            <a:pPr>
              <a:buFont typeface="Wingdings" pitchFamily="2" charset="2"/>
              <a:buChar char="ü"/>
            </a:pPr>
            <a:r>
              <a:rPr lang="en-IN" sz="2000" dirty="0" smtClean="0"/>
              <a:t>Thin driver (fully java driver)</a:t>
            </a:r>
          </a:p>
          <a:p>
            <a:pPr>
              <a:buFont typeface="Wingdings" pitchFamily="2" charset="2"/>
              <a:buChar char="Ø"/>
            </a:pPr>
            <a:r>
              <a:rPr lang="en-IN" sz="2400" dirty="0" smtClean="0"/>
              <a:t>JDBC-ODBC bridge driver</a:t>
            </a:r>
          </a:p>
          <a:p>
            <a:pPr>
              <a:buFont typeface="Arial" pitchFamily="34" charset="0"/>
              <a:buChar char="•"/>
            </a:pPr>
            <a:r>
              <a:rPr lang="en-IN" sz="2400" dirty="0" smtClean="0"/>
              <a:t>The JDBC-ODBC bridge driver uses ODBC driver to connect to the database. The JDBC-ODBC bridge driver converts JDBC method calls into the ODBC function calls. This is now discouraged because of thin driver.</a:t>
            </a:r>
          </a:p>
          <a:p>
            <a:pPr>
              <a:buFont typeface="Wingdings" pitchFamily="2" charset="2"/>
              <a:buChar char="Ø"/>
            </a:pPr>
            <a:endParaRPr lang="en-IN" sz="2400" dirty="0" smtClean="0"/>
          </a:p>
          <a:p>
            <a:pPr>
              <a:buNone/>
            </a:pPr>
            <a:endParaRPr lang="en-IN" sz="2400" dirty="0" smtClean="0"/>
          </a:p>
          <a:p>
            <a:pPr>
              <a:buNone/>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Wingdings" pitchFamily="2" charset="2"/>
              <a:buChar char="v"/>
            </a:pPr>
            <a:r>
              <a:rPr lang="en-IN" sz="2400" dirty="0" smtClean="0"/>
              <a:t>Container</a:t>
            </a:r>
          </a:p>
          <a:p>
            <a:r>
              <a:rPr lang="en-IN" sz="2400" dirty="0" smtClean="0"/>
              <a:t>It provides runtime environment for </a:t>
            </a:r>
            <a:r>
              <a:rPr lang="en-IN" sz="2400" dirty="0" err="1" smtClean="0"/>
              <a:t>JavaEE</a:t>
            </a:r>
            <a:r>
              <a:rPr lang="en-IN" sz="2400" dirty="0" smtClean="0"/>
              <a:t> (j2ee) applications.</a:t>
            </a:r>
          </a:p>
          <a:p>
            <a:r>
              <a:rPr lang="en-IN" sz="2400" dirty="0" smtClean="0"/>
              <a:t>It performs many operations that are given below:</a:t>
            </a:r>
          </a:p>
          <a:p>
            <a:r>
              <a:rPr lang="en-IN" sz="2400" dirty="0" smtClean="0"/>
              <a:t>Life Cycle Management</a:t>
            </a:r>
          </a:p>
          <a:p>
            <a:r>
              <a:rPr lang="en-IN" sz="2400" dirty="0" smtClean="0"/>
              <a:t>Multithreaded support</a:t>
            </a:r>
          </a:p>
          <a:p>
            <a:r>
              <a:rPr lang="en-IN" sz="2400" dirty="0" smtClean="0"/>
              <a:t>Object Pooling</a:t>
            </a:r>
          </a:p>
          <a:p>
            <a:r>
              <a:rPr lang="en-IN" sz="2400" dirty="0" smtClean="0"/>
              <a:t>Security etc.</a:t>
            </a:r>
          </a:p>
          <a:p>
            <a:pPr>
              <a:buFont typeface="Wingdings" pitchFamily="2" charset="2"/>
              <a:buChar char="v"/>
            </a:pPr>
            <a:r>
              <a:rPr lang="en-IN" sz="2400" dirty="0" smtClean="0"/>
              <a:t>Server</a:t>
            </a:r>
          </a:p>
          <a:p>
            <a:r>
              <a:rPr lang="en-IN" sz="2000" dirty="0" smtClean="0"/>
              <a:t>It is a running program or software that provides services.</a:t>
            </a:r>
          </a:p>
          <a:p>
            <a:r>
              <a:rPr lang="en-IN" sz="2000" dirty="0" smtClean="0"/>
              <a:t>There are two types of servers:</a:t>
            </a:r>
          </a:p>
          <a:p>
            <a:pPr>
              <a:buNone/>
            </a:pPr>
            <a:r>
              <a:rPr lang="en-IN" sz="2000" dirty="0" smtClean="0"/>
              <a:t>Web Server</a:t>
            </a:r>
          </a:p>
          <a:p>
            <a:pPr>
              <a:buNone/>
            </a:pPr>
            <a:r>
              <a:rPr lang="en-IN" sz="2000" dirty="0" smtClean="0"/>
              <a:t>Application Server</a:t>
            </a:r>
          </a:p>
          <a:p>
            <a:pPr>
              <a:buNone/>
            </a:pPr>
            <a:endParaRPr lang="en-I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q"/>
            </a:pPr>
            <a:r>
              <a:rPr lang="en-IN" sz="2400" b="1" dirty="0" smtClean="0"/>
              <a:t>Web Server</a:t>
            </a:r>
          </a:p>
          <a:p>
            <a:r>
              <a:rPr lang="en-IN" sz="2000" dirty="0" smtClean="0"/>
              <a:t>Web server contains only web or </a:t>
            </a:r>
            <a:r>
              <a:rPr lang="en-IN" sz="2000" dirty="0" err="1" smtClean="0"/>
              <a:t>servlet</a:t>
            </a:r>
            <a:r>
              <a:rPr lang="en-IN" sz="2000" dirty="0" smtClean="0"/>
              <a:t> container. It can be used for </a:t>
            </a:r>
            <a:r>
              <a:rPr lang="en-IN" sz="2000" dirty="0" err="1" smtClean="0"/>
              <a:t>servlet</a:t>
            </a:r>
            <a:r>
              <a:rPr lang="en-IN" sz="2000" dirty="0" smtClean="0"/>
              <a:t>, </a:t>
            </a:r>
            <a:r>
              <a:rPr lang="en-IN" sz="2000" dirty="0" err="1" smtClean="0"/>
              <a:t>jsp</a:t>
            </a:r>
            <a:r>
              <a:rPr lang="en-IN" sz="2000" dirty="0" smtClean="0"/>
              <a:t>, struts, </a:t>
            </a:r>
            <a:r>
              <a:rPr lang="en-IN" sz="2000" dirty="0" err="1" smtClean="0"/>
              <a:t>jsf</a:t>
            </a:r>
            <a:r>
              <a:rPr lang="en-IN" sz="2000" dirty="0" smtClean="0"/>
              <a:t> etc. It can't be used for EJB.</a:t>
            </a:r>
          </a:p>
          <a:p>
            <a:r>
              <a:rPr lang="en-IN" sz="2000" dirty="0" smtClean="0"/>
              <a:t>Example of Web Servers are: </a:t>
            </a:r>
            <a:r>
              <a:rPr lang="en-IN" sz="2000" b="1" dirty="0" smtClean="0"/>
              <a:t>Apache Tomcat</a:t>
            </a:r>
            <a:r>
              <a:rPr lang="en-IN" sz="2000" dirty="0" smtClean="0"/>
              <a:t> and </a:t>
            </a:r>
            <a:r>
              <a:rPr lang="en-IN" sz="2000" b="1" dirty="0" smtClean="0"/>
              <a:t>Resin</a:t>
            </a:r>
            <a:r>
              <a:rPr lang="en-IN" sz="2000" dirty="0" smtClean="0"/>
              <a:t>.</a:t>
            </a:r>
          </a:p>
          <a:p>
            <a:pPr>
              <a:buFont typeface="Wingdings" pitchFamily="2" charset="2"/>
              <a:buChar char="q"/>
            </a:pPr>
            <a:r>
              <a:rPr lang="en-IN" sz="2400" b="1" dirty="0" smtClean="0"/>
              <a:t>Application Server</a:t>
            </a:r>
          </a:p>
          <a:p>
            <a:r>
              <a:rPr lang="en-IN" sz="2000" dirty="0" smtClean="0"/>
              <a:t>Application server contains Web and EJB containers. It can be used for </a:t>
            </a:r>
            <a:r>
              <a:rPr lang="en-IN" sz="2000" dirty="0" err="1" smtClean="0"/>
              <a:t>servlet</a:t>
            </a:r>
            <a:r>
              <a:rPr lang="en-IN" sz="2000" dirty="0" smtClean="0"/>
              <a:t>, </a:t>
            </a:r>
            <a:r>
              <a:rPr lang="en-IN" sz="2000" dirty="0" err="1" smtClean="0"/>
              <a:t>jsp</a:t>
            </a:r>
            <a:r>
              <a:rPr lang="en-IN" sz="2000" dirty="0" smtClean="0"/>
              <a:t>, struts, </a:t>
            </a:r>
            <a:r>
              <a:rPr lang="en-IN" sz="2000" dirty="0" err="1" smtClean="0"/>
              <a:t>jsf</a:t>
            </a:r>
            <a:r>
              <a:rPr lang="en-IN" sz="2000" dirty="0" smtClean="0"/>
              <a:t>, </a:t>
            </a:r>
            <a:r>
              <a:rPr lang="en-IN" sz="2000" dirty="0" err="1" smtClean="0"/>
              <a:t>ejb</a:t>
            </a:r>
            <a:r>
              <a:rPr lang="en-IN" sz="2000" dirty="0" smtClean="0"/>
              <a:t> etc.</a:t>
            </a:r>
          </a:p>
          <a:p>
            <a:r>
              <a:rPr lang="en-IN" sz="2000" dirty="0" smtClean="0"/>
              <a:t>Example of Application Servers are:</a:t>
            </a:r>
          </a:p>
          <a:p>
            <a:r>
              <a:rPr lang="en-IN" sz="2000" b="1" dirty="0" err="1" smtClean="0"/>
              <a:t>JBoss</a:t>
            </a:r>
            <a:r>
              <a:rPr lang="en-IN" sz="2000" dirty="0" smtClean="0"/>
              <a:t> Open-source server from </a:t>
            </a:r>
            <a:r>
              <a:rPr lang="en-IN" sz="2000" dirty="0" err="1" smtClean="0"/>
              <a:t>JBoss</a:t>
            </a:r>
            <a:r>
              <a:rPr lang="en-IN" sz="2000" dirty="0" smtClean="0"/>
              <a:t> community.</a:t>
            </a:r>
          </a:p>
          <a:p>
            <a:r>
              <a:rPr lang="en-IN" sz="2000" b="1" dirty="0" smtClean="0"/>
              <a:t>Glassfish</a:t>
            </a:r>
            <a:r>
              <a:rPr lang="en-IN" sz="2000" dirty="0" smtClean="0"/>
              <a:t> provided by Sun </a:t>
            </a:r>
            <a:r>
              <a:rPr lang="en-IN" sz="2000" dirty="0" err="1" smtClean="0"/>
              <a:t>Microsystem</a:t>
            </a:r>
            <a:r>
              <a:rPr lang="en-IN" sz="2000" dirty="0" smtClean="0"/>
              <a:t>. Now acquired by Oracle.</a:t>
            </a:r>
          </a:p>
          <a:p>
            <a:r>
              <a:rPr lang="en-IN" sz="2000" b="1" dirty="0" err="1" smtClean="0"/>
              <a:t>Weblogic</a:t>
            </a:r>
            <a:r>
              <a:rPr lang="en-IN" sz="2000" dirty="0" smtClean="0"/>
              <a:t> provided by Oracle. It more secured.</a:t>
            </a:r>
          </a:p>
          <a:p>
            <a:r>
              <a:rPr lang="en-IN" sz="2000" b="1" dirty="0" err="1" smtClean="0"/>
              <a:t>Websphere</a:t>
            </a:r>
            <a:r>
              <a:rPr lang="en-IN" sz="2000" dirty="0" smtClean="0"/>
              <a:t> provided by IBM.</a:t>
            </a:r>
          </a:p>
          <a:p>
            <a:pPr>
              <a:buNone/>
            </a:pPr>
            <a:endParaRPr lang="en-IN"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lstStyle/>
          <a:p>
            <a:pPr>
              <a:buFont typeface="Wingdings" pitchFamily="2" charset="2"/>
              <a:buChar char="v"/>
            </a:pPr>
            <a:r>
              <a:rPr lang="en-IN" sz="2400" dirty="0" smtClean="0"/>
              <a:t>Content Type</a:t>
            </a:r>
          </a:p>
          <a:p>
            <a:pPr>
              <a:buFont typeface="Arial" pitchFamily="34" charset="0"/>
              <a:buChar char="•"/>
            </a:pPr>
            <a:r>
              <a:rPr lang="en-IN" sz="2000" dirty="0" smtClean="0"/>
              <a:t>Content Type is also known as MIME (Multipurpose internet Mail Extension) Type. It is a </a:t>
            </a:r>
            <a:r>
              <a:rPr lang="en-IN" sz="2000" b="1" dirty="0" smtClean="0"/>
              <a:t>HTTP header</a:t>
            </a:r>
            <a:r>
              <a:rPr lang="en-IN" sz="2000" dirty="0" smtClean="0"/>
              <a:t> that provides the description about what are you sending to the browser.</a:t>
            </a:r>
          </a:p>
          <a:p>
            <a:pPr>
              <a:buFont typeface="Arial" pitchFamily="34" charset="0"/>
              <a:buChar char="•"/>
            </a:pPr>
            <a:r>
              <a:rPr lang="en-IN" sz="2000" dirty="0" err="1" smtClean="0"/>
              <a:t>Eg</a:t>
            </a:r>
            <a:r>
              <a:rPr lang="en-IN" sz="2000" dirty="0" smtClean="0"/>
              <a:t> text/html , application/</a:t>
            </a:r>
            <a:r>
              <a:rPr lang="en-IN" sz="2000" dirty="0" err="1" smtClean="0"/>
              <a:t>pdf</a:t>
            </a:r>
            <a:endParaRPr lang="en-IN" sz="2000" dirty="0" smtClean="0"/>
          </a:p>
          <a:p>
            <a:pPr>
              <a:buFont typeface="Wingdings" pitchFamily="2" charset="2"/>
              <a:buChar char="v"/>
            </a:pPr>
            <a:r>
              <a:rPr lang="en-IN" sz="2400" dirty="0" err="1" smtClean="0"/>
              <a:t>Servlet</a:t>
            </a:r>
            <a:r>
              <a:rPr lang="en-IN" sz="2400" dirty="0" smtClean="0"/>
              <a:t> API</a:t>
            </a:r>
          </a:p>
          <a:p>
            <a:r>
              <a:rPr lang="en-IN" sz="2000" dirty="0" smtClean="0"/>
              <a:t>The </a:t>
            </a:r>
            <a:r>
              <a:rPr lang="en-IN" sz="2000" dirty="0" err="1" smtClean="0"/>
              <a:t>javax.servlet</a:t>
            </a:r>
            <a:r>
              <a:rPr lang="en-IN" sz="2000" dirty="0" smtClean="0"/>
              <a:t> and </a:t>
            </a:r>
            <a:r>
              <a:rPr lang="en-IN" sz="2000" dirty="0" err="1" smtClean="0"/>
              <a:t>javax.servlet.http</a:t>
            </a:r>
            <a:r>
              <a:rPr lang="en-IN" sz="2000" dirty="0" smtClean="0"/>
              <a:t> packages represent interfaces and classes for </a:t>
            </a:r>
            <a:r>
              <a:rPr lang="en-IN" sz="2000" dirty="0" err="1" smtClean="0"/>
              <a:t>servlet</a:t>
            </a:r>
            <a:r>
              <a:rPr lang="en-IN" sz="2000" dirty="0" smtClean="0"/>
              <a:t> </a:t>
            </a:r>
            <a:r>
              <a:rPr lang="en-IN" sz="2000" dirty="0" err="1" smtClean="0"/>
              <a:t>api</a:t>
            </a:r>
            <a:r>
              <a:rPr lang="en-IN" sz="2000" dirty="0" smtClean="0"/>
              <a:t>.</a:t>
            </a:r>
          </a:p>
          <a:p>
            <a:r>
              <a:rPr lang="en-IN" sz="2000" dirty="0" smtClean="0"/>
              <a:t>The </a:t>
            </a:r>
            <a:r>
              <a:rPr lang="en-IN" sz="2000" b="1" dirty="0" err="1" smtClean="0"/>
              <a:t>javax.servlet</a:t>
            </a:r>
            <a:r>
              <a:rPr lang="en-IN" sz="2000" dirty="0" smtClean="0"/>
              <a:t> package contains many interfaces and classes that are used by the </a:t>
            </a:r>
            <a:r>
              <a:rPr lang="en-IN" sz="2000" dirty="0" err="1" smtClean="0"/>
              <a:t>servlet</a:t>
            </a:r>
            <a:r>
              <a:rPr lang="en-IN" sz="2000" dirty="0" smtClean="0"/>
              <a:t> or web container. These are not specific to any protocol.</a:t>
            </a:r>
          </a:p>
          <a:p>
            <a:r>
              <a:rPr lang="en-IN" sz="2000" dirty="0" smtClean="0"/>
              <a:t>The </a:t>
            </a:r>
            <a:r>
              <a:rPr lang="en-IN" sz="2000" b="1" dirty="0" err="1" smtClean="0"/>
              <a:t>javax.servlet.http</a:t>
            </a:r>
            <a:r>
              <a:rPr lang="en-IN" sz="2000" dirty="0" smtClean="0"/>
              <a:t> package contains interfaces and classes that are responsible for http requests only.</a:t>
            </a:r>
          </a:p>
          <a:p>
            <a:pPr>
              <a:buNone/>
            </a:pPr>
            <a:endParaRPr lang="en-IN" sz="2000" dirty="0" smtClean="0"/>
          </a:p>
          <a:p>
            <a:pPr>
              <a:buNone/>
            </a:pPr>
            <a:endParaRPr lang="en-IN" sz="2000" dirty="0" smtClean="0"/>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Interfaces in </a:t>
            </a:r>
            <a:r>
              <a:rPr lang="en-IN" sz="2400" dirty="0" err="1" smtClean="0"/>
              <a:t>javax.servlet</a:t>
            </a:r>
            <a:r>
              <a:rPr lang="en-IN" sz="2400" dirty="0" smtClean="0"/>
              <a:t> package</a:t>
            </a:r>
          </a:p>
          <a:p>
            <a:r>
              <a:rPr lang="en-IN" sz="2000" dirty="0" err="1" smtClean="0"/>
              <a:t>Servlet</a:t>
            </a:r>
            <a:endParaRPr lang="en-IN" sz="2000" dirty="0" smtClean="0"/>
          </a:p>
          <a:p>
            <a:r>
              <a:rPr lang="en-IN" sz="2000" dirty="0" err="1" smtClean="0"/>
              <a:t>ServletRequest</a:t>
            </a:r>
            <a:endParaRPr lang="en-IN" sz="2000" dirty="0" smtClean="0"/>
          </a:p>
          <a:p>
            <a:r>
              <a:rPr lang="en-IN" sz="2000" dirty="0" err="1" smtClean="0"/>
              <a:t>ServletResponse</a:t>
            </a:r>
            <a:endParaRPr lang="en-IN" sz="2000" dirty="0" smtClean="0"/>
          </a:p>
          <a:p>
            <a:r>
              <a:rPr lang="en-IN" sz="2000" dirty="0" err="1" smtClean="0"/>
              <a:t>RequestDispatcher</a:t>
            </a:r>
            <a:endParaRPr lang="en-IN" sz="2000" dirty="0" smtClean="0"/>
          </a:p>
          <a:p>
            <a:r>
              <a:rPr lang="en-IN" sz="2000" dirty="0" err="1" smtClean="0"/>
              <a:t>ServletConfig</a:t>
            </a:r>
            <a:endParaRPr lang="en-IN" sz="2000" dirty="0" smtClean="0"/>
          </a:p>
          <a:p>
            <a:r>
              <a:rPr lang="en-IN" sz="2000" dirty="0" err="1" smtClean="0"/>
              <a:t>ServletContext</a:t>
            </a:r>
            <a:endParaRPr lang="en-IN" sz="2000" dirty="0" smtClean="0"/>
          </a:p>
          <a:p>
            <a:r>
              <a:rPr lang="en-IN" sz="2000" dirty="0" smtClean="0"/>
              <a:t>Filter</a:t>
            </a:r>
          </a:p>
          <a:p>
            <a:r>
              <a:rPr lang="en-IN" sz="2000" dirty="0" err="1" smtClean="0"/>
              <a:t>FilterConfig</a:t>
            </a:r>
            <a:endParaRPr lang="en-IN" sz="2000" dirty="0" smtClean="0"/>
          </a:p>
          <a:p>
            <a:r>
              <a:rPr lang="en-IN" sz="2000" dirty="0" err="1" smtClean="0"/>
              <a:t>FilterChain</a:t>
            </a:r>
            <a:endParaRPr lang="en-IN" sz="2000" dirty="0" smtClean="0"/>
          </a:p>
          <a:p>
            <a:pPr>
              <a:buFont typeface="Wingdings" pitchFamily="2" charset="2"/>
              <a:buChar char="Ø"/>
            </a:pPr>
            <a:r>
              <a:rPr lang="en-IN" sz="2400" dirty="0" smtClean="0"/>
              <a:t>Classes in </a:t>
            </a:r>
            <a:r>
              <a:rPr lang="en-IN" sz="2400" dirty="0" err="1" smtClean="0"/>
              <a:t>javax.servlet</a:t>
            </a:r>
            <a:r>
              <a:rPr lang="en-IN" sz="2400" dirty="0" smtClean="0"/>
              <a:t> package</a:t>
            </a:r>
          </a:p>
          <a:p>
            <a:r>
              <a:rPr lang="en-IN" sz="2000" dirty="0" err="1" smtClean="0"/>
              <a:t>GenericServlet</a:t>
            </a:r>
            <a:endParaRPr lang="en-IN" sz="2000" dirty="0" smtClean="0"/>
          </a:p>
          <a:p>
            <a:r>
              <a:rPr lang="en-IN" sz="2000" dirty="0" err="1" smtClean="0"/>
              <a:t>ServletInputStream</a:t>
            </a:r>
            <a:endParaRPr lang="en-IN" sz="2000" dirty="0" smtClean="0"/>
          </a:p>
          <a:p>
            <a:r>
              <a:rPr lang="en-IN" sz="2000" dirty="0" err="1" smtClean="0"/>
              <a:t>ServletOutputStream</a:t>
            </a:r>
            <a:endParaRPr lang="en-IN" sz="2000" dirty="0" smtClean="0"/>
          </a:p>
          <a:p>
            <a:pPr>
              <a:buNone/>
            </a:pPr>
            <a:endParaRPr lang="en-IN" sz="2000" dirty="0" smtClean="0"/>
          </a:p>
          <a:p>
            <a:endParaRPr lang="en-IN" sz="2000" dirty="0" smtClean="0"/>
          </a:p>
          <a:p>
            <a:pPr>
              <a:buNone/>
            </a:pPr>
            <a:endParaRPr lang="en-IN" sz="2400" dirty="0" smtClean="0"/>
          </a:p>
          <a:p>
            <a:pPr>
              <a:buNone/>
            </a:pPr>
            <a:endParaRPr lang="en-IN" sz="2400" dirty="0" smtClean="0"/>
          </a:p>
          <a:p>
            <a:pPr>
              <a:buNone/>
            </a:pPr>
            <a:endParaRPr lang="en-I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Interfaces in </a:t>
            </a:r>
            <a:r>
              <a:rPr lang="en-IN" sz="2400" dirty="0" err="1" smtClean="0"/>
              <a:t>javax.servlet.http</a:t>
            </a:r>
            <a:r>
              <a:rPr lang="en-IN" sz="2400" dirty="0" smtClean="0"/>
              <a:t> package</a:t>
            </a:r>
          </a:p>
          <a:p>
            <a:r>
              <a:rPr lang="en-IN" sz="2000" dirty="0" err="1" smtClean="0"/>
              <a:t>HttpServletRequest</a:t>
            </a:r>
            <a:endParaRPr lang="en-IN" sz="2000" dirty="0" smtClean="0"/>
          </a:p>
          <a:p>
            <a:r>
              <a:rPr lang="en-IN" sz="2000" dirty="0" err="1" smtClean="0"/>
              <a:t>HttpServletResponse</a:t>
            </a:r>
            <a:endParaRPr lang="en-IN" sz="2000" dirty="0" smtClean="0"/>
          </a:p>
          <a:p>
            <a:r>
              <a:rPr lang="en-IN" sz="2000" dirty="0" err="1" smtClean="0"/>
              <a:t>HttpSession</a:t>
            </a:r>
            <a:endParaRPr lang="en-IN" sz="2000" dirty="0" smtClean="0"/>
          </a:p>
          <a:p>
            <a:pPr>
              <a:buNone/>
            </a:pPr>
            <a:endParaRPr lang="en-IN" sz="2000" dirty="0" smtClean="0"/>
          </a:p>
          <a:p>
            <a:pPr>
              <a:buFont typeface="Wingdings" pitchFamily="2" charset="2"/>
              <a:buChar char="Ø"/>
            </a:pPr>
            <a:r>
              <a:rPr lang="en-IN" sz="2400" dirty="0" smtClean="0"/>
              <a:t>Classes in </a:t>
            </a:r>
            <a:r>
              <a:rPr lang="en-IN" sz="2400" dirty="0" err="1" smtClean="0"/>
              <a:t>javax.servlet.http</a:t>
            </a:r>
            <a:r>
              <a:rPr lang="en-IN" sz="2400" dirty="0" smtClean="0"/>
              <a:t> package</a:t>
            </a:r>
          </a:p>
          <a:p>
            <a:r>
              <a:rPr lang="en-IN" sz="2000" dirty="0" err="1" smtClean="0"/>
              <a:t>HttpServlet</a:t>
            </a:r>
            <a:endParaRPr lang="en-IN" sz="2000" dirty="0" smtClean="0"/>
          </a:p>
          <a:p>
            <a:r>
              <a:rPr lang="en-IN" sz="2000" dirty="0" smtClean="0"/>
              <a:t>Cookie</a:t>
            </a:r>
          </a:p>
          <a:p>
            <a:pPr>
              <a:buFont typeface="Wingdings" pitchFamily="2" charset="2"/>
              <a:buChar char="v"/>
            </a:pPr>
            <a:r>
              <a:rPr lang="en-IN" sz="2400" dirty="0" err="1" smtClean="0"/>
              <a:t>Servlet</a:t>
            </a:r>
            <a:r>
              <a:rPr lang="en-IN" sz="2400" dirty="0" smtClean="0"/>
              <a:t> Interface</a:t>
            </a:r>
          </a:p>
          <a:p>
            <a:r>
              <a:rPr lang="en-IN" sz="2000" b="1" dirty="0" err="1" smtClean="0"/>
              <a:t>Servlet</a:t>
            </a:r>
            <a:r>
              <a:rPr lang="en-IN" sz="2000" b="1" dirty="0" smtClean="0"/>
              <a:t> interface</a:t>
            </a:r>
            <a:r>
              <a:rPr lang="en-IN" sz="2000" dirty="0" smtClean="0"/>
              <a:t> provides common behaviour to all the </a:t>
            </a:r>
            <a:r>
              <a:rPr lang="en-IN" sz="2000" dirty="0" err="1" smtClean="0"/>
              <a:t>servlets</a:t>
            </a:r>
            <a:r>
              <a:rPr lang="en-IN" sz="2000" dirty="0" smtClean="0"/>
              <a:t>.</a:t>
            </a:r>
          </a:p>
          <a:p>
            <a:r>
              <a:rPr lang="en-IN" sz="2000" dirty="0" err="1" smtClean="0"/>
              <a:t>Servlet</a:t>
            </a:r>
            <a:r>
              <a:rPr lang="en-IN" sz="2000" dirty="0" smtClean="0"/>
              <a:t> interface needs to be implemented for creating any </a:t>
            </a:r>
            <a:r>
              <a:rPr lang="en-IN" sz="2000" dirty="0" err="1" smtClean="0"/>
              <a:t>servlet</a:t>
            </a:r>
            <a:r>
              <a:rPr lang="en-IN" sz="2000" dirty="0" smtClean="0"/>
              <a:t> (either directly or indirectly). It provides 3 life cycle methods that are used to initialize the </a:t>
            </a:r>
            <a:r>
              <a:rPr lang="en-IN" sz="2000" dirty="0" err="1" smtClean="0"/>
              <a:t>servlet</a:t>
            </a:r>
            <a:r>
              <a:rPr lang="en-IN" sz="2000" dirty="0" smtClean="0"/>
              <a:t>, to service the requests, and to destroy the </a:t>
            </a:r>
            <a:r>
              <a:rPr lang="en-IN" sz="2000" dirty="0" err="1" smtClean="0"/>
              <a:t>servlet</a:t>
            </a:r>
            <a:r>
              <a:rPr lang="en-IN" sz="2000" dirty="0" smtClean="0"/>
              <a:t> and 2 non-life cycle methods</a:t>
            </a:r>
          </a:p>
          <a:p>
            <a:pPr>
              <a:buNone/>
            </a:pPr>
            <a:endParaRPr lang="en-IN" sz="2000" dirty="0" smtClean="0"/>
          </a:p>
          <a:p>
            <a:pPr>
              <a:buNone/>
            </a:pPr>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r>
              <a:rPr lang="en-IN" sz="2000" b="1" dirty="0" err="1" smtClean="0"/>
              <a:t>Servlet</a:t>
            </a:r>
            <a:r>
              <a:rPr lang="en-IN" sz="2000" b="1" dirty="0" smtClean="0"/>
              <a:t> interface</a:t>
            </a:r>
            <a:r>
              <a:rPr lang="en-IN" sz="2000" dirty="0" smtClean="0"/>
              <a:t> provides common behaviour to all the </a:t>
            </a:r>
            <a:r>
              <a:rPr lang="en-IN" sz="2000" dirty="0" err="1" smtClean="0"/>
              <a:t>servlets</a:t>
            </a:r>
            <a:r>
              <a:rPr lang="en-IN" sz="2000" dirty="0" smtClean="0"/>
              <a:t>.</a:t>
            </a:r>
          </a:p>
          <a:p>
            <a:r>
              <a:rPr lang="en-IN" sz="2000" dirty="0" err="1" smtClean="0"/>
              <a:t>Servlet</a:t>
            </a:r>
            <a:r>
              <a:rPr lang="en-IN" sz="2000" dirty="0" smtClean="0"/>
              <a:t> interface needs to be implemented for creating any </a:t>
            </a:r>
            <a:r>
              <a:rPr lang="en-IN" sz="2000" dirty="0" err="1" smtClean="0"/>
              <a:t>servlet</a:t>
            </a:r>
            <a:r>
              <a:rPr lang="en-IN" sz="2000" dirty="0" smtClean="0"/>
              <a:t> (either directly or indirectly). It provides 3 life cycle methods that are used to initialize the </a:t>
            </a:r>
            <a:r>
              <a:rPr lang="en-IN" sz="2000" dirty="0" err="1" smtClean="0"/>
              <a:t>servlet</a:t>
            </a:r>
            <a:r>
              <a:rPr lang="en-IN" sz="2000" dirty="0" smtClean="0"/>
              <a:t>, to service the requests, and to destroy the </a:t>
            </a:r>
            <a:r>
              <a:rPr lang="en-IN" sz="2000" dirty="0" err="1" smtClean="0"/>
              <a:t>servlet</a:t>
            </a:r>
            <a:r>
              <a:rPr lang="en-IN" sz="2000" dirty="0" smtClean="0"/>
              <a:t> and 2 non-life cycle methods</a:t>
            </a:r>
          </a:p>
          <a:p>
            <a:pPr>
              <a:buFont typeface="Wingdings" pitchFamily="2" charset="2"/>
              <a:buChar char="q"/>
            </a:pPr>
            <a:r>
              <a:rPr lang="en-IN" sz="2400" dirty="0" smtClean="0"/>
              <a:t>Methods of </a:t>
            </a:r>
            <a:r>
              <a:rPr lang="en-IN" sz="2400" dirty="0" err="1" smtClean="0"/>
              <a:t>Servlet</a:t>
            </a:r>
            <a:r>
              <a:rPr lang="en-IN" sz="2400" dirty="0" smtClean="0"/>
              <a:t> interface</a:t>
            </a:r>
          </a:p>
          <a:p>
            <a:pPr>
              <a:buFont typeface="Arial" pitchFamily="34" charset="0"/>
              <a:buChar char="•"/>
            </a:pPr>
            <a:r>
              <a:rPr lang="en-IN" sz="2000" dirty="0" smtClean="0"/>
              <a:t>There are 5 methods in </a:t>
            </a:r>
            <a:r>
              <a:rPr lang="en-IN" sz="2000" dirty="0" err="1" smtClean="0"/>
              <a:t>Servlet</a:t>
            </a:r>
            <a:r>
              <a:rPr lang="en-IN" sz="2000" dirty="0" smtClean="0"/>
              <a:t> interface. The init, service and destroy are the life cycle methods of </a:t>
            </a:r>
            <a:r>
              <a:rPr lang="en-IN" sz="2000" dirty="0" err="1" smtClean="0"/>
              <a:t>servlet</a:t>
            </a:r>
            <a:r>
              <a:rPr lang="en-IN" sz="2000" dirty="0" smtClean="0"/>
              <a:t>. These are invoked by the web container.</a:t>
            </a:r>
          </a:p>
          <a:p>
            <a:pPr>
              <a:buNone/>
            </a:pPr>
            <a:endParaRPr lang="en-IN" sz="2000" dirty="0"/>
          </a:p>
        </p:txBody>
      </p:sp>
      <p:graphicFrame>
        <p:nvGraphicFramePr>
          <p:cNvPr id="4" name="Table 3"/>
          <p:cNvGraphicFramePr>
            <a:graphicFrameLocks noGrp="1"/>
          </p:cNvGraphicFramePr>
          <p:nvPr/>
        </p:nvGraphicFramePr>
        <p:xfrm>
          <a:off x="609600" y="3600153"/>
          <a:ext cx="8534400" cy="3155068"/>
        </p:xfrm>
        <a:graphic>
          <a:graphicData uri="http://schemas.openxmlformats.org/drawingml/2006/table">
            <a:tbl>
              <a:tblPr/>
              <a:tblGrid>
                <a:gridCol w="4267200"/>
                <a:gridCol w="4267200"/>
              </a:tblGrid>
              <a:tr h="180773">
                <a:tc>
                  <a:txBody>
                    <a:bodyPr/>
                    <a:lstStyle/>
                    <a:p>
                      <a:pPr algn="l" fontAlgn="t"/>
                      <a:r>
                        <a:rPr lang="en-IN" sz="1400">
                          <a:solidFill>
                            <a:srgbClr val="FFFFFF"/>
                          </a:solidFill>
                        </a:rPr>
                        <a:t>Method</a:t>
                      </a:r>
                    </a:p>
                  </a:txBody>
                  <a:tcPr marL="21556" marR="21556" marT="21556" marB="2155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400">
                          <a:solidFill>
                            <a:srgbClr val="FFFFFF"/>
                          </a:solidFill>
                        </a:rPr>
                        <a:t>Description</a:t>
                      </a:r>
                    </a:p>
                  </a:txBody>
                  <a:tcPr marL="21556" marR="21556" marT="21556" marB="2155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654336">
                <a:tc>
                  <a:txBody>
                    <a:bodyPr/>
                    <a:lstStyle/>
                    <a:p>
                      <a:pPr fontAlgn="t"/>
                      <a:r>
                        <a:rPr lang="en-IN" sz="1400" b="1" i="0">
                          <a:solidFill>
                            <a:srgbClr val="000000"/>
                          </a:solidFill>
                          <a:latin typeface="Verdana"/>
                        </a:rPr>
                        <a:t>public void init(ServletConfig config)</a:t>
                      </a:r>
                      <a:endParaRPr lang="en-IN" sz="1400" b="0" i="0">
                        <a:solidFill>
                          <a:srgbClr val="000000"/>
                        </a:solidFill>
                        <a:latin typeface="Verdana"/>
                      </a:endParaRP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initializes the servlet. It is the life cycle method of servlet and invoked by the web container only once.</a:t>
                      </a: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54336">
                <a:tc>
                  <a:txBody>
                    <a:bodyPr/>
                    <a:lstStyle/>
                    <a:p>
                      <a:pPr fontAlgn="t"/>
                      <a:r>
                        <a:rPr lang="fr-FR" sz="1400" b="1" i="0">
                          <a:solidFill>
                            <a:srgbClr val="000000"/>
                          </a:solidFill>
                          <a:latin typeface="Verdana"/>
                        </a:rPr>
                        <a:t>public void service(ServletRequest request,ServletResponse response)</a:t>
                      </a:r>
                      <a:endParaRPr lang="fr-FR" sz="1400" b="0" i="0">
                        <a:solidFill>
                          <a:srgbClr val="000000"/>
                        </a:solidFill>
                        <a:latin typeface="Verdana"/>
                      </a:endParaRP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provides response for the incoming request. It is invoked at each request by the web container.</a:t>
                      </a: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08478">
                <a:tc>
                  <a:txBody>
                    <a:bodyPr/>
                    <a:lstStyle/>
                    <a:p>
                      <a:pPr fontAlgn="t"/>
                      <a:r>
                        <a:rPr lang="en-IN" sz="1400" b="1" i="0">
                          <a:solidFill>
                            <a:srgbClr val="000000"/>
                          </a:solidFill>
                          <a:latin typeface="Verdana"/>
                        </a:rPr>
                        <a:t>public void destroy()</a:t>
                      </a:r>
                      <a:endParaRPr lang="en-IN" sz="1400" b="0" i="0">
                        <a:solidFill>
                          <a:srgbClr val="000000"/>
                        </a:solidFill>
                        <a:latin typeface="Verdana"/>
                      </a:endParaRP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is invoked only once and indicates that servlet is being destroyed.</a:t>
                      </a: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2620">
                <a:tc>
                  <a:txBody>
                    <a:bodyPr/>
                    <a:lstStyle/>
                    <a:p>
                      <a:pPr fontAlgn="t"/>
                      <a:r>
                        <a:rPr lang="en-IN" sz="1400" b="1" i="0">
                          <a:solidFill>
                            <a:srgbClr val="000000"/>
                          </a:solidFill>
                          <a:latin typeface="Verdana"/>
                        </a:rPr>
                        <a:t>public ServletConfig getServletConfig()</a:t>
                      </a:r>
                      <a:endParaRPr lang="en-IN" sz="1400" b="0" i="0">
                        <a:solidFill>
                          <a:srgbClr val="000000"/>
                        </a:solidFill>
                        <a:latin typeface="Verdana"/>
                      </a:endParaRP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returns the object of ServletConfig.</a:t>
                      </a: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508478">
                <a:tc>
                  <a:txBody>
                    <a:bodyPr/>
                    <a:lstStyle/>
                    <a:p>
                      <a:pPr fontAlgn="t"/>
                      <a:r>
                        <a:rPr lang="en-IN" sz="1400" b="1" i="0">
                          <a:solidFill>
                            <a:srgbClr val="000000"/>
                          </a:solidFill>
                          <a:latin typeface="Verdana"/>
                        </a:rPr>
                        <a:t>public String getServletInfo()</a:t>
                      </a:r>
                      <a:endParaRPr lang="en-IN" sz="1400" b="0" i="0">
                        <a:solidFill>
                          <a:srgbClr val="000000"/>
                        </a:solidFill>
                        <a:latin typeface="Verdana"/>
                      </a:endParaRP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dirty="0">
                          <a:solidFill>
                            <a:srgbClr val="000000"/>
                          </a:solidFill>
                          <a:latin typeface="Verdana"/>
                        </a:rPr>
                        <a:t>returns information about </a:t>
                      </a:r>
                      <a:r>
                        <a:rPr lang="en-IN" sz="1400" b="0" i="0" dirty="0" err="1">
                          <a:solidFill>
                            <a:srgbClr val="000000"/>
                          </a:solidFill>
                          <a:latin typeface="Verdana"/>
                        </a:rPr>
                        <a:t>servlet</a:t>
                      </a:r>
                      <a:r>
                        <a:rPr lang="en-IN" sz="1400" b="0" i="0" dirty="0">
                          <a:solidFill>
                            <a:srgbClr val="000000"/>
                          </a:solidFill>
                          <a:latin typeface="Verdana"/>
                        </a:rPr>
                        <a:t> such as writer, copyright, version etc.</a:t>
                      </a:r>
                    </a:p>
                  </a:txBody>
                  <a:tcPr marL="35926" marR="35926" marT="50297" marB="5029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lnSpcReduction="10000"/>
          </a:bodyPr>
          <a:lstStyle/>
          <a:p>
            <a:pPr>
              <a:buFont typeface="Wingdings" pitchFamily="2" charset="2"/>
              <a:buChar char="v"/>
            </a:pPr>
            <a:r>
              <a:rPr lang="en-IN" sz="2400" dirty="0" err="1" smtClean="0"/>
              <a:t>GenericServlet</a:t>
            </a:r>
            <a:r>
              <a:rPr lang="en-IN" sz="2400" dirty="0" smtClean="0"/>
              <a:t> class</a:t>
            </a:r>
          </a:p>
          <a:p>
            <a:r>
              <a:rPr lang="en-IN" sz="2000" b="1" dirty="0" err="1" smtClean="0"/>
              <a:t>GenericServlet</a:t>
            </a:r>
            <a:r>
              <a:rPr lang="en-IN" sz="2000" dirty="0" smtClean="0"/>
              <a:t> class implements </a:t>
            </a:r>
            <a:r>
              <a:rPr lang="en-IN" sz="2000" b="1" dirty="0" err="1" smtClean="0"/>
              <a:t>Servlet</a:t>
            </a:r>
            <a:r>
              <a:rPr lang="en-IN" sz="2000" dirty="0" err="1" smtClean="0"/>
              <a:t>,</a:t>
            </a:r>
            <a:r>
              <a:rPr lang="en-IN" sz="2000" b="1" dirty="0" err="1" smtClean="0"/>
              <a:t>ServletConfig</a:t>
            </a:r>
            <a:r>
              <a:rPr lang="en-IN" sz="2000" dirty="0" smtClean="0"/>
              <a:t> and </a:t>
            </a:r>
            <a:r>
              <a:rPr lang="en-IN" sz="2000" b="1" dirty="0" err="1" smtClean="0"/>
              <a:t>Serializable</a:t>
            </a:r>
            <a:r>
              <a:rPr lang="en-IN" sz="2000" dirty="0" smtClean="0"/>
              <a:t> interfaces. It provides the </a:t>
            </a:r>
            <a:r>
              <a:rPr lang="en-IN" sz="2000" dirty="0" err="1" smtClean="0"/>
              <a:t>implementaion</a:t>
            </a:r>
            <a:r>
              <a:rPr lang="en-IN" sz="2000" dirty="0" smtClean="0"/>
              <a:t> of all the methods of these interfaces except the service method.</a:t>
            </a:r>
          </a:p>
          <a:p>
            <a:r>
              <a:rPr lang="en-IN" sz="2000" dirty="0" err="1" smtClean="0"/>
              <a:t>GenericServlet</a:t>
            </a:r>
            <a:r>
              <a:rPr lang="en-IN" sz="2000" dirty="0" smtClean="0"/>
              <a:t> class can handle any type of request so it is protocol-independent.</a:t>
            </a:r>
          </a:p>
          <a:p>
            <a:r>
              <a:rPr lang="en-IN" sz="2000" dirty="0" smtClean="0"/>
              <a:t>You may create a generic </a:t>
            </a:r>
            <a:r>
              <a:rPr lang="en-IN" sz="2000" dirty="0" err="1" smtClean="0"/>
              <a:t>servlet</a:t>
            </a:r>
            <a:r>
              <a:rPr lang="en-IN" sz="2000" dirty="0" smtClean="0"/>
              <a:t> by inheriting the </a:t>
            </a:r>
            <a:r>
              <a:rPr lang="en-IN" sz="2000" dirty="0" err="1" smtClean="0"/>
              <a:t>GenericServlet</a:t>
            </a:r>
            <a:r>
              <a:rPr lang="en-IN" sz="2000" dirty="0" smtClean="0"/>
              <a:t> class and providing the implementation of the service method.</a:t>
            </a:r>
          </a:p>
          <a:p>
            <a:pPr>
              <a:buFont typeface="Wingdings" pitchFamily="2" charset="2"/>
              <a:buChar char="Ø"/>
            </a:pPr>
            <a:r>
              <a:rPr lang="en-IN" sz="2400" dirty="0" smtClean="0"/>
              <a:t>Methods of </a:t>
            </a:r>
            <a:r>
              <a:rPr lang="en-IN" sz="2400" dirty="0" err="1" smtClean="0"/>
              <a:t>GenericServlet</a:t>
            </a:r>
            <a:r>
              <a:rPr lang="en-IN" sz="2400" dirty="0" smtClean="0"/>
              <a:t> class</a:t>
            </a:r>
          </a:p>
          <a:p>
            <a:r>
              <a:rPr lang="en-IN" sz="2000" b="1" dirty="0" smtClean="0"/>
              <a:t>public void init(</a:t>
            </a:r>
            <a:r>
              <a:rPr lang="en-IN" sz="2000" b="1" dirty="0" err="1" smtClean="0"/>
              <a:t>ServletConfig</a:t>
            </a:r>
            <a:r>
              <a:rPr lang="en-IN" sz="2000" b="1" dirty="0" smtClean="0"/>
              <a:t> </a:t>
            </a:r>
            <a:r>
              <a:rPr lang="en-IN" sz="2000" b="1" dirty="0" err="1" smtClean="0"/>
              <a:t>config</a:t>
            </a:r>
            <a:r>
              <a:rPr lang="en-IN" sz="2000" b="1" dirty="0" smtClean="0"/>
              <a:t>)</a:t>
            </a:r>
            <a:r>
              <a:rPr lang="en-IN" sz="2000" dirty="0" smtClean="0"/>
              <a:t> is used to initialize the </a:t>
            </a:r>
            <a:r>
              <a:rPr lang="en-IN" sz="2000" dirty="0" err="1" smtClean="0"/>
              <a:t>servlet</a:t>
            </a:r>
            <a:r>
              <a:rPr lang="en-IN" sz="2000" dirty="0" smtClean="0"/>
              <a:t>.</a:t>
            </a:r>
          </a:p>
          <a:p>
            <a:r>
              <a:rPr lang="en-IN" sz="2000" b="1" dirty="0" smtClean="0"/>
              <a:t>public abstract void service(</a:t>
            </a:r>
            <a:r>
              <a:rPr lang="en-IN" sz="2000" b="1" dirty="0" err="1" smtClean="0"/>
              <a:t>ServletRequest</a:t>
            </a:r>
            <a:r>
              <a:rPr lang="en-IN" sz="2000" b="1" dirty="0" smtClean="0"/>
              <a:t> request, </a:t>
            </a:r>
            <a:r>
              <a:rPr lang="en-IN" sz="2000" b="1" dirty="0" err="1" smtClean="0"/>
              <a:t>ServletResponse</a:t>
            </a:r>
            <a:r>
              <a:rPr lang="en-IN" sz="2000" b="1" dirty="0" smtClean="0"/>
              <a:t> response)</a:t>
            </a:r>
            <a:r>
              <a:rPr lang="en-IN" sz="2000" dirty="0" smtClean="0"/>
              <a:t> provides service for the incoming request. It is invoked at each time when user requests for a </a:t>
            </a:r>
            <a:r>
              <a:rPr lang="en-IN" sz="2000" dirty="0" err="1" smtClean="0"/>
              <a:t>servlet</a:t>
            </a:r>
            <a:r>
              <a:rPr lang="en-IN" sz="2000" dirty="0" smtClean="0"/>
              <a:t>.</a:t>
            </a:r>
          </a:p>
          <a:p>
            <a:r>
              <a:rPr lang="en-IN" sz="2000" b="1" dirty="0" smtClean="0"/>
              <a:t>public void destroy()</a:t>
            </a:r>
            <a:r>
              <a:rPr lang="en-IN" sz="2000" dirty="0" smtClean="0"/>
              <a:t> is invoked only once throughout the life cycle and indicates that </a:t>
            </a:r>
            <a:r>
              <a:rPr lang="en-IN" sz="2000" dirty="0" err="1" smtClean="0"/>
              <a:t>servlet</a:t>
            </a:r>
            <a:r>
              <a:rPr lang="en-IN" sz="2000" dirty="0" smtClean="0"/>
              <a:t> is being destroyed.</a:t>
            </a:r>
          </a:p>
          <a:p>
            <a:r>
              <a:rPr lang="en-IN" sz="2000" b="1" dirty="0" smtClean="0"/>
              <a:t>public </a:t>
            </a:r>
            <a:r>
              <a:rPr lang="en-IN" sz="2000" b="1" dirty="0" err="1" smtClean="0"/>
              <a:t>ServletConfig</a:t>
            </a:r>
            <a:r>
              <a:rPr lang="en-IN" sz="2000" b="1" dirty="0" smtClean="0"/>
              <a:t> </a:t>
            </a:r>
            <a:r>
              <a:rPr lang="en-IN" sz="2000" b="1" dirty="0" err="1" smtClean="0"/>
              <a:t>getServletConfig</a:t>
            </a:r>
            <a:r>
              <a:rPr lang="en-IN" sz="2000" b="1" dirty="0" smtClean="0"/>
              <a:t>()</a:t>
            </a:r>
            <a:r>
              <a:rPr lang="en-IN" sz="2000" dirty="0" smtClean="0"/>
              <a:t> returns the object of </a:t>
            </a:r>
            <a:r>
              <a:rPr lang="en-IN" sz="2000" dirty="0" err="1" smtClean="0"/>
              <a:t>ServletConfig</a:t>
            </a:r>
            <a:r>
              <a:rPr lang="en-IN" sz="2000" dirty="0" smtClean="0"/>
              <a:t>.</a:t>
            </a:r>
          </a:p>
          <a:p>
            <a:r>
              <a:rPr lang="en-IN" sz="2000" b="1" dirty="0" smtClean="0"/>
              <a:t>public String </a:t>
            </a:r>
            <a:r>
              <a:rPr lang="en-IN" sz="2000" b="1" dirty="0" err="1" smtClean="0"/>
              <a:t>getServletInfo</a:t>
            </a:r>
            <a:r>
              <a:rPr lang="en-IN" sz="2000" b="1" dirty="0" smtClean="0"/>
              <a:t>()</a:t>
            </a:r>
            <a:r>
              <a:rPr lang="en-IN" sz="2000" dirty="0" smtClean="0"/>
              <a:t> returns information about </a:t>
            </a:r>
            <a:r>
              <a:rPr lang="en-IN" sz="2000" dirty="0" err="1" smtClean="0"/>
              <a:t>servlet</a:t>
            </a:r>
            <a:r>
              <a:rPr lang="en-IN" sz="2000" dirty="0" smtClean="0"/>
              <a:t> such as writer, copyright, version etc.</a:t>
            </a:r>
          </a:p>
          <a:p>
            <a:pPr>
              <a:buNone/>
            </a:pPr>
            <a:endParaRPr lang="en-I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85800"/>
            <a:ext cx="8686800" cy="6172200"/>
          </a:xfrm>
        </p:spPr>
        <p:txBody>
          <a:bodyPr>
            <a:normAutofit/>
          </a:bodyPr>
          <a:lstStyle/>
          <a:p>
            <a:r>
              <a:rPr lang="en-IN" sz="2000" b="1" dirty="0" smtClean="0"/>
              <a:t>public </a:t>
            </a:r>
            <a:r>
              <a:rPr lang="en-IN" sz="2000" b="1" dirty="0" err="1" smtClean="0"/>
              <a:t>ServletContext</a:t>
            </a:r>
            <a:r>
              <a:rPr lang="en-IN" sz="2000" b="1" dirty="0" smtClean="0"/>
              <a:t> </a:t>
            </a:r>
            <a:r>
              <a:rPr lang="en-IN" sz="2000" b="1" dirty="0" err="1" smtClean="0"/>
              <a:t>getServletContext</a:t>
            </a:r>
            <a:r>
              <a:rPr lang="en-IN" sz="2000" b="1" dirty="0" smtClean="0"/>
              <a:t>()</a:t>
            </a:r>
            <a:r>
              <a:rPr lang="en-IN" sz="2000" dirty="0" smtClean="0"/>
              <a:t> returns the object of </a:t>
            </a:r>
            <a:r>
              <a:rPr lang="en-IN" sz="2000" dirty="0" err="1" smtClean="0"/>
              <a:t>ServletContext</a:t>
            </a:r>
            <a:r>
              <a:rPr lang="en-IN" sz="2000" dirty="0" smtClean="0"/>
              <a:t>.</a:t>
            </a:r>
          </a:p>
          <a:p>
            <a:r>
              <a:rPr lang="en-IN" sz="2000" b="1" dirty="0" smtClean="0"/>
              <a:t>public String </a:t>
            </a:r>
            <a:r>
              <a:rPr lang="en-IN" sz="2000" b="1" dirty="0" err="1" smtClean="0"/>
              <a:t>getInitParameter</a:t>
            </a:r>
            <a:r>
              <a:rPr lang="en-IN" sz="2000" b="1" dirty="0" smtClean="0"/>
              <a:t>(String name)</a:t>
            </a:r>
            <a:r>
              <a:rPr lang="en-IN" sz="2000" dirty="0" smtClean="0"/>
              <a:t> returns the parameter value for the given parameter name.</a:t>
            </a:r>
          </a:p>
          <a:p>
            <a:r>
              <a:rPr lang="en-IN" sz="2000" b="1" dirty="0" smtClean="0"/>
              <a:t>public Enumeration </a:t>
            </a:r>
            <a:r>
              <a:rPr lang="en-IN" sz="2000" b="1" dirty="0" err="1" smtClean="0"/>
              <a:t>getInitParameterNames</a:t>
            </a:r>
            <a:r>
              <a:rPr lang="en-IN" sz="2000" b="1" dirty="0" smtClean="0"/>
              <a:t>()</a:t>
            </a:r>
            <a:r>
              <a:rPr lang="en-IN" sz="2000" dirty="0" smtClean="0"/>
              <a:t> returns all the parameters defined in the web.xml file.</a:t>
            </a:r>
          </a:p>
          <a:p>
            <a:r>
              <a:rPr lang="en-IN" sz="2000" b="1" dirty="0" smtClean="0"/>
              <a:t>public String </a:t>
            </a:r>
            <a:r>
              <a:rPr lang="en-IN" sz="2000" b="1" dirty="0" err="1" smtClean="0"/>
              <a:t>getServletName</a:t>
            </a:r>
            <a:r>
              <a:rPr lang="en-IN" sz="2000" b="1" dirty="0" smtClean="0"/>
              <a:t>()</a:t>
            </a:r>
            <a:r>
              <a:rPr lang="en-IN" sz="2000" dirty="0" smtClean="0"/>
              <a:t> returns the name of the </a:t>
            </a:r>
            <a:r>
              <a:rPr lang="en-IN" sz="2000" dirty="0" err="1" smtClean="0"/>
              <a:t>servlet</a:t>
            </a:r>
            <a:r>
              <a:rPr lang="en-IN" sz="2000" dirty="0" smtClean="0"/>
              <a:t> object.</a:t>
            </a:r>
          </a:p>
          <a:p>
            <a:pPr>
              <a:buFont typeface="Wingdings" pitchFamily="2" charset="2"/>
              <a:buChar char="v"/>
            </a:pPr>
            <a:r>
              <a:rPr lang="en-IN" sz="2400" dirty="0" err="1" smtClean="0"/>
              <a:t>HttpServlet</a:t>
            </a:r>
            <a:r>
              <a:rPr lang="en-IN" sz="2400" dirty="0" smtClean="0"/>
              <a:t> class</a:t>
            </a:r>
          </a:p>
          <a:p>
            <a:pPr>
              <a:buFont typeface="Arial" pitchFamily="34" charset="0"/>
              <a:buChar char="•"/>
            </a:pPr>
            <a:r>
              <a:rPr lang="en-IN" sz="2000" dirty="0" smtClean="0"/>
              <a:t>The </a:t>
            </a:r>
            <a:r>
              <a:rPr lang="en-IN" sz="2000" dirty="0" err="1" smtClean="0"/>
              <a:t>HttpServlet</a:t>
            </a:r>
            <a:r>
              <a:rPr lang="en-IN" sz="2000" dirty="0" smtClean="0"/>
              <a:t> class extends the </a:t>
            </a:r>
            <a:r>
              <a:rPr lang="en-IN" sz="2000" dirty="0" err="1" smtClean="0"/>
              <a:t>GenericServlet</a:t>
            </a:r>
            <a:r>
              <a:rPr lang="en-IN" sz="2000" dirty="0" smtClean="0"/>
              <a:t> class . It provides http specific methods such as </a:t>
            </a:r>
            <a:r>
              <a:rPr lang="en-IN" sz="2000" dirty="0" err="1" smtClean="0"/>
              <a:t>doGet</a:t>
            </a:r>
            <a:r>
              <a:rPr lang="en-IN" sz="2000" dirty="0" smtClean="0"/>
              <a:t>, </a:t>
            </a:r>
            <a:r>
              <a:rPr lang="en-IN" sz="2000" dirty="0" err="1" smtClean="0"/>
              <a:t>doPost</a:t>
            </a:r>
            <a:r>
              <a:rPr lang="en-IN" sz="2000" dirty="0" smtClean="0"/>
              <a:t> etc.</a:t>
            </a:r>
          </a:p>
          <a:p>
            <a:pPr>
              <a:buFont typeface="Wingdings" pitchFamily="2" charset="2"/>
              <a:buChar char="Ø"/>
            </a:pPr>
            <a:r>
              <a:rPr lang="en-IN" sz="2400" dirty="0" smtClean="0"/>
              <a:t>Methods of </a:t>
            </a:r>
            <a:r>
              <a:rPr lang="en-IN" sz="2400" dirty="0" err="1" smtClean="0"/>
              <a:t>HttpServlet</a:t>
            </a:r>
            <a:r>
              <a:rPr lang="en-IN" sz="2400" dirty="0" smtClean="0"/>
              <a:t> class</a:t>
            </a:r>
          </a:p>
          <a:p>
            <a:pPr>
              <a:buFont typeface="Arial" pitchFamily="34" charset="0"/>
              <a:buChar char="•"/>
            </a:pPr>
            <a:endParaRPr lang="en-IN" sz="2000" dirty="0" smtClean="0"/>
          </a:p>
          <a:p>
            <a:pPr>
              <a:buNone/>
            </a:pPr>
            <a:endParaRPr lang="en-I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r>
              <a:rPr lang="en-IN" sz="2000" b="1" dirty="0" smtClean="0"/>
              <a:t>public void service(</a:t>
            </a:r>
            <a:r>
              <a:rPr lang="en-IN" sz="2000" b="1" dirty="0" err="1" smtClean="0"/>
              <a:t>ServletRequest</a:t>
            </a:r>
            <a:r>
              <a:rPr lang="en-IN" sz="2000" b="1" dirty="0" smtClean="0"/>
              <a:t> </a:t>
            </a:r>
            <a:r>
              <a:rPr lang="en-IN" sz="2000" b="1" dirty="0" err="1" smtClean="0"/>
              <a:t>req,ServletResponse</a:t>
            </a:r>
            <a:r>
              <a:rPr lang="en-IN" sz="2000" b="1" dirty="0" smtClean="0"/>
              <a:t> res)</a:t>
            </a:r>
            <a:r>
              <a:rPr lang="en-IN" sz="2000" dirty="0" smtClean="0"/>
              <a:t> dispatches the request to the protected service method by converting the request and response object into http type.</a:t>
            </a:r>
          </a:p>
          <a:p>
            <a:r>
              <a:rPr lang="en-IN" sz="2000" b="1" dirty="0" smtClean="0"/>
              <a:t>protected void service(</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receives the request from the service method, and dispatches the request to the </a:t>
            </a:r>
            <a:r>
              <a:rPr lang="en-IN" sz="2000" dirty="0" err="1" smtClean="0"/>
              <a:t>doXXX</a:t>
            </a:r>
            <a:r>
              <a:rPr lang="en-IN" sz="2000" dirty="0" smtClean="0"/>
              <a:t>() method depending on the incoming http request type.</a:t>
            </a:r>
          </a:p>
          <a:p>
            <a:r>
              <a:rPr lang="en-IN" sz="2000" b="1" dirty="0" smtClean="0"/>
              <a:t>protected void </a:t>
            </a:r>
            <a:r>
              <a:rPr lang="en-IN" sz="2000" b="1" dirty="0" err="1" smtClean="0"/>
              <a:t>doGet</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GET request. It is invoked by the web container.</a:t>
            </a:r>
          </a:p>
          <a:p>
            <a:r>
              <a:rPr lang="en-IN" sz="2000" b="1" dirty="0" smtClean="0"/>
              <a:t>protected void </a:t>
            </a:r>
            <a:r>
              <a:rPr lang="en-IN" sz="2000" b="1" dirty="0" err="1" smtClean="0"/>
              <a:t>doPost</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POST request. It is invoked by the web container.</a:t>
            </a:r>
          </a:p>
          <a:p>
            <a:r>
              <a:rPr lang="en-IN" sz="2000" b="1" dirty="0" smtClean="0"/>
              <a:t>protected void </a:t>
            </a:r>
            <a:r>
              <a:rPr lang="en-IN" sz="2000" b="1" dirty="0" err="1" smtClean="0"/>
              <a:t>doHead</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HEAD request. It is invoked by the web container.</a:t>
            </a:r>
          </a:p>
          <a:p>
            <a:r>
              <a:rPr lang="en-IN" sz="2000" b="1" dirty="0" smtClean="0"/>
              <a:t>protected void </a:t>
            </a:r>
            <a:r>
              <a:rPr lang="en-IN" sz="2000" b="1" dirty="0" err="1" smtClean="0"/>
              <a:t>doOptions</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OPTIONS request. It is invoked by the web container.</a:t>
            </a:r>
          </a:p>
          <a:p>
            <a:r>
              <a:rPr lang="en-IN" sz="2000" b="1" dirty="0" smtClean="0"/>
              <a:t>protected void </a:t>
            </a:r>
            <a:r>
              <a:rPr lang="en-IN" sz="2000" b="1" dirty="0" err="1" smtClean="0"/>
              <a:t>doPut</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PUT request. It is invoked by the web container.</a:t>
            </a:r>
          </a:p>
          <a:p>
            <a:r>
              <a:rPr lang="en-IN" sz="2000" b="1" dirty="0" smtClean="0"/>
              <a:t>protected void </a:t>
            </a:r>
            <a:r>
              <a:rPr lang="en-IN" sz="2000" b="1" dirty="0" err="1" smtClean="0"/>
              <a:t>doTrace</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TRACE request. It is invoked by the web container.</a:t>
            </a:r>
          </a:p>
          <a:p>
            <a:r>
              <a:rPr lang="en-IN" sz="2000" b="1" dirty="0" smtClean="0"/>
              <a:t>protected void </a:t>
            </a:r>
            <a:r>
              <a:rPr lang="en-IN" sz="2000" b="1" dirty="0" err="1" smtClean="0"/>
              <a:t>doDelete</a:t>
            </a:r>
            <a:r>
              <a:rPr lang="en-IN" sz="2000" b="1" dirty="0" smtClean="0"/>
              <a:t>(</a:t>
            </a:r>
            <a:r>
              <a:rPr lang="en-IN" sz="2000" b="1" dirty="0" err="1" smtClean="0"/>
              <a:t>HttpServletRequest</a:t>
            </a:r>
            <a:r>
              <a:rPr lang="en-IN" sz="2000" b="1" dirty="0" smtClean="0"/>
              <a:t> </a:t>
            </a:r>
            <a:r>
              <a:rPr lang="en-IN" sz="2000" b="1" dirty="0" err="1" smtClean="0"/>
              <a:t>req</a:t>
            </a:r>
            <a:r>
              <a:rPr lang="en-IN" sz="2000" b="1" dirty="0" smtClean="0"/>
              <a:t>, </a:t>
            </a:r>
            <a:r>
              <a:rPr lang="en-IN" sz="2000" b="1" dirty="0" err="1" smtClean="0"/>
              <a:t>HttpServletResponse</a:t>
            </a:r>
            <a:r>
              <a:rPr lang="en-IN" sz="2000" b="1" dirty="0" smtClean="0"/>
              <a:t> res)</a:t>
            </a:r>
            <a:r>
              <a:rPr lang="en-IN" sz="2000" dirty="0" smtClean="0"/>
              <a:t> handles the DELETE request. It is invoked by the web container.</a:t>
            </a:r>
          </a:p>
          <a:p>
            <a:pPr>
              <a:buFont typeface="Arial" pitchFamily="34" charset="0"/>
              <a:buChar char="•"/>
            </a:pPr>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normAutofit/>
          </a:bodyPr>
          <a:lstStyle/>
          <a:p>
            <a:pPr>
              <a:buFont typeface="Wingdings" pitchFamily="2" charset="2"/>
              <a:buChar char="v"/>
            </a:pPr>
            <a:r>
              <a:rPr lang="en-IN" sz="2400" dirty="0" smtClean="0"/>
              <a:t>Life Cycle of a </a:t>
            </a:r>
            <a:r>
              <a:rPr lang="en-IN" sz="2400" dirty="0" err="1" smtClean="0"/>
              <a:t>Servlet</a:t>
            </a:r>
            <a:r>
              <a:rPr lang="en-IN" sz="2400" dirty="0" smtClean="0"/>
              <a:t> </a:t>
            </a:r>
          </a:p>
          <a:p>
            <a:pPr>
              <a:buFont typeface="Arial" pitchFamily="34" charset="0"/>
              <a:buChar char="•"/>
            </a:pPr>
            <a:r>
              <a:rPr lang="en-IN" sz="2000" dirty="0" smtClean="0"/>
              <a:t>The web container maintains the life cycle of a </a:t>
            </a:r>
            <a:r>
              <a:rPr lang="en-IN" sz="2000" dirty="0" err="1" smtClean="0"/>
              <a:t>servlet</a:t>
            </a:r>
            <a:r>
              <a:rPr lang="en-IN" sz="2000" dirty="0" smtClean="0"/>
              <a:t> instance. Let's see the life cycle of the </a:t>
            </a:r>
            <a:r>
              <a:rPr lang="en-IN" sz="2000" dirty="0" err="1" smtClean="0"/>
              <a:t>servlet</a:t>
            </a:r>
            <a:r>
              <a:rPr lang="en-IN" sz="2000" dirty="0" smtClean="0"/>
              <a:t>:</a:t>
            </a:r>
          </a:p>
          <a:p>
            <a:r>
              <a:rPr lang="en-IN" sz="2000" dirty="0" err="1" smtClean="0"/>
              <a:t>Servlet</a:t>
            </a:r>
            <a:r>
              <a:rPr lang="en-IN" sz="2000" dirty="0" smtClean="0"/>
              <a:t> class is loaded.</a:t>
            </a:r>
          </a:p>
          <a:p>
            <a:r>
              <a:rPr lang="en-IN" sz="2000" dirty="0" err="1" smtClean="0"/>
              <a:t>Servlet</a:t>
            </a:r>
            <a:r>
              <a:rPr lang="en-IN" sz="2000" dirty="0" smtClean="0"/>
              <a:t> instance is created.</a:t>
            </a:r>
          </a:p>
          <a:p>
            <a:r>
              <a:rPr lang="en-IN" sz="2000" dirty="0" smtClean="0"/>
              <a:t>init method is invoked.</a:t>
            </a:r>
          </a:p>
          <a:p>
            <a:r>
              <a:rPr lang="en-IN" sz="2000" dirty="0" smtClean="0"/>
              <a:t>service method is invoked.</a:t>
            </a:r>
          </a:p>
          <a:p>
            <a:r>
              <a:rPr lang="en-IN" sz="2000" dirty="0" smtClean="0"/>
              <a:t>destroy method is invoked.</a:t>
            </a:r>
          </a:p>
          <a:p>
            <a:pPr>
              <a:buFont typeface="Arial" pitchFamily="34" charset="0"/>
              <a:buChar char="•"/>
            </a:pPr>
            <a:endParaRPr lang="en-IN" sz="2000" dirty="0"/>
          </a:p>
        </p:txBody>
      </p:sp>
      <p:pic>
        <p:nvPicPr>
          <p:cNvPr id="1026" name="Picture 2" descr="Life cycle of a servlet"/>
          <p:cNvPicPr>
            <a:picLocks noChangeAspect="1" noChangeArrowheads="1"/>
          </p:cNvPicPr>
          <p:nvPr/>
        </p:nvPicPr>
        <p:blipFill>
          <a:blip r:embed="rId2"/>
          <a:srcRect/>
          <a:stretch>
            <a:fillRect/>
          </a:stretch>
        </p:blipFill>
        <p:spPr bwMode="auto">
          <a:xfrm>
            <a:off x="3810000" y="2438400"/>
            <a:ext cx="5334000" cy="441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219200"/>
            <a:ext cx="8763000" cy="5638800"/>
          </a:xfrm>
        </p:spPr>
        <p:txBody>
          <a:bodyPr/>
          <a:lstStyle/>
          <a:p>
            <a:pPr>
              <a:buFont typeface="Wingdings" pitchFamily="2" charset="2"/>
              <a:buChar char="Ø"/>
            </a:pPr>
            <a:r>
              <a:rPr lang="en-IN" sz="2400" dirty="0" smtClean="0"/>
              <a:t>Native-API driver</a:t>
            </a:r>
          </a:p>
          <a:p>
            <a:pPr>
              <a:buFont typeface="Arial" pitchFamily="34" charset="0"/>
              <a:buChar char="•"/>
            </a:pPr>
            <a:r>
              <a:rPr lang="en-IN" sz="2000" dirty="0" smtClean="0"/>
              <a:t>The Native API driver uses the client-side libraries of the database. The driver converts JDBC method calls into native calls of the database API. It is not written entirely in java.</a:t>
            </a:r>
          </a:p>
          <a:p>
            <a:pPr>
              <a:buFont typeface="Wingdings" pitchFamily="2" charset="2"/>
              <a:buChar char="Ø"/>
            </a:pPr>
            <a:r>
              <a:rPr lang="en-IN" sz="2400" dirty="0" smtClean="0"/>
              <a:t>Network Protocol driver</a:t>
            </a:r>
          </a:p>
          <a:p>
            <a:pPr>
              <a:buFont typeface="Arial" pitchFamily="34" charset="0"/>
              <a:buChar char="•"/>
            </a:pPr>
            <a:r>
              <a:rPr lang="en-IN" sz="2000" dirty="0" smtClean="0"/>
              <a:t>The Network Protocol driver uses middleware (application server) that converts JDBC calls directly or indirectly into the vendor-specific database protocol. It is fully written in java.</a:t>
            </a:r>
          </a:p>
          <a:p>
            <a:pPr>
              <a:buFont typeface="Wingdings" pitchFamily="2" charset="2"/>
              <a:buChar char="Ø"/>
            </a:pPr>
            <a:r>
              <a:rPr lang="en-IN" sz="2400" dirty="0" smtClean="0"/>
              <a:t>Thin driver</a:t>
            </a:r>
          </a:p>
          <a:p>
            <a:pPr>
              <a:buFont typeface="Arial" pitchFamily="34" charset="0"/>
              <a:buChar char="•"/>
            </a:pPr>
            <a:r>
              <a:rPr lang="en-IN" sz="2000" dirty="0" smtClean="0"/>
              <a:t>The thin driver converts JDBC calls directly into the vendor-specific database protocol. That is why it is known as thin driver. It is fully written in Java language.</a:t>
            </a:r>
          </a:p>
          <a:p>
            <a:pPr>
              <a:buFont typeface="Arial" pitchFamily="34" charset="0"/>
              <a:buChar char="•"/>
            </a:pPr>
            <a:endParaRPr lang="en-IN"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Arial" pitchFamily="34" charset="0"/>
              <a:buChar char="•"/>
            </a:pPr>
            <a:r>
              <a:rPr lang="en-IN" sz="2000" dirty="0" smtClean="0"/>
              <a:t>there are three states of a </a:t>
            </a:r>
            <a:r>
              <a:rPr lang="en-IN" sz="2000" dirty="0" err="1" smtClean="0"/>
              <a:t>servlet</a:t>
            </a:r>
            <a:r>
              <a:rPr lang="en-IN" sz="2000" dirty="0" smtClean="0"/>
              <a:t>: new, ready and end. The </a:t>
            </a:r>
            <a:r>
              <a:rPr lang="en-IN" sz="2000" dirty="0" err="1" smtClean="0"/>
              <a:t>servlet</a:t>
            </a:r>
            <a:r>
              <a:rPr lang="en-IN" sz="2000" dirty="0" smtClean="0"/>
              <a:t> is in new state if </a:t>
            </a:r>
            <a:r>
              <a:rPr lang="en-IN" sz="2000" dirty="0" err="1" smtClean="0"/>
              <a:t>servlet</a:t>
            </a:r>
            <a:r>
              <a:rPr lang="en-IN" sz="2000" dirty="0" smtClean="0"/>
              <a:t> instance is created. After invoking the init() method, </a:t>
            </a:r>
            <a:r>
              <a:rPr lang="en-IN" sz="2000" dirty="0" err="1" smtClean="0"/>
              <a:t>Servlet</a:t>
            </a:r>
            <a:r>
              <a:rPr lang="en-IN" sz="2000" dirty="0" smtClean="0"/>
              <a:t> comes in the ready state. In the ready state, </a:t>
            </a:r>
            <a:r>
              <a:rPr lang="en-IN" sz="2000" dirty="0" err="1" smtClean="0"/>
              <a:t>servlet</a:t>
            </a:r>
            <a:r>
              <a:rPr lang="en-IN" sz="2000" dirty="0" smtClean="0"/>
              <a:t> performs all the tasks. When the web container invokes the destroy() method, it shifts to the end state.</a:t>
            </a:r>
          </a:p>
          <a:p>
            <a:pPr>
              <a:buNone/>
            </a:pPr>
            <a:r>
              <a:rPr lang="en-IN" sz="2000" dirty="0" smtClean="0"/>
              <a:t>1) </a:t>
            </a:r>
            <a:r>
              <a:rPr lang="en-IN" sz="2000" dirty="0" err="1" smtClean="0"/>
              <a:t>Servlet</a:t>
            </a:r>
            <a:r>
              <a:rPr lang="en-IN" sz="2000" dirty="0" smtClean="0"/>
              <a:t> class is loaded</a:t>
            </a:r>
          </a:p>
          <a:p>
            <a:r>
              <a:rPr lang="en-IN" sz="2000" dirty="0" smtClean="0"/>
              <a:t>The </a:t>
            </a:r>
            <a:r>
              <a:rPr lang="en-IN" sz="2000" dirty="0" err="1" smtClean="0"/>
              <a:t>classloader</a:t>
            </a:r>
            <a:r>
              <a:rPr lang="en-IN" sz="2000" dirty="0" smtClean="0"/>
              <a:t> is responsible to load the </a:t>
            </a:r>
            <a:r>
              <a:rPr lang="en-IN" sz="2000" dirty="0" err="1" smtClean="0"/>
              <a:t>servlet</a:t>
            </a:r>
            <a:r>
              <a:rPr lang="en-IN" sz="2000" dirty="0" smtClean="0"/>
              <a:t> class. The </a:t>
            </a:r>
            <a:r>
              <a:rPr lang="en-IN" sz="2000" dirty="0" err="1" smtClean="0"/>
              <a:t>servlet</a:t>
            </a:r>
            <a:r>
              <a:rPr lang="en-IN" sz="2000" dirty="0" smtClean="0"/>
              <a:t> class is loaded when the first request for the </a:t>
            </a:r>
            <a:r>
              <a:rPr lang="en-IN" sz="2000" dirty="0" err="1" smtClean="0"/>
              <a:t>servlet</a:t>
            </a:r>
            <a:r>
              <a:rPr lang="en-IN" sz="2000" dirty="0" smtClean="0"/>
              <a:t> is received by the web container.</a:t>
            </a:r>
          </a:p>
          <a:p>
            <a:pPr>
              <a:buNone/>
            </a:pPr>
            <a:r>
              <a:rPr lang="en-IN" sz="2000" dirty="0" smtClean="0"/>
              <a:t>2) </a:t>
            </a:r>
            <a:r>
              <a:rPr lang="en-IN" sz="2000" dirty="0" err="1" smtClean="0"/>
              <a:t>Servlet</a:t>
            </a:r>
            <a:r>
              <a:rPr lang="en-IN" sz="2000" dirty="0" smtClean="0"/>
              <a:t> instance is created</a:t>
            </a:r>
          </a:p>
          <a:p>
            <a:r>
              <a:rPr lang="en-IN" sz="2000" dirty="0" smtClean="0"/>
              <a:t>The web container creates the instance of a </a:t>
            </a:r>
            <a:r>
              <a:rPr lang="en-IN" sz="2000" dirty="0" err="1" smtClean="0"/>
              <a:t>servlet</a:t>
            </a:r>
            <a:r>
              <a:rPr lang="en-IN" sz="2000" dirty="0" smtClean="0"/>
              <a:t> after loading the </a:t>
            </a:r>
            <a:r>
              <a:rPr lang="en-IN" sz="2000" dirty="0" err="1" smtClean="0"/>
              <a:t>servlet</a:t>
            </a:r>
            <a:r>
              <a:rPr lang="en-IN" sz="2000" dirty="0" smtClean="0"/>
              <a:t> class. The </a:t>
            </a:r>
            <a:r>
              <a:rPr lang="en-IN" sz="2000" dirty="0" err="1" smtClean="0"/>
              <a:t>servlet</a:t>
            </a:r>
            <a:r>
              <a:rPr lang="en-IN" sz="2000" dirty="0" smtClean="0"/>
              <a:t> instance is created only once in the </a:t>
            </a:r>
            <a:r>
              <a:rPr lang="en-IN" sz="2000" dirty="0" err="1" smtClean="0"/>
              <a:t>servlet</a:t>
            </a:r>
            <a:r>
              <a:rPr lang="en-IN" sz="2000" dirty="0" smtClean="0"/>
              <a:t> life cycle.</a:t>
            </a:r>
          </a:p>
          <a:p>
            <a:pPr>
              <a:buNone/>
            </a:pPr>
            <a:r>
              <a:rPr lang="en-IN" sz="2000" dirty="0" smtClean="0"/>
              <a:t>3) init method is invoked</a:t>
            </a:r>
          </a:p>
          <a:p>
            <a:r>
              <a:rPr lang="en-IN" sz="2000" dirty="0" smtClean="0"/>
              <a:t>The web container calls the init method only once after creating the </a:t>
            </a:r>
            <a:r>
              <a:rPr lang="en-IN" sz="2000" dirty="0" err="1" smtClean="0"/>
              <a:t>servlet</a:t>
            </a:r>
            <a:r>
              <a:rPr lang="en-IN" sz="2000" dirty="0" smtClean="0"/>
              <a:t> instance. The init method is used to initialize the </a:t>
            </a:r>
            <a:r>
              <a:rPr lang="en-IN" sz="2000" dirty="0" err="1" smtClean="0"/>
              <a:t>servlet</a:t>
            </a:r>
            <a:r>
              <a:rPr lang="en-IN" sz="2000" dirty="0" smtClean="0"/>
              <a:t>. It is the life cycle method of the </a:t>
            </a:r>
            <a:r>
              <a:rPr lang="en-IN" sz="2000" dirty="0" err="1" smtClean="0"/>
              <a:t>javax.servlet.Servlet</a:t>
            </a:r>
            <a:r>
              <a:rPr lang="en-IN" sz="2000" dirty="0" smtClean="0"/>
              <a:t> interface. Syntax of the init method is given below:</a:t>
            </a:r>
          </a:p>
          <a:p>
            <a:pPr>
              <a:buNone/>
            </a:pPr>
            <a:r>
              <a:rPr lang="en-IN" sz="2000" b="1" dirty="0" smtClean="0"/>
              <a:t>public</a:t>
            </a:r>
            <a:r>
              <a:rPr lang="en-IN" sz="2000" dirty="0" smtClean="0"/>
              <a:t> </a:t>
            </a:r>
            <a:r>
              <a:rPr lang="en-IN" sz="2000" b="1" dirty="0" smtClean="0"/>
              <a:t>void</a:t>
            </a:r>
            <a:r>
              <a:rPr lang="en-IN" sz="2000" dirty="0" smtClean="0"/>
              <a:t> init(</a:t>
            </a:r>
            <a:r>
              <a:rPr lang="en-IN" sz="2000" dirty="0" err="1" smtClean="0"/>
              <a:t>ServletConfig</a:t>
            </a:r>
            <a:r>
              <a:rPr lang="en-IN" sz="2000" dirty="0" smtClean="0"/>
              <a:t> </a:t>
            </a:r>
            <a:r>
              <a:rPr lang="en-IN" sz="2000" dirty="0" err="1" smtClean="0"/>
              <a:t>config</a:t>
            </a:r>
            <a:r>
              <a:rPr lang="en-IN" sz="2000" dirty="0" smtClean="0"/>
              <a:t>) </a:t>
            </a:r>
            <a:r>
              <a:rPr lang="en-IN" sz="2000" b="1" dirty="0" smtClean="0"/>
              <a:t>throws</a:t>
            </a:r>
            <a:r>
              <a:rPr lang="en-IN" sz="2000" dirty="0" smtClean="0"/>
              <a:t> </a:t>
            </a:r>
            <a:r>
              <a:rPr lang="en-IN" sz="2000" dirty="0" err="1" smtClean="0"/>
              <a:t>ServletException</a:t>
            </a:r>
            <a:r>
              <a:rPr lang="en-IN" sz="2000" dirty="0" smtClean="0"/>
              <a:t> </a:t>
            </a:r>
          </a:p>
          <a:p>
            <a:pPr>
              <a:buNone/>
            </a:pPr>
            <a:endParaRPr lang="en-IN" sz="2000" dirty="0" smtClean="0"/>
          </a:p>
          <a:p>
            <a:pPr>
              <a:buNone/>
            </a:pPr>
            <a:endParaRPr lang="en-IN"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None/>
            </a:pPr>
            <a:r>
              <a:rPr lang="en-IN" sz="2000" dirty="0" smtClean="0"/>
              <a:t>4) service method is invoked</a:t>
            </a:r>
          </a:p>
          <a:p>
            <a:r>
              <a:rPr lang="en-IN" sz="2000" dirty="0" smtClean="0"/>
              <a:t>The web container calls the service method each time when request for the </a:t>
            </a:r>
            <a:r>
              <a:rPr lang="en-IN" sz="2000" dirty="0" err="1" smtClean="0"/>
              <a:t>servlet</a:t>
            </a:r>
            <a:r>
              <a:rPr lang="en-IN" sz="2000" dirty="0" smtClean="0"/>
              <a:t> is received. If </a:t>
            </a:r>
            <a:r>
              <a:rPr lang="en-IN" sz="2000" dirty="0" err="1" smtClean="0"/>
              <a:t>servlet</a:t>
            </a:r>
            <a:r>
              <a:rPr lang="en-IN" sz="2000" dirty="0" smtClean="0"/>
              <a:t> is not initialized, it follows the first three steps as described above then calls the service method. If </a:t>
            </a:r>
            <a:r>
              <a:rPr lang="en-IN" sz="2000" dirty="0" err="1" smtClean="0"/>
              <a:t>servlet</a:t>
            </a:r>
            <a:r>
              <a:rPr lang="en-IN" sz="2000" dirty="0" smtClean="0"/>
              <a:t> is initialized, it calls the service method. Notice that </a:t>
            </a:r>
            <a:r>
              <a:rPr lang="en-IN" sz="2000" dirty="0" err="1" smtClean="0"/>
              <a:t>servlet</a:t>
            </a:r>
            <a:r>
              <a:rPr lang="en-IN" sz="2000" dirty="0" smtClean="0"/>
              <a:t> is initialized only once. The syntax of the service method of the </a:t>
            </a:r>
            <a:r>
              <a:rPr lang="en-IN" sz="2000" dirty="0" err="1" smtClean="0"/>
              <a:t>Servlet</a:t>
            </a:r>
            <a:r>
              <a:rPr lang="en-IN" sz="2000" dirty="0" smtClean="0"/>
              <a:t> interface is given below:</a:t>
            </a:r>
          </a:p>
          <a:p>
            <a:r>
              <a:rPr lang="en-IN" sz="2000" b="1" dirty="0" smtClean="0"/>
              <a:t>public</a:t>
            </a:r>
            <a:r>
              <a:rPr lang="en-IN" sz="2000" dirty="0" smtClean="0"/>
              <a:t> </a:t>
            </a:r>
            <a:r>
              <a:rPr lang="en-IN" sz="2000" b="1" dirty="0" smtClean="0"/>
              <a:t>void</a:t>
            </a:r>
            <a:r>
              <a:rPr lang="en-IN" sz="2000" dirty="0" smtClean="0"/>
              <a:t> service(</a:t>
            </a:r>
            <a:r>
              <a:rPr lang="en-IN" sz="2000" dirty="0" err="1" smtClean="0"/>
              <a:t>ServletRequest</a:t>
            </a:r>
            <a:r>
              <a:rPr lang="en-IN" sz="2000" dirty="0" smtClean="0"/>
              <a:t> request, </a:t>
            </a:r>
            <a:r>
              <a:rPr lang="en-IN" sz="2000" dirty="0" err="1" smtClean="0"/>
              <a:t>ServletResponse</a:t>
            </a:r>
            <a:r>
              <a:rPr lang="en-IN" sz="2000" dirty="0" smtClean="0"/>
              <a:t> response)   </a:t>
            </a:r>
          </a:p>
          <a:p>
            <a:r>
              <a:rPr lang="en-IN" sz="2000" dirty="0" smtClean="0"/>
              <a:t>  </a:t>
            </a:r>
            <a:r>
              <a:rPr lang="en-IN" sz="2000" b="1" dirty="0" smtClean="0"/>
              <a:t>throws</a:t>
            </a:r>
            <a:r>
              <a:rPr lang="en-IN" sz="2000" dirty="0" smtClean="0"/>
              <a:t> </a:t>
            </a:r>
            <a:r>
              <a:rPr lang="en-IN" sz="2000" dirty="0" err="1" smtClean="0"/>
              <a:t>ServletException</a:t>
            </a:r>
            <a:r>
              <a:rPr lang="en-IN" sz="2000" dirty="0" smtClean="0"/>
              <a:t>, </a:t>
            </a:r>
            <a:r>
              <a:rPr lang="en-IN" sz="2000" dirty="0" err="1" smtClean="0"/>
              <a:t>IOException</a:t>
            </a:r>
            <a:r>
              <a:rPr lang="en-IN" sz="2000" dirty="0" smtClean="0"/>
              <a:t> </a:t>
            </a:r>
          </a:p>
          <a:p>
            <a:pPr>
              <a:buNone/>
            </a:pPr>
            <a:r>
              <a:rPr lang="en-IN" sz="2000" dirty="0" smtClean="0"/>
              <a:t>5) destroy method is invoked</a:t>
            </a:r>
          </a:p>
          <a:p>
            <a:r>
              <a:rPr lang="en-IN" sz="2000" dirty="0" smtClean="0"/>
              <a:t>The web container calls the destroy method before removing the </a:t>
            </a:r>
            <a:r>
              <a:rPr lang="en-IN" sz="2000" dirty="0" err="1" smtClean="0"/>
              <a:t>servlet</a:t>
            </a:r>
            <a:r>
              <a:rPr lang="en-IN" sz="2000" dirty="0" smtClean="0"/>
              <a:t> instance from the service. It gives the </a:t>
            </a:r>
            <a:r>
              <a:rPr lang="en-IN" sz="2000" dirty="0" err="1" smtClean="0"/>
              <a:t>servlet</a:t>
            </a:r>
            <a:r>
              <a:rPr lang="en-IN" sz="2000" dirty="0" smtClean="0"/>
              <a:t> an opportunity to clean up any resource for example memory, thread etc. The syntax of the destroy method of the </a:t>
            </a:r>
            <a:r>
              <a:rPr lang="en-IN" sz="2000" dirty="0" err="1" smtClean="0"/>
              <a:t>Servlet</a:t>
            </a:r>
            <a:r>
              <a:rPr lang="en-IN" sz="2000" dirty="0" smtClean="0"/>
              <a:t> interface is given below:</a:t>
            </a:r>
          </a:p>
          <a:p>
            <a:r>
              <a:rPr lang="en-IN" sz="2000" b="1" dirty="0" smtClean="0"/>
              <a:t>public</a:t>
            </a:r>
            <a:r>
              <a:rPr lang="en-IN" sz="2000" dirty="0" smtClean="0"/>
              <a:t> </a:t>
            </a:r>
            <a:r>
              <a:rPr lang="en-IN" sz="2000" b="1" dirty="0" smtClean="0"/>
              <a:t>void</a:t>
            </a:r>
            <a:r>
              <a:rPr lang="en-IN" sz="2000" dirty="0" smtClean="0"/>
              <a:t> destroy() </a:t>
            </a:r>
          </a:p>
          <a:p>
            <a:pPr>
              <a:buNone/>
            </a:pPr>
            <a:endParaRPr lang="en-IN" sz="2000" dirty="0" smtClean="0"/>
          </a:p>
          <a:p>
            <a:pPr>
              <a:buNone/>
            </a:pPr>
            <a:endParaRPr lang="en-I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smtClean="0"/>
              <a:t>Steps to create a </a:t>
            </a:r>
            <a:r>
              <a:rPr lang="en-IN" sz="2400" dirty="0" err="1" smtClean="0"/>
              <a:t>servlet</a:t>
            </a:r>
            <a:endParaRPr lang="en-IN" sz="2400" dirty="0" smtClean="0"/>
          </a:p>
          <a:p>
            <a:pPr>
              <a:buFont typeface="Arial" pitchFamily="34" charset="0"/>
              <a:buChar char="•"/>
            </a:pPr>
            <a:r>
              <a:rPr lang="en-IN" sz="2000" dirty="0" smtClean="0"/>
              <a:t>The </a:t>
            </a:r>
            <a:r>
              <a:rPr lang="en-IN" sz="2000" dirty="0" err="1" smtClean="0"/>
              <a:t>servlet</a:t>
            </a:r>
            <a:r>
              <a:rPr lang="en-IN" sz="2000" dirty="0" smtClean="0"/>
              <a:t> example can be created by three ways:</a:t>
            </a:r>
          </a:p>
          <a:p>
            <a:r>
              <a:rPr lang="en-IN" sz="2000" dirty="0" smtClean="0"/>
              <a:t>By implementing </a:t>
            </a:r>
            <a:r>
              <a:rPr lang="en-IN" sz="2000" dirty="0" err="1" smtClean="0"/>
              <a:t>Servlet</a:t>
            </a:r>
            <a:r>
              <a:rPr lang="en-IN" sz="2000" dirty="0" smtClean="0"/>
              <a:t> interface,</a:t>
            </a:r>
          </a:p>
          <a:p>
            <a:r>
              <a:rPr lang="en-IN" sz="2000" dirty="0" smtClean="0"/>
              <a:t>By inheriting </a:t>
            </a:r>
            <a:r>
              <a:rPr lang="en-IN" sz="2000" dirty="0" err="1" smtClean="0"/>
              <a:t>GenericServlet</a:t>
            </a:r>
            <a:r>
              <a:rPr lang="en-IN" sz="2000" dirty="0" smtClean="0"/>
              <a:t> class, (or)</a:t>
            </a:r>
          </a:p>
          <a:p>
            <a:r>
              <a:rPr lang="en-IN" sz="2000" dirty="0" smtClean="0"/>
              <a:t>By inheriting </a:t>
            </a:r>
            <a:r>
              <a:rPr lang="en-IN" sz="2000" dirty="0" err="1" smtClean="0"/>
              <a:t>HttpServlet</a:t>
            </a:r>
            <a:r>
              <a:rPr lang="en-IN" sz="2000" dirty="0" smtClean="0"/>
              <a:t> class</a:t>
            </a:r>
          </a:p>
          <a:p>
            <a:pPr>
              <a:buNone/>
            </a:pPr>
            <a:r>
              <a:rPr lang="en-IN" sz="2000" dirty="0" smtClean="0"/>
              <a:t>1)Create a directory structures</a:t>
            </a:r>
          </a:p>
          <a:p>
            <a:pPr>
              <a:buFont typeface="Arial" pitchFamily="34" charset="0"/>
              <a:buChar char="•"/>
            </a:pPr>
            <a:r>
              <a:rPr lang="en-IN" sz="2000" dirty="0" smtClean="0"/>
              <a:t>The </a:t>
            </a:r>
            <a:r>
              <a:rPr lang="en-IN" sz="2000" b="1" dirty="0" smtClean="0"/>
              <a:t>directory structure</a:t>
            </a:r>
            <a:r>
              <a:rPr lang="en-IN" sz="2000" dirty="0" smtClean="0"/>
              <a:t> defines that where to put the different types of files so that web container may get the information and respond to the client.</a:t>
            </a:r>
          </a:p>
          <a:p>
            <a:pPr>
              <a:buNone/>
            </a:pPr>
            <a:r>
              <a:rPr lang="en-IN" sz="2000" dirty="0" smtClean="0"/>
              <a:t>2)Create a </a:t>
            </a:r>
            <a:r>
              <a:rPr lang="en-IN" sz="2000" dirty="0" err="1" smtClean="0"/>
              <a:t>Servlet</a:t>
            </a:r>
            <a:endParaRPr lang="en-IN" sz="2000" dirty="0" smtClean="0"/>
          </a:p>
          <a:p>
            <a:r>
              <a:rPr lang="en-IN" sz="2000" dirty="0" smtClean="0"/>
              <a:t>There are three ways to create the </a:t>
            </a:r>
            <a:r>
              <a:rPr lang="en-IN" sz="2000" dirty="0" err="1" smtClean="0"/>
              <a:t>servlet.By</a:t>
            </a:r>
            <a:r>
              <a:rPr lang="en-IN" sz="2000" dirty="0" smtClean="0"/>
              <a:t> implementing the </a:t>
            </a:r>
            <a:r>
              <a:rPr lang="en-IN" sz="2000" dirty="0" err="1" smtClean="0"/>
              <a:t>Servlet</a:t>
            </a:r>
            <a:r>
              <a:rPr lang="en-IN" sz="2000" dirty="0" smtClean="0"/>
              <a:t> interface</a:t>
            </a:r>
          </a:p>
          <a:p>
            <a:r>
              <a:rPr lang="en-IN" sz="2000" dirty="0" smtClean="0"/>
              <a:t>By inheriting the </a:t>
            </a:r>
            <a:r>
              <a:rPr lang="en-IN" sz="2000" dirty="0" err="1" smtClean="0"/>
              <a:t>GenericServlet</a:t>
            </a:r>
            <a:r>
              <a:rPr lang="en-IN" sz="2000" dirty="0" smtClean="0"/>
              <a:t> class</a:t>
            </a:r>
          </a:p>
          <a:p>
            <a:r>
              <a:rPr lang="en-IN" sz="2000" dirty="0" smtClean="0"/>
              <a:t>By inheriting the </a:t>
            </a:r>
            <a:r>
              <a:rPr lang="en-IN" sz="2000" dirty="0" err="1" smtClean="0"/>
              <a:t>HttpServlet</a:t>
            </a:r>
            <a:r>
              <a:rPr lang="en-IN" sz="2000" dirty="0" smtClean="0"/>
              <a:t> class</a:t>
            </a:r>
          </a:p>
          <a:p>
            <a:pPr>
              <a:buNone/>
            </a:pPr>
            <a:r>
              <a:rPr lang="en-IN" sz="2000" dirty="0" smtClean="0"/>
              <a:t>3)Compile the </a:t>
            </a:r>
            <a:r>
              <a:rPr lang="en-IN" sz="2000" dirty="0" err="1" smtClean="0"/>
              <a:t>servlet</a:t>
            </a:r>
            <a:endParaRPr lang="en-IN" sz="2000" dirty="0" smtClean="0"/>
          </a:p>
          <a:p>
            <a:pPr>
              <a:buFont typeface="Arial" pitchFamily="34" charset="0"/>
              <a:buChar char="•"/>
            </a:pPr>
            <a:r>
              <a:rPr lang="en-IN" sz="2000" dirty="0" smtClean="0"/>
              <a:t>For compiling the </a:t>
            </a:r>
            <a:r>
              <a:rPr lang="en-IN" sz="2000" dirty="0" err="1" smtClean="0"/>
              <a:t>Servlet</a:t>
            </a:r>
            <a:r>
              <a:rPr lang="en-IN" sz="2000" dirty="0" smtClean="0"/>
              <a:t>, jar file is required to be loaded. Different Servers provide different jar files</a:t>
            </a:r>
          </a:p>
          <a:p>
            <a:pPr>
              <a:buNone/>
            </a:pPr>
            <a:r>
              <a:rPr lang="en-IN" sz="2000" dirty="0" smtClean="0"/>
              <a:t>servlet-api.jar                           Apache </a:t>
            </a:r>
            <a:r>
              <a:rPr lang="en-IN" sz="2000" dirty="0" err="1" smtClean="0"/>
              <a:t>Tomacat</a:t>
            </a:r>
            <a:endParaRPr lang="en-IN" sz="2000" dirty="0" smtClean="0"/>
          </a:p>
          <a:p>
            <a:pPr>
              <a:buFont typeface="Arial" pitchFamily="34" charset="0"/>
              <a:buChar char="•"/>
            </a:pPr>
            <a:endParaRPr lang="en-I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None/>
            </a:pPr>
            <a:r>
              <a:rPr lang="en-IN" sz="2000" dirty="0" smtClean="0"/>
              <a:t>4)Create the deployment descriptor (web.xml file)</a:t>
            </a:r>
          </a:p>
          <a:p>
            <a:pPr>
              <a:buFont typeface="Arial" pitchFamily="34" charset="0"/>
              <a:buChar char="•"/>
            </a:pPr>
            <a:r>
              <a:rPr lang="en-IN" sz="2000" dirty="0" smtClean="0"/>
              <a:t>The </a:t>
            </a:r>
            <a:r>
              <a:rPr lang="en-IN" sz="2000" b="1" dirty="0" smtClean="0"/>
              <a:t>deployment descriptor</a:t>
            </a:r>
            <a:r>
              <a:rPr lang="en-IN" sz="2000" dirty="0" smtClean="0"/>
              <a:t> is an xml file, from which Web Container gets the information about the </a:t>
            </a:r>
            <a:r>
              <a:rPr lang="en-IN" sz="2000" dirty="0" err="1" smtClean="0"/>
              <a:t>servet</a:t>
            </a:r>
            <a:r>
              <a:rPr lang="en-IN" sz="2000" dirty="0" smtClean="0"/>
              <a:t> to be invoked.</a:t>
            </a:r>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None/>
            </a:pPr>
            <a:endParaRPr lang="en-IN" sz="2000" dirty="0" smtClean="0"/>
          </a:p>
          <a:p>
            <a:pPr>
              <a:buFont typeface="Arial" pitchFamily="34" charset="0"/>
              <a:buChar char="•"/>
            </a:pPr>
            <a:endParaRPr lang="en-IN" sz="2000" dirty="0"/>
          </a:p>
        </p:txBody>
      </p:sp>
      <p:graphicFrame>
        <p:nvGraphicFramePr>
          <p:cNvPr id="4" name="Table 3"/>
          <p:cNvGraphicFramePr>
            <a:graphicFrameLocks noGrp="1"/>
          </p:cNvGraphicFramePr>
          <p:nvPr/>
        </p:nvGraphicFramePr>
        <p:xfrm>
          <a:off x="609600" y="1752600"/>
          <a:ext cx="8534400" cy="3291840"/>
        </p:xfrm>
        <a:graphic>
          <a:graphicData uri="http://schemas.openxmlformats.org/drawingml/2006/table">
            <a:tbl>
              <a:tblPr/>
              <a:tblGrid>
                <a:gridCol w="8534400"/>
              </a:tblGrid>
              <a:tr h="0">
                <a:tc>
                  <a:txBody>
                    <a:bodyPr/>
                    <a:lstStyle/>
                    <a:p>
                      <a:r>
                        <a:rPr lang="en-IN" b="1" i="0" dirty="0">
                          <a:solidFill>
                            <a:srgbClr val="000000"/>
                          </a:solidFill>
                          <a:latin typeface="Verdana"/>
                        </a:rPr>
                        <a:t>&lt;web-app&gt;</a:t>
                      </a:r>
                      <a:r>
                        <a:rPr lang="en-IN" b="0" i="0" dirty="0">
                          <a:solidFill>
                            <a:srgbClr val="000000"/>
                          </a:solidFill>
                          <a:latin typeface="Verdana"/>
                        </a:rPr>
                        <a:t> represents the whole application.</a:t>
                      </a:r>
                    </a:p>
                  </a:txBody>
                  <a:tcPr anchor="ctr">
                    <a:lnL>
                      <a:noFill/>
                    </a:lnL>
                    <a:lnR>
                      <a:noFill/>
                    </a:lnR>
                    <a:lnT>
                      <a:noFill/>
                    </a:lnT>
                    <a:lnB>
                      <a:noFill/>
                    </a:lnB>
                    <a:solidFill>
                      <a:srgbClr val="FFFFFF"/>
                    </a:solidFill>
                  </a:tcPr>
                </a:tc>
              </a:tr>
              <a:tr h="0">
                <a:tc>
                  <a:txBody>
                    <a:bodyPr/>
                    <a:lstStyle/>
                    <a:p>
                      <a:r>
                        <a:rPr lang="en-IN" b="1" i="0">
                          <a:solidFill>
                            <a:srgbClr val="000000"/>
                          </a:solidFill>
                          <a:latin typeface="Verdana"/>
                        </a:rPr>
                        <a:t>&lt;servlet&gt;</a:t>
                      </a:r>
                      <a:r>
                        <a:rPr lang="en-IN" b="0" i="0">
                          <a:solidFill>
                            <a:srgbClr val="000000"/>
                          </a:solidFill>
                          <a:latin typeface="Verdana"/>
                        </a:rPr>
                        <a:t> is sub element of &lt;web-app&gt; and represents the servlet.</a:t>
                      </a:r>
                    </a:p>
                  </a:txBody>
                  <a:tcPr anchor="ctr">
                    <a:lnL>
                      <a:noFill/>
                    </a:lnL>
                    <a:lnR>
                      <a:noFill/>
                    </a:lnR>
                    <a:lnT>
                      <a:noFill/>
                    </a:lnT>
                    <a:lnB>
                      <a:noFill/>
                    </a:lnB>
                    <a:solidFill>
                      <a:srgbClr val="FFFFFF"/>
                    </a:solidFill>
                  </a:tcPr>
                </a:tc>
              </a:tr>
              <a:tr h="0">
                <a:tc>
                  <a:txBody>
                    <a:bodyPr/>
                    <a:lstStyle/>
                    <a:p>
                      <a:r>
                        <a:rPr lang="en-IN" b="1" i="0">
                          <a:solidFill>
                            <a:srgbClr val="000000"/>
                          </a:solidFill>
                          <a:latin typeface="Verdana"/>
                        </a:rPr>
                        <a:t>&lt;servlet-name&gt;</a:t>
                      </a:r>
                      <a:r>
                        <a:rPr lang="en-IN" b="0" i="0">
                          <a:solidFill>
                            <a:srgbClr val="000000"/>
                          </a:solidFill>
                          <a:latin typeface="Verdana"/>
                        </a:rPr>
                        <a:t> is sub element of &lt;servlet&gt; represents the name of the servlet.</a:t>
                      </a:r>
                    </a:p>
                  </a:txBody>
                  <a:tcPr anchor="ctr">
                    <a:lnL>
                      <a:noFill/>
                    </a:lnL>
                    <a:lnR>
                      <a:noFill/>
                    </a:lnR>
                    <a:lnT>
                      <a:noFill/>
                    </a:lnT>
                    <a:lnB>
                      <a:noFill/>
                    </a:lnB>
                    <a:solidFill>
                      <a:srgbClr val="FFFFFF"/>
                    </a:solidFill>
                  </a:tcPr>
                </a:tc>
              </a:tr>
              <a:tr h="0">
                <a:tc>
                  <a:txBody>
                    <a:bodyPr/>
                    <a:lstStyle/>
                    <a:p>
                      <a:r>
                        <a:rPr lang="en-IN" b="1" i="0">
                          <a:solidFill>
                            <a:srgbClr val="000000"/>
                          </a:solidFill>
                          <a:latin typeface="Verdana"/>
                        </a:rPr>
                        <a:t>&lt;servlet-class&gt;</a:t>
                      </a:r>
                      <a:r>
                        <a:rPr lang="en-IN" b="0" i="0">
                          <a:solidFill>
                            <a:srgbClr val="000000"/>
                          </a:solidFill>
                          <a:latin typeface="Verdana"/>
                        </a:rPr>
                        <a:t> is sub element of &lt;servlet&gt; represents the class of the servlet.</a:t>
                      </a:r>
                    </a:p>
                  </a:txBody>
                  <a:tcPr anchor="ctr">
                    <a:lnL>
                      <a:noFill/>
                    </a:lnL>
                    <a:lnR>
                      <a:noFill/>
                    </a:lnR>
                    <a:lnT>
                      <a:noFill/>
                    </a:lnT>
                    <a:lnB>
                      <a:noFill/>
                    </a:lnB>
                    <a:solidFill>
                      <a:srgbClr val="FFFFFF"/>
                    </a:solidFill>
                  </a:tcPr>
                </a:tc>
              </a:tr>
              <a:tr h="0">
                <a:tc>
                  <a:txBody>
                    <a:bodyPr/>
                    <a:lstStyle/>
                    <a:p>
                      <a:r>
                        <a:rPr lang="en-IN" b="1" i="0">
                          <a:solidFill>
                            <a:srgbClr val="000000"/>
                          </a:solidFill>
                          <a:latin typeface="Verdana"/>
                        </a:rPr>
                        <a:t>&lt;servlet-mapping&gt;</a:t>
                      </a:r>
                      <a:r>
                        <a:rPr lang="en-IN" b="0" i="0">
                          <a:solidFill>
                            <a:srgbClr val="000000"/>
                          </a:solidFill>
                          <a:latin typeface="Verdana"/>
                        </a:rPr>
                        <a:t> is sub element of &lt;web-app&gt;. It is used to map the servlet.</a:t>
                      </a:r>
                    </a:p>
                  </a:txBody>
                  <a:tcPr anchor="ctr">
                    <a:lnL>
                      <a:noFill/>
                    </a:lnL>
                    <a:lnR>
                      <a:noFill/>
                    </a:lnR>
                    <a:lnT>
                      <a:noFill/>
                    </a:lnT>
                    <a:lnB>
                      <a:noFill/>
                    </a:lnB>
                    <a:solidFill>
                      <a:srgbClr val="FFFFFF"/>
                    </a:solidFill>
                  </a:tcPr>
                </a:tc>
              </a:tr>
              <a:tr h="0">
                <a:tc>
                  <a:txBody>
                    <a:bodyPr/>
                    <a:lstStyle/>
                    <a:p>
                      <a:r>
                        <a:rPr lang="en-IN" b="1" i="0" dirty="0">
                          <a:solidFill>
                            <a:srgbClr val="000000"/>
                          </a:solidFill>
                          <a:latin typeface="Verdana"/>
                        </a:rPr>
                        <a:t>&lt;</a:t>
                      </a:r>
                      <a:r>
                        <a:rPr lang="en-IN" b="1" i="0" dirty="0" err="1">
                          <a:solidFill>
                            <a:srgbClr val="000000"/>
                          </a:solidFill>
                          <a:latin typeface="Verdana"/>
                        </a:rPr>
                        <a:t>url</a:t>
                      </a:r>
                      <a:r>
                        <a:rPr lang="en-IN" b="1" i="0" dirty="0">
                          <a:solidFill>
                            <a:srgbClr val="000000"/>
                          </a:solidFill>
                          <a:latin typeface="Verdana"/>
                        </a:rPr>
                        <a:t>-pattern&gt;</a:t>
                      </a:r>
                      <a:r>
                        <a:rPr lang="en-IN" b="0" i="0" dirty="0">
                          <a:solidFill>
                            <a:srgbClr val="000000"/>
                          </a:solidFill>
                          <a:latin typeface="Verdana"/>
                        </a:rPr>
                        <a:t> is sub element of &lt;</a:t>
                      </a:r>
                      <a:r>
                        <a:rPr lang="en-IN" b="0" i="0" dirty="0" err="1">
                          <a:solidFill>
                            <a:srgbClr val="000000"/>
                          </a:solidFill>
                          <a:latin typeface="Verdana"/>
                        </a:rPr>
                        <a:t>servlet</a:t>
                      </a:r>
                      <a:r>
                        <a:rPr lang="en-IN" b="0" i="0" dirty="0">
                          <a:solidFill>
                            <a:srgbClr val="000000"/>
                          </a:solidFill>
                          <a:latin typeface="Verdana"/>
                        </a:rPr>
                        <a:t>-mapping&gt;. This pattern is used at client side to invoke the </a:t>
                      </a:r>
                      <a:r>
                        <a:rPr lang="en-IN" b="0" i="0" dirty="0" err="1">
                          <a:solidFill>
                            <a:srgbClr val="000000"/>
                          </a:solidFill>
                          <a:latin typeface="Verdana"/>
                        </a:rPr>
                        <a:t>servlet</a:t>
                      </a:r>
                      <a:r>
                        <a:rPr lang="en-IN" b="0" i="0" dirty="0">
                          <a:solidFill>
                            <a:srgbClr val="000000"/>
                          </a:solidFill>
                          <a:latin typeface="Verdana"/>
                        </a:rPr>
                        <a:t>.</a:t>
                      </a:r>
                    </a:p>
                  </a:txBody>
                  <a:tcPr anchor="ctr">
                    <a:lnL>
                      <a:noFill/>
                    </a:lnL>
                    <a:lnR>
                      <a:noFill/>
                    </a:lnR>
                    <a:lnT>
                      <a:noFill/>
                    </a:lnT>
                    <a:lnB>
                      <a:noFill/>
                    </a:lnB>
                    <a:solidFill>
                      <a:srgbClr val="FFFFFF"/>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smtClean="0"/>
              <a:t>How </a:t>
            </a:r>
            <a:r>
              <a:rPr lang="en-IN" sz="2400" dirty="0" err="1" smtClean="0"/>
              <a:t>Servlet</a:t>
            </a:r>
            <a:r>
              <a:rPr lang="en-IN" sz="2400" dirty="0" smtClean="0"/>
              <a:t> works?</a:t>
            </a:r>
          </a:p>
          <a:p>
            <a:r>
              <a:rPr lang="en-IN" sz="2000" dirty="0" smtClean="0"/>
              <a:t>The server checks if the </a:t>
            </a:r>
            <a:r>
              <a:rPr lang="en-IN" sz="2000" dirty="0" err="1" smtClean="0"/>
              <a:t>servlet</a:t>
            </a:r>
            <a:r>
              <a:rPr lang="en-IN" sz="2000" dirty="0" smtClean="0"/>
              <a:t> is requested </a:t>
            </a:r>
            <a:r>
              <a:rPr lang="en-IN" sz="2000" b="1" dirty="0" smtClean="0"/>
              <a:t>for the first time</a:t>
            </a:r>
            <a:r>
              <a:rPr lang="en-IN" sz="2000" dirty="0" smtClean="0"/>
              <a:t>.</a:t>
            </a:r>
          </a:p>
          <a:p>
            <a:r>
              <a:rPr lang="en-IN" sz="2000" b="1" dirty="0" smtClean="0"/>
              <a:t>If yes,</a:t>
            </a:r>
            <a:r>
              <a:rPr lang="en-IN" sz="2000" dirty="0" smtClean="0"/>
              <a:t> web container does the following tasks:</a:t>
            </a:r>
          </a:p>
          <a:p>
            <a:r>
              <a:rPr lang="en-IN" sz="2000" dirty="0" smtClean="0"/>
              <a:t>loads the </a:t>
            </a:r>
            <a:r>
              <a:rPr lang="en-IN" sz="2000" dirty="0" err="1" smtClean="0"/>
              <a:t>servlet</a:t>
            </a:r>
            <a:r>
              <a:rPr lang="en-IN" sz="2000" dirty="0" smtClean="0"/>
              <a:t> class.</a:t>
            </a:r>
          </a:p>
          <a:p>
            <a:r>
              <a:rPr lang="en-IN" sz="2000" dirty="0" smtClean="0"/>
              <a:t>instantiates the </a:t>
            </a:r>
            <a:r>
              <a:rPr lang="en-IN" sz="2000" dirty="0" err="1" smtClean="0"/>
              <a:t>servlet</a:t>
            </a:r>
            <a:r>
              <a:rPr lang="en-IN" sz="2000" dirty="0" smtClean="0"/>
              <a:t> class.</a:t>
            </a:r>
          </a:p>
          <a:p>
            <a:r>
              <a:rPr lang="en-IN" sz="2000" dirty="0" smtClean="0"/>
              <a:t>calls the init method passing the </a:t>
            </a:r>
            <a:r>
              <a:rPr lang="en-IN" sz="2000" dirty="0" err="1" smtClean="0"/>
              <a:t>ServletConfig</a:t>
            </a:r>
            <a:r>
              <a:rPr lang="en-IN" sz="2000" dirty="0" smtClean="0"/>
              <a:t> object</a:t>
            </a:r>
          </a:p>
          <a:p>
            <a:r>
              <a:rPr lang="en-IN" sz="2000" b="1" dirty="0" smtClean="0"/>
              <a:t>else</a:t>
            </a:r>
            <a:endParaRPr lang="en-IN" sz="2000" dirty="0" smtClean="0"/>
          </a:p>
          <a:p>
            <a:r>
              <a:rPr lang="en-IN" sz="2000" dirty="0" smtClean="0"/>
              <a:t>calls the service method passing request and response objects</a:t>
            </a:r>
          </a:p>
          <a:p>
            <a:r>
              <a:rPr lang="en-IN" sz="2000" dirty="0" smtClean="0"/>
              <a:t>The web container calls the destroy method when it needs to remove the </a:t>
            </a:r>
            <a:r>
              <a:rPr lang="en-IN" sz="2000" dirty="0" err="1" smtClean="0"/>
              <a:t>servlet</a:t>
            </a:r>
            <a:r>
              <a:rPr lang="en-IN" sz="2000" dirty="0" smtClean="0"/>
              <a:t> such as at time of stopping server or </a:t>
            </a:r>
            <a:r>
              <a:rPr lang="en-IN" sz="2000" dirty="0" err="1" smtClean="0"/>
              <a:t>undeploying</a:t>
            </a:r>
            <a:r>
              <a:rPr lang="en-IN" sz="2000" dirty="0" smtClean="0"/>
              <a:t> the project.</a:t>
            </a:r>
          </a:p>
          <a:p>
            <a:pPr>
              <a:buNone/>
            </a:pPr>
            <a:endParaRPr lang="en-IN" sz="2000" dirty="0" smtClean="0"/>
          </a:p>
          <a:p>
            <a:pPr>
              <a:buNone/>
            </a:pPr>
            <a:endParaRPr lang="en-IN"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How web container handles the </a:t>
            </a:r>
            <a:r>
              <a:rPr lang="en-IN" sz="2400" dirty="0" err="1" smtClean="0"/>
              <a:t>servlet</a:t>
            </a:r>
            <a:r>
              <a:rPr lang="en-IN" sz="2400" dirty="0" smtClean="0"/>
              <a:t> request?</a:t>
            </a:r>
          </a:p>
          <a:p>
            <a:r>
              <a:rPr lang="en-IN" sz="2000" dirty="0" smtClean="0"/>
              <a:t>The web container is responsible to handle the request. Let's see how it handles the request.</a:t>
            </a:r>
          </a:p>
          <a:p>
            <a:r>
              <a:rPr lang="en-IN" sz="2000" dirty="0" smtClean="0"/>
              <a:t>maps the request with the </a:t>
            </a:r>
            <a:r>
              <a:rPr lang="en-IN" sz="2000" dirty="0" err="1" smtClean="0"/>
              <a:t>servlet</a:t>
            </a:r>
            <a:r>
              <a:rPr lang="en-IN" sz="2000" dirty="0" smtClean="0"/>
              <a:t> in the web.xml file.</a:t>
            </a:r>
          </a:p>
          <a:p>
            <a:r>
              <a:rPr lang="en-IN" sz="2000" dirty="0" smtClean="0"/>
              <a:t>creates request and response objects for this request</a:t>
            </a:r>
          </a:p>
          <a:p>
            <a:r>
              <a:rPr lang="en-IN" sz="2000" dirty="0" smtClean="0"/>
              <a:t>calls the service method on the thread</a:t>
            </a:r>
          </a:p>
          <a:p>
            <a:r>
              <a:rPr lang="en-IN" sz="2000" dirty="0" smtClean="0"/>
              <a:t>The public service method internally calls the protected service method</a:t>
            </a:r>
          </a:p>
          <a:p>
            <a:r>
              <a:rPr lang="en-IN" sz="2000" dirty="0" smtClean="0"/>
              <a:t>The protected service method calls the </a:t>
            </a:r>
            <a:r>
              <a:rPr lang="en-IN" sz="2000" dirty="0" err="1" smtClean="0"/>
              <a:t>doGet</a:t>
            </a:r>
            <a:r>
              <a:rPr lang="en-IN" sz="2000" dirty="0" smtClean="0"/>
              <a:t> method depending on the type of request.</a:t>
            </a:r>
          </a:p>
          <a:p>
            <a:r>
              <a:rPr lang="en-IN" sz="2000" dirty="0" smtClean="0"/>
              <a:t>The </a:t>
            </a:r>
            <a:r>
              <a:rPr lang="en-IN" sz="2000" dirty="0" err="1" smtClean="0"/>
              <a:t>doGet</a:t>
            </a:r>
            <a:r>
              <a:rPr lang="en-IN" sz="2000" dirty="0" smtClean="0"/>
              <a:t> method generates the response and it is passed to the client.</a:t>
            </a:r>
          </a:p>
          <a:p>
            <a:r>
              <a:rPr lang="en-IN" sz="2000" dirty="0" smtClean="0"/>
              <a:t>After sending the response, the web container deletes the request and response objects. The thread is contained in the thread pool or deleted depends on the server implementation.</a:t>
            </a:r>
          </a:p>
          <a:p>
            <a:pPr>
              <a:buNone/>
            </a:pPr>
            <a:endParaRPr lang="en-IN" sz="2000" dirty="0" smtClean="0"/>
          </a:p>
          <a:p>
            <a:pPr>
              <a:buFont typeface="Wingdings" pitchFamily="2" charset="2"/>
              <a:buChar char="Ø"/>
            </a:pPr>
            <a:endParaRPr lang="en-IN"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1143000"/>
            <a:ext cx="8686800" cy="5715000"/>
          </a:xfrm>
        </p:spPr>
        <p:txBody>
          <a:bodyPr>
            <a:normAutofit fontScale="77500" lnSpcReduction="20000"/>
          </a:bodyPr>
          <a:lstStyle/>
          <a:p>
            <a:pPr>
              <a:buFont typeface="Wingdings" pitchFamily="2" charset="2"/>
              <a:buChar char="Ø"/>
            </a:pPr>
            <a:r>
              <a:rPr lang="en-IN" sz="2400" dirty="0" smtClean="0"/>
              <a:t>What is written inside the public service method?</a:t>
            </a:r>
          </a:p>
          <a:p>
            <a:pPr>
              <a:buFont typeface="Arial" pitchFamily="34" charset="0"/>
              <a:buChar char="•"/>
            </a:pPr>
            <a:r>
              <a:rPr lang="en-IN" sz="2000" dirty="0" smtClean="0"/>
              <a:t>The public service method converts the </a:t>
            </a:r>
            <a:r>
              <a:rPr lang="en-IN" sz="2000" dirty="0" err="1" smtClean="0"/>
              <a:t>ServletRequest</a:t>
            </a:r>
            <a:r>
              <a:rPr lang="en-IN" sz="2000" dirty="0" smtClean="0"/>
              <a:t> object into the </a:t>
            </a:r>
            <a:r>
              <a:rPr lang="en-IN" sz="2000" dirty="0" err="1" smtClean="0"/>
              <a:t>HttpServletRequest</a:t>
            </a:r>
            <a:r>
              <a:rPr lang="en-IN" sz="2000" dirty="0" smtClean="0"/>
              <a:t> type and </a:t>
            </a:r>
            <a:r>
              <a:rPr lang="en-IN" sz="2000" dirty="0" err="1" smtClean="0"/>
              <a:t>ServletResponse</a:t>
            </a:r>
            <a:r>
              <a:rPr lang="en-IN" sz="2000" dirty="0" smtClean="0"/>
              <a:t> object into the </a:t>
            </a:r>
            <a:r>
              <a:rPr lang="en-IN" sz="2000" dirty="0" err="1" smtClean="0"/>
              <a:t>HttpServletResponse</a:t>
            </a:r>
            <a:r>
              <a:rPr lang="en-IN" sz="2000" dirty="0" smtClean="0"/>
              <a:t> type. Then, calls the service method passing these objects. Let's see the internal code:</a:t>
            </a:r>
          </a:p>
          <a:p>
            <a:r>
              <a:rPr lang="en-IN" sz="2000" b="1" dirty="0" smtClean="0"/>
              <a:t>public</a:t>
            </a:r>
            <a:r>
              <a:rPr lang="en-IN" sz="2000" dirty="0" smtClean="0"/>
              <a:t> </a:t>
            </a:r>
            <a:r>
              <a:rPr lang="en-IN" sz="2000" b="1" dirty="0" smtClean="0"/>
              <a:t>void</a:t>
            </a:r>
            <a:r>
              <a:rPr lang="en-IN" sz="2000" dirty="0" smtClean="0"/>
              <a:t> service(</a:t>
            </a:r>
            <a:r>
              <a:rPr lang="en-IN" sz="2000" dirty="0" err="1" smtClean="0"/>
              <a:t>ServletRequest</a:t>
            </a:r>
            <a:r>
              <a:rPr lang="en-IN" sz="2000" dirty="0" smtClean="0"/>
              <a:t> </a:t>
            </a:r>
            <a:r>
              <a:rPr lang="en-IN" sz="2000" dirty="0" err="1" smtClean="0"/>
              <a:t>req</a:t>
            </a:r>
            <a:r>
              <a:rPr lang="en-IN" sz="2000" dirty="0" smtClean="0"/>
              <a:t>, </a:t>
            </a:r>
            <a:r>
              <a:rPr lang="en-IN" sz="2000" dirty="0" err="1" smtClean="0"/>
              <a:t>ServletResponse</a:t>
            </a:r>
            <a:r>
              <a:rPr lang="en-IN" sz="2000" dirty="0" smtClean="0"/>
              <a:t> res)  </a:t>
            </a:r>
          </a:p>
          <a:p>
            <a:r>
              <a:rPr lang="en-IN" sz="2000" dirty="0" smtClean="0"/>
              <a:t>        </a:t>
            </a:r>
            <a:r>
              <a:rPr lang="en-IN" sz="2000" b="1" dirty="0" smtClean="0"/>
              <a:t>throws</a:t>
            </a:r>
            <a:r>
              <a:rPr lang="en-IN" sz="2000" dirty="0" smtClean="0"/>
              <a:t> </a:t>
            </a:r>
            <a:r>
              <a:rPr lang="en-IN" sz="2000" dirty="0" err="1" smtClean="0"/>
              <a:t>ServletException</a:t>
            </a:r>
            <a:r>
              <a:rPr lang="en-IN" sz="2000" dirty="0" smtClean="0"/>
              <a:t>, </a:t>
            </a:r>
            <a:r>
              <a:rPr lang="en-IN" sz="2000" dirty="0" err="1" smtClean="0"/>
              <a:t>IOException</a:t>
            </a:r>
            <a:r>
              <a:rPr lang="en-IN" sz="2000" dirty="0" smtClean="0"/>
              <a:t>  </a:t>
            </a:r>
          </a:p>
          <a:p>
            <a:r>
              <a:rPr lang="en-IN" sz="2000" dirty="0" smtClean="0"/>
              <a:t>    {  </a:t>
            </a:r>
          </a:p>
          <a:p>
            <a:r>
              <a:rPr lang="en-IN" sz="2000" dirty="0" smtClean="0"/>
              <a:t>        </a:t>
            </a:r>
            <a:r>
              <a:rPr lang="en-IN" sz="2000" dirty="0" err="1" smtClean="0"/>
              <a:t>HttpServletRequest</a:t>
            </a:r>
            <a:r>
              <a:rPr lang="en-IN" sz="2000" dirty="0" smtClean="0"/>
              <a:t> request;  </a:t>
            </a:r>
          </a:p>
          <a:p>
            <a:r>
              <a:rPr lang="en-IN" sz="2000" dirty="0" smtClean="0"/>
              <a:t>        </a:t>
            </a:r>
            <a:r>
              <a:rPr lang="en-IN" sz="2000" dirty="0" err="1" smtClean="0"/>
              <a:t>HttpServletResponse</a:t>
            </a:r>
            <a:r>
              <a:rPr lang="en-IN" sz="2000" dirty="0" smtClean="0"/>
              <a:t> response;  </a:t>
            </a:r>
          </a:p>
          <a:p>
            <a:r>
              <a:rPr lang="en-IN" sz="2000" dirty="0" smtClean="0"/>
              <a:t>        </a:t>
            </a:r>
            <a:r>
              <a:rPr lang="en-IN" sz="2000" b="1" dirty="0" smtClean="0"/>
              <a:t>try</a:t>
            </a:r>
            <a:r>
              <a:rPr lang="en-IN" sz="2000" dirty="0" smtClean="0"/>
              <a:t>  </a:t>
            </a:r>
          </a:p>
          <a:p>
            <a:r>
              <a:rPr lang="en-IN" sz="2000" dirty="0" smtClean="0"/>
              <a:t>        {  </a:t>
            </a:r>
          </a:p>
          <a:p>
            <a:r>
              <a:rPr lang="en-IN" sz="2000" dirty="0" smtClean="0"/>
              <a:t>            request = (</a:t>
            </a:r>
            <a:r>
              <a:rPr lang="en-IN" sz="2000" dirty="0" err="1" smtClean="0"/>
              <a:t>HttpServletRequest</a:t>
            </a:r>
            <a:r>
              <a:rPr lang="en-IN" sz="2000" dirty="0" smtClean="0"/>
              <a:t>)</a:t>
            </a:r>
            <a:r>
              <a:rPr lang="en-IN" sz="2000" dirty="0" err="1" smtClean="0"/>
              <a:t>req</a:t>
            </a:r>
            <a:r>
              <a:rPr lang="en-IN" sz="2000" dirty="0" smtClean="0"/>
              <a:t>;  </a:t>
            </a:r>
          </a:p>
          <a:p>
            <a:r>
              <a:rPr lang="en-IN" sz="2000" dirty="0" smtClean="0"/>
              <a:t>            response = (</a:t>
            </a:r>
            <a:r>
              <a:rPr lang="en-IN" sz="2000" dirty="0" err="1" smtClean="0"/>
              <a:t>HttpServletResponse</a:t>
            </a:r>
            <a:r>
              <a:rPr lang="en-IN" sz="2000" dirty="0" smtClean="0"/>
              <a:t>)res;  </a:t>
            </a:r>
          </a:p>
          <a:p>
            <a:r>
              <a:rPr lang="en-IN" sz="2000" dirty="0" smtClean="0"/>
              <a:t>        }  </a:t>
            </a:r>
          </a:p>
          <a:p>
            <a:r>
              <a:rPr lang="en-IN" sz="2000" dirty="0" smtClean="0"/>
              <a:t>        </a:t>
            </a:r>
            <a:r>
              <a:rPr lang="en-IN" sz="2000" b="1" dirty="0" smtClean="0"/>
              <a:t>catch</a:t>
            </a:r>
            <a:r>
              <a:rPr lang="en-IN" sz="2000" dirty="0" smtClean="0"/>
              <a:t>(</a:t>
            </a:r>
            <a:r>
              <a:rPr lang="en-IN" sz="2000" dirty="0" err="1" smtClean="0"/>
              <a:t>ClassCastException</a:t>
            </a:r>
            <a:r>
              <a:rPr lang="en-IN" sz="2000" dirty="0" smtClean="0"/>
              <a:t> e)  </a:t>
            </a:r>
          </a:p>
          <a:p>
            <a:r>
              <a:rPr lang="en-IN" sz="2000" dirty="0" smtClean="0"/>
              <a:t>        {  </a:t>
            </a:r>
          </a:p>
          <a:p>
            <a:r>
              <a:rPr lang="en-IN" sz="2000" dirty="0" smtClean="0"/>
              <a:t>            </a:t>
            </a:r>
            <a:r>
              <a:rPr lang="en-IN" sz="2000" b="1" dirty="0" smtClean="0"/>
              <a:t>throw</a:t>
            </a:r>
            <a:r>
              <a:rPr lang="en-IN" sz="2000" dirty="0" smtClean="0"/>
              <a:t> </a:t>
            </a:r>
            <a:r>
              <a:rPr lang="en-IN" sz="2000" b="1" dirty="0" smtClean="0"/>
              <a:t>new</a:t>
            </a:r>
            <a:r>
              <a:rPr lang="en-IN" sz="2000" dirty="0" smtClean="0"/>
              <a:t> </a:t>
            </a:r>
            <a:r>
              <a:rPr lang="en-IN" sz="2000" dirty="0" err="1" smtClean="0"/>
              <a:t>ServletException</a:t>
            </a:r>
            <a:r>
              <a:rPr lang="en-IN" sz="2000" dirty="0" smtClean="0"/>
              <a:t>("non-HTTP request or response");  </a:t>
            </a:r>
          </a:p>
          <a:p>
            <a:r>
              <a:rPr lang="en-IN" sz="2000" dirty="0" smtClean="0"/>
              <a:t>        }  </a:t>
            </a:r>
          </a:p>
          <a:p>
            <a:r>
              <a:rPr lang="en-IN" sz="2000" dirty="0" smtClean="0"/>
              <a:t>        service(request, response);  </a:t>
            </a:r>
          </a:p>
          <a:p>
            <a:r>
              <a:rPr lang="en-IN" sz="2000" dirty="0" smtClean="0"/>
              <a:t>    }</a:t>
            </a:r>
          </a:p>
          <a:p>
            <a:pPr>
              <a:buNone/>
            </a:pPr>
            <a:endParaRPr lang="en-IN"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normAutofit fontScale="92500" lnSpcReduction="20000"/>
          </a:bodyPr>
          <a:lstStyle/>
          <a:p>
            <a:pPr>
              <a:buFont typeface="Wingdings" pitchFamily="2" charset="2"/>
              <a:buChar char="Ø"/>
            </a:pPr>
            <a:r>
              <a:rPr lang="en-IN" sz="2400" dirty="0" smtClean="0"/>
              <a:t>What is written inside the protected service method?</a:t>
            </a:r>
          </a:p>
          <a:p>
            <a:pPr>
              <a:buFont typeface="Arial" pitchFamily="34" charset="0"/>
              <a:buChar char="•"/>
            </a:pPr>
            <a:r>
              <a:rPr lang="en-IN" sz="2000" dirty="0" smtClean="0"/>
              <a:t>The protected service method checks the type of request, if request type is get, it calls </a:t>
            </a:r>
            <a:r>
              <a:rPr lang="en-IN" sz="2000" dirty="0" err="1" smtClean="0"/>
              <a:t>doGet</a:t>
            </a:r>
            <a:r>
              <a:rPr lang="en-IN" sz="2000" dirty="0" smtClean="0"/>
              <a:t> method, if request type is post, it calls </a:t>
            </a:r>
            <a:r>
              <a:rPr lang="en-IN" sz="2000" dirty="0" err="1" smtClean="0"/>
              <a:t>doPost</a:t>
            </a:r>
            <a:r>
              <a:rPr lang="en-IN" sz="2000" dirty="0" smtClean="0"/>
              <a:t> method, so on. Let's see the internal code:</a:t>
            </a:r>
          </a:p>
          <a:p>
            <a:r>
              <a:rPr lang="en-IN" sz="2000" b="1" dirty="0" smtClean="0"/>
              <a:t>protected</a:t>
            </a:r>
            <a:r>
              <a:rPr lang="en-IN" sz="2000" dirty="0" smtClean="0"/>
              <a:t> </a:t>
            </a:r>
            <a:r>
              <a:rPr lang="en-IN" sz="2000" b="1" dirty="0" smtClean="0"/>
              <a:t>void</a:t>
            </a:r>
            <a:r>
              <a:rPr lang="en-IN" sz="2000" dirty="0" smtClean="0"/>
              <a:t> service(</a:t>
            </a:r>
            <a:r>
              <a:rPr lang="en-IN" sz="2000" dirty="0" err="1" smtClean="0"/>
              <a:t>HttpServletRequest</a:t>
            </a:r>
            <a:r>
              <a:rPr lang="en-IN" sz="2000" dirty="0" smtClean="0"/>
              <a:t> </a:t>
            </a:r>
            <a:r>
              <a:rPr lang="en-IN" sz="2000" dirty="0" err="1" smtClean="0"/>
              <a:t>req</a:t>
            </a:r>
            <a:r>
              <a:rPr lang="en-IN" sz="2000" dirty="0" smtClean="0"/>
              <a:t>, </a:t>
            </a:r>
            <a:r>
              <a:rPr lang="en-IN" sz="2000" dirty="0" err="1" smtClean="0"/>
              <a:t>HttpServletResponse</a:t>
            </a:r>
            <a:r>
              <a:rPr lang="en-IN" sz="2000" dirty="0" smtClean="0"/>
              <a:t> </a:t>
            </a:r>
            <a:r>
              <a:rPr lang="en-IN" sz="2000" dirty="0" err="1" smtClean="0"/>
              <a:t>resp</a:t>
            </a:r>
            <a:r>
              <a:rPr lang="en-IN" sz="2000" dirty="0" smtClean="0"/>
              <a:t>)  </a:t>
            </a:r>
          </a:p>
          <a:p>
            <a:r>
              <a:rPr lang="en-IN" sz="2000" dirty="0" smtClean="0"/>
              <a:t>        </a:t>
            </a:r>
            <a:r>
              <a:rPr lang="en-IN" sz="2000" b="1" dirty="0" smtClean="0"/>
              <a:t>throws</a:t>
            </a:r>
            <a:r>
              <a:rPr lang="en-IN" sz="2000" dirty="0" smtClean="0"/>
              <a:t> </a:t>
            </a:r>
            <a:r>
              <a:rPr lang="en-IN" sz="2000" dirty="0" err="1" smtClean="0"/>
              <a:t>ServletException</a:t>
            </a:r>
            <a:r>
              <a:rPr lang="en-IN" sz="2000" dirty="0" smtClean="0"/>
              <a:t>, </a:t>
            </a:r>
            <a:r>
              <a:rPr lang="en-IN" sz="2000" dirty="0" err="1" smtClean="0"/>
              <a:t>IOException</a:t>
            </a:r>
            <a:r>
              <a:rPr lang="en-IN" sz="2000" dirty="0" smtClean="0"/>
              <a:t>  </a:t>
            </a:r>
          </a:p>
          <a:p>
            <a:r>
              <a:rPr lang="en-IN" sz="2000" dirty="0" smtClean="0"/>
              <a:t>    {  </a:t>
            </a:r>
          </a:p>
          <a:p>
            <a:r>
              <a:rPr lang="en-IN" sz="2000" dirty="0" smtClean="0"/>
              <a:t>        String method = </a:t>
            </a:r>
            <a:r>
              <a:rPr lang="en-IN" sz="2000" dirty="0" err="1" smtClean="0"/>
              <a:t>req.getMethod</a:t>
            </a:r>
            <a:r>
              <a:rPr lang="en-IN" sz="2000" dirty="0" smtClean="0"/>
              <a:t>();  </a:t>
            </a:r>
          </a:p>
          <a:p>
            <a:r>
              <a:rPr lang="en-IN" sz="2000" dirty="0" smtClean="0"/>
              <a:t>        </a:t>
            </a:r>
            <a:r>
              <a:rPr lang="en-IN" sz="2000" b="1" dirty="0" smtClean="0"/>
              <a:t>if</a:t>
            </a:r>
            <a:r>
              <a:rPr lang="en-IN" sz="2000" dirty="0" smtClean="0"/>
              <a:t>(</a:t>
            </a:r>
            <a:r>
              <a:rPr lang="en-IN" sz="2000" dirty="0" err="1" smtClean="0"/>
              <a:t>method.equals</a:t>
            </a:r>
            <a:r>
              <a:rPr lang="en-IN" sz="2000" dirty="0" smtClean="0"/>
              <a:t>("GET"))  </a:t>
            </a:r>
          </a:p>
          <a:p>
            <a:r>
              <a:rPr lang="en-IN" sz="2000" dirty="0" smtClean="0"/>
              <a:t>        {  </a:t>
            </a:r>
          </a:p>
          <a:p>
            <a:r>
              <a:rPr lang="en-IN" sz="2000" dirty="0" smtClean="0"/>
              <a:t>            </a:t>
            </a:r>
            <a:r>
              <a:rPr lang="en-IN" sz="2000" b="1" dirty="0" smtClean="0"/>
              <a:t>long</a:t>
            </a:r>
            <a:r>
              <a:rPr lang="en-IN" sz="2000" dirty="0" smtClean="0"/>
              <a:t> </a:t>
            </a:r>
            <a:r>
              <a:rPr lang="en-IN" sz="2000" dirty="0" err="1" smtClean="0"/>
              <a:t>lastModified</a:t>
            </a:r>
            <a:r>
              <a:rPr lang="en-IN" sz="2000" dirty="0" smtClean="0"/>
              <a:t> = </a:t>
            </a:r>
            <a:r>
              <a:rPr lang="en-IN" sz="2000" dirty="0" err="1" smtClean="0"/>
              <a:t>getLastModified</a:t>
            </a:r>
            <a:r>
              <a:rPr lang="en-IN" sz="2000" dirty="0" smtClean="0"/>
              <a:t>(</a:t>
            </a:r>
            <a:r>
              <a:rPr lang="en-IN" sz="2000" dirty="0" err="1" smtClean="0"/>
              <a:t>req</a:t>
            </a:r>
            <a:r>
              <a:rPr lang="en-IN" sz="2000" dirty="0" smtClean="0"/>
              <a:t>);  </a:t>
            </a:r>
          </a:p>
          <a:p>
            <a:r>
              <a:rPr lang="en-IN" sz="2000" dirty="0" smtClean="0"/>
              <a:t>            </a:t>
            </a:r>
            <a:r>
              <a:rPr lang="en-IN" sz="2000" b="1" dirty="0" smtClean="0"/>
              <a:t>if</a:t>
            </a:r>
            <a:r>
              <a:rPr lang="en-IN" sz="2000" dirty="0" smtClean="0"/>
              <a:t>(</a:t>
            </a:r>
            <a:r>
              <a:rPr lang="en-IN" sz="2000" dirty="0" err="1" smtClean="0"/>
              <a:t>lastModified</a:t>
            </a:r>
            <a:r>
              <a:rPr lang="en-IN" sz="2000" dirty="0" smtClean="0"/>
              <a:t> == -1L)  </a:t>
            </a:r>
          </a:p>
          <a:p>
            <a:r>
              <a:rPr lang="en-IN" sz="2000" dirty="0" smtClean="0"/>
              <a:t>            {  </a:t>
            </a:r>
          </a:p>
          <a:p>
            <a:r>
              <a:rPr lang="en-IN" sz="2000" dirty="0" smtClean="0"/>
              <a:t>                </a:t>
            </a:r>
            <a:r>
              <a:rPr lang="en-IN" sz="2000" dirty="0" err="1" smtClean="0"/>
              <a:t>doGet</a:t>
            </a:r>
            <a:r>
              <a:rPr lang="en-IN" sz="2000" dirty="0" smtClean="0"/>
              <a:t>(</a:t>
            </a:r>
            <a:r>
              <a:rPr lang="en-IN" sz="2000" dirty="0" err="1" smtClean="0"/>
              <a:t>req</a:t>
            </a:r>
            <a:r>
              <a:rPr lang="en-IN" sz="2000" dirty="0" smtClean="0"/>
              <a:t>, </a:t>
            </a:r>
            <a:r>
              <a:rPr lang="en-IN" sz="2000" dirty="0" err="1" smtClean="0"/>
              <a:t>resp</a:t>
            </a:r>
            <a:r>
              <a:rPr lang="en-IN" sz="2000" dirty="0" smtClean="0"/>
              <a:t>);  </a:t>
            </a:r>
          </a:p>
          <a:p>
            <a:r>
              <a:rPr lang="en-IN" sz="2000" dirty="0" smtClean="0"/>
              <a:t>            }   </a:t>
            </a:r>
          </a:p>
          <a:p>
            <a:r>
              <a:rPr lang="en-IN" sz="2000" dirty="0" smtClean="0"/>
              <a:t>    ....  </a:t>
            </a:r>
          </a:p>
          <a:p>
            <a:r>
              <a:rPr lang="en-IN" sz="2000" dirty="0" smtClean="0"/>
              <a:t>    //rest of the code  </a:t>
            </a:r>
          </a:p>
          <a:p>
            <a:r>
              <a:rPr lang="en-IN" sz="2000" dirty="0" smtClean="0"/>
              <a:t>        }  </a:t>
            </a:r>
          </a:p>
          <a:p>
            <a:r>
              <a:rPr lang="en-IN" sz="2000" dirty="0" smtClean="0"/>
              <a:t>    } </a:t>
            </a:r>
          </a:p>
          <a:p>
            <a:pPr>
              <a:buNone/>
            </a:pPr>
            <a:endParaRPr lang="en-IN"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smtClean="0"/>
              <a:t>War File</a:t>
            </a:r>
          </a:p>
          <a:p>
            <a:pPr>
              <a:buFont typeface="Arial" pitchFamily="34" charset="0"/>
              <a:buChar char="•"/>
            </a:pPr>
            <a:r>
              <a:rPr lang="en-IN" sz="2000" dirty="0" smtClean="0"/>
              <a:t>A </a:t>
            </a:r>
            <a:r>
              <a:rPr lang="en-IN" sz="2000" b="1" dirty="0" smtClean="0"/>
              <a:t>war (web archive) File</a:t>
            </a:r>
            <a:r>
              <a:rPr lang="en-IN" sz="2000" dirty="0" smtClean="0"/>
              <a:t> contains files of a web project. It may have </a:t>
            </a:r>
            <a:r>
              <a:rPr lang="en-IN" sz="2000" dirty="0" err="1" smtClean="0"/>
              <a:t>servlet</a:t>
            </a:r>
            <a:r>
              <a:rPr lang="en-IN" sz="2000" dirty="0" smtClean="0"/>
              <a:t>, xml, </a:t>
            </a:r>
            <a:r>
              <a:rPr lang="en-IN" sz="2000" dirty="0" err="1" smtClean="0"/>
              <a:t>jsp</a:t>
            </a:r>
            <a:r>
              <a:rPr lang="en-IN" sz="2000" dirty="0" smtClean="0"/>
              <a:t>, image, html, </a:t>
            </a:r>
            <a:r>
              <a:rPr lang="en-IN" sz="2000" dirty="0" err="1" smtClean="0"/>
              <a:t>css</a:t>
            </a:r>
            <a:r>
              <a:rPr lang="en-IN" sz="2000" dirty="0" smtClean="0"/>
              <a:t>, </a:t>
            </a:r>
            <a:r>
              <a:rPr lang="en-IN" sz="2000" dirty="0" err="1" smtClean="0"/>
              <a:t>js</a:t>
            </a:r>
            <a:r>
              <a:rPr lang="en-IN" sz="2000" dirty="0" smtClean="0"/>
              <a:t> etc. files.</a:t>
            </a:r>
          </a:p>
          <a:p>
            <a:pPr>
              <a:buFont typeface="Wingdings" pitchFamily="2" charset="2"/>
              <a:buChar char="Ø"/>
            </a:pPr>
            <a:r>
              <a:rPr lang="en-IN" sz="2400" dirty="0" smtClean="0"/>
              <a:t>What is war file?</a:t>
            </a:r>
          </a:p>
          <a:p>
            <a:r>
              <a:rPr lang="en-IN" sz="2400" dirty="0" smtClean="0"/>
              <a:t>web archive (war) file contains all the contents of a web application. It reduces the time duration for transferring file.</a:t>
            </a:r>
          </a:p>
          <a:p>
            <a:pPr>
              <a:buFont typeface="Arial" pitchFamily="34" charset="0"/>
              <a:buChar char="•"/>
            </a:pPr>
            <a:r>
              <a:rPr lang="en-IN" sz="2400" b="1" dirty="0" smtClean="0"/>
              <a:t>Advantage of war file</a:t>
            </a:r>
          </a:p>
          <a:p>
            <a:r>
              <a:rPr lang="en-IN" sz="2400" b="1" dirty="0" smtClean="0"/>
              <a:t>saves time</a:t>
            </a:r>
            <a:r>
              <a:rPr lang="en-IN" sz="2400" dirty="0" smtClean="0"/>
              <a:t>: The war file combines all the files into a single unit. So it takes less time while transferring file from client to server.</a:t>
            </a:r>
          </a:p>
          <a:p>
            <a:pPr>
              <a:buFont typeface="Wingdings" pitchFamily="2" charset="2"/>
              <a:buChar char="v"/>
            </a:pPr>
            <a:r>
              <a:rPr lang="en-IN" sz="2400" dirty="0" smtClean="0"/>
              <a:t>welcome-file-list in web.xml</a:t>
            </a:r>
          </a:p>
          <a:p>
            <a:r>
              <a:rPr lang="en-IN" sz="2000" dirty="0" smtClean="0"/>
              <a:t>The </a:t>
            </a:r>
            <a:r>
              <a:rPr lang="en-IN" sz="2000" b="1" dirty="0" smtClean="0"/>
              <a:t>welcome-file-list</a:t>
            </a:r>
            <a:r>
              <a:rPr lang="en-IN" sz="2000" dirty="0" smtClean="0"/>
              <a:t> element of </a:t>
            </a:r>
            <a:r>
              <a:rPr lang="en-IN" sz="2000" b="1" dirty="0" smtClean="0"/>
              <a:t>web-app</a:t>
            </a:r>
            <a:r>
              <a:rPr lang="en-IN" sz="2000" dirty="0" smtClean="0"/>
              <a:t>, is used to define a list of welcome files. Its sub element </a:t>
            </a:r>
            <a:r>
              <a:rPr lang="en-IN" sz="2000" dirty="0" err="1" smtClean="0"/>
              <a:t>is</a:t>
            </a:r>
            <a:r>
              <a:rPr lang="en-IN" sz="2000" b="1" dirty="0" err="1" smtClean="0"/>
              <a:t>welcome</a:t>
            </a:r>
            <a:r>
              <a:rPr lang="en-IN" sz="2000" b="1" dirty="0" smtClean="0"/>
              <a:t>-file</a:t>
            </a:r>
            <a:r>
              <a:rPr lang="en-IN" sz="2000" dirty="0" smtClean="0"/>
              <a:t> that is used to define the welcome file.</a:t>
            </a:r>
          </a:p>
          <a:p>
            <a:r>
              <a:rPr lang="en-IN" sz="2000" dirty="0" smtClean="0"/>
              <a:t>A </a:t>
            </a:r>
            <a:r>
              <a:rPr lang="en-IN" sz="2000" b="1" dirty="0" smtClean="0"/>
              <a:t>welcome file</a:t>
            </a:r>
            <a:r>
              <a:rPr lang="en-IN" sz="2000" dirty="0" smtClean="0"/>
              <a:t> is the file that is invoked automatically by the server, if you don't specify any file name.</a:t>
            </a:r>
          </a:p>
          <a:p>
            <a:pPr>
              <a:buNone/>
            </a:pPr>
            <a:endParaRPr lang="en-IN" sz="2000" dirty="0" smtClean="0"/>
          </a:p>
          <a:p>
            <a:pPr>
              <a:buNone/>
            </a:pPr>
            <a:endParaRPr lang="en-I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lstStyle/>
          <a:p>
            <a:r>
              <a:rPr lang="en-IN" sz="2400" dirty="0" smtClean="0"/>
              <a:t>By default server looks for the welcome file in following order:</a:t>
            </a:r>
          </a:p>
          <a:p>
            <a:r>
              <a:rPr lang="en-IN" sz="2000" dirty="0" smtClean="0"/>
              <a:t>index.html</a:t>
            </a:r>
          </a:p>
          <a:p>
            <a:r>
              <a:rPr lang="en-IN" sz="2000" dirty="0" smtClean="0"/>
              <a:t>index.htm</a:t>
            </a:r>
          </a:p>
          <a:p>
            <a:r>
              <a:rPr lang="en-IN" sz="2000" dirty="0" smtClean="0"/>
              <a:t>index.jsp</a:t>
            </a:r>
          </a:p>
          <a:p>
            <a:pPr>
              <a:buFont typeface="Arial" pitchFamily="34" charset="0"/>
              <a:buChar char="•"/>
            </a:pPr>
            <a:r>
              <a:rPr lang="en-IN" sz="2000" dirty="0" smtClean="0"/>
              <a:t>If none of these files are found, server renders 404 error.</a:t>
            </a:r>
          </a:p>
          <a:p>
            <a:pPr>
              <a:buFont typeface="Wingdings" pitchFamily="2" charset="2"/>
              <a:buChar char="v"/>
            </a:pPr>
            <a:r>
              <a:rPr lang="en-IN" sz="2400" dirty="0" smtClean="0"/>
              <a:t>load on </a:t>
            </a:r>
            <a:r>
              <a:rPr lang="en-IN" sz="2400" dirty="0" err="1" smtClean="0"/>
              <a:t>startup</a:t>
            </a:r>
            <a:r>
              <a:rPr lang="en-IN" sz="2400" dirty="0" smtClean="0"/>
              <a:t> in web.xml</a:t>
            </a:r>
          </a:p>
          <a:p>
            <a:r>
              <a:rPr lang="en-IN" sz="2000" dirty="0" smtClean="0"/>
              <a:t>The </a:t>
            </a:r>
            <a:r>
              <a:rPr lang="en-IN" sz="2000" b="1" dirty="0" smtClean="0"/>
              <a:t>load-on-</a:t>
            </a:r>
            <a:r>
              <a:rPr lang="en-IN" sz="2000" b="1" dirty="0" err="1" smtClean="0"/>
              <a:t>startup</a:t>
            </a:r>
            <a:r>
              <a:rPr lang="en-IN" sz="2000" dirty="0" smtClean="0"/>
              <a:t> element of </a:t>
            </a:r>
            <a:r>
              <a:rPr lang="en-IN" sz="2000" b="1" dirty="0" smtClean="0"/>
              <a:t>web-app</a:t>
            </a:r>
            <a:r>
              <a:rPr lang="en-IN" sz="2000" dirty="0" smtClean="0"/>
              <a:t> loads the </a:t>
            </a:r>
            <a:r>
              <a:rPr lang="en-IN" sz="2000" dirty="0" err="1" smtClean="0"/>
              <a:t>servlet</a:t>
            </a:r>
            <a:r>
              <a:rPr lang="en-IN" sz="2000" dirty="0" smtClean="0"/>
              <a:t> at the time of deployment or server start if value is positive. It is also known as </a:t>
            </a:r>
            <a:r>
              <a:rPr lang="en-IN" sz="2000" b="1" dirty="0" smtClean="0"/>
              <a:t>pre initialization of </a:t>
            </a:r>
            <a:r>
              <a:rPr lang="en-IN" sz="2000" b="1" dirty="0" err="1" smtClean="0"/>
              <a:t>servlet</a:t>
            </a:r>
            <a:r>
              <a:rPr lang="en-IN" sz="2000" dirty="0" smtClean="0"/>
              <a:t>.</a:t>
            </a:r>
          </a:p>
          <a:p>
            <a:r>
              <a:rPr lang="en-IN" sz="2000" dirty="0" smtClean="0"/>
              <a:t>You can pass positive and negative value for the </a:t>
            </a:r>
            <a:r>
              <a:rPr lang="en-IN" sz="2000" dirty="0" err="1" smtClean="0"/>
              <a:t>servlet</a:t>
            </a:r>
            <a:r>
              <a:rPr lang="en-IN" sz="2000" dirty="0" smtClean="0"/>
              <a:t>.</a:t>
            </a:r>
          </a:p>
          <a:p>
            <a:pPr>
              <a:buFont typeface="Wingdings" pitchFamily="2" charset="2"/>
              <a:buChar char="Ø"/>
            </a:pPr>
            <a:r>
              <a:rPr lang="en-IN" sz="2000" b="1" dirty="0" smtClean="0"/>
              <a:t>Advantage of load-on-</a:t>
            </a:r>
            <a:r>
              <a:rPr lang="en-IN" sz="2000" b="1" dirty="0" err="1" smtClean="0"/>
              <a:t>startup</a:t>
            </a:r>
            <a:r>
              <a:rPr lang="en-IN" sz="2000" b="1" dirty="0" smtClean="0"/>
              <a:t> element</a:t>
            </a:r>
          </a:p>
          <a:p>
            <a:pPr>
              <a:buFont typeface="Arial" pitchFamily="34" charset="0"/>
              <a:buChar char="•"/>
            </a:pPr>
            <a:r>
              <a:rPr lang="en-IN" sz="2000" dirty="0" smtClean="0"/>
              <a:t>As you know well, </a:t>
            </a:r>
            <a:r>
              <a:rPr lang="en-IN" sz="2000" dirty="0" err="1" smtClean="0"/>
              <a:t>servlet</a:t>
            </a:r>
            <a:r>
              <a:rPr lang="en-IN" sz="2000" dirty="0" smtClean="0"/>
              <a:t> is loaded at first request. That means it consumes more time at first request. If you specify the load-on-</a:t>
            </a:r>
            <a:r>
              <a:rPr lang="en-IN" sz="2000" dirty="0" err="1" smtClean="0"/>
              <a:t>startup</a:t>
            </a:r>
            <a:r>
              <a:rPr lang="en-IN" sz="2000" dirty="0" smtClean="0"/>
              <a:t> in web.xml, </a:t>
            </a:r>
            <a:r>
              <a:rPr lang="en-IN" sz="2000" dirty="0" err="1" smtClean="0"/>
              <a:t>servlet</a:t>
            </a:r>
            <a:r>
              <a:rPr lang="en-IN" sz="2000" dirty="0" smtClean="0"/>
              <a:t> will be loaded at project deployment time or server start. So, it will take </a:t>
            </a:r>
            <a:r>
              <a:rPr lang="en-IN" sz="2000" b="1" dirty="0" smtClean="0"/>
              <a:t>less time</a:t>
            </a:r>
            <a:r>
              <a:rPr lang="en-IN" sz="2000" dirty="0" smtClean="0"/>
              <a:t> for responding to first request.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143000"/>
            <a:ext cx="8763000" cy="5715000"/>
          </a:xfrm>
        </p:spPr>
        <p:txBody>
          <a:bodyPr/>
          <a:lstStyle/>
          <a:p>
            <a:pPr>
              <a:buFont typeface="Wingdings" pitchFamily="2" charset="2"/>
              <a:buChar char="v"/>
            </a:pPr>
            <a:r>
              <a:rPr lang="en-IN" sz="2400" dirty="0" smtClean="0"/>
              <a:t>5 Steps to connect to the database</a:t>
            </a:r>
          </a:p>
          <a:p>
            <a:r>
              <a:rPr lang="en-IN" sz="2000" dirty="0" smtClean="0"/>
              <a:t>Register the driver class</a:t>
            </a:r>
          </a:p>
          <a:p>
            <a:r>
              <a:rPr lang="en-IN" sz="2000" dirty="0" smtClean="0"/>
              <a:t>Creating connection</a:t>
            </a:r>
          </a:p>
          <a:p>
            <a:r>
              <a:rPr lang="en-IN" sz="2000" dirty="0" smtClean="0"/>
              <a:t>Creating statement</a:t>
            </a:r>
          </a:p>
          <a:p>
            <a:r>
              <a:rPr lang="en-IN" sz="2000" dirty="0" smtClean="0"/>
              <a:t>Executing queries</a:t>
            </a:r>
          </a:p>
          <a:p>
            <a:r>
              <a:rPr lang="en-IN" sz="2000" dirty="0" smtClean="0"/>
              <a:t>Closing connection</a:t>
            </a:r>
          </a:p>
          <a:p>
            <a:pPr>
              <a:buFont typeface="Wingdings" pitchFamily="2" charset="2"/>
              <a:buChar char="Ø"/>
            </a:pPr>
            <a:r>
              <a:rPr lang="en-IN" sz="2000" dirty="0" smtClean="0"/>
              <a:t>Register the driver class</a:t>
            </a:r>
          </a:p>
          <a:p>
            <a:r>
              <a:rPr lang="en-IN" sz="2000" dirty="0" smtClean="0"/>
              <a:t>The </a:t>
            </a:r>
            <a:r>
              <a:rPr lang="en-IN" sz="2000" dirty="0" err="1" smtClean="0"/>
              <a:t>forName</a:t>
            </a:r>
            <a:r>
              <a:rPr lang="en-IN" sz="2000" dirty="0" smtClean="0"/>
              <a:t>() method of Class </a:t>
            </a:r>
            <a:r>
              <a:rPr lang="en-IN" sz="2000" dirty="0" err="1" smtClean="0"/>
              <a:t>class</a:t>
            </a:r>
            <a:r>
              <a:rPr lang="en-IN" sz="2000" dirty="0" smtClean="0"/>
              <a:t> is used to register the driver class. This method is used to dynamically load the driver class.</a:t>
            </a:r>
          </a:p>
          <a:p>
            <a:r>
              <a:rPr lang="en-IN" sz="2000" b="1" dirty="0" smtClean="0"/>
              <a:t>Syntax of </a:t>
            </a:r>
            <a:r>
              <a:rPr lang="en-IN" sz="2000" b="1" dirty="0" err="1" smtClean="0"/>
              <a:t>forName</a:t>
            </a:r>
            <a:r>
              <a:rPr lang="en-IN" sz="2000" b="1" dirty="0" smtClean="0"/>
              <a:t>() method</a:t>
            </a:r>
          </a:p>
          <a:p>
            <a:pPr>
              <a:buNone/>
            </a:pP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a:t>
            </a:r>
            <a:r>
              <a:rPr lang="en-IN" sz="2000" dirty="0" err="1" smtClean="0"/>
              <a:t>forName</a:t>
            </a:r>
            <a:r>
              <a:rPr lang="en-IN" sz="2000" dirty="0" smtClean="0"/>
              <a:t>(String </a:t>
            </a:r>
            <a:r>
              <a:rPr lang="en-IN" sz="2000" dirty="0" err="1" smtClean="0"/>
              <a:t>className</a:t>
            </a:r>
            <a:r>
              <a:rPr lang="en-IN" sz="2000" dirty="0" smtClean="0"/>
              <a:t>)</a:t>
            </a:r>
            <a:r>
              <a:rPr lang="en-IN" sz="2000" b="1" dirty="0" smtClean="0"/>
              <a:t>throws</a:t>
            </a:r>
            <a:r>
              <a:rPr lang="en-IN" sz="2000" dirty="0" smtClean="0"/>
              <a:t> </a:t>
            </a:r>
            <a:r>
              <a:rPr lang="en-IN" sz="2000" dirty="0" err="1" smtClean="0"/>
              <a:t>ClassNotFoundException</a:t>
            </a:r>
            <a:r>
              <a:rPr lang="en-IN" sz="2000" dirty="0" smtClean="0"/>
              <a:t>  </a:t>
            </a:r>
          </a:p>
          <a:p>
            <a:r>
              <a:rPr lang="en-IN" sz="2000" dirty="0" smtClean="0"/>
              <a:t>Example to register the </a:t>
            </a:r>
            <a:r>
              <a:rPr lang="en-IN" sz="2000" dirty="0" err="1" smtClean="0"/>
              <a:t>mysql</a:t>
            </a:r>
            <a:r>
              <a:rPr lang="en-IN" sz="2000" dirty="0" smtClean="0"/>
              <a:t> Driver class</a:t>
            </a:r>
          </a:p>
          <a:p>
            <a:r>
              <a:rPr lang="en-IN" sz="2000" dirty="0" err="1" smtClean="0"/>
              <a:t>Class.forName</a:t>
            </a:r>
            <a:r>
              <a:rPr lang="en-IN" sz="2000" dirty="0" smtClean="0"/>
              <a:t>("</a:t>
            </a:r>
            <a:r>
              <a:rPr lang="en-IN" sz="2000" dirty="0" err="1" smtClean="0"/>
              <a:t>com.mysql.jdbc.Driver</a:t>
            </a:r>
            <a:r>
              <a:rPr lang="en-IN" sz="2000" dirty="0" smtClean="0"/>
              <a:t>");  </a:t>
            </a:r>
          </a:p>
          <a:p>
            <a:pPr>
              <a:buNone/>
            </a:pPr>
            <a:endParaRPr lang="en-IN" sz="2000" dirty="0" smtClean="0"/>
          </a:p>
          <a:p>
            <a:pPr>
              <a:buFont typeface="Arial" pitchFamily="34" charset="0"/>
              <a:buChar char="•"/>
            </a:pPr>
            <a:endParaRPr lang="en-IN" sz="2000" dirty="0" smtClean="0"/>
          </a:p>
          <a:p>
            <a:pPr>
              <a:buNone/>
            </a:pPr>
            <a:endParaRPr lang="en-IN" sz="2000" dirty="0" smtClean="0"/>
          </a:p>
          <a:p>
            <a:pPr>
              <a:buFont typeface="Wingdings" pitchFamily="2" charset="2"/>
              <a:buChar char="v"/>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fontScale="85000" lnSpcReduction="20000"/>
          </a:bodyPr>
          <a:lstStyle/>
          <a:p>
            <a:pPr>
              <a:buFont typeface="Wingdings" pitchFamily="2" charset="2"/>
              <a:buChar char="Ø"/>
            </a:pPr>
            <a:r>
              <a:rPr lang="en-IN" sz="2000" dirty="0" smtClean="0"/>
              <a:t>Passing positive value</a:t>
            </a:r>
          </a:p>
          <a:p>
            <a:pPr>
              <a:buFont typeface="Arial" pitchFamily="34" charset="0"/>
              <a:buChar char="•"/>
            </a:pPr>
            <a:r>
              <a:rPr lang="en-IN" sz="2000" dirty="0" smtClean="0"/>
              <a:t>If you pass the positive value, the lower integer value </a:t>
            </a:r>
            <a:r>
              <a:rPr lang="en-IN" sz="2000" dirty="0" err="1" smtClean="0"/>
              <a:t>servlet</a:t>
            </a:r>
            <a:r>
              <a:rPr lang="en-IN" sz="2000" dirty="0" smtClean="0"/>
              <a:t> will be loaded before the higher integer value </a:t>
            </a:r>
            <a:r>
              <a:rPr lang="en-IN" sz="2000" dirty="0" err="1" smtClean="0"/>
              <a:t>servlet</a:t>
            </a:r>
            <a:r>
              <a:rPr lang="en-IN" sz="2000" dirty="0" smtClean="0"/>
              <a:t>. In other words, container loads the </a:t>
            </a:r>
            <a:r>
              <a:rPr lang="en-IN" sz="2000" dirty="0" err="1" smtClean="0"/>
              <a:t>servlets</a:t>
            </a:r>
            <a:r>
              <a:rPr lang="en-IN" sz="2000" dirty="0" smtClean="0"/>
              <a:t> in ascending integer value. The 0 value will be loaded first then 1, 2, 3 and so on.</a:t>
            </a:r>
          </a:p>
          <a:p>
            <a:r>
              <a:rPr lang="en-IN" sz="2000" b="1" dirty="0" smtClean="0"/>
              <a:t>&lt;web-app&gt;</a:t>
            </a:r>
            <a:r>
              <a:rPr lang="en-IN" sz="2000" dirty="0" smtClean="0"/>
              <a:t>  </a:t>
            </a:r>
          </a:p>
          <a:p>
            <a:r>
              <a:rPr lang="en-IN" sz="2000" dirty="0" smtClean="0"/>
              <a:t> ....  </a:t>
            </a:r>
          </a:p>
          <a:p>
            <a:r>
              <a:rPr lang="en-IN" sz="2000" dirty="0" smtClean="0"/>
              <a:t>  </a:t>
            </a:r>
          </a:p>
          <a:p>
            <a:r>
              <a:rPr lang="en-IN" sz="2000" dirty="0" smtClean="0"/>
              <a:t>  </a:t>
            </a:r>
            <a:r>
              <a:rPr lang="en-IN" sz="2000" b="1" dirty="0" smtClean="0"/>
              <a:t>&lt;</a:t>
            </a:r>
            <a:r>
              <a:rPr lang="en-IN" sz="2000" b="1" dirty="0" err="1" smtClean="0"/>
              <a:t>servlet</a:t>
            </a:r>
            <a:r>
              <a:rPr lang="en-IN" sz="2000" b="1" dirty="0" smtClean="0"/>
              <a:t>&gt;</a:t>
            </a:r>
            <a:r>
              <a:rPr lang="en-IN" sz="2000" dirty="0" smtClean="0"/>
              <a:t>  </a:t>
            </a:r>
          </a:p>
          <a:p>
            <a:r>
              <a:rPr lang="en-IN" sz="2000" dirty="0" smtClean="0"/>
              <a:t>   </a:t>
            </a:r>
            <a:r>
              <a:rPr lang="en-IN" sz="2000" b="1" dirty="0" smtClean="0"/>
              <a:t>&lt;</a:t>
            </a:r>
            <a:r>
              <a:rPr lang="en-IN" sz="2000" b="1" dirty="0" err="1" smtClean="0"/>
              <a:t>servlet</a:t>
            </a:r>
            <a:r>
              <a:rPr lang="en-IN" sz="2000" b="1" dirty="0" smtClean="0"/>
              <a:t>-name&gt;</a:t>
            </a:r>
            <a:r>
              <a:rPr lang="en-IN" sz="2000" dirty="0" smtClean="0"/>
              <a:t>servlet1</a:t>
            </a:r>
            <a:r>
              <a:rPr lang="en-IN" sz="2000" b="1" dirty="0" smtClean="0"/>
              <a:t>&lt;/</a:t>
            </a:r>
            <a:r>
              <a:rPr lang="en-IN" sz="2000" b="1" dirty="0" err="1" smtClean="0"/>
              <a:t>servlet</a:t>
            </a:r>
            <a:r>
              <a:rPr lang="en-IN" sz="2000" b="1" dirty="0" smtClean="0"/>
              <a:t>-name&gt;</a:t>
            </a:r>
            <a:r>
              <a:rPr lang="en-IN" sz="2000" dirty="0" smtClean="0"/>
              <a:t>  </a:t>
            </a:r>
          </a:p>
          <a:p>
            <a:r>
              <a:rPr lang="en-IN" sz="2000" dirty="0" smtClean="0"/>
              <a:t>   </a:t>
            </a:r>
            <a:r>
              <a:rPr lang="en-IN" sz="2000" b="1" dirty="0" smtClean="0"/>
              <a:t>&lt;</a:t>
            </a:r>
            <a:r>
              <a:rPr lang="en-IN" sz="2000" b="1" dirty="0" err="1" smtClean="0"/>
              <a:t>servlet</a:t>
            </a:r>
            <a:r>
              <a:rPr lang="en-IN" sz="2000" b="1" dirty="0" smtClean="0"/>
              <a:t>-class&gt;pack1</a:t>
            </a:r>
            <a:r>
              <a:rPr lang="en-IN" sz="2000" dirty="0" smtClean="0"/>
              <a:t>.FirstServlet</a:t>
            </a:r>
            <a:r>
              <a:rPr lang="en-IN" sz="2000" b="1" dirty="0" smtClean="0"/>
              <a:t>&lt;/</a:t>
            </a:r>
            <a:r>
              <a:rPr lang="en-IN" sz="2000" b="1" dirty="0" err="1" smtClean="0"/>
              <a:t>servlet</a:t>
            </a:r>
            <a:r>
              <a:rPr lang="en-IN" sz="2000" b="1" dirty="0" smtClean="0"/>
              <a:t>-class&gt;</a:t>
            </a:r>
            <a:r>
              <a:rPr lang="en-IN" sz="2000" dirty="0" smtClean="0"/>
              <a:t>  </a:t>
            </a:r>
          </a:p>
          <a:p>
            <a:r>
              <a:rPr lang="en-IN" sz="2000" dirty="0" smtClean="0"/>
              <a:t>   </a:t>
            </a:r>
            <a:r>
              <a:rPr lang="en-IN" sz="2000" b="1" dirty="0" smtClean="0"/>
              <a:t>&lt;load-on-</a:t>
            </a:r>
            <a:r>
              <a:rPr lang="en-IN" sz="2000" b="1" dirty="0" err="1" smtClean="0"/>
              <a:t>startup</a:t>
            </a:r>
            <a:r>
              <a:rPr lang="en-IN" sz="2000" b="1" dirty="0" smtClean="0"/>
              <a:t>&gt;</a:t>
            </a:r>
            <a:r>
              <a:rPr lang="en-IN" sz="2000" dirty="0" smtClean="0"/>
              <a:t>0</a:t>
            </a:r>
            <a:r>
              <a:rPr lang="en-IN" sz="2000" b="1" dirty="0" smtClean="0"/>
              <a:t>&lt;/load-on-</a:t>
            </a:r>
            <a:r>
              <a:rPr lang="en-IN" sz="2000" b="1" dirty="0" err="1" smtClean="0"/>
              <a:t>startup</a:t>
            </a:r>
            <a:r>
              <a:rPr lang="en-IN" sz="2000" b="1" dirty="0" smtClean="0"/>
              <a:t>&gt;</a:t>
            </a:r>
            <a:r>
              <a:rPr lang="en-IN" sz="2000" dirty="0" smtClean="0"/>
              <a:t>  </a:t>
            </a:r>
          </a:p>
          <a:p>
            <a:r>
              <a:rPr lang="en-IN" sz="2000" dirty="0" smtClean="0"/>
              <a:t>  </a:t>
            </a:r>
            <a:r>
              <a:rPr lang="en-IN" sz="2000" b="1" dirty="0" smtClean="0"/>
              <a:t>&lt;/</a:t>
            </a:r>
            <a:r>
              <a:rPr lang="en-IN" sz="2000" b="1" dirty="0" err="1" smtClean="0"/>
              <a:t>servlet</a:t>
            </a:r>
            <a:r>
              <a:rPr lang="en-IN" sz="2000" b="1" dirty="0" smtClean="0"/>
              <a:t>&gt;</a:t>
            </a:r>
            <a:r>
              <a:rPr lang="en-IN" sz="2000" dirty="0" smtClean="0"/>
              <a:t>  </a:t>
            </a:r>
          </a:p>
          <a:p>
            <a:r>
              <a:rPr lang="en-IN" sz="2000" dirty="0" smtClean="0"/>
              <a:t>  </a:t>
            </a:r>
          </a:p>
          <a:p>
            <a:r>
              <a:rPr lang="en-IN" sz="2000" dirty="0" smtClean="0"/>
              <a:t>  </a:t>
            </a:r>
            <a:r>
              <a:rPr lang="en-IN" sz="2000" b="1" dirty="0" smtClean="0"/>
              <a:t>&lt;</a:t>
            </a:r>
            <a:r>
              <a:rPr lang="en-IN" sz="2000" b="1" dirty="0" err="1" smtClean="0"/>
              <a:t>servlet</a:t>
            </a:r>
            <a:r>
              <a:rPr lang="en-IN" sz="2000" b="1" dirty="0" smtClean="0"/>
              <a:t>&gt;</a:t>
            </a:r>
            <a:r>
              <a:rPr lang="en-IN" sz="2000" dirty="0" smtClean="0"/>
              <a:t>  </a:t>
            </a:r>
          </a:p>
          <a:p>
            <a:r>
              <a:rPr lang="en-IN" sz="2000" dirty="0" smtClean="0"/>
              <a:t>   </a:t>
            </a:r>
            <a:r>
              <a:rPr lang="en-IN" sz="2000" b="1" dirty="0" smtClean="0"/>
              <a:t>&lt;</a:t>
            </a:r>
            <a:r>
              <a:rPr lang="en-IN" sz="2000" b="1" dirty="0" err="1" smtClean="0"/>
              <a:t>servlet</a:t>
            </a:r>
            <a:r>
              <a:rPr lang="en-IN" sz="2000" b="1" dirty="0" smtClean="0"/>
              <a:t>-name&gt;</a:t>
            </a:r>
            <a:r>
              <a:rPr lang="en-IN" sz="2000" dirty="0" smtClean="0"/>
              <a:t>servlet2</a:t>
            </a:r>
            <a:r>
              <a:rPr lang="en-IN" sz="2000" b="1" dirty="0" smtClean="0"/>
              <a:t>&lt;/</a:t>
            </a:r>
            <a:r>
              <a:rPr lang="en-IN" sz="2000" b="1" dirty="0" err="1" smtClean="0"/>
              <a:t>servlet</a:t>
            </a:r>
            <a:r>
              <a:rPr lang="en-IN" sz="2000" b="1" dirty="0" smtClean="0"/>
              <a:t>-name&gt;</a:t>
            </a:r>
            <a:r>
              <a:rPr lang="en-IN" sz="2000" dirty="0" smtClean="0"/>
              <a:t>  </a:t>
            </a:r>
          </a:p>
          <a:p>
            <a:r>
              <a:rPr lang="en-IN" sz="2000" dirty="0" smtClean="0"/>
              <a:t>   </a:t>
            </a:r>
            <a:r>
              <a:rPr lang="en-IN" sz="2000" b="1" dirty="0" smtClean="0"/>
              <a:t>&lt;</a:t>
            </a:r>
            <a:r>
              <a:rPr lang="en-IN" sz="2000" b="1" dirty="0" err="1" smtClean="0"/>
              <a:t>servlet</a:t>
            </a:r>
            <a:r>
              <a:rPr lang="en-IN" sz="2000" b="1" dirty="0" smtClean="0"/>
              <a:t>-class&gt;pack1</a:t>
            </a:r>
            <a:r>
              <a:rPr lang="en-IN" sz="2000" dirty="0" smtClean="0"/>
              <a:t>.SecondServlet</a:t>
            </a:r>
            <a:r>
              <a:rPr lang="en-IN" sz="2000" b="1" dirty="0" smtClean="0"/>
              <a:t>&lt;/</a:t>
            </a:r>
            <a:r>
              <a:rPr lang="en-IN" sz="2000" b="1" dirty="0" err="1" smtClean="0"/>
              <a:t>servlet</a:t>
            </a:r>
            <a:r>
              <a:rPr lang="en-IN" sz="2000" b="1" dirty="0" smtClean="0"/>
              <a:t>-class&gt;</a:t>
            </a:r>
            <a:r>
              <a:rPr lang="en-IN" sz="2000" dirty="0" smtClean="0"/>
              <a:t>  </a:t>
            </a:r>
          </a:p>
          <a:p>
            <a:r>
              <a:rPr lang="en-IN" sz="2000" dirty="0" smtClean="0"/>
              <a:t>   </a:t>
            </a:r>
            <a:r>
              <a:rPr lang="en-IN" sz="2000" b="1" dirty="0" smtClean="0"/>
              <a:t>&lt;load-on-</a:t>
            </a:r>
            <a:r>
              <a:rPr lang="en-IN" sz="2000" b="1" dirty="0" err="1" smtClean="0"/>
              <a:t>startup</a:t>
            </a:r>
            <a:r>
              <a:rPr lang="en-IN" sz="2000" b="1" dirty="0" smtClean="0"/>
              <a:t>&gt;</a:t>
            </a:r>
            <a:r>
              <a:rPr lang="en-IN" sz="2000" dirty="0" smtClean="0"/>
              <a:t>1</a:t>
            </a:r>
            <a:r>
              <a:rPr lang="en-IN" sz="2000" b="1" dirty="0" smtClean="0"/>
              <a:t>&lt;/load-on-</a:t>
            </a:r>
            <a:r>
              <a:rPr lang="en-IN" sz="2000" b="1" dirty="0" err="1" smtClean="0"/>
              <a:t>startup</a:t>
            </a:r>
            <a:r>
              <a:rPr lang="en-IN" sz="2000" b="1" dirty="0" smtClean="0"/>
              <a:t>&gt;</a:t>
            </a:r>
            <a:r>
              <a:rPr lang="en-IN" sz="2000" dirty="0" smtClean="0"/>
              <a:t>  </a:t>
            </a:r>
          </a:p>
          <a:p>
            <a:r>
              <a:rPr lang="en-IN" sz="2000" dirty="0" smtClean="0"/>
              <a:t>  </a:t>
            </a:r>
            <a:r>
              <a:rPr lang="en-IN" sz="2000" b="1" dirty="0" smtClean="0"/>
              <a:t>&lt;/</a:t>
            </a:r>
            <a:r>
              <a:rPr lang="en-IN" sz="2000" b="1" dirty="0" err="1" smtClean="0"/>
              <a:t>servlet</a:t>
            </a:r>
            <a:r>
              <a:rPr lang="en-IN" sz="2000" b="1" dirty="0" smtClean="0"/>
              <a:t>&gt;</a:t>
            </a:r>
            <a:r>
              <a:rPr lang="en-IN" sz="2000" dirty="0" smtClean="0"/>
              <a:t>  </a:t>
            </a:r>
          </a:p>
          <a:p>
            <a:r>
              <a:rPr lang="en-IN" sz="2000" dirty="0" smtClean="0"/>
              <a:t>  </a:t>
            </a:r>
          </a:p>
          <a:p>
            <a:r>
              <a:rPr lang="en-IN" sz="2000" dirty="0" smtClean="0"/>
              <a:t> ...  </a:t>
            </a:r>
          </a:p>
          <a:p>
            <a:r>
              <a:rPr lang="en-IN" sz="2000" b="1" dirty="0" smtClean="0"/>
              <a:t>&lt;/web-app&gt;</a:t>
            </a:r>
            <a:r>
              <a:rPr lang="en-IN" sz="2000" dirty="0" smtClean="0"/>
              <a:t>  </a:t>
            </a:r>
          </a:p>
          <a:p>
            <a:pPr>
              <a:buFont typeface="Arial" pitchFamily="34" charset="0"/>
              <a:buChar char="•"/>
            </a:pPr>
            <a:endParaRPr lang="en-IN"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Arial" pitchFamily="34" charset="0"/>
              <a:buChar char="•"/>
            </a:pPr>
            <a:r>
              <a:rPr lang="en-IN" sz="2000" dirty="0" smtClean="0"/>
              <a:t>There are defined 2 </a:t>
            </a:r>
            <a:r>
              <a:rPr lang="en-IN" sz="2000" dirty="0" err="1" smtClean="0"/>
              <a:t>servlets</a:t>
            </a:r>
            <a:r>
              <a:rPr lang="en-IN" sz="2000" dirty="0" smtClean="0"/>
              <a:t>, both </a:t>
            </a:r>
            <a:r>
              <a:rPr lang="en-IN" sz="2000" dirty="0" err="1" smtClean="0"/>
              <a:t>servlets</a:t>
            </a:r>
            <a:r>
              <a:rPr lang="en-IN" sz="2000" dirty="0" smtClean="0"/>
              <a:t> will be loaded at the time of project deployment or server start. But, servlet1 will be loaded first then servlet2.</a:t>
            </a:r>
          </a:p>
          <a:p>
            <a:pPr>
              <a:buFont typeface="Wingdings" pitchFamily="2" charset="2"/>
              <a:buChar char="Ø"/>
            </a:pPr>
            <a:r>
              <a:rPr lang="en-IN" sz="2000" dirty="0" smtClean="0"/>
              <a:t>Passing negative value</a:t>
            </a:r>
          </a:p>
          <a:p>
            <a:pPr>
              <a:buFont typeface="Arial" pitchFamily="34" charset="0"/>
              <a:buChar char="•"/>
            </a:pPr>
            <a:r>
              <a:rPr lang="en-IN" sz="2000" dirty="0" smtClean="0"/>
              <a:t>If you pass the negative value, </a:t>
            </a:r>
            <a:r>
              <a:rPr lang="en-IN" sz="2000" dirty="0" err="1" smtClean="0"/>
              <a:t>servlet</a:t>
            </a:r>
            <a:r>
              <a:rPr lang="en-IN" sz="2000" dirty="0" smtClean="0"/>
              <a:t> will be loaded at request time, at first request.</a:t>
            </a:r>
          </a:p>
          <a:p>
            <a:pPr>
              <a:buFont typeface="Arial" pitchFamily="34" charset="0"/>
              <a:buChar char="•"/>
            </a:pPr>
            <a:endParaRPr lang="en-IN" sz="2000" dirty="0" smtClean="0"/>
          </a:p>
          <a:p>
            <a:pPr>
              <a:buFont typeface="Wingdings" pitchFamily="2" charset="2"/>
              <a:buChar char="v"/>
            </a:pPr>
            <a:r>
              <a:rPr lang="en-IN" sz="2400" dirty="0" err="1" smtClean="0"/>
              <a:t>ServletRequest</a:t>
            </a:r>
            <a:r>
              <a:rPr lang="en-IN" sz="2400" dirty="0" smtClean="0"/>
              <a:t> Interface</a:t>
            </a:r>
          </a:p>
          <a:p>
            <a:pPr>
              <a:buFont typeface="Arial" pitchFamily="34" charset="0"/>
              <a:buChar char="•"/>
            </a:pPr>
            <a:r>
              <a:rPr lang="en-IN" sz="2000" dirty="0" smtClean="0"/>
              <a:t>An object of </a:t>
            </a:r>
            <a:r>
              <a:rPr lang="en-IN" sz="2000" dirty="0" err="1" smtClean="0"/>
              <a:t>ServletRequest</a:t>
            </a:r>
            <a:r>
              <a:rPr lang="en-IN" sz="2000" dirty="0" smtClean="0"/>
              <a:t> is used to provide the client request information to a </a:t>
            </a:r>
            <a:r>
              <a:rPr lang="en-IN" sz="2000" dirty="0" err="1" smtClean="0"/>
              <a:t>servlet</a:t>
            </a:r>
            <a:r>
              <a:rPr lang="en-IN" sz="2000" dirty="0" smtClean="0"/>
              <a:t> such as content type, content length, parameter names and values, header </a:t>
            </a:r>
            <a:r>
              <a:rPr lang="en-IN" sz="2000" dirty="0" err="1" smtClean="0"/>
              <a:t>informations</a:t>
            </a:r>
            <a:r>
              <a:rPr lang="en-IN" sz="2000" dirty="0" smtClean="0"/>
              <a:t>, attributes etc.</a:t>
            </a:r>
          </a:p>
          <a:p>
            <a:pPr>
              <a:buFont typeface="Wingdings" pitchFamily="2" charset="2"/>
              <a:buChar char="Ø"/>
            </a:pPr>
            <a:r>
              <a:rPr lang="en-IN" sz="2400" b="1" dirty="0" smtClean="0"/>
              <a:t>Methods of </a:t>
            </a:r>
            <a:r>
              <a:rPr lang="en-IN" sz="2400" b="1" dirty="0" err="1" smtClean="0"/>
              <a:t>ServletRequest</a:t>
            </a:r>
            <a:r>
              <a:rPr lang="en-IN" sz="2400" b="1" dirty="0" smtClean="0"/>
              <a:t> interface</a:t>
            </a:r>
          </a:p>
          <a:p>
            <a:pPr>
              <a:buFont typeface="Arial" pitchFamily="34" charset="0"/>
              <a:buChar char="•"/>
            </a:pPr>
            <a:endParaRPr lang="en-IN" sz="2000" dirty="0"/>
          </a:p>
        </p:txBody>
      </p:sp>
      <p:graphicFrame>
        <p:nvGraphicFramePr>
          <p:cNvPr id="4" name="Table 3"/>
          <p:cNvGraphicFramePr>
            <a:graphicFrameLocks noGrp="1"/>
          </p:cNvGraphicFramePr>
          <p:nvPr/>
        </p:nvGraphicFramePr>
        <p:xfrm>
          <a:off x="381000" y="4250742"/>
          <a:ext cx="8763000" cy="2599832"/>
        </p:xfrm>
        <a:graphic>
          <a:graphicData uri="http://schemas.openxmlformats.org/drawingml/2006/table">
            <a:tbl>
              <a:tblPr/>
              <a:tblGrid>
                <a:gridCol w="4381500"/>
                <a:gridCol w="4381500"/>
              </a:tblGrid>
              <a:tr h="223582">
                <a:tc>
                  <a:txBody>
                    <a:bodyPr/>
                    <a:lstStyle/>
                    <a:p>
                      <a:pPr algn="l" fontAlgn="t"/>
                      <a:r>
                        <a:rPr lang="en-IN" sz="1600">
                          <a:solidFill>
                            <a:srgbClr val="FFFFFF"/>
                          </a:solidFill>
                        </a:rPr>
                        <a:t>Method</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Description</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459983">
                <a:tc>
                  <a:txBody>
                    <a:bodyPr/>
                    <a:lstStyle/>
                    <a:p>
                      <a:pPr fontAlgn="t"/>
                      <a:r>
                        <a:rPr lang="en-IN" sz="1600" b="1" i="0">
                          <a:solidFill>
                            <a:srgbClr val="000000"/>
                          </a:solidFill>
                          <a:latin typeface="Verdana"/>
                        </a:rPr>
                        <a:t>public String getParameter(String name)</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is used to obtain the value of a parameter by name.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30226">
                <a:tc>
                  <a:txBody>
                    <a:bodyPr/>
                    <a:lstStyle/>
                    <a:p>
                      <a:pPr fontAlgn="t"/>
                      <a:r>
                        <a:rPr lang="en-IN" sz="1600" b="1" i="0">
                          <a:solidFill>
                            <a:srgbClr val="000000"/>
                          </a:solidFill>
                          <a:latin typeface="Verdana"/>
                        </a:rPr>
                        <a:t>public String[] getParameterValues(String name)</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returns an array of String containing all values of given parameter name. It is mainly used to obtain values of a Multi select list box.</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59983">
                <a:tc>
                  <a:txBody>
                    <a:bodyPr/>
                    <a:lstStyle/>
                    <a:p>
                      <a:pPr fontAlgn="t"/>
                      <a:r>
                        <a:rPr lang="en-IN" sz="1600" b="1" i="0">
                          <a:solidFill>
                            <a:srgbClr val="000000"/>
                          </a:solidFill>
                          <a:latin typeface="Verdana"/>
                        </a:rPr>
                        <a:t>java.util.Enumeration getParameterNames()</a:t>
                      </a:r>
                      <a:endParaRPr lang="en-IN" sz="1600" b="0" i="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dirty="0">
                          <a:solidFill>
                            <a:srgbClr val="000000"/>
                          </a:solidFill>
                          <a:latin typeface="Verdana"/>
                        </a:rPr>
                        <a:t>returns an enumeration of all of the request parameter names.</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lstStyle/>
          <a:p>
            <a:pPr>
              <a:buNone/>
            </a:pPr>
            <a:r>
              <a:rPr lang="en-IN" dirty="0" smtClean="0"/>
              <a:t> </a:t>
            </a:r>
            <a:endParaRPr lang="en-IN" dirty="0"/>
          </a:p>
        </p:txBody>
      </p:sp>
      <p:graphicFrame>
        <p:nvGraphicFramePr>
          <p:cNvPr id="4" name="Table 3"/>
          <p:cNvGraphicFramePr>
            <a:graphicFrameLocks noGrp="1"/>
          </p:cNvGraphicFramePr>
          <p:nvPr/>
        </p:nvGraphicFramePr>
        <p:xfrm>
          <a:off x="457200" y="838200"/>
          <a:ext cx="8534400" cy="4063999"/>
        </p:xfrm>
        <a:graphic>
          <a:graphicData uri="http://schemas.openxmlformats.org/drawingml/2006/table">
            <a:tbl>
              <a:tblPr/>
              <a:tblGrid>
                <a:gridCol w="4267200"/>
                <a:gridCol w="4267200"/>
              </a:tblGrid>
              <a:tr h="768699">
                <a:tc>
                  <a:txBody>
                    <a:bodyPr/>
                    <a:lstStyle/>
                    <a:p>
                      <a:pPr fontAlgn="t"/>
                      <a:r>
                        <a:rPr lang="en-IN" sz="1400" b="1" i="0" dirty="0" smtClean="0">
                          <a:solidFill>
                            <a:srgbClr val="000000"/>
                          </a:solidFill>
                          <a:latin typeface="Verdana"/>
                        </a:rPr>
                        <a:t>public String </a:t>
                      </a:r>
                      <a:r>
                        <a:rPr lang="en-IN" sz="1400" b="1" i="0" dirty="0" err="1" smtClean="0">
                          <a:solidFill>
                            <a:srgbClr val="000000"/>
                          </a:solidFill>
                          <a:latin typeface="Verdana"/>
                        </a:rPr>
                        <a:t>getCharacterEncoding</a:t>
                      </a:r>
                      <a:r>
                        <a:rPr lang="en-IN" sz="1400" b="1" i="0" dirty="0" smtClean="0">
                          <a:solidFill>
                            <a:srgbClr val="000000"/>
                          </a:solidFill>
                          <a:latin typeface="Verdana"/>
                        </a:rPr>
                        <a:t>()</a:t>
                      </a:r>
                      <a:endParaRPr lang="en-IN" sz="1400" b="0" i="0" dirty="0">
                        <a:solidFill>
                          <a:srgbClr val="000000"/>
                        </a:solidFill>
                        <a:latin typeface="Verdana"/>
                      </a:endParaRP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Returns the character set encoding for the input of this request.</a:t>
                      </a: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68699">
                <a:tc>
                  <a:txBody>
                    <a:bodyPr/>
                    <a:lstStyle/>
                    <a:p>
                      <a:pPr fontAlgn="t"/>
                      <a:r>
                        <a:rPr lang="en-IN" sz="1400" b="1" i="0">
                          <a:solidFill>
                            <a:srgbClr val="000000"/>
                          </a:solidFill>
                          <a:latin typeface="Verdana"/>
                        </a:rPr>
                        <a:t>public String getContentType()</a:t>
                      </a:r>
                      <a:endParaRPr lang="en-IN" sz="1400" b="0" i="0">
                        <a:solidFill>
                          <a:srgbClr val="000000"/>
                        </a:solidFill>
                        <a:latin typeface="Verdana"/>
                      </a:endParaRP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Returns the Internet Media Type of the request entity data, or null if not known.</a:t>
                      </a: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989203">
                <a:tc>
                  <a:txBody>
                    <a:bodyPr/>
                    <a:lstStyle/>
                    <a:p>
                      <a:pPr fontAlgn="t"/>
                      <a:r>
                        <a:rPr lang="en-IN" sz="1400" b="1" i="0">
                          <a:solidFill>
                            <a:srgbClr val="000000"/>
                          </a:solidFill>
                          <a:latin typeface="Verdana"/>
                        </a:rPr>
                        <a:t>public ServletInputStream getInputStream() throws IOException</a:t>
                      </a:r>
                      <a:endParaRPr lang="en-IN" sz="1400" b="0" i="0">
                        <a:solidFill>
                          <a:srgbClr val="000000"/>
                        </a:solidFill>
                        <a:latin typeface="Verdana"/>
                      </a:endParaRP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a:solidFill>
                            <a:srgbClr val="000000"/>
                          </a:solidFill>
                          <a:latin typeface="Verdana"/>
                        </a:rPr>
                        <a:t>Returns an input stream for reading binary data in the request body.</a:t>
                      </a: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768699">
                <a:tc>
                  <a:txBody>
                    <a:bodyPr/>
                    <a:lstStyle/>
                    <a:p>
                      <a:pPr fontAlgn="t"/>
                      <a:r>
                        <a:rPr lang="en-IN" sz="1400" b="1" i="0">
                          <a:solidFill>
                            <a:srgbClr val="000000"/>
                          </a:solidFill>
                          <a:latin typeface="Verdana"/>
                        </a:rPr>
                        <a:t>public abstract String getServerName()</a:t>
                      </a:r>
                      <a:endParaRPr lang="en-IN" sz="1400" b="0" i="0">
                        <a:solidFill>
                          <a:srgbClr val="000000"/>
                        </a:solidFill>
                        <a:latin typeface="Verdana"/>
                      </a:endParaRP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400" b="0" i="0">
                          <a:solidFill>
                            <a:srgbClr val="000000"/>
                          </a:solidFill>
                          <a:latin typeface="Verdana"/>
                        </a:rPr>
                        <a:t>Returns the host name of the server that received the request.</a:t>
                      </a: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768699">
                <a:tc>
                  <a:txBody>
                    <a:bodyPr/>
                    <a:lstStyle/>
                    <a:p>
                      <a:pPr fontAlgn="t"/>
                      <a:r>
                        <a:rPr lang="en-IN" sz="1400" b="1" i="0" dirty="0">
                          <a:solidFill>
                            <a:srgbClr val="000000"/>
                          </a:solidFill>
                          <a:latin typeface="Verdana"/>
                        </a:rPr>
                        <a:t>public </a:t>
                      </a:r>
                      <a:r>
                        <a:rPr lang="en-IN" sz="1400" b="1" i="0" dirty="0" err="1">
                          <a:solidFill>
                            <a:srgbClr val="000000"/>
                          </a:solidFill>
                          <a:latin typeface="Verdana"/>
                        </a:rPr>
                        <a:t>int</a:t>
                      </a:r>
                      <a:r>
                        <a:rPr lang="en-IN" sz="1400" b="1" i="0" dirty="0">
                          <a:solidFill>
                            <a:srgbClr val="000000"/>
                          </a:solidFill>
                          <a:latin typeface="Verdana"/>
                        </a:rPr>
                        <a:t> </a:t>
                      </a:r>
                      <a:r>
                        <a:rPr lang="en-IN" sz="1400" b="1" i="0" dirty="0" err="1">
                          <a:solidFill>
                            <a:srgbClr val="000000"/>
                          </a:solidFill>
                          <a:latin typeface="Verdana"/>
                        </a:rPr>
                        <a:t>getServerPort</a:t>
                      </a:r>
                      <a:r>
                        <a:rPr lang="en-IN" sz="1400" b="1" i="0" dirty="0">
                          <a:solidFill>
                            <a:srgbClr val="000000"/>
                          </a:solidFill>
                          <a:latin typeface="Verdana"/>
                        </a:rPr>
                        <a:t>()</a:t>
                      </a:r>
                      <a:endParaRPr lang="en-IN" sz="1400" b="0" i="0" dirty="0">
                        <a:solidFill>
                          <a:srgbClr val="000000"/>
                        </a:solidFill>
                        <a:latin typeface="Verdana"/>
                      </a:endParaRP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400" b="0" i="0" dirty="0">
                          <a:solidFill>
                            <a:srgbClr val="000000"/>
                          </a:solidFill>
                          <a:latin typeface="Verdana"/>
                        </a:rPr>
                        <a:t>Returns the port number on which this request was received.</a:t>
                      </a:r>
                    </a:p>
                  </a:txBody>
                  <a:tcPr marL="38282" marR="38282" marT="53595" marB="5359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err="1" smtClean="0"/>
              <a:t>RequestDispatcher</a:t>
            </a:r>
            <a:r>
              <a:rPr lang="en-IN" sz="2400" dirty="0" smtClean="0"/>
              <a:t> in </a:t>
            </a:r>
            <a:r>
              <a:rPr lang="en-IN" sz="2400" dirty="0" err="1" smtClean="0"/>
              <a:t>Servlet</a:t>
            </a:r>
            <a:endParaRPr lang="en-IN" sz="2400" dirty="0" smtClean="0"/>
          </a:p>
          <a:p>
            <a:pPr>
              <a:buFont typeface="Arial" pitchFamily="34" charset="0"/>
              <a:buChar char="•"/>
            </a:pPr>
            <a:r>
              <a:rPr lang="en-IN" sz="2000" dirty="0" smtClean="0"/>
              <a:t>The </a:t>
            </a:r>
            <a:r>
              <a:rPr lang="en-IN" sz="2000" dirty="0" err="1" smtClean="0"/>
              <a:t>RequestDispacher</a:t>
            </a:r>
            <a:r>
              <a:rPr lang="en-IN" sz="2000" dirty="0" smtClean="0"/>
              <a:t> interface provides the facility of dispatching the request to another resource it may be html, </a:t>
            </a:r>
            <a:r>
              <a:rPr lang="en-IN" sz="2000" dirty="0" err="1" smtClean="0"/>
              <a:t>servlet</a:t>
            </a:r>
            <a:r>
              <a:rPr lang="en-IN" sz="2000" dirty="0" smtClean="0"/>
              <a:t> or </a:t>
            </a:r>
            <a:r>
              <a:rPr lang="en-IN" sz="2000" dirty="0" err="1" smtClean="0"/>
              <a:t>jsp.This</a:t>
            </a:r>
            <a:r>
              <a:rPr lang="en-IN" sz="2000" dirty="0" smtClean="0"/>
              <a:t> interface can also be used to include the content of </a:t>
            </a:r>
            <a:r>
              <a:rPr lang="en-IN" sz="2000" dirty="0" err="1" smtClean="0"/>
              <a:t>antoher</a:t>
            </a:r>
            <a:r>
              <a:rPr lang="en-IN" sz="2000" dirty="0" smtClean="0"/>
              <a:t> resource also. It is one of the way of </a:t>
            </a:r>
            <a:r>
              <a:rPr lang="en-IN" sz="2000" dirty="0" err="1" smtClean="0"/>
              <a:t>servlet</a:t>
            </a:r>
            <a:r>
              <a:rPr lang="en-IN" sz="2000" dirty="0" smtClean="0"/>
              <a:t> collaboration.</a:t>
            </a:r>
          </a:p>
          <a:p>
            <a:pPr>
              <a:buFont typeface="Wingdings" pitchFamily="2" charset="2"/>
              <a:buChar char="Ø"/>
            </a:pPr>
            <a:r>
              <a:rPr lang="en-IN" sz="2400" dirty="0" smtClean="0"/>
              <a:t>Methods of </a:t>
            </a:r>
            <a:r>
              <a:rPr lang="en-IN" sz="2400" dirty="0" err="1" smtClean="0"/>
              <a:t>RequestDispatcher</a:t>
            </a:r>
            <a:r>
              <a:rPr lang="en-IN" sz="2400" dirty="0" smtClean="0"/>
              <a:t> interface</a:t>
            </a:r>
          </a:p>
          <a:p>
            <a:r>
              <a:rPr lang="en-IN" sz="2000" b="1" dirty="0" smtClean="0"/>
              <a:t>public void forward(</a:t>
            </a:r>
            <a:r>
              <a:rPr lang="en-IN" sz="2000" b="1" dirty="0" err="1" smtClean="0"/>
              <a:t>ServletRequest</a:t>
            </a:r>
            <a:r>
              <a:rPr lang="en-IN" sz="2000" b="1" dirty="0" smtClean="0"/>
              <a:t> </a:t>
            </a:r>
            <a:r>
              <a:rPr lang="en-IN" sz="2000" b="1" dirty="0" err="1" smtClean="0"/>
              <a:t>request,ServletResponse</a:t>
            </a:r>
            <a:r>
              <a:rPr lang="en-IN" sz="2000" b="1" dirty="0" smtClean="0"/>
              <a:t> response)throws </a:t>
            </a:r>
            <a:r>
              <a:rPr lang="en-IN" sz="2000" b="1" dirty="0" err="1" smtClean="0"/>
              <a:t>ServletException,java.io.IOException:</a:t>
            </a:r>
            <a:r>
              <a:rPr lang="en-IN" sz="2000" dirty="0" err="1" smtClean="0"/>
              <a:t>Forwards</a:t>
            </a:r>
            <a:r>
              <a:rPr lang="en-IN" sz="2000" dirty="0" smtClean="0"/>
              <a:t> a request from a </a:t>
            </a:r>
            <a:r>
              <a:rPr lang="en-IN" sz="2000" dirty="0" err="1" smtClean="0"/>
              <a:t>servlet</a:t>
            </a:r>
            <a:r>
              <a:rPr lang="en-IN" sz="2000" dirty="0" smtClean="0"/>
              <a:t> to another resource (</a:t>
            </a:r>
            <a:r>
              <a:rPr lang="en-IN" sz="2000" dirty="0" err="1" smtClean="0"/>
              <a:t>servlet</a:t>
            </a:r>
            <a:r>
              <a:rPr lang="en-IN" sz="2000" dirty="0" smtClean="0"/>
              <a:t>, JSP file, or HTML file) on the server.</a:t>
            </a:r>
          </a:p>
          <a:p>
            <a:r>
              <a:rPr lang="en-IN" sz="2000" b="1" dirty="0" smtClean="0"/>
              <a:t>public void include(</a:t>
            </a:r>
            <a:r>
              <a:rPr lang="en-IN" sz="2000" b="1" dirty="0" err="1" smtClean="0"/>
              <a:t>ServletRequest</a:t>
            </a:r>
            <a:r>
              <a:rPr lang="en-IN" sz="2000" b="1" dirty="0" smtClean="0"/>
              <a:t> </a:t>
            </a:r>
            <a:r>
              <a:rPr lang="en-IN" sz="2000" b="1" dirty="0" err="1" smtClean="0"/>
              <a:t>request,ServletResponse</a:t>
            </a:r>
            <a:r>
              <a:rPr lang="en-IN" sz="2000" b="1" dirty="0" smtClean="0"/>
              <a:t> response)throws </a:t>
            </a:r>
            <a:r>
              <a:rPr lang="en-IN" sz="2000" b="1" dirty="0" err="1" smtClean="0"/>
              <a:t>ServletException,java.io.IOException:</a:t>
            </a:r>
            <a:r>
              <a:rPr lang="en-IN" sz="2000" dirty="0" err="1" smtClean="0"/>
              <a:t>Includes</a:t>
            </a:r>
            <a:r>
              <a:rPr lang="en-IN" sz="2000" dirty="0" smtClean="0"/>
              <a:t> the content of a resource (</a:t>
            </a:r>
            <a:r>
              <a:rPr lang="en-IN" sz="2000" dirty="0" err="1" smtClean="0"/>
              <a:t>servlet</a:t>
            </a:r>
            <a:r>
              <a:rPr lang="en-IN" sz="2000" dirty="0" smtClean="0"/>
              <a:t>, JSP page, or HTML file) in the response.</a:t>
            </a:r>
          </a:p>
          <a:p>
            <a:pPr>
              <a:buNone/>
            </a:pPr>
            <a:endParaRPr lang="en-IN"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457200" y="609600"/>
            <a:ext cx="8686800" cy="6248400"/>
          </a:xfrm>
        </p:spPr>
        <p:txBody>
          <a:bodyPr/>
          <a:lstStyle/>
          <a:p>
            <a:pPr>
              <a:buFont typeface="Arial" pitchFamily="34" charset="0"/>
              <a:buChar char="•"/>
            </a:pPr>
            <a:r>
              <a:rPr lang="en-IN" dirty="0" smtClean="0"/>
              <a:t> </a:t>
            </a:r>
            <a:r>
              <a:rPr lang="en-IN" sz="2000" dirty="0" smtClean="0"/>
              <a:t>As you see in the above figure, response of second </a:t>
            </a:r>
            <a:r>
              <a:rPr lang="en-IN" sz="2000" dirty="0" err="1" smtClean="0"/>
              <a:t>servlet</a:t>
            </a:r>
            <a:r>
              <a:rPr lang="en-IN" sz="2000" dirty="0" smtClean="0"/>
              <a:t> is sent to the client. Response of the first </a:t>
            </a:r>
            <a:r>
              <a:rPr lang="en-IN" sz="2000" dirty="0" err="1" smtClean="0"/>
              <a:t>servlet</a:t>
            </a:r>
            <a:r>
              <a:rPr lang="en-IN" sz="2000" dirty="0" smtClean="0"/>
              <a:t> is not displayed to the user.</a:t>
            </a:r>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None/>
            </a:pPr>
            <a:endParaRPr lang="en-IN" sz="2000" dirty="0"/>
          </a:p>
        </p:txBody>
      </p:sp>
      <p:pic>
        <p:nvPicPr>
          <p:cNvPr id="66564" name="Picture 4" descr="forward() method of RequestDispatcher interface"/>
          <p:cNvPicPr>
            <a:picLocks noChangeAspect="1" noChangeArrowheads="1"/>
          </p:cNvPicPr>
          <p:nvPr/>
        </p:nvPicPr>
        <p:blipFill>
          <a:blip r:embed="rId2"/>
          <a:srcRect/>
          <a:stretch>
            <a:fillRect/>
          </a:stretch>
        </p:blipFill>
        <p:spPr bwMode="auto">
          <a:xfrm>
            <a:off x="609600" y="1447800"/>
            <a:ext cx="8229600" cy="51816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85800"/>
            <a:ext cx="8763000" cy="6172200"/>
          </a:xfrm>
        </p:spPr>
        <p:txBody>
          <a:bodyPr>
            <a:normAutofit/>
          </a:bodyPr>
          <a:lstStyle/>
          <a:p>
            <a:pPr>
              <a:buFont typeface="Arial" pitchFamily="34" charset="0"/>
              <a:buChar char="•"/>
            </a:pPr>
            <a:r>
              <a:rPr lang="en-IN" sz="2000" dirty="0" smtClean="0"/>
              <a:t>As you can see in the above figure, response of second </a:t>
            </a:r>
            <a:r>
              <a:rPr lang="en-IN" sz="2000" dirty="0" err="1" smtClean="0"/>
              <a:t>servlet</a:t>
            </a:r>
            <a:r>
              <a:rPr lang="en-IN" sz="2000" dirty="0" smtClean="0"/>
              <a:t> is included in the response of the first </a:t>
            </a:r>
            <a:r>
              <a:rPr lang="en-IN" sz="2000" dirty="0" err="1" smtClean="0"/>
              <a:t>servlet</a:t>
            </a:r>
            <a:r>
              <a:rPr lang="en-IN" sz="2000" dirty="0" smtClean="0"/>
              <a:t> that is being sent to the client.</a:t>
            </a:r>
            <a:endParaRPr lang="en-IN" sz="2000" dirty="0"/>
          </a:p>
        </p:txBody>
      </p:sp>
      <p:pic>
        <p:nvPicPr>
          <p:cNvPr id="68610" name="Picture 2" descr="include() method of RequestDispatcher interface"/>
          <p:cNvPicPr>
            <a:picLocks noChangeAspect="1" noChangeArrowheads="1"/>
          </p:cNvPicPr>
          <p:nvPr/>
        </p:nvPicPr>
        <p:blipFill>
          <a:blip r:embed="rId2"/>
          <a:srcRect/>
          <a:stretch>
            <a:fillRect/>
          </a:stretch>
        </p:blipFill>
        <p:spPr bwMode="auto">
          <a:xfrm>
            <a:off x="685800" y="1447800"/>
            <a:ext cx="7924800" cy="51054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How to get the object of </a:t>
            </a:r>
            <a:r>
              <a:rPr lang="en-IN" sz="2400" dirty="0" err="1" smtClean="0"/>
              <a:t>RequestDispatcher</a:t>
            </a:r>
            <a:endParaRPr lang="en-IN" sz="2400" dirty="0" smtClean="0"/>
          </a:p>
          <a:p>
            <a:r>
              <a:rPr lang="en-IN" sz="2000" dirty="0" smtClean="0"/>
              <a:t>The </a:t>
            </a:r>
            <a:r>
              <a:rPr lang="en-IN" sz="2000" dirty="0" err="1" smtClean="0"/>
              <a:t>getRequestDispatcher</a:t>
            </a:r>
            <a:r>
              <a:rPr lang="en-IN" sz="2000" dirty="0" smtClean="0"/>
              <a:t>() method of </a:t>
            </a:r>
            <a:r>
              <a:rPr lang="en-IN" sz="2000" dirty="0" err="1" smtClean="0"/>
              <a:t>ServletRequest</a:t>
            </a:r>
            <a:r>
              <a:rPr lang="en-IN" sz="2000" dirty="0" smtClean="0"/>
              <a:t> interface returns the object of </a:t>
            </a:r>
            <a:r>
              <a:rPr lang="en-IN" sz="2000" dirty="0" err="1" smtClean="0"/>
              <a:t>RequestDispatcher</a:t>
            </a:r>
            <a:r>
              <a:rPr lang="en-IN" sz="2000" dirty="0" smtClean="0"/>
              <a:t>. Syntax:</a:t>
            </a:r>
          </a:p>
          <a:p>
            <a:pPr>
              <a:buFont typeface="Arial" pitchFamily="34" charset="0"/>
              <a:buChar char="•"/>
            </a:pPr>
            <a:r>
              <a:rPr lang="en-IN" sz="2000" b="1" dirty="0" smtClean="0"/>
              <a:t>Syntax of </a:t>
            </a:r>
            <a:r>
              <a:rPr lang="en-IN" sz="2000" b="1" dirty="0" err="1" smtClean="0"/>
              <a:t>getRequestDispatcher</a:t>
            </a:r>
            <a:r>
              <a:rPr lang="en-IN" sz="2000" b="1" dirty="0" smtClean="0"/>
              <a:t> method</a:t>
            </a:r>
          </a:p>
          <a:p>
            <a:pPr>
              <a:buNone/>
            </a:pPr>
            <a:r>
              <a:rPr lang="en-IN" sz="2000" b="1" dirty="0" smtClean="0"/>
              <a:t>public</a:t>
            </a:r>
            <a:r>
              <a:rPr lang="en-IN" sz="2000" dirty="0" smtClean="0"/>
              <a:t> </a:t>
            </a:r>
            <a:r>
              <a:rPr lang="en-IN" sz="2000" dirty="0" err="1" smtClean="0"/>
              <a:t>RequestDispatcher</a:t>
            </a:r>
            <a:r>
              <a:rPr lang="en-IN" sz="2000" dirty="0" smtClean="0"/>
              <a:t> </a:t>
            </a:r>
            <a:r>
              <a:rPr lang="en-IN" sz="2000" dirty="0" err="1" smtClean="0"/>
              <a:t>getRequestDispatcher</a:t>
            </a:r>
            <a:r>
              <a:rPr lang="en-IN" sz="2000" dirty="0" smtClean="0"/>
              <a:t>(String resource);  </a:t>
            </a:r>
          </a:p>
          <a:p>
            <a:r>
              <a:rPr lang="en-IN" sz="2000" b="1" dirty="0" smtClean="0"/>
              <a:t>Example of using </a:t>
            </a:r>
            <a:r>
              <a:rPr lang="en-IN" sz="2000" b="1" dirty="0" err="1" smtClean="0"/>
              <a:t>getRequestDispatcher</a:t>
            </a:r>
            <a:r>
              <a:rPr lang="en-IN" sz="2000" b="1" dirty="0" smtClean="0"/>
              <a:t> method</a:t>
            </a:r>
          </a:p>
          <a:p>
            <a:pPr>
              <a:buNone/>
            </a:pPr>
            <a:r>
              <a:rPr lang="en-IN" sz="2000" dirty="0" err="1" smtClean="0"/>
              <a:t>RequestDispatcher</a:t>
            </a:r>
            <a:r>
              <a:rPr lang="en-IN" sz="2000" dirty="0" smtClean="0"/>
              <a:t> rd=</a:t>
            </a:r>
            <a:r>
              <a:rPr lang="en-IN" sz="2000" dirty="0" err="1" smtClean="0"/>
              <a:t>request.getRequestDispatcher</a:t>
            </a:r>
            <a:r>
              <a:rPr lang="en-IN" sz="2000" dirty="0" smtClean="0"/>
              <a:t>("servlet2");  </a:t>
            </a:r>
          </a:p>
          <a:p>
            <a:pPr>
              <a:buNone/>
            </a:pPr>
            <a:r>
              <a:rPr lang="en-IN" sz="2000" dirty="0" smtClean="0"/>
              <a:t>//servlet2 is the </a:t>
            </a:r>
            <a:r>
              <a:rPr lang="en-IN" sz="2000" dirty="0" err="1" smtClean="0"/>
              <a:t>url</a:t>
            </a:r>
            <a:r>
              <a:rPr lang="en-IN" sz="2000" dirty="0" smtClean="0"/>
              <a:t>-pattern of the second </a:t>
            </a:r>
            <a:r>
              <a:rPr lang="en-IN" sz="2000" dirty="0" err="1" smtClean="0"/>
              <a:t>servlet</a:t>
            </a:r>
            <a:endParaRPr lang="en-IN" sz="2000" dirty="0" smtClean="0"/>
          </a:p>
          <a:p>
            <a:pPr>
              <a:buNone/>
            </a:pPr>
            <a:endParaRPr lang="en-IN"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err="1" smtClean="0"/>
              <a:t>SendRedirect</a:t>
            </a:r>
            <a:r>
              <a:rPr lang="en-IN" sz="2400" dirty="0" smtClean="0"/>
              <a:t> in </a:t>
            </a:r>
            <a:r>
              <a:rPr lang="en-IN" sz="2400" dirty="0" err="1" smtClean="0"/>
              <a:t>servlet</a:t>
            </a:r>
            <a:endParaRPr lang="en-IN" sz="2400" dirty="0" smtClean="0"/>
          </a:p>
          <a:p>
            <a:r>
              <a:rPr lang="en-IN" sz="2000" dirty="0" smtClean="0"/>
              <a:t>The </a:t>
            </a:r>
            <a:r>
              <a:rPr lang="en-IN" sz="2000" b="1" dirty="0" err="1" smtClean="0"/>
              <a:t>sendRedirect</a:t>
            </a:r>
            <a:r>
              <a:rPr lang="en-IN" sz="2000" b="1" dirty="0" smtClean="0"/>
              <a:t>()</a:t>
            </a:r>
            <a:r>
              <a:rPr lang="en-IN" sz="2000" dirty="0" smtClean="0"/>
              <a:t> method </a:t>
            </a:r>
            <a:r>
              <a:rPr lang="en-IN" sz="2000" dirty="0" err="1" smtClean="0"/>
              <a:t>of</a:t>
            </a:r>
            <a:r>
              <a:rPr lang="en-IN" sz="2000" b="1" dirty="0" err="1" smtClean="0"/>
              <a:t>HttpServletResponse</a:t>
            </a:r>
            <a:r>
              <a:rPr lang="en-IN" sz="2000" dirty="0" smtClean="0"/>
              <a:t> interface can be used to redirect response to another resource, it may be </a:t>
            </a:r>
            <a:r>
              <a:rPr lang="en-IN" sz="2000" dirty="0" err="1" smtClean="0"/>
              <a:t>servlet</a:t>
            </a:r>
            <a:r>
              <a:rPr lang="en-IN" sz="2000" dirty="0" smtClean="0"/>
              <a:t>, </a:t>
            </a:r>
            <a:r>
              <a:rPr lang="en-IN" sz="2000" dirty="0" err="1" smtClean="0"/>
              <a:t>jsp</a:t>
            </a:r>
            <a:r>
              <a:rPr lang="en-IN" sz="2000" dirty="0" smtClean="0"/>
              <a:t> or html file.</a:t>
            </a:r>
          </a:p>
          <a:p>
            <a:r>
              <a:rPr lang="en-IN" sz="2000" dirty="0" smtClean="0"/>
              <a:t>It accepts relative as well as absolute URL.</a:t>
            </a:r>
          </a:p>
          <a:p>
            <a:r>
              <a:rPr lang="en-IN" sz="2000" dirty="0" smtClean="0"/>
              <a:t>It works at client side because it uses the </a:t>
            </a:r>
            <a:r>
              <a:rPr lang="en-IN" sz="2000" dirty="0" err="1" smtClean="0"/>
              <a:t>url</a:t>
            </a:r>
            <a:r>
              <a:rPr lang="en-IN" sz="2000" dirty="0" smtClean="0"/>
              <a:t> bar of the browser to make another request. So, it can work inside and outside the server</a:t>
            </a:r>
          </a:p>
          <a:p>
            <a:pPr>
              <a:buFont typeface="Wingdings" pitchFamily="2" charset="2"/>
              <a:buChar char="Ø"/>
            </a:pPr>
            <a:r>
              <a:rPr lang="en-IN" sz="2400" dirty="0" smtClean="0"/>
              <a:t>Difference between forward() and </a:t>
            </a:r>
            <a:r>
              <a:rPr lang="en-IN" sz="2400" dirty="0" err="1" smtClean="0"/>
              <a:t>sendRedirect</a:t>
            </a:r>
            <a:r>
              <a:rPr lang="en-IN" sz="2400" dirty="0" smtClean="0"/>
              <a:t>() method</a:t>
            </a:r>
          </a:p>
          <a:p>
            <a:pPr>
              <a:buNone/>
            </a:pPr>
            <a:endParaRPr lang="en-IN" sz="2000" dirty="0"/>
          </a:p>
        </p:txBody>
      </p:sp>
      <p:graphicFrame>
        <p:nvGraphicFramePr>
          <p:cNvPr id="4" name="Table 3"/>
          <p:cNvGraphicFramePr>
            <a:graphicFrameLocks noGrp="1"/>
          </p:cNvGraphicFramePr>
          <p:nvPr/>
        </p:nvGraphicFramePr>
        <p:xfrm>
          <a:off x="609600" y="3408444"/>
          <a:ext cx="8382000" cy="3444830"/>
        </p:xfrm>
        <a:graphic>
          <a:graphicData uri="http://schemas.openxmlformats.org/drawingml/2006/table">
            <a:tbl>
              <a:tblPr/>
              <a:tblGrid>
                <a:gridCol w="4191000"/>
                <a:gridCol w="4191000"/>
              </a:tblGrid>
              <a:tr h="293824">
                <a:tc>
                  <a:txBody>
                    <a:bodyPr/>
                    <a:lstStyle/>
                    <a:p>
                      <a:pPr algn="l" fontAlgn="t"/>
                      <a:r>
                        <a:rPr lang="en-IN" sz="1600">
                          <a:solidFill>
                            <a:srgbClr val="FFFFFF"/>
                          </a:solidFill>
                        </a:rPr>
                        <a:t>forward() method</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sendRedirect() method</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604534">
                <a:tc>
                  <a:txBody>
                    <a:bodyPr/>
                    <a:lstStyle/>
                    <a:p>
                      <a:pPr fontAlgn="t"/>
                      <a:r>
                        <a:rPr lang="en-IN" sz="1600" b="0" i="0">
                          <a:solidFill>
                            <a:srgbClr val="000000"/>
                          </a:solidFill>
                          <a:latin typeface="Verdana"/>
                        </a:rPr>
                        <a:t>The forward() method works at server side.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The sendRedirect() method works at client side.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7699">
                <a:tc>
                  <a:txBody>
                    <a:bodyPr/>
                    <a:lstStyle/>
                    <a:p>
                      <a:pPr fontAlgn="t"/>
                      <a:r>
                        <a:rPr lang="en-IN" sz="1600" b="0" i="0">
                          <a:solidFill>
                            <a:srgbClr val="000000"/>
                          </a:solidFill>
                          <a:latin typeface="Verdana"/>
                        </a:rPr>
                        <a:t>It sends the same request and response objects to another servlet.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It always sends a new request.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04534">
                <a:tc>
                  <a:txBody>
                    <a:bodyPr/>
                    <a:lstStyle/>
                    <a:p>
                      <a:pPr fontAlgn="t"/>
                      <a:r>
                        <a:rPr lang="en-IN" sz="1600" b="0" i="0">
                          <a:solidFill>
                            <a:srgbClr val="000000"/>
                          </a:solidFill>
                          <a:latin typeface="Verdana"/>
                        </a:rPr>
                        <a:t>It can work within the server only.</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It can be used within and outside the server.</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090863">
                <a:tc>
                  <a:txBody>
                    <a:bodyPr/>
                    <a:lstStyle/>
                    <a:p>
                      <a:pPr fontAlgn="t"/>
                      <a:r>
                        <a:rPr lang="en-IN" sz="1600" b="0" i="0" dirty="0">
                          <a:solidFill>
                            <a:srgbClr val="000000"/>
                          </a:solidFill>
                          <a:latin typeface="Verdana"/>
                        </a:rPr>
                        <a:t>Example: </a:t>
                      </a:r>
                      <a:r>
                        <a:rPr lang="en-IN" sz="1600" b="0" i="0" dirty="0" err="1">
                          <a:solidFill>
                            <a:srgbClr val="000000"/>
                          </a:solidFill>
                          <a:latin typeface="Verdana"/>
                        </a:rPr>
                        <a:t>request.getRequestDispacher</a:t>
                      </a:r>
                      <a:r>
                        <a:rPr lang="en-IN" sz="1600" b="0" i="0" dirty="0">
                          <a:solidFill>
                            <a:srgbClr val="000000"/>
                          </a:solidFill>
                          <a:latin typeface="Verdana"/>
                        </a:rPr>
                        <a:t>("servlet2").forward(</a:t>
                      </a:r>
                      <a:r>
                        <a:rPr lang="en-IN" sz="1600" b="0" i="0" dirty="0" err="1">
                          <a:solidFill>
                            <a:srgbClr val="000000"/>
                          </a:solidFill>
                          <a:latin typeface="Verdana"/>
                        </a:rPr>
                        <a:t>request,response</a:t>
                      </a:r>
                      <a:r>
                        <a:rPr lang="en-IN" sz="1600" b="0" i="0" dirty="0">
                          <a:solidFill>
                            <a:srgbClr val="000000"/>
                          </a:solidFill>
                          <a:latin typeface="Verdana"/>
                        </a:rPr>
                        <a: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dirty="0">
                          <a:solidFill>
                            <a:srgbClr val="000000"/>
                          </a:solidFill>
                          <a:latin typeface="Verdana"/>
                        </a:rPr>
                        <a:t>Example: </a:t>
                      </a:r>
                      <a:r>
                        <a:rPr lang="en-IN" sz="1600" b="0" i="0" dirty="0" err="1">
                          <a:solidFill>
                            <a:srgbClr val="000000"/>
                          </a:solidFill>
                          <a:latin typeface="Verdana"/>
                        </a:rPr>
                        <a:t>response.sendRedirect</a:t>
                      </a:r>
                      <a:r>
                        <a:rPr lang="en-IN" sz="1600" b="0" i="0" dirty="0">
                          <a:solidFill>
                            <a:srgbClr val="000000"/>
                          </a:solidFill>
                          <a:latin typeface="Verdana"/>
                        </a:rPr>
                        <a:t>("servlet2");</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fontScale="92500" lnSpcReduction="10000"/>
          </a:bodyPr>
          <a:lstStyle/>
          <a:p>
            <a:pPr>
              <a:buFont typeface="Wingdings" pitchFamily="2" charset="2"/>
              <a:buChar char="Ø"/>
            </a:pPr>
            <a:r>
              <a:rPr lang="en-IN" sz="2400" b="1" dirty="0" smtClean="0"/>
              <a:t>Syntax of </a:t>
            </a:r>
            <a:r>
              <a:rPr lang="en-IN" sz="2400" b="1" dirty="0" err="1" smtClean="0"/>
              <a:t>sendRedirect</a:t>
            </a:r>
            <a:r>
              <a:rPr lang="en-IN" sz="2400" b="1" dirty="0" smtClean="0"/>
              <a:t>() method</a:t>
            </a:r>
          </a:p>
          <a:p>
            <a:pPr>
              <a:buNone/>
            </a:pPr>
            <a:r>
              <a:rPr lang="en-IN" sz="2000" b="1" dirty="0" smtClean="0"/>
              <a:t>public</a:t>
            </a:r>
            <a:r>
              <a:rPr lang="en-IN" sz="2000" dirty="0" smtClean="0"/>
              <a:t> </a:t>
            </a:r>
            <a:r>
              <a:rPr lang="en-IN" sz="2000" b="1" dirty="0" smtClean="0"/>
              <a:t>void</a:t>
            </a:r>
            <a:r>
              <a:rPr lang="en-IN" sz="2000" dirty="0" smtClean="0"/>
              <a:t> </a:t>
            </a:r>
            <a:r>
              <a:rPr lang="en-IN" sz="2000" dirty="0" err="1" smtClean="0"/>
              <a:t>sendRedirect</a:t>
            </a:r>
            <a:r>
              <a:rPr lang="en-IN" sz="2000" dirty="0" smtClean="0"/>
              <a:t>(String URL)</a:t>
            </a:r>
            <a:r>
              <a:rPr lang="en-IN" sz="2000" b="1" dirty="0" smtClean="0"/>
              <a:t>throws</a:t>
            </a:r>
            <a:r>
              <a:rPr lang="en-IN" sz="2000" dirty="0" smtClean="0"/>
              <a:t> </a:t>
            </a:r>
            <a:r>
              <a:rPr lang="en-IN" sz="2000" dirty="0" err="1" smtClean="0"/>
              <a:t>IOException</a:t>
            </a:r>
            <a:r>
              <a:rPr lang="en-IN" sz="2000" dirty="0" smtClean="0"/>
              <a:t>; </a:t>
            </a:r>
          </a:p>
          <a:p>
            <a:pPr>
              <a:buFont typeface="Wingdings" pitchFamily="2" charset="2"/>
              <a:buChar char="v"/>
            </a:pPr>
            <a:r>
              <a:rPr lang="en-IN" sz="2400" dirty="0" err="1" smtClean="0"/>
              <a:t>ServletConfig</a:t>
            </a:r>
            <a:r>
              <a:rPr lang="en-IN" sz="2400" dirty="0" smtClean="0"/>
              <a:t> Interface</a:t>
            </a:r>
          </a:p>
          <a:p>
            <a:r>
              <a:rPr lang="en-IN" sz="2000" dirty="0" smtClean="0"/>
              <a:t>An object of </a:t>
            </a:r>
            <a:r>
              <a:rPr lang="en-IN" sz="2000" dirty="0" err="1" smtClean="0"/>
              <a:t>ServletConfig</a:t>
            </a:r>
            <a:r>
              <a:rPr lang="en-IN" sz="2000" dirty="0" smtClean="0"/>
              <a:t> is created by the web container for each </a:t>
            </a:r>
            <a:r>
              <a:rPr lang="en-IN" sz="2000" dirty="0" err="1" smtClean="0"/>
              <a:t>servlet</a:t>
            </a:r>
            <a:r>
              <a:rPr lang="en-IN" sz="2000" dirty="0" smtClean="0"/>
              <a:t>. This object can be used to get configuration information from web.xml file.</a:t>
            </a:r>
          </a:p>
          <a:p>
            <a:r>
              <a:rPr lang="en-IN" sz="2000" dirty="0" smtClean="0"/>
              <a:t>If the configuration information is modified from the web.xml file, we don't need to change the </a:t>
            </a:r>
            <a:r>
              <a:rPr lang="en-IN" sz="2000" dirty="0" err="1" smtClean="0"/>
              <a:t>servlet</a:t>
            </a:r>
            <a:r>
              <a:rPr lang="en-IN" sz="2000" dirty="0" smtClean="0"/>
              <a:t>. So it is easier to manage the web application if any specific content is modified from time to time.</a:t>
            </a:r>
          </a:p>
          <a:p>
            <a:pPr>
              <a:buFont typeface="Wingdings" pitchFamily="2" charset="2"/>
              <a:buChar char="Ø"/>
            </a:pPr>
            <a:r>
              <a:rPr lang="en-IN" sz="2400" dirty="0" smtClean="0"/>
              <a:t>Advantage of </a:t>
            </a:r>
            <a:r>
              <a:rPr lang="en-IN" sz="2400" dirty="0" err="1" smtClean="0"/>
              <a:t>ServletConfig</a:t>
            </a:r>
            <a:endParaRPr lang="en-IN" sz="2400" dirty="0" smtClean="0"/>
          </a:p>
          <a:p>
            <a:pPr>
              <a:buFont typeface="Arial" pitchFamily="34" charset="0"/>
              <a:buChar char="•"/>
            </a:pPr>
            <a:r>
              <a:rPr lang="en-IN" sz="2000" dirty="0" smtClean="0"/>
              <a:t>The core advantage of </a:t>
            </a:r>
            <a:r>
              <a:rPr lang="en-IN" sz="2000" dirty="0" err="1" smtClean="0"/>
              <a:t>ServletConfig</a:t>
            </a:r>
            <a:r>
              <a:rPr lang="en-IN" sz="2000" dirty="0" smtClean="0"/>
              <a:t> is that you don't need to edit the </a:t>
            </a:r>
            <a:r>
              <a:rPr lang="en-IN" sz="2000" dirty="0" err="1" smtClean="0"/>
              <a:t>servlet</a:t>
            </a:r>
            <a:r>
              <a:rPr lang="en-IN" sz="2000" dirty="0" smtClean="0"/>
              <a:t> file if information is modified from the web.xml file.</a:t>
            </a:r>
          </a:p>
          <a:p>
            <a:pPr>
              <a:buFont typeface="Wingdings" pitchFamily="2" charset="2"/>
              <a:buChar char="Ø"/>
            </a:pPr>
            <a:r>
              <a:rPr lang="en-IN" sz="2000" dirty="0" smtClean="0"/>
              <a:t>Methods of </a:t>
            </a:r>
            <a:r>
              <a:rPr lang="en-IN" sz="2000" dirty="0" err="1" smtClean="0"/>
              <a:t>ServletConfig</a:t>
            </a:r>
            <a:r>
              <a:rPr lang="en-IN" sz="2000" dirty="0" smtClean="0"/>
              <a:t> interface</a:t>
            </a:r>
          </a:p>
          <a:p>
            <a:r>
              <a:rPr lang="en-IN" sz="2000" b="1" dirty="0" smtClean="0"/>
              <a:t>public String </a:t>
            </a:r>
            <a:r>
              <a:rPr lang="en-IN" sz="2000" b="1" dirty="0" err="1" smtClean="0"/>
              <a:t>getInitParameter</a:t>
            </a:r>
            <a:r>
              <a:rPr lang="en-IN" sz="2000" b="1" dirty="0" smtClean="0"/>
              <a:t>(String name):</a:t>
            </a:r>
            <a:r>
              <a:rPr lang="en-IN" sz="2000" dirty="0" smtClean="0"/>
              <a:t>Returns the parameter value for the specified parameter name.</a:t>
            </a:r>
          </a:p>
          <a:p>
            <a:r>
              <a:rPr lang="en-IN" sz="2000" b="1" dirty="0" smtClean="0"/>
              <a:t>public Enumeration </a:t>
            </a:r>
            <a:r>
              <a:rPr lang="en-IN" sz="2000" b="1" dirty="0" err="1" smtClean="0"/>
              <a:t>getInitParameterNames</a:t>
            </a:r>
            <a:r>
              <a:rPr lang="en-IN" sz="2000" b="1" dirty="0" smtClean="0"/>
              <a:t>():</a:t>
            </a:r>
            <a:r>
              <a:rPr lang="en-IN" sz="2000" dirty="0" smtClean="0"/>
              <a:t>Returns an enumeration of all the initialization parameter names.</a:t>
            </a:r>
          </a:p>
          <a:p>
            <a:r>
              <a:rPr lang="en-IN" sz="2000" b="1" dirty="0" smtClean="0"/>
              <a:t>public String </a:t>
            </a:r>
            <a:r>
              <a:rPr lang="en-IN" sz="2000" b="1" dirty="0" err="1" smtClean="0"/>
              <a:t>getServletName</a:t>
            </a:r>
            <a:r>
              <a:rPr lang="en-IN" sz="2000" b="1" dirty="0" smtClean="0"/>
              <a:t>():</a:t>
            </a:r>
            <a:r>
              <a:rPr lang="en-IN" sz="2000" dirty="0" smtClean="0"/>
              <a:t>Returns the name of the </a:t>
            </a:r>
            <a:r>
              <a:rPr lang="en-IN" sz="2000" dirty="0" err="1" smtClean="0"/>
              <a:t>servlet</a:t>
            </a:r>
            <a:r>
              <a:rPr lang="en-IN" sz="2000" dirty="0" smtClean="0"/>
              <a:t>.</a:t>
            </a:r>
          </a:p>
          <a:p>
            <a:r>
              <a:rPr lang="en-IN" sz="2000" b="1" dirty="0" smtClean="0"/>
              <a:t>public </a:t>
            </a:r>
            <a:r>
              <a:rPr lang="en-IN" sz="2000" b="1" dirty="0" err="1" smtClean="0"/>
              <a:t>ServletContext</a:t>
            </a:r>
            <a:r>
              <a:rPr lang="en-IN" sz="2000" b="1" dirty="0" smtClean="0"/>
              <a:t> </a:t>
            </a:r>
            <a:r>
              <a:rPr lang="en-IN" sz="2000" b="1" dirty="0" err="1" smtClean="0"/>
              <a:t>getServletContext</a:t>
            </a:r>
            <a:r>
              <a:rPr lang="en-IN" sz="2000" b="1" dirty="0" smtClean="0"/>
              <a:t>():</a:t>
            </a:r>
            <a:r>
              <a:rPr lang="en-IN" sz="2000" dirty="0" smtClean="0"/>
              <a:t>Returns an object of </a:t>
            </a:r>
            <a:r>
              <a:rPr lang="en-IN" sz="2000" dirty="0" err="1" smtClean="0"/>
              <a:t>ServletContext</a:t>
            </a:r>
            <a:r>
              <a:rPr lang="en-IN" sz="2000" dirty="0" smtClean="0"/>
              <a:t>.</a:t>
            </a:r>
          </a:p>
          <a:p>
            <a:pPr>
              <a:buNone/>
            </a:pPr>
            <a:endParaRPr lang="en-IN"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How to get the object of </a:t>
            </a:r>
            <a:r>
              <a:rPr lang="en-IN" sz="2400" dirty="0" err="1" smtClean="0"/>
              <a:t>ServletConfig</a:t>
            </a:r>
            <a:endParaRPr lang="en-IN" sz="2400" dirty="0" smtClean="0"/>
          </a:p>
          <a:p>
            <a:pPr>
              <a:buFont typeface="Arial" pitchFamily="34" charset="0"/>
              <a:buChar char="•"/>
            </a:pPr>
            <a:r>
              <a:rPr lang="en-IN" sz="2000" b="1" dirty="0" err="1" smtClean="0"/>
              <a:t>getServletConfig</a:t>
            </a:r>
            <a:r>
              <a:rPr lang="en-IN" sz="2000" b="1" dirty="0" smtClean="0"/>
              <a:t>() method</a:t>
            </a:r>
            <a:r>
              <a:rPr lang="en-IN" sz="2000" dirty="0" smtClean="0"/>
              <a:t> of </a:t>
            </a:r>
            <a:r>
              <a:rPr lang="en-IN" sz="2000" dirty="0" err="1" smtClean="0"/>
              <a:t>Servlet</a:t>
            </a:r>
            <a:r>
              <a:rPr lang="en-IN" sz="2000" dirty="0" smtClean="0"/>
              <a:t> interface returns the object of </a:t>
            </a:r>
            <a:r>
              <a:rPr lang="en-IN" sz="2000" dirty="0" err="1" smtClean="0"/>
              <a:t>ServletConfig</a:t>
            </a:r>
            <a:r>
              <a:rPr lang="en-IN" sz="2000" dirty="0" smtClean="0"/>
              <a:t>.</a:t>
            </a:r>
          </a:p>
          <a:p>
            <a:pPr>
              <a:buFont typeface="Wingdings" pitchFamily="2" charset="2"/>
              <a:buChar char="Ø"/>
            </a:pPr>
            <a:r>
              <a:rPr lang="en-IN" sz="2400" b="1" dirty="0" smtClean="0"/>
              <a:t>Syntax of </a:t>
            </a:r>
            <a:r>
              <a:rPr lang="en-IN" sz="2400" b="1" dirty="0" err="1" smtClean="0"/>
              <a:t>getServletConfig</a:t>
            </a:r>
            <a:r>
              <a:rPr lang="en-IN" sz="2400" b="1" dirty="0" smtClean="0"/>
              <a:t>() method</a:t>
            </a:r>
          </a:p>
          <a:p>
            <a:pPr>
              <a:buNone/>
            </a:pPr>
            <a:r>
              <a:rPr lang="en-IN" sz="2000" b="1" dirty="0" smtClean="0"/>
              <a:t>public</a:t>
            </a:r>
            <a:r>
              <a:rPr lang="en-IN" sz="2000" dirty="0" smtClean="0"/>
              <a:t> </a:t>
            </a:r>
            <a:r>
              <a:rPr lang="en-IN" sz="2000" dirty="0" err="1" smtClean="0"/>
              <a:t>ServletConfig</a:t>
            </a:r>
            <a:r>
              <a:rPr lang="en-IN" sz="2000" dirty="0" smtClean="0"/>
              <a:t> </a:t>
            </a:r>
            <a:r>
              <a:rPr lang="en-IN" sz="2000" dirty="0" err="1" smtClean="0"/>
              <a:t>getServletConfig</a:t>
            </a:r>
            <a:r>
              <a:rPr lang="en-IN" sz="2000" dirty="0" smtClean="0"/>
              <a:t>();</a:t>
            </a:r>
          </a:p>
          <a:p>
            <a:pPr>
              <a:buFont typeface="Wingdings" pitchFamily="2" charset="2"/>
              <a:buChar char="v"/>
            </a:pPr>
            <a:r>
              <a:rPr lang="en-IN" sz="2400" dirty="0" err="1" smtClean="0"/>
              <a:t>ServletContext</a:t>
            </a:r>
            <a:r>
              <a:rPr lang="en-IN" sz="2400" dirty="0" smtClean="0"/>
              <a:t> Interface</a:t>
            </a:r>
          </a:p>
          <a:p>
            <a:r>
              <a:rPr lang="en-IN" sz="2000" dirty="0" smtClean="0"/>
              <a:t>An object of </a:t>
            </a:r>
            <a:r>
              <a:rPr lang="en-IN" sz="2000" dirty="0" err="1" smtClean="0"/>
              <a:t>ServletContext</a:t>
            </a:r>
            <a:r>
              <a:rPr lang="en-IN" sz="2000" dirty="0" smtClean="0"/>
              <a:t> is created by the web container at time of deploying the project. This object can be used to get configuration information from web.xml file. There is only one </a:t>
            </a:r>
            <a:r>
              <a:rPr lang="en-IN" sz="2000" dirty="0" err="1" smtClean="0"/>
              <a:t>ServletContext</a:t>
            </a:r>
            <a:r>
              <a:rPr lang="en-IN" sz="2000" dirty="0" smtClean="0"/>
              <a:t> object per web application.</a:t>
            </a:r>
          </a:p>
          <a:p>
            <a:r>
              <a:rPr lang="en-IN" sz="2000" dirty="0" smtClean="0"/>
              <a:t>If any information is shared to many </a:t>
            </a:r>
            <a:r>
              <a:rPr lang="en-IN" sz="2000" dirty="0" err="1" smtClean="0"/>
              <a:t>servlet</a:t>
            </a:r>
            <a:r>
              <a:rPr lang="en-IN" sz="2000" dirty="0" smtClean="0"/>
              <a:t>, it is better to provide it from the web.xml file using the</a:t>
            </a:r>
            <a:r>
              <a:rPr lang="en-IN" sz="2000" b="1" dirty="0" smtClean="0"/>
              <a:t>&lt;context-</a:t>
            </a:r>
            <a:r>
              <a:rPr lang="en-IN" sz="2000" b="1" dirty="0" err="1" smtClean="0"/>
              <a:t>param</a:t>
            </a:r>
            <a:r>
              <a:rPr lang="en-IN" sz="2000" b="1" dirty="0" smtClean="0"/>
              <a:t>&gt;</a:t>
            </a:r>
            <a:r>
              <a:rPr lang="en-IN" sz="2000" dirty="0" smtClean="0"/>
              <a:t> element.</a:t>
            </a:r>
          </a:p>
          <a:p>
            <a:pPr>
              <a:buFont typeface="Wingdings" pitchFamily="2" charset="2"/>
              <a:buChar char="Ø"/>
            </a:pPr>
            <a:r>
              <a:rPr lang="en-IN" sz="2400" dirty="0" smtClean="0"/>
              <a:t>Advantage of </a:t>
            </a:r>
            <a:r>
              <a:rPr lang="en-IN" sz="2400" dirty="0" err="1" smtClean="0"/>
              <a:t>ServletContext</a:t>
            </a:r>
            <a:endParaRPr lang="en-IN" sz="2400" dirty="0" smtClean="0"/>
          </a:p>
          <a:p>
            <a:pPr>
              <a:buFont typeface="Arial" pitchFamily="34" charset="0"/>
              <a:buChar char="•"/>
            </a:pPr>
            <a:r>
              <a:rPr lang="en-IN" sz="2000" b="1" dirty="0" smtClean="0"/>
              <a:t>Easy to maintain</a:t>
            </a:r>
            <a:r>
              <a:rPr lang="en-IN" sz="2000" dirty="0" smtClean="0"/>
              <a:t> if any information is shared to all the </a:t>
            </a:r>
            <a:r>
              <a:rPr lang="en-IN" sz="2000" dirty="0" err="1" smtClean="0"/>
              <a:t>servlet</a:t>
            </a:r>
            <a:r>
              <a:rPr lang="en-IN" sz="2000" dirty="0" smtClean="0"/>
              <a:t>, it is better to make it available for all the </a:t>
            </a:r>
            <a:r>
              <a:rPr lang="en-IN" sz="2000" dirty="0" err="1" smtClean="0"/>
              <a:t>servlet</a:t>
            </a:r>
            <a:r>
              <a:rPr lang="en-IN" sz="2000" dirty="0" smtClean="0"/>
              <a:t>. We provide this information from the web.xml file, so if the information is changed, we don't need to modify the </a:t>
            </a:r>
            <a:r>
              <a:rPr lang="en-IN" sz="2000" dirty="0" err="1" smtClean="0"/>
              <a:t>servlet</a:t>
            </a:r>
            <a:r>
              <a:rPr lang="en-IN" sz="2000" dirty="0" smtClean="0"/>
              <a:t>. Thus it removes maintenance problem.</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143000"/>
            <a:ext cx="8763000" cy="5715000"/>
          </a:xfrm>
        </p:spPr>
        <p:txBody>
          <a:bodyPr>
            <a:normAutofit fontScale="92500" lnSpcReduction="10000"/>
          </a:bodyPr>
          <a:lstStyle/>
          <a:p>
            <a:pPr>
              <a:buFont typeface="Wingdings" pitchFamily="2" charset="2"/>
              <a:buChar char="Ø"/>
            </a:pPr>
            <a:r>
              <a:rPr lang="en-IN" sz="2400" dirty="0" smtClean="0"/>
              <a:t>Create the connection object</a:t>
            </a:r>
          </a:p>
          <a:p>
            <a:r>
              <a:rPr lang="en-IN" sz="2000" dirty="0" smtClean="0"/>
              <a:t>The </a:t>
            </a:r>
            <a:r>
              <a:rPr lang="en-IN" sz="2000" dirty="0" err="1" smtClean="0"/>
              <a:t>getConnection</a:t>
            </a:r>
            <a:r>
              <a:rPr lang="en-IN" sz="2000" dirty="0" smtClean="0"/>
              <a:t>() method of </a:t>
            </a:r>
            <a:r>
              <a:rPr lang="en-IN" sz="2000" dirty="0" err="1" smtClean="0"/>
              <a:t>DriverManager</a:t>
            </a:r>
            <a:r>
              <a:rPr lang="en-IN" sz="2000" dirty="0" smtClean="0"/>
              <a:t> class is used to establish connection with the </a:t>
            </a:r>
            <a:r>
              <a:rPr lang="en-IN" sz="2000" dirty="0" err="1" smtClean="0"/>
              <a:t>database.</a:t>
            </a:r>
            <a:r>
              <a:rPr lang="en-IN" sz="2000" b="1" dirty="0" err="1" smtClean="0"/>
              <a:t>Syntax</a:t>
            </a:r>
            <a:r>
              <a:rPr lang="en-IN" sz="2000" b="1" dirty="0" smtClean="0"/>
              <a:t> of </a:t>
            </a:r>
            <a:r>
              <a:rPr lang="en-IN" sz="2000" b="1" dirty="0" err="1" smtClean="0"/>
              <a:t>getConnection</a:t>
            </a:r>
            <a:r>
              <a:rPr lang="en-IN" sz="2000" b="1" dirty="0" smtClean="0"/>
              <a:t>() method</a:t>
            </a:r>
          </a:p>
          <a:p>
            <a:pPr>
              <a:buNone/>
            </a:pPr>
            <a:r>
              <a:rPr lang="en-IN" sz="2000" dirty="0" smtClean="0"/>
              <a:t>1) </a:t>
            </a:r>
            <a:r>
              <a:rPr lang="en-IN" sz="2000" b="1" dirty="0" smtClean="0"/>
              <a:t>public</a:t>
            </a:r>
            <a:r>
              <a:rPr lang="en-IN" sz="2000" dirty="0" smtClean="0"/>
              <a:t> </a:t>
            </a:r>
            <a:r>
              <a:rPr lang="en-IN" sz="2000" b="1" dirty="0" smtClean="0"/>
              <a:t>static</a:t>
            </a:r>
            <a:r>
              <a:rPr lang="en-IN" sz="2000" dirty="0" smtClean="0"/>
              <a:t> Connection </a:t>
            </a:r>
            <a:r>
              <a:rPr lang="en-IN" sz="2000" dirty="0" err="1" smtClean="0"/>
              <a:t>getConnection</a:t>
            </a:r>
            <a:r>
              <a:rPr lang="en-IN" sz="2000" dirty="0" smtClean="0"/>
              <a:t>(String </a:t>
            </a:r>
            <a:r>
              <a:rPr lang="en-IN" sz="2000" dirty="0" err="1" smtClean="0"/>
              <a:t>url</a:t>
            </a:r>
            <a:r>
              <a:rPr lang="en-IN" sz="2000" dirty="0" smtClean="0"/>
              <a:t>)</a:t>
            </a:r>
            <a:r>
              <a:rPr lang="en-IN" sz="2000" b="1" dirty="0" smtClean="0"/>
              <a:t>throws</a:t>
            </a:r>
            <a:r>
              <a:rPr lang="en-IN" sz="2000" dirty="0" smtClean="0"/>
              <a:t> </a:t>
            </a:r>
            <a:r>
              <a:rPr lang="en-IN" sz="2000" dirty="0" err="1" smtClean="0"/>
              <a:t>SQLException</a:t>
            </a:r>
            <a:r>
              <a:rPr lang="en-IN" sz="2000" dirty="0" smtClean="0"/>
              <a:t>  </a:t>
            </a:r>
          </a:p>
          <a:p>
            <a:pPr>
              <a:buNone/>
            </a:pPr>
            <a:r>
              <a:rPr lang="en-IN" sz="2000" dirty="0" smtClean="0"/>
              <a:t>2) </a:t>
            </a:r>
            <a:r>
              <a:rPr lang="en-IN" sz="2000" b="1" dirty="0" smtClean="0"/>
              <a:t>public</a:t>
            </a:r>
            <a:r>
              <a:rPr lang="en-IN" sz="2000" dirty="0" smtClean="0"/>
              <a:t> </a:t>
            </a:r>
            <a:r>
              <a:rPr lang="en-IN" sz="2000" b="1" dirty="0" smtClean="0"/>
              <a:t>static</a:t>
            </a:r>
            <a:r>
              <a:rPr lang="en-IN" sz="2000" dirty="0" smtClean="0"/>
              <a:t> Connection </a:t>
            </a:r>
            <a:r>
              <a:rPr lang="en-IN" sz="2000" dirty="0" err="1" smtClean="0"/>
              <a:t>getConnection</a:t>
            </a:r>
            <a:r>
              <a:rPr lang="en-IN" sz="2000" dirty="0" smtClean="0"/>
              <a:t>(String </a:t>
            </a:r>
            <a:r>
              <a:rPr lang="en-IN" sz="2000" dirty="0" err="1" smtClean="0"/>
              <a:t>url,String</a:t>
            </a:r>
            <a:r>
              <a:rPr lang="en-IN" sz="2000" dirty="0" smtClean="0"/>
              <a:t> </a:t>
            </a:r>
            <a:r>
              <a:rPr lang="en-IN" sz="2000" dirty="0" err="1" smtClean="0"/>
              <a:t>name,String</a:t>
            </a:r>
            <a:r>
              <a:rPr lang="en-IN" sz="2000" dirty="0" smtClean="0"/>
              <a:t> password </a:t>
            </a:r>
            <a:r>
              <a:rPr lang="en-IN" sz="2000" b="1" dirty="0" smtClean="0"/>
              <a:t>throws</a:t>
            </a:r>
            <a:r>
              <a:rPr lang="en-IN" sz="2000" dirty="0" smtClean="0"/>
              <a:t> </a:t>
            </a:r>
            <a:r>
              <a:rPr lang="en-IN" sz="2000" dirty="0" err="1" smtClean="0"/>
              <a:t>SQLException</a:t>
            </a:r>
            <a:r>
              <a:rPr lang="en-IN" sz="2000" dirty="0" smtClean="0"/>
              <a:t>  </a:t>
            </a:r>
          </a:p>
          <a:p>
            <a:r>
              <a:rPr lang="en-IN" sz="2000" dirty="0" smtClean="0"/>
              <a:t>Example to establish connection with the </a:t>
            </a:r>
            <a:r>
              <a:rPr lang="en-IN" sz="2000" dirty="0" err="1" smtClean="0"/>
              <a:t>mysql</a:t>
            </a:r>
            <a:r>
              <a:rPr lang="en-IN" sz="2000" dirty="0" smtClean="0"/>
              <a:t> database</a:t>
            </a:r>
          </a:p>
          <a:p>
            <a:pPr>
              <a:buNone/>
            </a:pPr>
            <a:r>
              <a:rPr lang="en-IN" sz="2000" dirty="0" smtClean="0"/>
              <a:t>Connection con=</a:t>
            </a:r>
            <a:r>
              <a:rPr lang="en-IN" sz="2000" dirty="0" err="1" smtClean="0"/>
              <a:t>DriverManager.getConnection</a:t>
            </a:r>
            <a:r>
              <a:rPr lang="en-IN" sz="2000" dirty="0" smtClean="0"/>
              <a:t>(</a:t>
            </a:r>
          </a:p>
          <a:p>
            <a:pPr>
              <a:buNone/>
            </a:pPr>
            <a:r>
              <a:rPr lang="en-IN" sz="2000" dirty="0" smtClean="0"/>
              <a:t>		"</a:t>
            </a:r>
            <a:r>
              <a:rPr lang="en-IN" sz="2000" dirty="0" err="1" smtClean="0"/>
              <a:t>jdbc:mysql</a:t>
            </a:r>
            <a:r>
              <a:rPr lang="en-IN" sz="2000" dirty="0" smtClean="0"/>
              <a:t>://localhost:3306/</a:t>
            </a:r>
            <a:r>
              <a:rPr lang="en-IN" sz="2000" dirty="0" err="1" smtClean="0"/>
              <a:t>myDatabase","root","root</a:t>
            </a:r>
            <a:r>
              <a:rPr lang="en-IN" sz="2000" dirty="0" smtClean="0"/>
              <a:t>");</a:t>
            </a:r>
          </a:p>
          <a:p>
            <a:pPr>
              <a:buFont typeface="Wingdings" pitchFamily="2" charset="2"/>
              <a:buChar char="Ø"/>
            </a:pPr>
            <a:r>
              <a:rPr lang="en-IN" sz="2400" dirty="0" smtClean="0"/>
              <a:t>Create the Statement object</a:t>
            </a:r>
          </a:p>
          <a:p>
            <a:r>
              <a:rPr lang="en-IN" sz="2400" dirty="0" smtClean="0"/>
              <a:t>The </a:t>
            </a:r>
            <a:r>
              <a:rPr lang="en-IN" sz="2400" dirty="0" err="1" smtClean="0"/>
              <a:t>createStatement</a:t>
            </a:r>
            <a:r>
              <a:rPr lang="en-IN" sz="2400" dirty="0" smtClean="0"/>
              <a:t>() method of Connection interface is used to create statement. The object of statement is responsible to execute queries with the </a:t>
            </a:r>
            <a:r>
              <a:rPr lang="en-IN" sz="2400" dirty="0" err="1" smtClean="0"/>
              <a:t>database.</a:t>
            </a:r>
            <a:r>
              <a:rPr lang="en-IN" sz="2400" b="1" dirty="0" err="1" smtClean="0"/>
              <a:t>Syntax</a:t>
            </a:r>
            <a:r>
              <a:rPr lang="en-IN" sz="2400" b="1" dirty="0" smtClean="0"/>
              <a:t> of </a:t>
            </a:r>
            <a:r>
              <a:rPr lang="en-IN" sz="2400" b="1" dirty="0" err="1" smtClean="0"/>
              <a:t>createStatement</a:t>
            </a:r>
            <a:r>
              <a:rPr lang="en-IN" sz="2400" b="1" dirty="0" smtClean="0"/>
              <a:t>() method</a:t>
            </a:r>
          </a:p>
          <a:p>
            <a:pPr>
              <a:buNone/>
            </a:pPr>
            <a:r>
              <a:rPr lang="en-IN" sz="2400" b="1" dirty="0" smtClean="0"/>
              <a:t>public</a:t>
            </a:r>
            <a:r>
              <a:rPr lang="en-IN" sz="2400" dirty="0" smtClean="0"/>
              <a:t> Statement </a:t>
            </a:r>
            <a:r>
              <a:rPr lang="en-IN" sz="2400" dirty="0" err="1" smtClean="0"/>
              <a:t>createStatement</a:t>
            </a:r>
            <a:r>
              <a:rPr lang="en-IN" sz="2400" dirty="0" smtClean="0"/>
              <a:t>()</a:t>
            </a:r>
            <a:r>
              <a:rPr lang="en-IN" sz="2400" b="1" dirty="0" smtClean="0"/>
              <a:t>throws</a:t>
            </a:r>
            <a:r>
              <a:rPr lang="en-IN" sz="2400" dirty="0" smtClean="0"/>
              <a:t> </a:t>
            </a:r>
            <a:r>
              <a:rPr lang="en-IN" sz="2400" dirty="0" err="1" smtClean="0"/>
              <a:t>SQLException</a:t>
            </a:r>
            <a:r>
              <a:rPr lang="en-IN" sz="2400" dirty="0" smtClean="0"/>
              <a:t>  </a:t>
            </a:r>
          </a:p>
          <a:p>
            <a:r>
              <a:rPr lang="en-IN" sz="2400" dirty="0" smtClean="0"/>
              <a:t>Example to create the statement object</a:t>
            </a:r>
          </a:p>
          <a:p>
            <a:pPr>
              <a:buNone/>
            </a:pPr>
            <a:r>
              <a:rPr lang="en-IN" sz="2400" dirty="0" smtClean="0"/>
              <a:t>Statement stmt=</a:t>
            </a:r>
            <a:r>
              <a:rPr lang="en-IN" sz="2400" dirty="0" err="1" smtClean="0"/>
              <a:t>con.createStatement</a:t>
            </a:r>
            <a:r>
              <a:rPr lang="en-IN" sz="2400" dirty="0" smtClean="0"/>
              <a:t>(); </a:t>
            </a:r>
          </a:p>
          <a:p>
            <a:pPr>
              <a:buFont typeface="Arial" pitchFamily="34" charset="0"/>
              <a:buChar char="•"/>
            </a:pPr>
            <a:endParaRPr lang="en-IN" sz="2400" dirty="0" smtClean="0"/>
          </a:p>
          <a:p>
            <a:pPr>
              <a:buFont typeface="Arial" pitchFamily="34" charset="0"/>
              <a:buChar char="•"/>
            </a:pPr>
            <a:endParaRPr lang="en-IN" sz="2400" dirty="0" smtClean="0"/>
          </a:p>
          <a:p>
            <a:pPr>
              <a:buFont typeface="Wingdings" pitchFamily="2" charset="2"/>
              <a:buChar char="Ø"/>
            </a:pPr>
            <a:endParaRPr lang="en-IN" sz="2000" dirty="0" smtClean="0"/>
          </a:p>
          <a:p>
            <a:pPr>
              <a:buNone/>
            </a:pPr>
            <a:endParaRPr lang="en-IN" sz="2000" dirty="0" smtClean="0"/>
          </a:p>
          <a:p>
            <a:pPr>
              <a:buFont typeface="Arial" pitchFamily="34" charset="0"/>
              <a:buChar char="•"/>
            </a:pPr>
            <a:endParaRPr lang="en-IN"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lnSpcReduction="10000"/>
          </a:bodyPr>
          <a:lstStyle/>
          <a:p>
            <a:pPr>
              <a:buFont typeface="Wingdings" pitchFamily="2" charset="2"/>
              <a:buChar char="Ø"/>
            </a:pPr>
            <a:r>
              <a:rPr lang="en-IN" sz="2400" dirty="0" smtClean="0"/>
              <a:t>Commonly used methods of </a:t>
            </a:r>
            <a:r>
              <a:rPr lang="en-IN" sz="2400" dirty="0" err="1" smtClean="0"/>
              <a:t>ServletContext</a:t>
            </a:r>
            <a:r>
              <a:rPr lang="en-IN" sz="2400" dirty="0" smtClean="0"/>
              <a:t> interface</a:t>
            </a:r>
          </a:p>
          <a:p>
            <a:r>
              <a:rPr lang="en-IN" sz="2000" b="1" dirty="0" smtClean="0"/>
              <a:t>public String </a:t>
            </a:r>
            <a:r>
              <a:rPr lang="en-IN" sz="2000" b="1" dirty="0" err="1" smtClean="0"/>
              <a:t>getInitParameter</a:t>
            </a:r>
            <a:r>
              <a:rPr lang="en-IN" sz="2000" b="1" dirty="0" smtClean="0"/>
              <a:t>(String name):</a:t>
            </a:r>
            <a:r>
              <a:rPr lang="en-IN" sz="2000" dirty="0" smtClean="0"/>
              <a:t>Returns the parameter value for the specified parameter name.</a:t>
            </a:r>
          </a:p>
          <a:p>
            <a:r>
              <a:rPr lang="en-IN" sz="2000" b="1" dirty="0" smtClean="0"/>
              <a:t>public Enumeration </a:t>
            </a:r>
            <a:r>
              <a:rPr lang="en-IN" sz="2000" b="1" dirty="0" err="1" smtClean="0"/>
              <a:t>getInitParameterNames</a:t>
            </a:r>
            <a:r>
              <a:rPr lang="en-IN" sz="2000" b="1" dirty="0" smtClean="0"/>
              <a:t>():</a:t>
            </a:r>
            <a:r>
              <a:rPr lang="en-IN" sz="2000" dirty="0" smtClean="0"/>
              <a:t>Returns the names of the context's initialization parameters.</a:t>
            </a:r>
          </a:p>
          <a:p>
            <a:r>
              <a:rPr lang="en-IN" sz="2000" b="1" dirty="0" smtClean="0"/>
              <a:t>public void </a:t>
            </a:r>
            <a:r>
              <a:rPr lang="en-IN" sz="2000" b="1" dirty="0" err="1" smtClean="0"/>
              <a:t>setAttribute</a:t>
            </a:r>
            <a:r>
              <a:rPr lang="en-IN" sz="2000" b="1" dirty="0" smtClean="0"/>
              <a:t>(String </a:t>
            </a:r>
            <a:r>
              <a:rPr lang="en-IN" sz="2000" b="1" dirty="0" err="1" smtClean="0"/>
              <a:t>name,Object</a:t>
            </a:r>
            <a:r>
              <a:rPr lang="en-IN" sz="2000" b="1" dirty="0" smtClean="0"/>
              <a:t> object):</a:t>
            </a:r>
            <a:r>
              <a:rPr lang="en-IN" sz="2000" dirty="0" smtClean="0"/>
              <a:t>sets the given object in the application scope.</a:t>
            </a:r>
          </a:p>
          <a:p>
            <a:r>
              <a:rPr lang="en-IN" sz="2000" b="1" dirty="0" smtClean="0"/>
              <a:t>public Object </a:t>
            </a:r>
            <a:r>
              <a:rPr lang="en-IN" sz="2000" b="1" dirty="0" err="1" smtClean="0"/>
              <a:t>getAttribute</a:t>
            </a:r>
            <a:r>
              <a:rPr lang="en-IN" sz="2000" b="1" dirty="0" smtClean="0"/>
              <a:t>(String name):</a:t>
            </a:r>
            <a:r>
              <a:rPr lang="en-IN" sz="2000" dirty="0" smtClean="0"/>
              <a:t>Returns the attribute for the specified name.</a:t>
            </a:r>
          </a:p>
          <a:p>
            <a:r>
              <a:rPr lang="en-IN" sz="2000" b="1" dirty="0" smtClean="0"/>
              <a:t>public Enumeration </a:t>
            </a:r>
            <a:r>
              <a:rPr lang="en-IN" sz="2000" b="1" dirty="0" err="1" smtClean="0"/>
              <a:t>getInitParameterNames</a:t>
            </a:r>
            <a:r>
              <a:rPr lang="en-IN" sz="2000" b="1" dirty="0" smtClean="0"/>
              <a:t>():</a:t>
            </a:r>
            <a:r>
              <a:rPr lang="en-IN" sz="2000" dirty="0" smtClean="0"/>
              <a:t>Returns the names of the context's initialization parameters as an Enumeration of String objects.</a:t>
            </a:r>
          </a:p>
          <a:p>
            <a:r>
              <a:rPr lang="en-IN" sz="2000" b="1" dirty="0" smtClean="0"/>
              <a:t>public void </a:t>
            </a:r>
            <a:r>
              <a:rPr lang="en-IN" sz="2000" b="1" dirty="0" err="1" smtClean="0"/>
              <a:t>removeAttribute</a:t>
            </a:r>
            <a:r>
              <a:rPr lang="en-IN" sz="2000" b="1" dirty="0" smtClean="0"/>
              <a:t>(String name):</a:t>
            </a:r>
            <a:r>
              <a:rPr lang="en-IN" sz="2000" dirty="0" smtClean="0"/>
              <a:t>Removes the attribute with the given name from the </a:t>
            </a:r>
            <a:r>
              <a:rPr lang="en-IN" sz="2000" dirty="0" err="1" smtClean="0"/>
              <a:t>servlet</a:t>
            </a:r>
            <a:r>
              <a:rPr lang="en-IN" sz="2000" dirty="0" smtClean="0"/>
              <a:t> context.</a:t>
            </a:r>
          </a:p>
          <a:p>
            <a:pPr>
              <a:buFont typeface="Wingdings" pitchFamily="2" charset="2"/>
              <a:buChar char="Ø"/>
            </a:pPr>
            <a:r>
              <a:rPr lang="en-IN" sz="2400" dirty="0" smtClean="0"/>
              <a:t>How to get the object of </a:t>
            </a:r>
            <a:r>
              <a:rPr lang="en-IN" sz="2400" dirty="0" err="1" smtClean="0"/>
              <a:t>ServletContext</a:t>
            </a:r>
            <a:r>
              <a:rPr lang="en-IN" sz="2400" dirty="0" smtClean="0"/>
              <a:t> interface</a:t>
            </a:r>
          </a:p>
          <a:p>
            <a:r>
              <a:rPr lang="en-IN" sz="2000" b="1" dirty="0" err="1" smtClean="0"/>
              <a:t>getServletContext</a:t>
            </a:r>
            <a:r>
              <a:rPr lang="en-IN" sz="2000" b="1" dirty="0" smtClean="0"/>
              <a:t>() method</a:t>
            </a:r>
            <a:r>
              <a:rPr lang="en-IN" sz="2000" dirty="0" smtClean="0"/>
              <a:t> of </a:t>
            </a:r>
            <a:r>
              <a:rPr lang="en-IN" sz="2000" dirty="0" err="1" smtClean="0"/>
              <a:t>ServletConfig</a:t>
            </a:r>
            <a:r>
              <a:rPr lang="en-IN" sz="2000" dirty="0" smtClean="0"/>
              <a:t> interface returns the object of </a:t>
            </a:r>
            <a:r>
              <a:rPr lang="en-IN" sz="2000" dirty="0" err="1" smtClean="0"/>
              <a:t>ServletContext</a:t>
            </a:r>
            <a:r>
              <a:rPr lang="en-IN" sz="2000" dirty="0" smtClean="0"/>
              <a:t>.</a:t>
            </a:r>
          </a:p>
          <a:p>
            <a:r>
              <a:rPr lang="en-IN" sz="2000" b="1" dirty="0" err="1" smtClean="0"/>
              <a:t>getServletContext</a:t>
            </a:r>
            <a:r>
              <a:rPr lang="en-IN" sz="2000" b="1" dirty="0" smtClean="0"/>
              <a:t>() method</a:t>
            </a:r>
            <a:r>
              <a:rPr lang="en-IN" sz="2000" dirty="0" smtClean="0"/>
              <a:t> of </a:t>
            </a:r>
            <a:r>
              <a:rPr lang="en-IN" sz="2000" dirty="0" err="1" smtClean="0"/>
              <a:t>GenericServlet</a:t>
            </a:r>
            <a:r>
              <a:rPr lang="en-IN" sz="2000" dirty="0" smtClean="0"/>
              <a:t> class returns the object of </a:t>
            </a:r>
            <a:r>
              <a:rPr lang="en-IN" sz="2000" dirty="0" err="1" smtClean="0"/>
              <a:t>ServletContext</a:t>
            </a:r>
            <a:r>
              <a:rPr lang="en-IN" sz="2000" dirty="0" smtClean="0"/>
              <a:t>.</a:t>
            </a:r>
          </a:p>
          <a:p>
            <a:pPr>
              <a:buNone/>
            </a:pPr>
            <a:endParaRPr lang="en-IN" sz="2000" dirty="0" smtClean="0"/>
          </a:p>
          <a:p>
            <a:pPr>
              <a:buNone/>
            </a:pPr>
            <a:endParaRPr lang="en-I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7620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fontScale="92500" lnSpcReduction="20000"/>
          </a:bodyPr>
          <a:lstStyle/>
          <a:p>
            <a:pPr>
              <a:buFont typeface="Wingdings" pitchFamily="2" charset="2"/>
              <a:buChar char="Ø"/>
            </a:pPr>
            <a:r>
              <a:rPr lang="en-IN" sz="2400" b="1" dirty="0" smtClean="0"/>
              <a:t>Syntax of </a:t>
            </a:r>
            <a:r>
              <a:rPr lang="en-IN" sz="2400" b="1" dirty="0" err="1" smtClean="0"/>
              <a:t>getServletContext</a:t>
            </a:r>
            <a:r>
              <a:rPr lang="en-IN" sz="2400" b="1" dirty="0" smtClean="0"/>
              <a:t>() method</a:t>
            </a:r>
          </a:p>
          <a:p>
            <a:pPr>
              <a:buFont typeface="Arial" pitchFamily="34" charset="0"/>
              <a:buChar char="•"/>
            </a:pPr>
            <a:r>
              <a:rPr lang="en-IN" sz="2000" b="1" dirty="0" smtClean="0"/>
              <a:t>public</a:t>
            </a:r>
            <a:r>
              <a:rPr lang="en-IN" sz="2000" dirty="0" smtClean="0"/>
              <a:t> </a:t>
            </a:r>
            <a:r>
              <a:rPr lang="en-IN" sz="2000" dirty="0" err="1" smtClean="0"/>
              <a:t>ServletContext</a:t>
            </a:r>
            <a:r>
              <a:rPr lang="en-IN" sz="2000" dirty="0" smtClean="0"/>
              <a:t> </a:t>
            </a:r>
            <a:r>
              <a:rPr lang="en-IN" sz="2000" dirty="0" err="1" smtClean="0"/>
              <a:t>getServletContext</a:t>
            </a:r>
            <a:r>
              <a:rPr lang="en-IN" sz="2000" dirty="0" smtClean="0"/>
              <a:t>()</a:t>
            </a:r>
          </a:p>
          <a:p>
            <a:pPr>
              <a:buFont typeface="Wingdings" pitchFamily="2" charset="2"/>
              <a:buChar char="v"/>
            </a:pPr>
            <a:r>
              <a:rPr lang="en-IN" sz="2400" dirty="0" smtClean="0"/>
              <a:t>Attribute in </a:t>
            </a:r>
            <a:r>
              <a:rPr lang="en-IN" sz="2400" dirty="0" err="1" smtClean="0"/>
              <a:t>Servlet</a:t>
            </a:r>
            <a:endParaRPr lang="en-IN" sz="2400" dirty="0" smtClean="0"/>
          </a:p>
          <a:p>
            <a:r>
              <a:rPr lang="en-IN" sz="2000" dirty="0" smtClean="0"/>
              <a:t>An </a:t>
            </a:r>
            <a:r>
              <a:rPr lang="en-IN" sz="2000" b="1" dirty="0" smtClean="0"/>
              <a:t>attribute in </a:t>
            </a:r>
            <a:r>
              <a:rPr lang="en-IN" sz="2000" b="1" dirty="0" err="1" smtClean="0"/>
              <a:t>servlet</a:t>
            </a:r>
            <a:r>
              <a:rPr lang="en-IN" sz="2000" dirty="0" smtClean="0"/>
              <a:t> is an object that can be set, get or removed from one of the following scopes:</a:t>
            </a:r>
          </a:p>
          <a:p>
            <a:r>
              <a:rPr lang="en-IN" sz="2000" dirty="0" smtClean="0"/>
              <a:t>request scope</a:t>
            </a:r>
          </a:p>
          <a:p>
            <a:r>
              <a:rPr lang="en-IN" sz="2000" dirty="0" smtClean="0"/>
              <a:t>session scope</a:t>
            </a:r>
          </a:p>
          <a:p>
            <a:r>
              <a:rPr lang="en-IN" sz="2000" dirty="0" smtClean="0"/>
              <a:t>application scope</a:t>
            </a:r>
          </a:p>
          <a:p>
            <a:r>
              <a:rPr lang="en-IN" sz="2000" dirty="0" smtClean="0"/>
              <a:t>The </a:t>
            </a:r>
            <a:r>
              <a:rPr lang="en-IN" sz="2000" dirty="0" err="1" smtClean="0"/>
              <a:t>servlet</a:t>
            </a:r>
            <a:r>
              <a:rPr lang="en-IN" sz="2000" dirty="0" smtClean="0"/>
              <a:t> programmer can pass </a:t>
            </a:r>
            <a:r>
              <a:rPr lang="en-IN" sz="2000" dirty="0" err="1" smtClean="0"/>
              <a:t>informations</a:t>
            </a:r>
            <a:r>
              <a:rPr lang="en-IN" sz="2000" dirty="0" smtClean="0"/>
              <a:t> from one </a:t>
            </a:r>
            <a:r>
              <a:rPr lang="en-IN" sz="2000" dirty="0" err="1" smtClean="0"/>
              <a:t>servlet</a:t>
            </a:r>
            <a:r>
              <a:rPr lang="en-IN" sz="2000" dirty="0" smtClean="0"/>
              <a:t> to another using attributes. It is just like passing object from one class to another so that we can reuse the same object again and again</a:t>
            </a:r>
          </a:p>
          <a:p>
            <a:pPr>
              <a:buFont typeface="Wingdings" pitchFamily="2" charset="2"/>
              <a:buChar char="Ø"/>
            </a:pPr>
            <a:r>
              <a:rPr lang="en-IN" sz="2400" dirty="0" smtClean="0"/>
              <a:t>Attribute specific methods of </a:t>
            </a:r>
            <a:r>
              <a:rPr lang="en-IN" sz="2400" dirty="0" err="1" smtClean="0"/>
              <a:t>ServletRequest</a:t>
            </a:r>
            <a:r>
              <a:rPr lang="en-IN" sz="2400" dirty="0" smtClean="0"/>
              <a:t>, </a:t>
            </a:r>
            <a:r>
              <a:rPr lang="en-IN" sz="2400" dirty="0" err="1" smtClean="0"/>
              <a:t>HttpSession</a:t>
            </a:r>
            <a:r>
              <a:rPr lang="en-IN" sz="2400" dirty="0" smtClean="0"/>
              <a:t> and </a:t>
            </a:r>
            <a:r>
              <a:rPr lang="en-IN" sz="2400" dirty="0" err="1" smtClean="0"/>
              <a:t>ServletContext</a:t>
            </a:r>
            <a:r>
              <a:rPr lang="en-IN" sz="2400" dirty="0" smtClean="0"/>
              <a:t> interface</a:t>
            </a:r>
          </a:p>
          <a:p>
            <a:r>
              <a:rPr lang="en-IN" sz="2000" b="1" dirty="0" smtClean="0"/>
              <a:t>public void </a:t>
            </a:r>
            <a:r>
              <a:rPr lang="en-IN" sz="2000" b="1" dirty="0" err="1" smtClean="0"/>
              <a:t>setAttribute</a:t>
            </a:r>
            <a:r>
              <a:rPr lang="en-IN" sz="2000" b="1" dirty="0" smtClean="0"/>
              <a:t>(String </a:t>
            </a:r>
            <a:r>
              <a:rPr lang="en-IN" sz="2000" b="1" dirty="0" err="1" smtClean="0"/>
              <a:t>name,Object</a:t>
            </a:r>
            <a:r>
              <a:rPr lang="en-IN" sz="2000" b="1" dirty="0" smtClean="0"/>
              <a:t> object):</a:t>
            </a:r>
            <a:r>
              <a:rPr lang="en-IN" sz="2000" dirty="0" smtClean="0"/>
              <a:t>sets the given object in the application scope.</a:t>
            </a:r>
          </a:p>
          <a:p>
            <a:r>
              <a:rPr lang="en-IN" sz="2000" b="1" dirty="0" smtClean="0"/>
              <a:t>public Object </a:t>
            </a:r>
            <a:r>
              <a:rPr lang="en-IN" sz="2000" b="1" dirty="0" err="1" smtClean="0"/>
              <a:t>getAttribute</a:t>
            </a:r>
            <a:r>
              <a:rPr lang="en-IN" sz="2000" b="1" dirty="0" smtClean="0"/>
              <a:t>(String name):</a:t>
            </a:r>
            <a:r>
              <a:rPr lang="en-IN" sz="2000" dirty="0" smtClean="0"/>
              <a:t>Returns the attribute for the specified name.</a:t>
            </a:r>
          </a:p>
          <a:p>
            <a:r>
              <a:rPr lang="en-IN" sz="2000" b="1" dirty="0" smtClean="0"/>
              <a:t>public Enumeration </a:t>
            </a:r>
            <a:r>
              <a:rPr lang="en-IN" sz="2000" b="1" dirty="0" err="1" smtClean="0"/>
              <a:t>getInitParameterNames</a:t>
            </a:r>
            <a:r>
              <a:rPr lang="en-IN" sz="2000" b="1" dirty="0" smtClean="0"/>
              <a:t>():</a:t>
            </a:r>
            <a:r>
              <a:rPr lang="en-IN" sz="2000" dirty="0" smtClean="0"/>
              <a:t>Returns the names of the context's initialization parameters as an Enumeration of String objects.</a:t>
            </a:r>
          </a:p>
          <a:p>
            <a:r>
              <a:rPr lang="en-IN" sz="2000" b="1" dirty="0" smtClean="0"/>
              <a:t>public void </a:t>
            </a:r>
            <a:r>
              <a:rPr lang="en-IN" sz="2000" b="1" dirty="0" err="1" smtClean="0"/>
              <a:t>removeAttribute</a:t>
            </a:r>
            <a:r>
              <a:rPr lang="en-IN" sz="2000" b="1" dirty="0" smtClean="0"/>
              <a:t>(String name):</a:t>
            </a:r>
            <a:r>
              <a:rPr lang="en-IN" sz="2000" dirty="0" smtClean="0"/>
              <a:t>Removes the attribute with the given name from the </a:t>
            </a:r>
            <a:r>
              <a:rPr lang="en-IN" sz="2000" dirty="0" err="1" smtClean="0"/>
              <a:t>servlet</a:t>
            </a:r>
            <a:r>
              <a:rPr lang="en-IN" sz="2000" dirty="0" smtClean="0"/>
              <a:t> context.</a:t>
            </a:r>
          </a:p>
          <a:p>
            <a:pPr>
              <a:buFont typeface="Arial" pitchFamily="34" charset="0"/>
              <a:buChar char="•"/>
            </a:pPr>
            <a:endParaRPr lang="en-IN" sz="2000" dirty="0" smtClean="0"/>
          </a:p>
          <a:p>
            <a:pPr>
              <a:buNone/>
            </a:pPr>
            <a:endParaRPr lang="en-I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Difference between </a:t>
            </a:r>
            <a:r>
              <a:rPr lang="en-IN" sz="2400" dirty="0" err="1" smtClean="0"/>
              <a:t>ServletConfig</a:t>
            </a:r>
            <a:r>
              <a:rPr lang="en-IN" sz="2400" dirty="0" smtClean="0"/>
              <a:t> and </a:t>
            </a:r>
            <a:r>
              <a:rPr lang="en-IN" sz="2400" dirty="0" err="1" smtClean="0"/>
              <a:t>ServletContext</a:t>
            </a:r>
            <a:endParaRPr lang="en-IN" sz="2400" dirty="0" smtClean="0"/>
          </a:p>
          <a:p>
            <a:pPr>
              <a:buFont typeface="Arial" pitchFamily="34" charset="0"/>
              <a:buChar char="•"/>
            </a:pPr>
            <a:r>
              <a:rPr lang="en-IN" sz="2000" dirty="0" smtClean="0"/>
              <a:t>The </a:t>
            </a:r>
            <a:r>
              <a:rPr lang="en-IN" sz="2000" dirty="0" err="1" smtClean="0"/>
              <a:t>servletconfig</a:t>
            </a:r>
            <a:r>
              <a:rPr lang="en-IN" sz="2000" dirty="0" smtClean="0"/>
              <a:t> object refers to the single </a:t>
            </a:r>
            <a:r>
              <a:rPr lang="en-IN" sz="2000" dirty="0" err="1" smtClean="0"/>
              <a:t>servlet</a:t>
            </a:r>
            <a:r>
              <a:rPr lang="en-IN" sz="2000" dirty="0" smtClean="0"/>
              <a:t> whereas </a:t>
            </a:r>
            <a:r>
              <a:rPr lang="en-IN" sz="2000" dirty="0" err="1" smtClean="0"/>
              <a:t>servletcontext</a:t>
            </a:r>
            <a:r>
              <a:rPr lang="en-IN" sz="2000" dirty="0" smtClean="0"/>
              <a:t> object refers to the whole web application.</a:t>
            </a:r>
          </a:p>
          <a:p>
            <a:pPr>
              <a:buFont typeface="Wingdings" pitchFamily="2" charset="2"/>
              <a:buChar char="v"/>
            </a:pPr>
            <a:r>
              <a:rPr lang="en-IN" sz="2400" dirty="0" smtClean="0"/>
              <a:t>Session Tracking in </a:t>
            </a:r>
            <a:r>
              <a:rPr lang="en-IN" sz="2400" dirty="0" err="1" smtClean="0"/>
              <a:t>Servlets</a:t>
            </a:r>
            <a:endParaRPr lang="en-IN" sz="2400" dirty="0" smtClean="0"/>
          </a:p>
          <a:p>
            <a:r>
              <a:rPr lang="en-IN" sz="2000" b="1" dirty="0" smtClean="0"/>
              <a:t>Session</a:t>
            </a:r>
            <a:r>
              <a:rPr lang="en-IN" sz="2000" dirty="0" smtClean="0"/>
              <a:t> simply means a particular interval of time.</a:t>
            </a:r>
          </a:p>
          <a:p>
            <a:r>
              <a:rPr lang="en-IN" sz="2000" b="1" dirty="0" smtClean="0"/>
              <a:t>Session Tracking</a:t>
            </a:r>
            <a:r>
              <a:rPr lang="en-IN" sz="2000" dirty="0" smtClean="0"/>
              <a:t> is a way to maintain state (data) of an user. It is also known as </a:t>
            </a:r>
            <a:r>
              <a:rPr lang="en-IN" sz="2000" b="1" dirty="0" smtClean="0"/>
              <a:t>session </a:t>
            </a:r>
            <a:r>
              <a:rPr lang="en-IN" sz="2000" b="1" dirty="0" err="1" smtClean="0"/>
              <a:t>management</a:t>
            </a:r>
            <a:r>
              <a:rPr lang="en-IN" sz="2000" dirty="0" err="1" smtClean="0"/>
              <a:t>in</a:t>
            </a:r>
            <a:r>
              <a:rPr lang="en-IN" sz="2000" dirty="0" smtClean="0"/>
              <a:t> </a:t>
            </a:r>
            <a:r>
              <a:rPr lang="en-IN" sz="2000" dirty="0" err="1" smtClean="0"/>
              <a:t>servlet</a:t>
            </a:r>
            <a:r>
              <a:rPr lang="en-IN" sz="2000" dirty="0" smtClean="0"/>
              <a:t>.</a:t>
            </a:r>
          </a:p>
          <a:p>
            <a:r>
              <a:rPr lang="en-IN" sz="2000" dirty="0" smtClean="0"/>
              <a:t>Http protocol is a stateless so we need to maintain state using session tracking techniques. Each time user requests to the server, server treats the request as the new request. So we need to maintain the state of an user to recognize to particular user.</a:t>
            </a:r>
          </a:p>
          <a:p>
            <a:r>
              <a:rPr lang="en-IN" sz="2000" dirty="0" smtClean="0"/>
              <a:t>HTTP is stateless that means each request is considered as the new request. It is shown in the figure given below:</a:t>
            </a:r>
          </a:p>
          <a:p>
            <a:pPr>
              <a:buNone/>
            </a:pPr>
            <a:endParaRPr lang="en-IN" sz="2000" dirty="0" smtClean="0"/>
          </a:p>
          <a:p>
            <a:pPr>
              <a:buFont typeface="Arial" pitchFamily="34" charset="0"/>
              <a:buChar char="•"/>
            </a:pPr>
            <a:endParaRPr lang="en-IN" sz="2000" dirty="0"/>
          </a:p>
        </p:txBody>
      </p:sp>
      <p:pic>
        <p:nvPicPr>
          <p:cNvPr id="71682" name="Picture 2" descr="session tracking"/>
          <p:cNvPicPr>
            <a:picLocks noChangeAspect="1" noChangeArrowheads="1"/>
          </p:cNvPicPr>
          <p:nvPr/>
        </p:nvPicPr>
        <p:blipFill>
          <a:blip r:embed="rId2"/>
          <a:srcRect/>
          <a:stretch>
            <a:fillRect/>
          </a:stretch>
        </p:blipFill>
        <p:spPr bwMode="auto">
          <a:xfrm>
            <a:off x="533400" y="5257800"/>
            <a:ext cx="8153400" cy="16002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b="1" dirty="0" smtClean="0"/>
              <a:t>Why use Session Tracking?</a:t>
            </a:r>
          </a:p>
          <a:p>
            <a:pPr>
              <a:buFont typeface="Arial" pitchFamily="34" charset="0"/>
              <a:buChar char="•"/>
            </a:pPr>
            <a:r>
              <a:rPr lang="en-IN" sz="2000" b="1" dirty="0" smtClean="0"/>
              <a:t>To recognize the user</a:t>
            </a:r>
            <a:r>
              <a:rPr lang="en-IN" sz="2000" dirty="0" smtClean="0"/>
              <a:t> It is used to recognize the particular user.</a:t>
            </a:r>
          </a:p>
          <a:p>
            <a:pPr>
              <a:buFont typeface="Wingdings" pitchFamily="2" charset="2"/>
              <a:buChar char="Ø"/>
            </a:pPr>
            <a:r>
              <a:rPr lang="en-IN" sz="2400" dirty="0" smtClean="0"/>
              <a:t>Session Tracking Techniques</a:t>
            </a:r>
          </a:p>
          <a:p>
            <a:r>
              <a:rPr lang="en-IN" sz="2000" b="1" dirty="0" smtClean="0"/>
              <a:t>Cookies</a:t>
            </a:r>
            <a:endParaRPr lang="en-IN" sz="2000" dirty="0" smtClean="0"/>
          </a:p>
          <a:p>
            <a:r>
              <a:rPr lang="en-IN" sz="2000" b="1" dirty="0" smtClean="0"/>
              <a:t>Hidden Form Field</a:t>
            </a:r>
            <a:endParaRPr lang="en-IN" sz="2000" dirty="0" smtClean="0"/>
          </a:p>
          <a:p>
            <a:r>
              <a:rPr lang="en-IN" sz="2000" b="1" dirty="0" smtClean="0"/>
              <a:t>URL Rewriting</a:t>
            </a:r>
            <a:endParaRPr lang="en-IN" sz="2000" dirty="0" smtClean="0"/>
          </a:p>
          <a:p>
            <a:r>
              <a:rPr lang="en-IN" sz="2000" b="1" dirty="0" err="1" smtClean="0"/>
              <a:t>HttpSession</a:t>
            </a:r>
            <a:endParaRPr lang="en-IN" sz="2000" b="1" dirty="0" smtClean="0"/>
          </a:p>
          <a:p>
            <a:pPr>
              <a:buFont typeface="Wingdings" pitchFamily="2" charset="2"/>
              <a:buChar char="q"/>
            </a:pPr>
            <a:r>
              <a:rPr lang="en-IN" sz="2400" dirty="0" smtClean="0"/>
              <a:t>Cookies in </a:t>
            </a:r>
            <a:r>
              <a:rPr lang="en-IN" sz="2400" dirty="0" err="1" smtClean="0"/>
              <a:t>Servlet</a:t>
            </a:r>
            <a:endParaRPr lang="en-IN" sz="2400" dirty="0" smtClean="0"/>
          </a:p>
          <a:p>
            <a:r>
              <a:rPr lang="en-IN" sz="2000" dirty="0" smtClean="0"/>
              <a:t>A </a:t>
            </a:r>
            <a:r>
              <a:rPr lang="en-IN" sz="2000" b="1" dirty="0" smtClean="0"/>
              <a:t>cookie</a:t>
            </a:r>
            <a:r>
              <a:rPr lang="en-IN" sz="2000" dirty="0" smtClean="0"/>
              <a:t> is a small piece of information that is persisted between the multiple client requests.</a:t>
            </a:r>
          </a:p>
          <a:p>
            <a:r>
              <a:rPr lang="en-IN" sz="2000" dirty="0" smtClean="0"/>
              <a:t>A cookie has a name, a single value, and optional attributes such as a comment, path and domain qualifiers, a maximum age, and a version number.</a:t>
            </a:r>
          </a:p>
          <a:p>
            <a:pPr>
              <a:buFont typeface="Courier New" pitchFamily="49" charset="0"/>
              <a:buChar char="o"/>
            </a:pPr>
            <a:r>
              <a:rPr lang="en-IN" sz="2000" dirty="0" smtClean="0"/>
              <a:t>How Cookie works</a:t>
            </a:r>
          </a:p>
          <a:p>
            <a:pPr>
              <a:buNone/>
            </a:pPr>
            <a:endParaRPr lang="en-IN" sz="2000" dirty="0" smtClean="0"/>
          </a:p>
          <a:p>
            <a:pPr>
              <a:buNone/>
            </a:pPr>
            <a:endParaRPr lang="en-IN"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8382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85800"/>
            <a:ext cx="8763000" cy="6172200"/>
          </a:xfrm>
        </p:spPr>
        <p:txBody>
          <a:bodyPr>
            <a:normAutofit/>
          </a:bodyPr>
          <a:lstStyle/>
          <a:p>
            <a:pPr>
              <a:buFont typeface="Arial" pitchFamily="34" charset="0"/>
              <a:buChar char="•"/>
            </a:pPr>
            <a:r>
              <a:rPr lang="en-IN" sz="2000" dirty="0" smtClean="0"/>
              <a:t>By default, each request is considered as a new request. In cookies technique, we add cookie with response from the </a:t>
            </a:r>
            <a:r>
              <a:rPr lang="en-IN" sz="2000" dirty="0" err="1" smtClean="0"/>
              <a:t>servlet</a:t>
            </a:r>
            <a:r>
              <a:rPr lang="en-IN" sz="2000" dirty="0" smtClean="0"/>
              <a:t>. So cookie is stored in the cache of the browser. After that if request is sent by the user, cookie is added with request by default. Thus, we recognize the user as the old user.</a:t>
            </a:r>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Courier New" pitchFamily="49" charset="0"/>
              <a:buChar char="o"/>
            </a:pPr>
            <a:r>
              <a:rPr lang="en-IN" sz="2400" dirty="0" smtClean="0"/>
              <a:t>Types of Cookie</a:t>
            </a:r>
          </a:p>
          <a:p>
            <a:r>
              <a:rPr lang="en-IN" sz="2000" dirty="0" smtClean="0"/>
              <a:t>Non-persistent cookie</a:t>
            </a:r>
          </a:p>
          <a:p>
            <a:r>
              <a:rPr lang="en-IN" sz="2000" dirty="0" smtClean="0"/>
              <a:t>Persistent cookie</a:t>
            </a:r>
          </a:p>
          <a:p>
            <a:pPr>
              <a:buNone/>
            </a:pPr>
            <a:endParaRPr lang="en-IN" sz="2000" dirty="0" smtClean="0"/>
          </a:p>
          <a:p>
            <a:pPr>
              <a:buNone/>
            </a:pPr>
            <a:endParaRPr lang="en-IN" sz="2000" dirty="0"/>
          </a:p>
        </p:txBody>
      </p:sp>
      <p:pic>
        <p:nvPicPr>
          <p:cNvPr id="76802" name="Picture 2" descr="cookies in session tracking"/>
          <p:cNvPicPr>
            <a:picLocks noChangeAspect="1" noChangeArrowheads="1"/>
          </p:cNvPicPr>
          <p:nvPr/>
        </p:nvPicPr>
        <p:blipFill>
          <a:blip r:embed="rId2"/>
          <a:srcRect/>
          <a:stretch>
            <a:fillRect/>
          </a:stretch>
        </p:blipFill>
        <p:spPr bwMode="auto">
          <a:xfrm>
            <a:off x="609600" y="1981200"/>
            <a:ext cx="8305800" cy="222885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r>
              <a:rPr lang="en-IN" sz="2000" b="1" dirty="0" smtClean="0"/>
              <a:t>Non-persistent cookie</a:t>
            </a:r>
          </a:p>
          <a:p>
            <a:pPr>
              <a:buFont typeface="Arial" pitchFamily="34" charset="0"/>
              <a:buChar char="•"/>
            </a:pPr>
            <a:r>
              <a:rPr lang="en-IN" sz="2000" dirty="0" smtClean="0"/>
              <a:t>It is </a:t>
            </a:r>
            <a:r>
              <a:rPr lang="en-IN" sz="2000" b="1" dirty="0" smtClean="0"/>
              <a:t>valid for single session</a:t>
            </a:r>
            <a:r>
              <a:rPr lang="en-IN" sz="2000" dirty="0" smtClean="0"/>
              <a:t> only. It is removed each time when user closes the browser.</a:t>
            </a:r>
          </a:p>
          <a:p>
            <a:r>
              <a:rPr lang="en-IN" sz="2000" b="1" dirty="0" smtClean="0"/>
              <a:t>Persistent cookie</a:t>
            </a:r>
          </a:p>
          <a:p>
            <a:pPr>
              <a:buFont typeface="Arial" pitchFamily="34" charset="0"/>
              <a:buChar char="•"/>
            </a:pPr>
            <a:r>
              <a:rPr lang="en-IN" sz="2000" dirty="0" smtClean="0"/>
              <a:t>It is </a:t>
            </a:r>
            <a:r>
              <a:rPr lang="en-IN" sz="2000" b="1" dirty="0" smtClean="0"/>
              <a:t>valid for multiple session</a:t>
            </a:r>
            <a:r>
              <a:rPr lang="en-IN" sz="2000" dirty="0" smtClean="0"/>
              <a:t> . It is not removed each time when user closes the browser. It is removed only if user logout or sign out.</a:t>
            </a:r>
          </a:p>
          <a:p>
            <a:pPr>
              <a:buFont typeface="Courier New" pitchFamily="49" charset="0"/>
              <a:buChar char="o"/>
            </a:pPr>
            <a:r>
              <a:rPr lang="en-IN" sz="2400" dirty="0" smtClean="0"/>
              <a:t>Advantage of Cookies</a:t>
            </a:r>
          </a:p>
          <a:p>
            <a:r>
              <a:rPr lang="en-IN" sz="2000" dirty="0" smtClean="0"/>
              <a:t>Simplest technique of maintaining the state.</a:t>
            </a:r>
          </a:p>
          <a:p>
            <a:r>
              <a:rPr lang="en-IN" sz="2000" dirty="0" smtClean="0"/>
              <a:t>Cookies are maintained at client side.</a:t>
            </a:r>
          </a:p>
          <a:p>
            <a:pPr>
              <a:buFont typeface="Courier New" pitchFamily="49" charset="0"/>
              <a:buChar char="o"/>
            </a:pPr>
            <a:r>
              <a:rPr lang="en-IN" sz="2400" dirty="0" smtClean="0"/>
              <a:t>Disadvantage of Cookies</a:t>
            </a:r>
          </a:p>
          <a:p>
            <a:r>
              <a:rPr lang="en-IN" sz="2000" dirty="0" smtClean="0"/>
              <a:t>It will not work if cookie is disabled from the browser.</a:t>
            </a:r>
          </a:p>
          <a:p>
            <a:r>
              <a:rPr lang="en-IN" sz="2000" dirty="0" smtClean="0"/>
              <a:t>Only textual information can be set in Cookie object.</a:t>
            </a:r>
          </a:p>
          <a:p>
            <a:pPr>
              <a:buFont typeface="Courier New" pitchFamily="49" charset="0"/>
              <a:buChar char="o"/>
            </a:pPr>
            <a:r>
              <a:rPr lang="en-IN" sz="2400" dirty="0" smtClean="0"/>
              <a:t>Cookie class</a:t>
            </a:r>
          </a:p>
          <a:p>
            <a:pPr>
              <a:buFont typeface="Arial" pitchFamily="34" charset="0"/>
              <a:buChar char="•"/>
            </a:pPr>
            <a:r>
              <a:rPr lang="en-IN" sz="2000" b="1" dirty="0" err="1" smtClean="0"/>
              <a:t>javax.servlet.http.Cookie</a:t>
            </a:r>
            <a:r>
              <a:rPr lang="en-IN" sz="2000" dirty="0" smtClean="0"/>
              <a:t> class provides the functionality of using cookies. It provides a lot of useful methods for cookies.</a:t>
            </a:r>
          </a:p>
          <a:p>
            <a:pPr>
              <a:buNone/>
            </a:pPr>
            <a:endParaRPr lang="en-I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Courier New" pitchFamily="49" charset="0"/>
              <a:buChar char="o"/>
            </a:pPr>
            <a:r>
              <a:rPr lang="en-IN" sz="2400" b="1" dirty="0" smtClean="0"/>
              <a:t>Constructor of Cookie class</a:t>
            </a:r>
          </a:p>
          <a:p>
            <a:pPr>
              <a:buFont typeface="Courier New" pitchFamily="49" charset="0"/>
              <a:buChar char="o"/>
            </a:pPr>
            <a:endParaRPr lang="en-IN" sz="2400" b="1" dirty="0" smtClean="0"/>
          </a:p>
          <a:p>
            <a:pPr>
              <a:buFont typeface="Courier New" pitchFamily="49" charset="0"/>
              <a:buChar char="o"/>
            </a:pPr>
            <a:endParaRPr lang="en-IN" sz="2400" b="1" dirty="0" smtClean="0"/>
          </a:p>
          <a:p>
            <a:pPr>
              <a:buFont typeface="Courier New" pitchFamily="49" charset="0"/>
              <a:buChar char="o"/>
            </a:pPr>
            <a:endParaRPr lang="en-IN" sz="2400" b="1" dirty="0" smtClean="0"/>
          </a:p>
          <a:p>
            <a:pPr>
              <a:buFont typeface="Courier New" pitchFamily="49" charset="0"/>
              <a:buChar char="o"/>
            </a:pPr>
            <a:r>
              <a:rPr lang="en-IN" sz="2400" b="1" dirty="0" smtClean="0"/>
              <a:t>Useful Methods of Cookie class</a:t>
            </a:r>
          </a:p>
          <a:p>
            <a:pPr>
              <a:buNone/>
            </a:pPr>
            <a:endParaRPr lang="en-IN" sz="2000" b="1" dirty="0" smtClean="0"/>
          </a:p>
          <a:p>
            <a:pPr>
              <a:buNone/>
            </a:pPr>
            <a:endParaRPr lang="en-IN" sz="2000" dirty="0"/>
          </a:p>
        </p:txBody>
      </p:sp>
      <p:graphicFrame>
        <p:nvGraphicFramePr>
          <p:cNvPr id="4" name="Table 3"/>
          <p:cNvGraphicFramePr>
            <a:graphicFrameLocks noGrp="1"/>
          </p:cNvGraphicFramePr>
          <p:nvPr/>
        </p:nvGraphicFramePr>
        <p:xfrm>
          <a:off x="457200" y="1219200"/>
          <a:ext cx="8534400" cy="1261024"/>
        </p:xfrm>
        <a:graphic>
          <a:graphicData uri="http://schemas.openxmlformats.org/drawingml/2006/table">
            <a:tbl>
              <a:tblPr/>
              <a:tblGrid>
                <a:gridCol w="4267200"/>
                <a:gridCol w="4267200"/>
              </a:tblGrid>
              <a:tr h="292384">
                <a:tc>
                  <a:txBody>
                    <a:bodyPr/>
                    <a:lstStyle/>
                    <a:p>
                      <a:pPr algn="l" fontAlgn="t"/>
                      <a:r>
                        <a:rPr lang="en-IN" sz="1600" dirty="0">
                          <a:solidFill>
                            <a:srgbClr val="FFFFFF"/>
                          </a:solidFill>
                        </a:rPr>
                        <a:t>Constructor</a:t>
                      </a:r>
                    </a:p>
                  </a:txBody>
                  <a:tcPr marL="25206" marR="25206" marT="25206" marB="2520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Description</a:t>
                      </a:r>
                    </a:p>
                  </a:txBody>
                  <a:tcPr marL="25206" marR="25206" marT="25206" marB="2520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359599">
                <a:tc>
                  <a:txBody>
                    <a:bodyPr/>
                    <a:lstStyle/>
                    <a:p>
                      <a:pPr fontAlgn="t"/>
                      <a:r>
                        <a:rPr lang="en-IN" sz="1600" b="0" i="0" dirty="0">
                          <a:solidFill>
                            <a:srgbClr val="000000"/>
                          </a:solidFill>
                          <a:latin typeface="Verdana"/>
                        </a:rPr>
                        <a:t>Cookie()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constructs a cookie.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01572">
                <a:tc>
                  <a:txBody>
                    <a:bodyPr/>
                    <a:lstStyle/>
                    <a:p>
                      <a:pPr fontAlgn="t"/>
                      <a:r>
                        <a:rPr lang="en-IN" sz="1600" b="0" i="0" dirty="0">
                          <a:solidFill>
                            <a:srgbClr val="000000"/>
                          </a:solidFill>
                          <a:latin typeface="Verdana"/>
                        </a:rPr>
                        <a:t>Cookie(String name, String value)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dirty="0">
                          <a:solidFill>
                            <a:srgbClr val="000000"/>
                          </a:solidFill>
                          <a:latin typeface="Verdana"/>
                        </a:rPr>
                        <a:t>constructs a cookie with a specified name and value.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graphicFrame>
        <p:nvGraphicFramePr>
          <p:cNvPr id="6" name="Table 5"/>
          <p:cNvGraphicFramePr>
            <a:graphicFrameLocks noGrp="1"/>
          </p:cNvGraphicFramePr>
          <p:nvPr/>
        </p:nvGraphicFramePr>
        <p:xfrm>
          <a:off x="762000" y="2971800"/>
          <a:ext cx="7772400" cy="3553420"/>
        </p:xfrm>
        <a:graphic>
          <a:graphicData uri="http://schemas.openxmlformats.org/drawingml/2006/table">
            <a:tbl>
              <a:tblPr/>
              <a:tblGrid>
                <a:gridCol w="3886200"/>
                <a:gridCol w="3886200"/>
              </a:tblGrid>
              <a:tr h="292384">
                <a:tc>
                  <a:txBody>
                    <a:bodyPr/>
                    <a:lstStyle/>
                    <a:p>
                      <a:pPr algn="l" fontAlgn="t"/>
                      <a:r>
                        <a:rPr lang="en-IN" sz="1600">
                          <a:solidFill>
                            <a:srgbClr val="FFFFFF"/>
                          </a:solidFill>
                        </a:rPr>
                        <a:t>Method</a:t>
                      </a:r>
                    </a:p>
                  </a:txBody>
                  <a:tcPr marL="25206" marR="25206" marT="25206" marB="2520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Description</a:t>
                      </a:r>
                    </a:p>
                  </a:txBody>
                  <a:tcPr marL="25206" marR="25206" marT="25206" marB="25206">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601572">
                <a:tc>
                  <a:txBody>
                    <a:bodyPr/>
                    <a:lstStyle/>
                    <a:p>
                      <a:pPr fontAlgn="t"/>
                      <a:r>
                        <a:rPr lang="en-IN" sz="1600" b="0" i="0">
                          <a:solidFill>
                            <a:srgbClr val="000000"/>
                          </a:solidFill>
                          <a:latin typeface="Verdana"/>
                        </a:rPr>
                        <a:t>public void setMaxAge(int expiry)</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Sets the maximum age of the cookie in seconds.</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843545">
                <a:tc>
                  <a:txBody>
                    <a:bodyPr/>
                    <a:lstStyle/>
                    <a:p>
                      <a:pPr fontAlgn="t"/>
                      <a:r>
                        <a:rPr lang="en-IN" sz="1600" b="0" i="0">
                          <a:solidFill>
                            <a:srgbClr val="000000"/>
                          </a:solidFill>
                          <a:latin typeface="Verdana"/>
                        </a:rPr>
                        <a:t>public String getName()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Returns the name of the cookie. The name cannot be changed after creation.</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01572">
                <a:tc>
                  <a:txBody>
                    <a:bodyPr/>
                    <a:lstStyle/>
                    <a:p>
                      <a:pPr fontAlgn="t"/>
                      <a:r>
                        <a:rPr lang="en-IN" sz="1600" b="0" i="0">
                          <a:solidFill>
                            <a:srgbClr val="000000"/>
                          </a:solidFill>
                          <a:latin typeface="Verdana"/>
                        </a:rPr>
                        <a:t>public String getValue()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Returns the value of the cookie.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601572">
                <a:tc>
                  <a:txBody>
                    <a:bodyPr/>
                    <a:lstStyle/>
                    <a:p>
                      <a:pPr fontAlgn="t"/>
                      <a:r>
                        <a:rPr lang="en-IN" sz="1600" b="0" i="0">
                          <a:solidFill>
                            <a:srgbClr val="000000"/>
                          </a:solidFill>
                          <a:latin typeface="Verdana"/>
                        </a:rPr>
                        <a:t>public void setName(String name)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changes the name of the cookie.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601572">
                <a:tc>
                  <a:txBody>
                    <a:bodyPr/>
                    <a:lstStyle/>
                    <a:p>
                      <a:pPr fontAlgn="t"/>
                      <a:r>
                        <a:rPr lang="en-IN" sz="1600" b="0" i="0">
                          <a:solidFill>
                            <a:srgbClr val="000000"/>
                          </a:solidFill>
                          <a:latin typeface="Verdana"/>
                        </a:rPr>
                        <a:t>public void setValue(String value)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dirty="0">
                          <a:solidFill>
                            <a:srgbClr val="000000"/>
                          </a:solidFill>
                          <a:latin typeface="Verdana"/>
                        </a:rPr>
                        <a:t>changes the value of the cookie.</a:t>
                      </a:r>
                    </a:p>
                  </a:txBody>
                  <a:tcPr marL="42009" marR="42009" marT="58813" marB="58813">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Courier New" pitchFamily="49" charset="0"/>
              <a:buChar char="o"/>
            </a:pPr>
            <a:r>
              <a:rPr lang="en-IN" sz="2400" dirty="0" smtClean="0"/>
              <a:t>Other methods required for using Cookies</a:t>
            </a:r>
          </a:p>
          <a:p>
            <a:r>
              <a:rPr lang="en-IN" sz="2000" dirty="0" smtClean="0"/>
              <a:t>For adding cookie or getting the value from the cookie, we need some methods provided by other interfaces. They are:</a:t>
            </a:r>
          </a:p>
          <a:p>
            <a:r>
              <a:rPr lang="en-IN" sz="2000" b="1" dirty="0" smtClean="0"/>
              <a:t>public void </a:t>
            </a:r>
            <a:r>
              <a:rPr lang="en-IN" sz="2000" b="1" dirty="0" err="1" smtClean="0"/>
              <a:t>addCookie</a:t>
            </a:r>
            <a:r>
              <a:rPr lang="en-IN" sz="2000" b="1" dirty="0" smtClean="0"/>
              <a:t>(Cookie ck):</a:t>
            </a:r>
            <a:r>
              <a:rPr lang="en-IN" sz="2000" dirty="0" smtClean="0"/>
              <a:t>method of </a:t>
            </a:r>
            <a:r>
              <a:rPr lang="en-IN" sz="2000" dirty="0" err="1" smtClean="0"/>
              <a:t>HttpServletResponse</a:t>
            </a:r>
            <a:r>
              <a:rPr lang="en-IN" sz="2000" dirty="0" smtClean="0"/>
              <a:t> interface is used to add cookie in response object.</a:t>
            </a:r>
          </a:p>
          <a:p>
            <a:r>
              <a:rPr lang="en-IN" sz="2000" b="1" dirty="0" smtClean="0"/>
              <a:t>public Cookie[] </a:t>
            </a:r>
            <a:r>
              <a:rPr lang="en-IN" sz="2000" b="1" dirty="0" err="1" smtClean="0"/>
              <a:t>getCookies</a:t>
            </a:r>
            <a:r>
              <a:rPr lang="en-IN" sz="2000" b="1" dirty="0" smtClean="0"/>
              <a:t>():</a:t>
            </a:r>
            <a:r>
              <a:rPr lang="en-IN" sz="2000" dirty="0" smtClean="0"/>
              <a:t>method of </a:t>
            </a:r>
            <a:r>
              <a:rPr lang="en-IN" sz="2000" dirty="0" err="1" smtClean="0"/>
              <a:t>HttpServletRequest</a:t>
            </a:r>
            <a:r>
              <a:rPr lang="en-IN" sz="2000" dirty="0" smtClean="0"/>
              <a:t> interface is used to return all the cookies from the browser.</a:t>
            </a:r>
          </a:p>
          <a:p>
            <a:pPr>
              <a:buFont typeface="Courier New" pitchFamily="49" charset="0"/>
              <a:buChar char="o"/>
            </a:pPr>
            <a:r>
              <a:rPr lang="en-IN" sz="2400" dirty="0" smtClean="0"/>
              <a:t>How to delete Cookie?</a:t>
            </a:r>
          </a:p>
          <a:p>
            <a:pPr>
              <a:buNone/>
            </a:pPr>
            <a:r>
              <a:rPr lang="en-IN" sz="2400" dirty="0" smtClean="0"/>
              <a:t>Cookie ck=</a:t>
            </a:r>
            <a:r>
              <a:rPr lang="en-IN" sz="2400" b="1" dirty="0" smtClean="0"/>
              <a:t>new</a:t>
            </a:r>
            <a:r>
              <a:rPr lang="en-IN" sz="2400" dirty="0" smtClean="0"/>
              <a:t> Cookie("user","");//deleting value of cookie  </a:t>
            </a:r>
          </a:p>
          <a:p>
            <a:pPr>
              <a:buNone/>
            </a:pPr>
            <a:r>
              <a:rPr lang="en-IN" sz="2400" dirty="0" err="1" smtClean="0"/>
              <a:t>ck.setMaxAge</a:t>
            </a:r>
            <a:r>
              <a:rPr lang="en-IN" sz="2400" dirty="0" smtClean="0"/>
              <a:t>(0);//changing the maximum age to 0 seconds  </a:t>
            </a:r>
          </a:p>
          <a:p>
            <a:pPr>
              <a:buNone/>
            </a:pPr>
            <a:r>
              <a:rPr lang="en-IN" sz="2400" dirty="0" err="1" smtClean="0"/>
              <a:t>response.addCookie</a:t>
            </a:r>
            <a:r>
              <a:rPr lang="en-IN" sz="2400" dirty="0" smtClean="0"/>
              <a:t>(ck);//adding cookie in the response</a:t>
            </a:r>
          </a:p>
          <a:p>
            <a:pPr>
              <a:buNone/>
            </a:pPr>
            <a:endParaRPr lang="en-I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q"/>
            </a:pPr>
            <a:r>
              <a:rPr lang="en-IN" sz="2400" dirty="0" smtClean="0"/>
              <a:t>Hidden Form Field</a:t>
            </a:r>
          </a:p>
          <a:p>
            <a:r>
              <a:rPr lang="en-IN" sz="2000" dirty="0" smtClean="0"/>
              <a:t>In case of Hidden Form Field </a:t>
            </a:r>
            <a:r>
              <a:rPr lang="en-IN" sz="2000" b="1" dirty="0" smtClean="0"/>
              <a:t>a hidden (invisible) </a:t>
            </a:r>
            <a:r>
              <a:rPr lang="en-IN" sz="2000" b="1" dirty="0" err="1" smtClean="0"/>
              <a:t>textfield</a:t>
            </a:r>
            <a:r>
              <a:rPr lang="en-IN" sz="2000" dirty="0" smtClean="0"/>
              <a:t> is used for maintaining the state of an user.</a:t>
            </a:r>
          </a:p>
          <a:p>
            <a:r>
              <a:rPr lang="en-IN" sz="2000" dirty="0" smtClean="0"/>
              <a:t>In such case, we store the information in the hidden field and get it from another </a:t>
            </a:r>
            <a:r>
              <a:rPr lang="en-IN" sz="2000" dirty="0" err="1" smtClean="0"/>
              <a:t>servlet</a:t>
            </a:r>
            <a:r>
              <a:rPr lang="en-IN" sz="2000" dirty="0" smtClean="0"/>
              <a:t>. This approach is better if we have to submit form in all the pages and we don't want to depend on the browser.</a:t>
            </a:r>
          </a:p>
          <a:p>
            <a:r>
              <a:rPr lang="en-IN" sz="2000" dirty="0" smtClean="0"/>
              <a:t>Let's see the code to store value in hidden field.</a:t>
            </a:r>
          </a:p>
          <a:p>
            <a:r>
              <a:rPr lang="en-IN" sz="2000" dirty="0" smtClean="0"/>
              <a:t>&lt;input type="hidden" name="</a:t>
            </a:r>
            <a:r>
              <a:rPr lang="en-IN" sz="2000" dirty="0" err="1" smtClean="0"/>
              <a:t>uname</a:t>
            </a:r>
            <a:r>
              <a:rPr lang="en-IN" sz="2000" dirty="0" smtClean="0"/>
              <a:t>" value=“</a:t>
            </a:r>
            <a:r>
              <a:rPr lang="en-IN" sz="2000" dirty="0" err="1" smtClean="0"/>
              <a:t>satya</a:t>
            </a:r>
            <a:r>
              <a:rPr lang="en-IN" sz="2000" dirty="0" smtClean="0"/>
              <a:t> </a:t>
            </a:r>
            <a:r>
              <a:rPr lang="en-IN" sz="2000" dirty="0" err="1" smtClean="0"/>
              <a:t>rai</a:t>
            </a:r>
            <a:r>
              <a:rPr lang="en-IN" sz="2000" dirty="0" smtClean="0"/>
              <a:t>"&gt;  </a:t>
            </a:r>
          </a:p>
          <a:p>
            <a:r>
              <a:rPr lang="en-IN" sz="2000" dirty="0" smtClean="0"/>
              <a:t>Here, </a:t>
            </a:r>
            <a:r>
              <a:rPr lang="en-IN" sz="2000" dirty="0" err="1" smtClean="0"/>
              <a:t>uname</a:t>
            </a:r>
            <a:r>
              <a:rPr lang="en-IN" sz="2000" dirty="0" smtClean="0"/>
              <a:t> is the hidden field name and </a:t>
            </a:r>
            <a:r>
              <a:rPr lang="en-IN" sz="2000" dirty="0" err="1" smtClean="0"/>
              <a:t>satya</a:t>
            </a:r>
            <a:r>
              <a:rPr lang="en-IN" sz="2000" dirty="0" smtClean="0"/>
              <a:t> </a:t>
            </a:r>
            <a:r>
              <a:rPr lang="en-IN" sz="2000" dirty="0" err="1" smtClean="0"/>
              <a:t>rai</a:t>
            </a:r>
            <a:r>
              <a:rPr lang="en-IN" sz="2000" dirty="0" smtClean="0"/>
              <a:t> is the hidden field value.</a:t>
            </a:r>
          </a:p>
          <a:p>
            <a:pPr>
              <a:buFont typeface="Courier New" pitchFamily="49" charset="0"/>
              <a:buChar char="o"/>
            </a:pPr>
            <a:r>
              <a:rPr lang="en-IN" sz="2400" b="1" dirty="0" smtClean="0"/>
              <a:t>Advantage of Hidden Form Field</a:t>
            </a:r>
          </a:p>
          <a:p>
            <a:pPr>
              <a:buFont typeface="Arial" pitchFamily="34" charset="0"/>
              <a:buChar char="•"/>
            </a:pPr>
            <a:r>
              <a:rPr lang="en-IN" sz="2000" dirty="0" smtClean="0"/>
              <a:t>It will always work whether cookie is disabled or not.</a:t>
            </a:r>
          </a:p>
          <a:p>
            <a:pPr>
              <a:buFont typeface="Courier New" pitchFamily="49" charset="0"/>
              <a:buChar char="o"/>
            </a:pPr>
            <a:r>
              <a:rPr lang="en-IN" sz="2400" b="1" dirty="0" smtClean="0"/>
              <a:t>Disadvantage of Hidden Form Field:</a:t>
            </a:r>
          </a:p>
          <a:p>
            <a:r>
              <a:rPr lang="en-IN" sz="2000" dirty="0" smtClean="0"/>
              <a:t>It is maintained at server side.</a:t>
            </a:r>
          </a:p>
          <a:p>
            <a:r>
              <a:rPr lang="en-IN" sz="2000" dirty="0" smtClean="0"/>
              <a:t>Extra form submission is required on each pages.</a:t>
            </a:r>
          </a:p>
          <a:p>
            <a:r>
              <a:rPr lang="en-IN" sz="2000" dirty="0" smtClean="0"/>
              <a:t>Only textual information can be used.</a:t>
            </a:r>
          </a:p>
          <a:p>
            <a:pPr>
              <a:buNone/>
            </a:pPr>
            <a:endParaRPr lang="en-IN" sz="2000" dirty="0" smtClean="0"/>
          </a:p>
          <a:p>
            <a:pPr>
              <a:buNone/>
            </a:pPr>
            <a:endParaRPr lang="en-I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6858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q"/>
            </a:pPr>
            <a:r>
              <a:rPr lang="en-IN" sz="2400" dirty="0" smtClean="0"/>
              <a:t>URL Rewriting</a:t>
            </a:r>
          </a:p>
          <a:p>
            <a:r>
              <a:rPr lang="en-IN" sz="2000" dirty="0" smtClean="0"/>
              <a:t>In URL rewriting, we append a token or identifier to the URL of the next </a:t>
            </a:r>
            <a:r>
              <a:rPr lang="en-IN" sz="2000" dirty="0" err="1" smtClean="0"/>
              <a:t>Servlet</a:t>
            </a:r>
            <a:r>
              <a:rPr lang="en-IN" sz="2000" dirty="0" smtClean="0"/>
              <a:t> or the next resource. We can send parameter name/value pairs using the following format:</a:t>
            </a:r>
          </a:p>
          <a:p>
            <a:r>
              <a:rPr lang="en-IN" sz="2000" dirty="0" smtClean="0"/>
              <a:t>url?name1=value1&amp;name2=value2&amp;??</a:t>
            </a:r>
          </a:p>
          <a:p>
            <a:r>
              <a:rPr lang="en-IN" sz="2000" dirty="0" smtClean="0"/>
              <a:t>A name and a value is separated using an equal = sign, a parameter name/value pair is separated from another parameter using the ampersand(&amp;). When the user clicks the hyperlink, the parameter name/value pairs will be passed to the server. From a </a:t>
            </a:r>
            <a:r>
              <a:rPr lang="en-IN" sz="2000" dirty="0" err="1" smtClean="0"/>
              <a:t>Servlet</a:t>
            </a:r>
            <a:r>
              <a:rPr lang="en-IN" sz="2000" dirty="0" smtClean="0"/>
              <a:t>, we can use </a:t>
            </a:r>
            <a:r>
              <a:rPr lang="en-IN" sz="2000" dirty="0" err="1" smtClean="0"/>
              <a:t>getParameter</a:t>
            </a:r>
            <a:r>
              <a:rPr lang="en-IN" sz="2000" dirty="0" smtClean="0"/>
              <a:t>() method to obtain a parameter value.</a:t>
            </a:r>
          </a:p>
          <a:p>
            <a:pPr>
              <a:buFont typeface="Courier New" pitchFamily="49" charset="0"/>
              <a:buChar char="o"/>
            </a:pPr>
            <a:r>
              <a:rPr lang="en-IN" sz="2400" b="1" dirty="0" smtClean="0"/>
              <a:t>Advantage of URL Rewriting</a:t>
            </a:r>
          </a:p>
          <a:p>
            <a:r>
              <a:rPr lang="en-IN" sz="2000" dirty="0" smtClean="0"/>
              <a:t>It will always work whether cookie is disabled or not (browser independent).</a:t>
            </a:r>
          </a:p>
          <a:p>
            <a:r>
              <a:rPr lang="en-IN" sz="2000" dirty="0" smtClean="0"/>
              <a:t>Extra form submission is not required on each pages.</a:t>
            </a:r>
          </a:p>
          <a:p>
            <a:pPr>
              <a:buFont typeface="Courier New" pitchFamily="49" charset="0"/>
              <a:buChar char="o"/>
            </a:pPr>
            <a:r>
              <a:rPr lang="en-IN" sz="2400" b="1" dirty="0" smtClean="0"/>
              <a:t>Disadvantage of URL Rewriting</a:t>
            </a:r>
          </a:p>
          <a:p>
            <a:r>
              <a:rPr lang="en-IN" sz="2000" dirty="0" smtClean="0"/>
              <a:t>It will work only with links.</a:t>
            </a:r>
          </a:p>
          <a:p>
            <a:r>
              <a:rPr lang="en-IN" sz="2000" dirty="0" smtClean="0"/>
              <a:t>It can send Only textual information.</a:t>
            </a:r>
          </a:p>
          <a:p>
            <a:pPr>
              <a:buNone/>
            </a:pPr>
            <a:endParaRPr lang="en-IN" sz="2000" dirty="0" smtClean="0"/>
          </a:p>
          <a:p>
            <a:pPr>
              <a:buNone/>
            </a:pPr>
            <a:endParaRPr lang="en-IN" sz="2000" dirty="0" smtClean="0"/>
          </a:p>
          <a:p>
            <a:pPr>
              <a:buNone/>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219200"/>
            <a:ext cx="8686800" cy="5638800"/>
          </a:xfrm>
        </p:spPr>
        <p:txBody>
          <a:bodyPr>
            <a:normAutofit fontScale="92500" lnSpcReduction="10000"/>
          </a:bodyPr>
          <a:lstStyle/>
          <a:p>
            <a:pPr>
              <a:buFont typeface="Wingdings" pitchFamily="2" charset="2"/>
              <a:buChar char="Ø"/>
            </a:pPr>
            <a:r>
              <a:rPr lang="en-IN" sz="2400" dirty="0" smtClean="0"/>
              <a:t>Execute the query</a:t>
            </a:r>
          </a:p>
          <a:p>
            <a:r>
              <a:rPr lang="en-IN" dirty="0" smtClean="0"/>
              <a:t>The </a:t>
            </a:r>
            <a:r>
              <a:rPr lang="en-IN" dirty="0" err="1" smtClean="0"/>
              <a:t>executeQuery</a:t>
            </a:r>
            <a:r>
              <a:rPr lang="en-IN" dirty="0" smtClean="0"/>
              <a:t>() method of Statement interface is used to execute queries to the database. This method returns the object of </a:t>
            </a:r>
            <a:r>
              <a:rPr lang="en-IN" dirty="0" err="1" smtClean="0"/>
              <a:t>ResultSet</a:t>
            </a:r>
            <a:r>
              <a:rPr lang="en-IN" dirty="0" smtClean="0"/>
              <a:t> that can be used to get all the records of a </a:t>
            </a:r>
            <a:r>
              <a:rPr lang="en-IN" dirty="0" err="1" smtClean="0"/>
              <a:t>table.</a:t>
            </a:r>
            <a:r>
              <a:rPr lang="en-IN" b="1" dirty="0" err="1" smtClean="0"/>
              <a:t>Syntax</a:t>
            </a:r>
            <a:r>
              <a:rPr lang="en-IN" b="1" dirty="0" smtClean="0"/>
              <a:t> of </a:t>
            </a:r>
            <a:r>
              <a:rPr lang="en-IN" b="1" dirty="0" err="1" smtClean="0"/>
              <a:t>executeQuery</a:t>
            </a:r>
            <a:r>
              <a:rPr lang="en-IN" b="1" dirty="0" smtClean="0"/>
              <a:t>() method</a:t>
            </a:r>
          </a:p>
          <a:p>
            <a:pPr>
              <a:buNone/>
            </a:pPr>
            <a:r>
              <a:rPr lang="en-IN" b="1" dirty="0" smtClean="0"/>
              <a:t>public</a:t>
            </a:r>
            <a:r>
              <a:rPr lang="en-IN" dirty="0" smtClean="0"/>
              <a:t> </a:t>
            </a:r>
            <a:r>
              <a:rPr lang="en-IN" dirty="0" err="1" smtClean="0"/>
              <a:t>ResultSet</a:t>
            </a:r>
            <a:r>
              <a:rPr lang="en-IN" dirty="0" smtClean="0"/>
              <a:t> </a:t>
            </a:r>
            <a:r>
              <a:rPr lang="en-IN" dirty="0" err="1" smtClean="0"/>
              <a:t>executeQuery</a:t>
            </a:r>
            <a:r>
              <a:rPr lang="en-IN" dirty="0" smtClean="0"/>
              <a:t>(String </a:t>
            </a:r>
            <a:r>
              <a:rPr lang="en-IN" dirty="0" err="1" smtClean="0"/>
              <a:t>sql</a:t>
            </a:r>
            <a:r>
              <a:rPr lang="en-IN" dirty="0" smtClean="0"/>
              <a:t>)</a:t>
            </a:r>
            <a:r>
              <a:rPr lang="en-IN" b="1" dirty="0" smtClean="0"/>
              <a:t>throws</a:t>
            </a:r>
            <a:r>
              <a:rPr lang="en-IN" dirty="0" smtClean="0"/>
              <a:t> </a:t>
            </a:r>
            <a:r>
              <a:rPr lang="en-IN" dirty="0" err="1" smtClean="0"/>
              <a:t>SQLException</a:t>
            </a:r>
            <a:r>
              <a:rPr lang="en-IN" dirty="0" smtClean="0"/>
              <a:t>  </a:t>
            </a:r>
          </a:p>
          <a:p>
            <a:r>
              <a:rPr lang="en-IN" dirty="0" smtClean="0"/>
              <a:t>Example to execute query</a:t>
            </a:r>
          </a:p>
          <a:p>
            <a:pPr>
              <a:buNone/>
            </a:pPr>
            <a:r>
              <a:rPr lang="en-IN" dirty="0" err="1" smtClean="0"/>
              <a:t>ResultSet</a:t>
            </a:r>
            <a:r>
              <a:rPr lang="en-IN" dirty="0" smtClean="0"/>
              <a:t> </a:t>
            </a:r>
            <a:r>
              <a:rPr lang="en-IN" dirty="0" err="1" smtClean="0"/>
              <a:t>rs</a:t>
            </a:r>
            <a:r>
              <a:rPr lang="en-IN" dirty="0" smtClean="0"/>
              <a:t>=</a:t>
            </a:r>
            <a:r>
              <a:rPr lang="en-IN" dirty="0" err="1" smtClean="0"/>
              <a:t>stmt.executeQuery</a:t>
            </a:r>
            <a:r>
              <a:rPr lang="en-IN" dirty="0" smtClean="0"/>
              <a:t>("select * from </a:t>
            </a:r>
            <a:r>
              <a:rPr lang="en-IN" dirty="0" err="1" smtClean="0"/>
              <a:t>emp</a:t>
            </a:r>
            <a:r>
              <a:rPr lang="en-IN" dirty="0" smtClean="0"/>
              <a:t>");   </a:t>
            </a:r>
          </a:p>
          <a:p>
            <a:pPr>
              <a:buNone/>
            </a:pPr>
            <a:r>
              <a:rPr lang="en-IN" b="1" dirty="0" smtClean="0"/>
              <a:t>while</a:t>
            </a:r>
            <a:r>
              <a:rPr lang="en-IN" dirty="0" smtClean="0"/>
              <a:t>(</a:t>
            </a:r>
            <a:r>
              <a:rPr lang="en-IN" dirty="0" err="1" smtClean="0"/>
              <a:t>rs.next</a:t>
            </a:r>
            <a:r>
              <a:rPr lang="en-IN" dirty="0" smtClean="0"/>
              <a:t>()){  </a:t>
            </a:r>
          </a:p>
          <a:p>
            <a:pPr>
              <a:buNone/>
            </a:pPr>
            <a:r>
              <a:rPr lang="en-IN" dirty="0" err="1" smtClean="0"/>
              <a:t>System.out.println</a:t>
            </a:r>
            <a:r>
              <a:rPr lang="en-IN" dirty="0" smtClean="0"/>
              <a:t>(</a:t>
            </a:r>
            <a:r>
              <a:rPr lang="en-IN" dirty="0" err="1" smtClean="0"/>
              <a:t>rs.getInt</a:t>
            </a:r>
            <a:r>
              <a:rPr lang="en-IN" dirty="0" smtClean="0"/>
              <a:t>(1)+" "+</a:t>
            </a:r>
            <a:r>
              <a:rPr lang="en-IN" dirty="0" err="1" smtClean="0"/>
              <a:t>rs.getString</a:t>
            </a:r>
            <a:r>
              <a:rPr lang="en-IN" dirty="0" smtClean="0"/>
              <a:t>(2));  </a:t>
            </a:r>
          </a:p>
          <a:p>
            <a:pPr>
              <a:buNone/>
            </a:pPr>
            <a:r>
              <a:rPr lang="en-IN" dirty="0" smtClean="0"/>
              <a:t>}  </a:t>
            </a:r>
          </a:p>
          <a:p>
            <a:pPr>
              <a:buFont typeface="Arial" pitchFamily="34" charset="0"/>
              <a:buChar char="•"/>
            </a:pP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q"/>
            </a:pPr>
            <a:r>
              <a:rPr lang="en-IN" sz="2400" dirty="0" err="1" smtClean="0"/>
              <a:t>HttpSession</a:t>
            </a:r>
            <a:r>
              <a:rPr lang="en-IN" sz="2400" dirty="0" smtClean="0"/>
              <a:t> interface</a:t>
            </a:r>
          </a:p>
          <a:p>
            <a:r>
              <a:rPr lang="en-IN" sz="2000" dirty="0" smtClean="0"/>
              <a:t>In such case, container creates a session id for each </a:t>
            </a:r>
            <a:r>
              <a:rPr lang="en-IN" sz="2000" dirty="0" err="1" smtClean="0"/>
              <a:t>user.The</a:t>
            </a:r>
            <a:r>
              <a:rPr lang="en-IN" sz="2000" dirty="0" smtClean="0"/>
              <a:t> container uses this id to identify the particular </a:t>
            </a:r>
            <a:r>
              <a:rPr lang="en-IN" sz="2000" dirty="0" err="1" smtClean="0"/>
              <a:t>user.An</a:t>
            </a:r>
            <a:r>
              <a:rPr lang="en-IN" sz="2000" dirty="0" smtClean="0"/>
              <a:t> object of </a:t>
            </a:r>
            <a:r>
              <a:rPr lang="en-IN" sz="2000" dirty="0" err="1" smtClean="0"/>
              <a:t>HttpSession</a:t>
            </a:r>
            <a:r>
              <a:rPr lang="en-IN" sz="2000" dirty="0" smtClean="0"/>
              <a:t> can be used to perform two tasks:</a:t>
            </a:r>
          </a:p>
          <a:p>
            <a:r>
              <a:rPr lang="en-IN" sz="2000" dirty="0" smtClean="0"/>
              <a:t>bind objects</a:t>
            </a:r>
          </a:p>
          <a:p>
            <a:r>
              <a:rPr lang="en-IN" sz="2000" dirty="0" smtClean="0"/>
              <a:t>view and manipulate information about a session, such as the session identifier, creation time, and last accessed time.</a:t>
            </a:r>
          </a:p>
          <a:p>
            <a:pPr>
              <a:buFont typeface="Courier New" pitchFamily="49" charset="0"/>
              <a:buChar char="o"/>
            </a:pPr>
            <a:r>
              <a:rPr lang="en-IN" sz="2400" b="1" dirty="0" smtClean="0"/>
              <a:t>How to get the </a:t>
            </a:r>
            <a:r>
              <a:rPr lang="en-IN" sz="2400" b="1" dirty="0" err="1" smtClean="0"/>
              <a:t>HttpSession</a:t>
            </a:r>
            <a:r>
              <a:rPr lang="en-IN" sz="2400" b="1" dirty="0" smtClean="0"/>
              <a:t> object ?</a:t>
            </a:r>
          </a:p>
          <a:p>
            <a:r>
              <a:rPr lang="en-IN" sz="2000" dirty="0" smtClean="0"/>
              <a:t>The </a:t>
            </a:r>
            <a:r>
              <a:rPr lang="en-IN" sz="2000" dirty="0" err="1" smtClean="0"/>
              <a:t>HttpServletRequest</a:t>
            </a:r>
            <a:r>
              <a:rPr lang="en-IN" sz="2000" dirty="0" smtClean="0"/>
              <a:t> interface provides two methods to get the object of </a:t>
            </a:r>
            <a:r>
              <a:rPr lang="en-IN" sz="2000" dirty="0" err="1" smtClean="0"/>
              <a:t>HttpSession</a:t>
            </a:r>
            <a:r>
              <a:rPr lang="en-IN" sz="2000" dirty="0" smtClean="0"/>
              <a:t>:</a:t>
            </a:r>
          </a:p>
          <a:p>
            <a:pPr>
              <a:buNone/>
            </a:pPr>
            <a:r>
              <a:rPr lang="en-IN" sz="2000" b="1" dirty="0" smtClean="0"/>
              <a:t>public </a:t>
            </a:r>
            <a:r>
              <a:rPr lang="en-IN" sz="2000" b="1" dirty="0" err="1" smtClean="0"/>
              <a:t>HttpSession</a:t>
            </a:r>
            <a:r>
              <a:rPr lang="en-IN" sz="2000" b="1" dirty="0" smtClean="0"/>
              <a:t> </a:t>
            </a:r>
            <a:r>
              <a:rPr lang="en-IN" sz="2000" b="1" dirty="0" err="1" smtClean="0"/>
              <a:t>getSession</a:t>
            </a:r>
            <a:r>
              <a:rPr lang="en-IN" sz="2000" b="1" dirty="0" smtClean="0"/>
              <a:t>():</a:t>
            </a:r>
            <a:r>
              <a:rPr lang="en-IN" sz="2000" dirty="0" smtClean="0"/>
              <a:t>Returns the current session associated with this request, or if the request does not have a session, creates one.</a:t>
            </a:r>
          </a:p>
          <a:p>
            <a:pPr>
              <a:buNone/>
            </a:pPr>
            <a:r>
              <a:rPr lang="en-IN" sz="2000" b="1" dirty="0" smtClean="0"/>
              <a:t>public </a:t>
            </a:r>
            <a:r>
              <a:rPr lang="en-IN" sz="2000" b="1" dirty="0" err="1" smtClean="0"/>
              <a:t>HttpSession</a:t>
            </a:r>
            <a:r>
              <a:rPr lang="en-IN" sz="2000" b="1" dirty="0" smtClean="0"/>
              <a:t> </a:t>
            </a:r>
            <a:r>
              <a:rPr lang="en-IN" sz="2000" b="1" dirty="0" err="1" smtClean="0"/>
              <a:t>getSession</a:t>
            </a:r>
            <a:r>
              <a:rPr lang="en-IN" sz="2000" b="1" dirty="0" smtClean="0"/>
              <a:t>(</a:t>
            </a:r>
            <a:r>
              <a:rPr lang="en-IN" sz="2000" b="1" dirty="0" err="1" smtClean="0"/>
              <a:t>boolean</a:t>
            </a:r>
            <a:r>
              <a:rPr lang="en-IN" sz="2000" b="1" dirty="0" smtClean="0"/>
              <a:t> create):</a:t>
            </a:r>
            <a:r>
              <a:rPr lang="en-IN" sz="2000" dirty="0" smtClean="0"/>
              <a:t>Returns the current </a:t>
            </a:r>
            <a:r>
              <a:rPr lang="en-IN" sz="2000" dirty="0" err="1" smtClean="0"/>
              <a:t>HttpSession</a:t>
            </a:r>
            <a:r>
              <a:rPr lang="en-IN" sz="2000" dirty="0" smtClean="0"/>
              <a:t> associated with this request or, if there is no current session and create is true, returns a new session.</a:t>
            </a:r>
          </a:p>
          <a:p>
            <a:pPr>
              <a:buFont typeface="Arial" pitchFamily="34" charset="0"/>
              <a:buChar char="•"/>
            </a:pPr>
            <a:endParaRPr lang="en-I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Courier New" pitchFamily="49" charset="0"/>
              <a:buChar char="o"/>
            </a:pPr>
            <a:r>
              <a:rPr lang="en-IN" sz="2400" b="1" dirty="0" smtClean="0"/>
              <a:t>Commonly used methods of </a:t>
            </a:r>
            <a:r>
              <a:rPr lang="en-IN" sz="2400" b="1" dirty="0" err="1" smtClean="0"/>
              <a:t>HttpSession</a:t>
            </a:r>
            <a:r>
              <a:rPr lang="en-IN" sz="2400" b="1" dirty="0" smtClean="0"/>
              <a:t> interface</a:t>
            </a:r>
          </a:p>
          <a:p>
            <a:r>
              <a:rPr lang="en-IN" sz="2000" b="1" dirty="0" smtClean="0"/>
              <a:t>public String </a:t>
            </a:r>
            <a:r>
              <a:rPr lang="en-IN" sz="2000" b="1" dirty="0" err="1" smtClean="0"/>
              <a:t>getId</a:t>
            </a:r>
            <a:r>
              <a:rPr lang="en-IN" sz="2000" b="1" dirty="0" smtClean="0"/>
              <a:t>():</a:t>
            </a:r>
            <a:r>
              <a:rPr lang="en-IN" sz="2000" dirty="0" smtClean="0"/>
              <a:t>Returns a string containing the unique identifier value.</a:t>
            </a:r>
          </a:p>
          <a:p>
            <a:r>
              <a:rPr lang="en-IN" sz="2000" b="1" dirty="0" smtClean="0"/>
              <a:t>public long </a:t>
            </a:r>
            <a:r>
              <a:rPr lang="en-IN" sz="2000" b="1" dirty="0" err="1" smtClean="0"/>
              <a:t>getCreationTime</a:t>
            </a:r>
            <a:r>
              <a:rPr lang="en-IN" sz="2000" b="1" dirty="0" smtClean="0"/>
              <a:t>():</a:t>
            </a:r>
            <a:r>
              <a:rPr lang="en-IN" sz="2000" dirty="0" smtClean="0"/>
              <a:t>Returns the time when this session was created, measured in milliseconds since midnight January 1, 1970 GMT.</a:t>
            </a:r>
          </a:p>
          <a:p>
            <a:r>
              <a:rPr lang="en-IN" sz="2000" b="1" dirty="0" smtClean="0"/>
              <a:t>public long </a:t>
            </a:r>
            <a:r>
              <a:rPr lang="en-IN" sz="2000" b="1" dirty="0" err="1" smtClean="0"/>
              <a:t>getLastAccessedTime</a:t>
            </a:r>
            <a:r>
              <a:rPr lang="en-IN" sz="2000" b="1" dirty="0" smtClean="0"/>
              <a:t>():</a:t>
            </a:r>
            <a:r>
              <a:rPr lang="en-IN" sz="2000" dirty="0" smtClean="0"/>
              <a:t>Returns the last time the client sent a request associated with this session, as the number of milliseconds since midnight January 1, 1970 GMT.</a:t>
            </a:r>
          </a:p>
          <a:p>
            <a:r>
              <a:rPr lang="en-IN" sz="2000" b="1" dirty="0" smtClean="0"/>
              <a:t>public void invalidate():</a:t>
            </a:r>
            <a:r>
              <a:rPr lang="en-IN" sz="2000" dirty="0" smtClean="0"/>
              <a:t>Invalidates this session then unbinds any objects bound to it.</a:t>
            </a:r>
          </a:p>
          <a:p>
            <a:pPr>
              <a:buNone/>
            </a:pPr>
            <a:endParaRPr lang="en-I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r>
              <a:rPr lang="en-IN" dirty="0" smtClean="0"/>
              <a:t> Filter</a:t>
            </a:r>
            <a:br>
              <a:rPr lang="en-IN" dirty="0" smtClean="0"/>
            </a:br>
            <a:endParaRPr lang="en-IN" dirty="0"/>
          </a:p>
        </p:txBody>
      </p:sp>
      <p:sp>
        <p:nvSpPr>
          <p:cNvPr id="3" name="Content Placeholder 2"/>
          <p:cNvSpPr>
            <a:spLocks noGrp="1"/>
          </p:cNvSpPr>
          <p:nvPr>
            <p:ph idx="1"/>
          </p:nvPr>
        </p:nvSpPr>
        <p:spPr>
          <a:xfrm>
            <a:off x="381000" y="533400"/>
            <a:ext cx="8763000" cy="6324600"/>
          </a:xfrm>
        </p:spPr>
        <p:txBody>
          <a:bodyPr>
            <a:normAutofit/>
          </a:bodyPr>
          <a:lstStyle/>
          <a:p>
            <a:r>
              <a:rPr lang="en-IN" sz="2000" dirty="0" smtClean="0"/>
              <a:t>A </a:t>
            </a:r>
            <a:r>
              <a:rPr lang="en-IN" sz="2000" b="1" dirty="0" smtClean="0"/>
              <a:t>filter</a:t>
            </a:r>
            <a:r>
              <a:rPr lang="en-IN" sz="2000" dirty="0" smtClean="0"/>
              <a:t> is an object that is invoked at the </a:t>
            </a:r>
            <a:r>
              <a:rPr lang="en-IN" sz="2000" dirty="0" err="1" smtClean="0"/>
              <a:t>preprocessing</a:t>
            </a:r>
            <a:r>
              <a:rPr lang="en-IN" sz="2000" dirty="0" smtClean="0"/>
              <a:t> and </a:t>
            </a:r>
            <a:r>
              <a:rPr lang="en-IN" sz="2000" dirty="0" err="1" smtClean="0"/>
              <a:t>postprocessing</a:t>
            </a:r>
            <a:r>
              <a:rPr lang="en-IN" sz="2000" dirty="0" smtClean="0"/>
              <a:t> of a request.</a:t>
            </a:r>
          </a:p>
          <a:p>
            <a:r>
              <a:rPr lang="en-IN" sz="2000" dirty="0" smtClean="0"/>
              <a:t>It is mainly used to perform filtering tasks such as conversion, </a:t>
            </a:r>
            <a:r>
              <a:rPr lang="en-IN" sz="2000" dirty="0" err="1" smtClean="0"/>
              <a:t>logging,input</a:t>
            </a:r>
            <a:r>
              <a:rPr lang="en-IN" sz="2000" dirty="0" smtClean="0"/>
              <a:t> validation etc.</a:t>
            </a:r>
          </a:p>
          <a:p>
            <a:r>
              <a:rPr lang="en-IN" sz="2000" dirty="0" smtClean="0"/>
              <a:t>The </a:t>
            </a:r>
            <a:r>
              <a:rPr lang="en-IN" sz="2000" b="1" dirty="0" err="1" smtClean="0"/>
              <a:t>servlet</a:t>
            </a:r>
            <a:r>
              <a:rPr lang="en-IN" sz="2000" b="1" dirty="0" smtClean="0"/>
              <a:t> filter is pluggable</a:t>
            </a:r>
            <a:r>
              <a:rPr lang="en-IN" sz="2000" dirty="0" smtClean="0"/>
              <a:t>, i.e. its entry is defined in the web.xml file, if we remove the entry of filter from the web.xml file, filter will be removed automatically and we don't need to change the </a:t>
            </a:r>
            <a:r>
              <a:rPr lang="en-IN" sz="2000" dirty="0" err="1" smtClean="0"/>
              <a:t>servlet</a:t>
            </a:r>
            <a:r>
              <a:rPr lang="en-IN" sz="2000" dirty="0" smtClean="0"/>
              <a:t>.</a:t>
            </a:r>
          </a:p>
          <a:p>
            <a:r>
              <a:rPr lang="en-IN" sz="2000" dirty="0" smtClean="0"/>
              <a:t>So maintenance cost will be less.</a:t>
            </a:r>
          </a:p>
          <a:p>
            <a:pPr>
              <a:buNone/>
            </a:pPr>
            <a:endParaRPr lang="en-IN" sz="2000" dirty="0"/>
          </a:p>
        </p:txBody>
      </p:sp>
      <p:pic>
        <p:nvPicPr>
          <p:cNvPr id="1026" name="Picture 2" descr="filter"/>
          <p:cNvPicPr>
            <a:picLocks noChangeAspect="1" noChangeArrowheads="1"/>
          </p:cNvPicPr>
          <p:nvPr/>
        </p:nvPicPr>
        <p:blipFill>
          <a:blip r:embed="rId2"/>
          <a:srcRect/>
          <a:stretch>
            <a:fillRect/>
          </a:stretch>
        </p:blipFill>
        <p:spPr bwMode="auto">
          <a:xfrm>
            <a:off x="457200" y="3276600"/>
            <a:ext cx="8458200" cy="230505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err="1" smtClean="0"/>
              <a:t>Servlet</a:t>
            </a:r>
            <a:r>
              <a:rPr lang="en-IN" dirty="0" smtClean="0"/>
              <a:t> Filter</a:t>
            </a:r>
            <a:br>
              <a:rPr lang="en-IN" dirty="0" smtClean="0"/>
            </a:b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b="1" dirty="0" smtClean="0"/>
              <a:t>Advantage of Filter</a:t>
            </a:r>
          </a:p>
          <a:p>
            <a:r>
              <a:rPr lang="en-IN" sz="2000" dirty="0" smtClean="0"/>
              <a:t>Filter is pluggable.</a:t>
            </a:r>
          </a:p>
          <a:p>
            <a:r>
              <a:rPr lang="en-IN" sz="2000" dirty="0" smtClean="0"/>
              <a:t>One filter don't have dependency onto another resource.</a:t>
            </a:r>
          </a:p>
          <a:p>
            <a:r>
              <a:rPr lang="en-IN" sz="2000" dirty="0" smtClean="0"/>
              <a:t>Less Maintenance</a:t>
            </a:r>
          </a:p>
          <a:p>
            <a:pPr>
              <a:buFont typeface="Wingdings" pitchFamily="2" charset="2"/>
              <a:buChar char="Ø"/>
            </a:pPr>
            <a:r>
              <a:rPr lang="en-IN" sz="2400" dirty="0" smtClean="0"/>
              <a:t>Filter API</a:t>
            </a:r>
          </a:p>
          <a:p>
            <a:r>
              <a:rPr lang="en-IN" sz="2000" dirty="0" smtClean="0"/>
              <a:t>Like </a:t>
            </a:r>
            <a:r>
              <a:rPr lang="en-IN" sz="2000" dirty="0" err="1" smtClean="0"/>
              <a:t>servlet</a:t>
            </a:r>
            <a:r>
              <a:rPr lang="en-IN" sz="2000" dirty="0" smtClean="0"/>
              <a:t> filter have its own API. The </a:t>
            </a:r>
            <a:r>
              <a:rPr lang="en-IN" sz="2000" dirty="0" err="1" smtClean="0"/>
              <a:t>javax.servlet</a:t>
            </a:r>
            <a:r>
              <a:rPr lang="en-IN" sz="2000" dirty="0" smtClean="0"/>
              <a:t> package contains the three interfaces of Filter API.</a:t>
            </a:r>
          </a:p>
          <a:p>
            <a:r>
              <a:rPr lang="en-IN" sz="2000" dirty="0" smtClean="0"/>
              <a:t>Filter</a:t>
            </a:r>
          </a:p>
          <a:p>
            <a:r>
              <a:rPr lang="en-IN" sz="2000" dirty="0" err="1" smtClean="0"/>
              <a:t>FilterChain</a:t>
            </a:r>
            <a:endParaRPr lang="en-IN" sz="2000" dirty="0" smtClean="0"/>
          </a:p>
          <a:p>
            <a:r>
              <a:rPr lang="en-IN" sz="2000" dirty="0" err="1" smtClean="0"/>
              <a:t>FilterConfig</a:t>
            </a:r>
            <a:endParaRPr lang="en-IN" sz="2000" dirty="0" smtClean="0"/>
          </a:p>
          <a:p>
            <a:pPr>
              <a:buFont typeface="Wingdings" pitchFamily="2" charset="2"/>
              <a:buChar char="Ø"/>
            </a:pPr>
            <a:r>
              <a:rPr lang="en-IN" sz="2400" b="1" dirty="0" smtClean="0"/>
              <a:t> Filter interface</a:t>
            </a:r>
          </a:p>
          <a:p>
            <a:pPr>
              <a:buFont typeface="Arial" pitchFamily="34" charset="0"/>
              <a:buChar char="•"/>
            </a:pPr>
            <a:r>
              <a:rPr lang="en-IN" sz="2000" dirty="0" smtClean="0"/>
              <a:t>For creating any filter, you must implement the Filter interface. Filter interface provides the life cycle methods for a filter.</a:t>
            </a:r>
          </a:p>
          <a:p>
            <a:pPr>
              <a:buNone/>
            </a:pPr>
            <a:endParaRPr lang="en-IN" sz="2000" b="1" dirty="0" smtClean="0"/>
          </a:p>
          <a:p>
            <a:pPr>
              <a:buNone/>
            </a:pPr>
            <a:endParaRPr lang="en-I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r>
              <a:rPr lang="en-IN" dirty="0" smtClean="0"/>
              <a:t> Filter</a:t>
            </a:r>
            <a:br>
              <a:rPr lang="en-IN" dirty="0" smtClean="0"/>
            </a:br>
            <a:endParaRPr lang="en-IN" dirty="0"/>
          </a:p>
        </p:txBody>
      </p:sp>
      <p:sp>
        <p:nvSpPr>
          <p:cNvPr id="3" name="Content Placeholder 2"/>
          <p:cNvSpPr>
            <a:spLocks noGrp="1"/>
          </p:cNvSpPr>
          <p:nvPr>
            <p:ph idx="1"/>
          </p:nvPr>
        </p:nvSpPr>
        <p:spPr>
          <a:xfrm>
            <a:off x="381000" y="609600"/>
            <a:ext cx="8763000" cy="6248400"/>
          </a:xfrm>
        </p:spPr>
        <p:txBody>
          <a:bodyPr/>
          <a:lstStyle/>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None/>
            </a:pPr>
            <a:endParaRPr lang="en-IN" dirty="0" smtClean="0"/>
          </a:p>
          <a:p>
            <a:pPr>
              <a:buFont typeface="Wingdings" pitchFamily="2" charset="2"/>
              <a:buChar char="Ø"/>
            </a:pPr>
            <a:r>
              <a:rPr lang="en-IN" sz="2400" b="1" dirty="0" err="1" smtClean="0"/>
              <a:t>FilterChain</a:t>
            </a:r>
            <a:r>
              <a:rPr lang="en-IN" sz="2400" b="1" dirty="0" smtClean="0"/>
              <a:t> interface</a:t>
            </a:r>
          </a:p>
          <a:p>
            <a:r>
              <a:rPr lang="en-IN" sz="2000" dirty="0" smtClean="0"/>
              <a:t>The object of </a:t>
            </a:r>
            <a:r>
              <a:rPr lang="en-IN" sz="2000" dirty="0" err="1" smtClean="0"/>
              <a:t>FilterChain</a:t>
            </a:r>
            <a:r>
              <a:rPr lang="en-IN" sz="2000" dirty="0" smtClean="0"/>
              <a:t> is responsible to invoke the next filter or resource in the </a:t>
            </a:r>
            <a:r>
              <a:rPr lang="en-IN" sz="2000" dirty="0" err="1" smtClean="0"/>
              <a:t>chain.This</a:t>
            </a:r>
            <a:r>
              <a:rPr lang="en-IN" sz="2000" dirty="0" smtClean="0"/>
              <a:t> object is passed in the </a:t>
            </a:r>
            <a:r>
              <a:rPr lang="en-IN" sz="2000" dirty="0" err="1" smtClean="0"/>
              <a:t>doFilter</a:t>
            </a:r>
            <a:r>
              <a:rPr lang="en-IN" sz="2000" dirty="0" smtClean="0"/>
              <a:t> method of Filter </a:t>
            </a:r>
            <a:r>
              <a:rPr lang="en-IN" sz="2000" dirty="0" err="1" smtClean="0"/>
              <a:t>interface.The</a:t>
            </a:r>
            <a:r>
              <a:rPr lang="en-IN" sz="2000" dirty="0" smtClean="0"/>
              <a:t> </a:t>
            </a:r>
            <a:r>
              <a:rPr lang="en-IN" sz="2000" dirty="0" err="1" smtClean="0"/>
              <a:t>FilterChain</a:t>
            </a:r>
            <a:r>
              <a:rPr lang="en-IN" sz="2000" dirty="0" smtClean="0"/>
              <a:t> interface contains only one method:</a:t>
            </a:r>
          </a:p>
          <a:p>
            <a:r>
              <a:rPr lang="en-IN" sz="2000" b="1" dirty="0" smtClean="0"/>
              <a:t>public void </a:t>
            </a:r>
            <a:r>
              <a:rPr lang="en-IN" sz="2000" b="1" dirty="0" err="1" smtClean="0"/>
              <a:t>doFilter</a:t>
            </a:r>
            <a:r>
              <a:rPr lang="en-IN" sz="2000" b="1" dirty="0" smtClean="0"/>
              <a:t>(</a:t>
            </a:r>
            <a:r>
              <a:rPr lang="en-IN" sz="2000" b="1" dirty="0" err="1" smtClean="0"/>
              <a:t>HttpServletRequest</a:t>
            </a:r>
            <a:r>
              <a:rPr lang="en-IN" sz="2000" b="1" dirty="0" smtClean="0"/>
              <a:t> request, </a:t>
            </a:r>
            <a:r>
              <a:rPr lang="en-IN" sz="2000" b="1" dirty="0" err="1" smtClean="0"/>
              <a:t>HttpServletResponse</a:t>
            </a:r>
            <a:r>
              <a:rPr lang="en-IN" sz="2000" b="1" dirty="0" smtClean="0"/>
              <a:t> response):</a:t>
            </a:r>
            <a:r>
              <a:rPr lang="en-IN" sz="2000" dirty="0" smtClean="0"/>
              <a:t> it passes the control to the next filter or resource.</a:t>
            </a:r>
          </a:p>
          <a:p>
            <a:pPr>
              <a:buFont typeface="Arial" pitchFamily="34" charset="0"/>
              <a:buChar char="•"/>
            </a:pPr>
            <a:endParaRPr lang="en-IN" sz="2000" dirty="0"/>
          </a:p>
        </p:txBody>
      </p:sp>
      <p:graphicFrame>
        <p:nvGraphicFramePr>
          <p:cNvPr id="5" name="Table 4"/>
          <p:cNvGraphicFramePr>
            <a:graphicFrameLocks noGrp="1"/>
          </p:cNvGraphicFramePr>
          <p:nvPr/>
        </p:nvGraphicFramePr>
        <p:xfrm>
          <a:off x="685800" y="762000"/>
          <a:ext cx="8001000" cy="3567090"/>
        </p:xfrm>
        <a:graphic>
          <a:graphicData uri="http://schemas.openxmlformats.org/drawingml/2006/table">
            <a:tbl>
              <a:tblPr/>
              <a:tblGrid>
                <a:gridCol w="4000500"/>
                <a:gridCol w="4000500"/>
              </a:tblGrid>
              <a:tr h="293824">
                <a:tc>
                  <a:txBody>
                    <a:bodyPr/>
                    <a:lstStyle/>
                    <a:p>
                      <a:pPr algn="l" fontAlgn="t"/>
                      <a:r>
                        <a:rPr lang="en-IN" sz="1600" dirty="0">
                          <a:solidFill>
                            <a:srgbClr val="FFFFFF"/>
                          </a:solidFill>
                        </a:rPr>
                        <a:t>Method</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dirty="0">
                          <a:solidFill>
                            <a:srgbClr val="FFFFFF"/>
                          </a:solidFill>
                        </a:rPr>
                        <a:t>Description</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847699">
                <a:tc>
                  <a:txBody>
                    <a:bodyPr/>
                    <a:lstStyle/>
                    <a:p>
                      <a:pPr fontAlgn="t"/>
                      <a:r>
                        <a:rPr lang="en-IN" sz="1600" b="0" i="0">
                          <a:solidFill>
                            <a:srgbClr val="000000"/>
                          </a:solidFill>
                          <a:latin typeface="Verdana"/>
                        </a:rPr>
                        <a:t>public void init(FilterConfig config)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init() method is invoked only once. It is used to initialize the filter.</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577192">
                <a:tc>
                  <a:txBody>
                    <a:bodyPr/>
                    <a:lstStyle/>
                    <a:p>
                      <a:pPr fontAlgn="t"/>
                      <a:r>
                        <a:rPr lang="en-IN" sz="1600" b="0" i="0" dirty="0">
                          <a:solidFill>
                            <a:srgbClr val="000000"/>
                          </a:solidFill>
                          <a:latin typeface="Verdana"/>
                        </a:rPr>
                        <a:t>public void </a:t>
                      </a:r>
                      <a:r>
                        <a:rPr lang="en-IN" sz="1600" b="0" i="0" dirty="0" err="1">
                          <a:solidFill>
                            <a:srgbClr val="000000"/>
                          </a:solidFill>
                          <a:latin typeface="Verdana"/>
                        </a:rPr>
                        <a:t>doFilter</a:t>
                      </a:r>
                      <a:r>
                        <a:rPr lang="en-IN" sz="1600" b="0" i="0" dirty="0">
                          <a:solidFill>
                            <a:srgbClr val="000000"/>
                          </a:solidFill>
                          <a:latin typeface="Verdana"/>
                        </a:rPr>
                        <a:t>(</a:t>
                      </a:r>
                      <a:r>
                        <a:rPr lang="en-IN" sz="1600" b="0" i="0" dirty="0" err="1">
                          <a:solidFill>
                            <a:srgbClr val="000000"/>
                          </a:solidFill>
                          <a:latin typeface="Verdana"/>
                        </a:rPr>
                        <a:t>HttpServletRequest</a:t>
                      </a:r>
                      <a:r>
                        <a:rPr lang="en-IN" sz="1600" b="0" i="0" dirty="0">
                          <a:solidFill>
                            <a:srgbClr val="000000"/>
                          </a:solidFill>
                          <a:latin typeface="Verdana"/>
                        </a:rPr>
                        <a:t> </a:t>
                      </a:r>
                      <a:r>
                        <a:rPr lang="en-IN" sz="1600" b="0" i="0" dirty="0" err="1">
                          <a:solidFill>
                            <a:srgbClr val="000000"/>
                          </a:solidFill>
                          <a:latin typeface="Verdana"/>
                        </a:rPr>
                        <a:t>request,HttpServletResponse</a:t>
                      </a:r>
                      <a:r>
                        <a:rPr lang="en-IN" sz="1600" b="0" i="0" dirty="0">
                          <a:solidFill>
                            <a:srgbClr val="000000"/>
                          </a:solidFill>
                          <a:latin typeface="Verdana"/>
                        </a:rPr>
                        <a:t> response, </a:t>
                      </a:r>
                      <a:r>
                        <a:rPr lang="en-IN" sz="1600" b="0" i="0" dirty="0" err="1">
                          <a:solidFill>
                            <a:srgbClr val="000000"/>
                          </a:solidFill>
                          <a:latin typeface="Verdana"/>
                        </a:rPr>
                        <a:t>FilterChain</a:t>
                      </a:r>
                      <a:r>
                        <a:rPr lang="en-IN" sz="1600" b="0" i="0" dirty="0">
                          <a:solidFill>
                            <a:srgbClr val="000000"/>
                          </a:solidFill>
                          <a:latin typeface="Verdana"/>
                        </a:rPr>
                        <a:t> chain)</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doFilter() method is invoked every time when user request to any resource, to which the filter is mapped.It is used to perform filtering tasks.</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847699">
                <a:tc>
                  <a:txBody>
                    <a:bodyPr/>
                    <a:lstStyle/>
                    <a:p>
                      <a:pPr fontAlgn="t"/>
                      <a:r>
                        <a:rPr lang="en-IN" sz="1600" b="0" i="0">
                          <a:solidFill>
                            <a:srgbClr val="000000"/>
                          </a:solidFill>
                          <a:latin typeface="Verdana"/>
                        </a:rPr>
                        <a:t>public void destroy()</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dirty="0">
                          <a:solidFill>
                            <a:srgbClr val="000000"/>
                          </a:solidFill>
                          <a:latin typeface="Verdana"/>
                        </a:rPr>
                        <a:t>This is invoked only once when filter is taken out of the service.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r>
              <a:rPr lang="en-IN" dirty="0" smtClean="0"/>
              <a:t> Filter</a:t>
            </a:r>
            <a:br>
              <a:rPr lang="en-IN" dirty="0" smtClean="0"/>
            </a:b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How to define Filter</a:t>
            </a:r>
          </a:p>
          <a:p>
            <a:r>
              <a:rPr lang="en-IN" sz="2000" dirty="0" smtClean="0"/>
              <a:t>&lt;web-app&gt;  </a:t>
            </a:r>
          </a:p>
          <a:p>
            <a:r>
              <a:rPr lang="en-IN" sz="2000" dirty="0" smtClean="0"/>
              <a:t>  </a:t>
            </a:r>
          </a:p>
          <a:p>
            <a:r>
              <a:rPr lang="en-IN" sz="2000" dirty="0" smtClean="0"/>
              <a:t>&lt;filter&gt;  </a:t>
            </a:r>
          </a:p>
          <a:p>
            <a:r>
              <a:rPr lang="en-IN" sz="2000" dirty="0" smtClean="0"/>
              <a:t>&lt;filter-name&gt;...&lt;/filter-name&gt;  </a:t>
            </a:r>
          </a:p>
          <a:p>
            <a:r>
              <a:rPr lang="en-IN" sz="2000" dirty="0" smtClean="0"/>
              <a:t>&lt;filter-</a:t>
            </a:r>
            <a:r>
              <a:rPr lang="en-IN" sz="2000" b="1" dirty="0" smtClean="0"/>
              <a:t>class</a:t>
            </a:r>
            <a:r>
              <a:rPr lang="en-IN" sz="2000" dirty="0" smtClean="0"/>
              <a:t>&gt;...&lt;/filter-</a:t>
            </a:r>
            <a:r>
              <a:rPr lang="en-IN" sz="2000" b="1" dirty="0" smtClean="0"/>
              <a:t>class</a:t>
            </a:r>
            <a:r>
              <a:rPr lang="en-IN" sz="2000" dirty="0" smtClean="0"/>
              <a:t>&gt;  </a:t>
            </a:r>
          </a:p>
          <a:p>
            <a:r>
              <a:rPr lang="en-IN" sz="2000" dirty="0" smtClean="0"/>
              <a:t>&lt;/filter&gt;  </a:t>
            </a:r>
          </a:p>
          <a:p>
            <a:r>
              <a:rPr lang="en-IN" sz="2000" dirty="0" smtClean="0"/>
              <a:t>   </a:t>
            </a:r>
          </a:p>
          <a:p>
            <a:r>
              <a:rPr lang="en-IN" sz="2000" dirty="0" smtClean="0"/>
              <a:t>&lt;filter-mapping&gt;  </a:t>
            </a:r>
          </a:p>
          <a:p>
            <a:r>
              <a:rPr lang="en-IN" sz="2000" dirty="0" smtClean="0"/>
              <a:t>&lt;filter-name&gt;...&lt;/filter-name&gt;  </a:t>
            </a:r>
          </a:p>
          <a:p>
            <a:r>
              <a:rPr lang="en-IN" sz="2000" dirty="0" smtClean="0"/>
              <a:t>&lt;</a:t>
            </a:r>
            <a:r>
              <a:rPr lang="en-IN" sz="2000" dirty="0" err="1" smtClean="0"/>
              <a:t>url</a:t>
            </a:r>
            <a:r>
              <a:rPr lang="en-IN" sz="2000" dirty="0" smtClean="0"/>
              <a:t>-pattern&gt;...&lt;/</a:t>
            </a:r>
            <a:r>
              <a:rPr lang="en-IN" sz="2000" dirty="0" err="1" smtClean="0"/>
              <a:t>url</a:t>
            </a:r>
            <a:r>
              <a:rPr lang="en-IN" sz="2000" dirty="0" smtClean="0"/>
              <a:t>-pattern&gt;  </a:t>
            </a:r>
          </a:p>
          <a:p>
            <a:r>
              <a:rPr lang="en-IN" sz="2000" dirty="0" smtClean="0"/>
              <a:t>&lt;/filter-mapping&gt;  </a:t>
            </a:r>
          </a:p>
          <a:p>
            <a:r>
              <a:rPr lang="en-IN" sz="2000" dirty="0" smtClean="0"/>
              <a:t>  </a:t>
            </a:r>
          </a:p>
          <a:p>
            <a:r>
              <a:rPr lang="en-IN" sz="2000" dirty="0" smtClean="0"/>
              <a:t>&lt;/web-app&gt;</a:t>
            </a:r>
          </a:p>
          <a:p>
            <a:pPr>
              <a:buNone/>
            </a:pPr>
            <a:endParaRPr lang="en-IN"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err="1" smtClean="0"/>
              <a:t>Servlet</a:t>
            </a:r>
            <a:r>
              <a:rPr lang="en-IN" dirty="0" smtClean="0"/>
              <a:t> Filter</a:t>
            </a:r>
            <a:br>
              <a:rPr lang="en-IN" dirty="0" smtClean="0"/>
            </a:br>
            <a:endParaRPr lang="en-IN" dirty="0"/>
          </a:p>
        </p:txBody>
      </p:sp>
      <p:sp>
        <p:nvSpPr>
          <p:cNvPr id="3" name="Content Placeholder 2"/>
          <p:cNvSpPr>
            <a:spLocks noGrp="1"/>
          </p:cNvSpPr>
          <p:nvPr>
            <p:ph idx="1"/>
          </p:nvPr>
        </p:nvSpPr>
        <p:spPr>
          <a:xfrm>
            <a:off x="304800" y="609600"/>
            <a:ext cx="8839200" cy="6248400"/>
          </a:xfrm>
        </p:spPr>
        <p:txBody>
          <a:bodyPr>
            <a:normAutofit/>
          </a:bodyPr>
          <a:lstStyle/>
          <a:p>
            <a:pPr>
              <a:buFont typeface="Arial" pitchFamily="34" charset="0"/>
              <a:buChar char="•"/>
            </a:pPr>
            <a:r>
              <a:rPr lang="en-IN" sz="2000" dirty="0" smtClean="0"/>
              <a:t>For mapping filter we can use, either </a:t>
            </a:r>
            <a:r>
              <a:rPr lang="en-IN" sz="2000" dirty="0" err="1" smtClean="0"/>
              <a:t>url</a:t>
            </a:r>
            <a:r>
              <a:rPr lang="en-IN" sz="2000" dirty="0" smtClean="0"/>
              <a:t>-pattern or </a:t>
            </a:r>
            <a:r>
              <a:rPr lang="en-IN" sz="2000" dirty="0" err="1" smtClean="0"/>
              <a:t>servlet</a:t>
            </a:r>
            <a:r>
              <a:rPr lang="en-IN" sz="2000" dirty="0" smtClean="0"/>
              <a:t>-name. The </a:t>
            </a:r>
            <a:r>
              <a:rPr lang="en-IN" sz="2000" dirty="0" err="1" smtClean="0"/>
              <a:t>url</a:t>
            </a:r>
            <a:r>
              <a:rPr lang="en-IN" sz="2000" dirty="0" smtClean="0"/>
              <a:t>-pattern elements has an advantage over </a:t>
            </a:r>
            <a:r>
              <a:rPr lang="en-IN" sz="2000" dirty="0" err="1" smtClean="0"/>
              <a:t>servlet</a:t>
            </a:r>
            <a:r>
              <a:rPr lang="en-IN" sz="2000" dirty="0" smtClean="0"/>
              <a:t>-name element i.e. it can be applied on </a:t>
            </a:r>
            <a:r>
              <a:rPr lang="en-IN" sz="2000" dirty="0" err="1" smtClean="0"/>
              <a:t>servlet</a:t>
            </a:r>
            <a:r>
              <a:rPr lang="en-IN" sz="2000" dirty="0" smtClean="0"/>
              <a:t>, JSP or HTML.</a:t>
            </a:r>
          </a:p>
          <a:p>
            <a:pPr>
              <a:buFont typeface="Wingdings" pitchFamily="2" charset="2"/>
              <a:buChar char="Ø"/>
            </a:pPr>
            <a:r>
              <a:rPr lang="en-IN" sz="2400" dirty="0" err="1" smtClean="0"/>
              <a:t>FilterConfig</a:t>
            </a:r>
            <a:endParaRPr lang="en-IN" sz="2400" dirty="0" smtClean="0"/>
          </a:p>
          <a:p>
            <a:pPr>
              <a:buFont typeface="Arial" pitchFamily="34" charset="0"/>
              <a:buChar char="•"/>
            </a:pPr>
            <a:r>
              <a:rPr lang="en-IN" sz="2000" dirty="0" smtClean="0"/>
              <a:t>An object of </a:t>
            </a:r>
            <a:r>
              <a:rPr lang="en-IN" sz="2000" dirty="0" err="1" smtClean="0"/>
              <a:t>FilterConfig</a:t>
            </a:r>
            <a:r>
              <a:rPr lang="en-IN" sz="2000" dirty="0" smtClean="0"/>
              <a:t> is created by the web container. This object can be used to get the configuration information from the web.xml file.</a:t>
            </a:r>
          </a:p>
          <a:p>
            <a:pPr>
              <a:buFont typeface="Wingdings" pitchFamily="2" charset="2"/>
              <a:buChar char="q"/>
            </a:pPr>
            <a:r>
              <a:rPr lang="en-IN" sz="2400" dirty="0" smtClean="0"/>
              <a:t>Methods of </a:t>
            </a:r>
            <a:r>
              <a:rPr lang="en-IN" sz="2400" dirty="0" err="1" smtClean="0"/>
              <a:t>FilterConfig</a:t>
            </a:r>
            <a:r>
              <a:rPr lang="en-IN" sz="2400" dirty="0" smtClean="0"/>
              <a:t> interface</a:t>
            </a:r>
          </a:p>
          <a:p>
            <a:r>
              <a:rPr lang="en-IN" sz="2000" dirty="0" smtClean="0"/>
              <a:t>There are following 4 methods in the </a:t>
            </a:r>
            <a:r>
              <a:rPr lang="en-IN" sz="2000" dirty="0" err="1" smtClean="0"/>
              <a:t>FilterConfig</a:t>
            </a:r>
            <a:r>
              <a:rPr lang="en-IN" sz="2000" dirty="0" smtClean="0"/>
              <a:t> interface.</a:t>
            </a:r>
          </a:p>
          <a:p>
            <a:r>
              <a:rPr lang="en-IN" sz="2000" b="1" dirty="0" smtClean="0"/>
              <a:t>public void init(</a:t>
            </a:r>
            <a:r>
              <a:rPr lang="en-IN" sz="2000" b="1" dirty="0" err="1" smtClean="0"/>
              <a:t>FilterConfig</a:t>
            </a:r>
            <a:r>
              <a:rPr lang="en-IN" sz="2000" b="1" dirty="0" smtClean="0"/>
              <a:t> </a:t>
            </a:r>
            <a:r>
              <a:rPr lang="en-IN" sz="2000" b="1" dirty="0" err="1" smtClean="0"/>
              <a:t>config</a:t>
            </a:r>
            <a:r>
              <a:rPr lang="en-IN" sz="2000" b="1" dirty="0" smtClean="0"/>
              <a:t>):</a:t>
            </a:r>
            <a:r>
              <a:rPr lang="en-IN" sz="2000" dirty="0" smtClean="0"/>
              <a:t> init() method is invoked only once it is used to initialize the filter.</a:t>
            </a:r>
          </a:p>
          <a:p>
            <a:r>
              <a:rPr lang="en-IN" sz="2000" b="1" dirty="0" smtClean="0"/>
              <a:t>public String </a:t>
            </a:r>
            <a:r>
              <a:rPr lang="en-IN" sz="2000" b="1" dirty="0" err="1" smtClean="0"/>
              <a:t>getInitParameter</a:t>
            </a:r>
            <a:r>
              <a:rPr lang="en-IN" sz="2000" b="1" dirty="0" smtClean="0"/>
              <a:t>(String </a:t>
            </a:r>
            <a:r>
              <a:rPr lang="en-IN" sz="2000" b="1" dirty="0" err="1" smtClean="0"/>
              <a:t>parameterName</a:t>
            </a:r>
            <a:r>
              <a:rPr lang="en-IN" sz="2000" b="1" dirty="0" smtClean="0"/>
              <a:t>):</a:t>
            </a:r>
            <a:r>
              <a:rPr lang="en-IN" sz="2000" dirty="0" smtClean="0"/>
              <a:t> Returns the parameter value for the specified parameter name.</a:t>
            </a:r>
          </a:p>
          <a:p>
            <a:r>
              <a:rPr lang="en-IN" sz="2000" b="1" dirty="0" smtClean="0"/>
              <a:t>public </a:t>
            </a:r>
            <a:r>
              <a:rPr lang="en-IN" sz="2000" b="1" dirty="0" err="1" smtClean="0"/>
              <a:t>java.util.Enumeration</a:t>
            </a:r>
            <a:r>
              <a:rPr lang="en-IN" sz="2000" b="1" dirty="0" smtClean="0"/>
              <a:t> </a:t>
            </a:r>
            <a:r>
              <a:rPr lang="en-IN" sz="2000" b="1" dirty="0" err="1" smtClean="0"/>
              <a:t>getInitParameterNames</a:t>
            </a:r>
            <a:r>
              <a:rPr lang="en-IN" sz="2000" b="1" dirty="0" smtClean="0"/>
              <a:t>():</a:t>
            </a:r>
            <a:r>
              <a:rPr lang="en-IN" sz="2000" dirty="0" smtClean="0"/>
              <a:t> Returns an enumeration containing all the parameter names.</a:t>
            </a:r>
          </a:p>
          <a:p>
            <a:r>
              <a:rPr lang="en-IN" sz="2000" b="1" dirty="0" smtClean="0"/>
              <a:t>public </a:t>
            </a:r>
            <a:r>
              <a:rPr lang="en-IN" sz="2000" b="1" dirty="0" err="1" smtClean="0"/>
              <a:t>ServletContext</a:t>
            </a:r>
            <a:r>
              <a:rPr lang="en-IN" sz="2000" b="1" dirty="0" smtClean="0"/>
              <a:t> </a:t>
            </a:r>
            <a:r>
              <a:rPr lang="en-IN" sz="2000" b="1" dirty="0" err="1" smtClean="0"/>
              <a:t>getServletContext</a:t>
            </a:r>
            <a:r>
              <a:rPr lang="en-IN" sz="2000" b="1" dirty="0" smtClean="0"/>
              <a:t>():</a:t>
            </a:r>
            <a:r>
              <a:rPr lang="en-IN" sz="2000" dirty="0" smtClean="0"/>
              <a:t> Returns the </a:t>
            </a:r>
            <a:r>
              <a:rPr lang="en-IN" sz="2000" dirty="0" err="1" smtClean="0"/>
              <a:t>ServletContext</a:t>
            </a:r>
            <a:r>
              <a:rPr lang="en-IN" sz="2000" dirty="0" smtClean="0"/>
              <a:t> object.</a:t>
            </a:r>
          </a:p>
          <a:p>
            <a:pPr>
              <a:buNone/>
            </a:pPr>
            <a:endParaRPr lang="en-IN"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rmAutofit fontScale="85000" lnSpcReduction="10000"/>
          </a:bodyPr>
          <a:lstStyle/>
          <a:p>
            <a:r>
              <a:rPr lang="en-IN" sz="2000" b="1" dirty="0" smtClean="0"/>
              <a:t>JSP</a:t>
            </a:r>
            <a:r>
              <a:rPr lang="en-IN" sz="2000" dirty="0" smtClean="0"/>
              <a:t> technology is used to create web application just like </a:t>
            </a:r>
            <a:r>
              <a:rPr lang="en-IN" sz="2000" dirty="0" err="1" smtClean="0"/>
              <a:t>Servlet</a:t>
            </a:r>
            <a:r>
              <a:rPr lang="en-IN" sz="2000" dirty="0" smtClean="0"/>
              <a:t> technology. It can be thought of as an extension to </a:t>
            </a:r>
            <a:r>
              <a:rPr lang="en-IN" sz="2000" dirty="0" err="1" smtClean="0"/>
              <a:t>servlet</a:t>
            </a:r>
            <a:r>
              <a:rPr lang="en-IN" sz="2000" dirty="0" smtClean="0"/>
              <a:t> because it provides more functionality than </a:t>
            </a:r>
            <a:r>
              <a:rPr lang="en-IN" sz="2000" dirty="0" err="1" smtClean="0"/>
              <a:t>servlet</a:t>
            </a:r>
            <a:r>
              <a:rPr lang="en-IN" sz="2000" dirty="0" smtClean="0"/>
              <a:t> such as expression language, </a:t>
            </a:r>
            <a:r>
              <a:rPr lang="en-IN" sz="2000" dirty="0" err="1" smtClean="0"/>
              <a:t>jstl</a:t>
            </a:r>
            <a:r>
              <a:rPr lang="en-IN" sz="2000" dirty="0" smtClean="0"/>
              <a:t> etc.</a:t>
            </a:r>
          </a:p>
          <a:p>
            <a:r>
              <a:rPr lang="en-IN" sz="2000" dirty="0" smtClean="0"/>
              <a:t>A JSP page consists of HTML tags and JSP tags. The </a:t>
            </a:r>
            <a:r>
              <a:rPr lang="en-IN" sz="2000" dirty="0" err="1" smtClean="0"/>
              <a:t>jsp</a:t>
            </a:r>
            <a:r>
              <a:rPr lang="en-IN" sz="2000" dirty="0" smtClean="0"/>
              <a:t> pages are easier to maintain than </a:t>
            </a:r>
            <a:r>
              <a:rPr lang="en-IN" sz="2000" dirty="0" err="1" smtClean="0"/>
              <a:t>servlet</a:t>
            </a:r>
            <a:r>
              <a:rPr lang="en-IN" sz="2000" dirty="0" smtClean="0"/>
              <a:t> because we can separate designing and development. It provides some additional features such as Expression Language, Custom Tag etc.</a:t>
            </a:r>
          </a:p>
          <a:p>
            <a:pPr>
              <a:buFont typeface="Wingdings" pitchFamily="2" charset="2"/>
              <a:buChar char="Ø"/>
            </a:pPr>
            <a:r>
              <a:rPr lang="en-IN" sz="2400" dirty="0" smtClean="0"/>
              <a:t>Advantage of JSP over </a:t>
            </a:r>
            <a:r>
              <a:rPr lang="en-IN" sz="2400" dirty="0" err="1" smtClean="0"/>
              <a:t>Servlet</a:t>
            </a:r>
            <a:endParaRPr lang="en-IN" sz="2400" dirty="0" smtClean="0"/>
          </a:p>
          <a:p>
            <a:r>
              <a:rPr lang="en-IN" sz="2000" dirty="0" smtClean="0"/>
              <a:t>There are many advantages of JSP over </a:t>
            </a:r>
            <a:r>
              <a:rPr lang="en-IN" sz="2000" dirty="0" err="1" smtClean="0"/>
              <a:t>servlet</a:t>
            </a:r>
            <a:r>
              <a:rPr lang="en-IN" sz="2000" dirty="0" smtClean="0"/>
              <a:t>. They are as follows:</a:t>
            </a:r>
          </a:p>
          <a:p>
            <a:r>
              <a:rPr lang="en-IN" sz="2000" b="1" dirty="0" smtClean="0"/>
              <a:t>1) Extension to </a:t>
            </a:r>
            <a:r>
              <a:rPr lang="en-IN" sz="2000" b="1" dirty="0" err="1" smtClean="0"/>
              <a:t>Servlet</a:t>
            </a:r>
            <a:endParaRPr lang="en-IN" sz="2000" b="1" dirty="0" smtClean="0"/>
          </a:p>
          <a:p>
            <a:r>
              <a:rPr lang="en-IN" sz="2000" dirty="0" smtClean="0"/>
              <a:t>JSP technology is the extension to </a:t>
            </a:r>
            <a:r>
              <a:rPr lang="en-IN" sz="2000" dirty="0" err="1" smtClean="0"/>
              <a:t>servlet</a:t>
            </a:r>
            <a:r>
              <a:rPr lang="en-IN" sz="2000" dirty="0" smtClean="0"/>
              <a:t> technology. We can use all the features of </a:t>
            </a:r>
            <a:r>
              <a:rPr lang="en-IN" sz="2000" dirty="0" err="1" smtClean="0"/>
              <a:t>servlet</a:t>
            </a:r>
            <a:r>
              <a:rPr lang="en-IN" sz="2000" dirty="0" smtClean="0"/>
              <a:t> in JSP. In addition to, we can use implicit objects, predefined tags, expression language and Custom tags in JSP, that makes JSP development easy.</a:t>
            </a:r>
          </a:p>
          <a:p>
            <a:r>
              <a:rPr lang="en-IN" sz="2000" b="1" dirty="0" smtClean="0"/>
              <a:t>2) Easy to maintain</a:t>
            </a:r>
          </a:p>
          <a:p>
            <a:r>
              <a:rPr lang="en-IN" sz="2000" dirty="0" smtClean="0"/>
              <a:t>JSP can be easily managed because we can easily separate our business logic with presentation logic. In </a:t>
            </a:r>
            <a:r>
              <a:rPr lang="en-IN" sz="2000" dirty="0" err="1" smtClean="0"/>
              <a:t>servlet</a:t>
            </a:r>
            <a:r>
              <a:rPr lang="en-IN" sz="2000" dirty="0" smtClean="0"/>
              <a:t> technology, we mix our business logic with the presentation logic.</a:t>
            </a:r>
          </a:p>
          <a:p>
            <a:r>
              <a:rPr lang="en-IN" sz="2000" b="1" dirty="0" smtClean="0"/>
              <a:t>3) Fast Development: No need to recompile and redeploy</a:t>
            </a:r>
          </a:p>
          <a:p>
            <a:r>
              <a:rPr lang="en-IN" sz="2000" dirty="0" smtClean="0"/>
              <a:t>If JSP page is modified, we don't need to recompile and redeploy the project. The </a:t>
            </a:r>
            <a:r>
              <a:rPr lang="en-IN" sz="2000" dirty="0" err="1" smtClean="0"/>
              <a:t>servlet</a:t>
            </a:r>
            <a:r>
              <a:rPr lang="en-IN" sz="2000" dirty="0" smtClean="0"/>
              <a:t> code needs to be updated and recompiled if we have to change the look and feel of the application.</a:t>
            </a:r>
          </a:p>
          <a:p>
            <a:r>
              <a:rPr lang="en-IN" sz="2000" b="1" dirty="0" smtClean="0"/>
              <a:t>4) Less code than </a:t>
            </a:r>
            <a:r>
              <a:rPr lang="en-IN" sz="2000" b="1" dirty="0" err="1" smtClean="0"/>
              <a:t>Servlet</a:t>
            </a:r>
            <a:endParaRPr lang="en-IN" sz="2000" b="1" dirty="0" smtClean="0"/>
          </a:p>
          <a:p>
            <a:r>
              <a:rPr lang="en-IN" sz="2000" dirty="0" smtClean="0"/>
              <a:t>In JSP, we can use a lot of tags such as action tags, </a:t>
            </a:r>
            <a:r>
              <a:rPr lang="en-IN" sz="2000" dirty="0" err="1" smtClean="0"/>
              <a:t>jstl</a:t>
            </a:r>
            <a:r>
              <a:rPr lang="en-IN" sz="2000" dirty="0" smtClean="0"/>
              <a:t>, custom tags etc. that reduces the code. Moreover, we can use EL, implicit objects etc.</a:t>
            </a:r>
          </a:p>
          <a:p>
            <a:pPr>
              <a:buFont typeface="Arial" pitchFamily="34" charset="0"/>
              <a:buChar char="•"/>
            </a:pPr>
            <a:endParaRPr lang="en-IN"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smtClean="0"/>
              <a:t>Life cycle of a JSP Page</a:t>
            </a:r>
          </a:p>
          <a:p>
            <a:r>
              <a:rPr lang="en-IN" sz="2000" dirty="0" smtClean="0"/>
              <a:t>The JSP pages follows these phases:</a:t>
            </a:r>
          </a:p>
          <a:p>
            <a:r>
              <a:rPr lang="en-IN" sz="2000" dirty="0" smtClean="0"/>
              <a:t>Translation of JSP Page</a:t>
            </a:r>
          </a:p>
          <a:p>
            <a:r>
              <a:rPr lang="en-IN" sz="2000" dirty="0" smtClean="0"/>
              <a:t>Compilation of JSP Page</a:t>
            </a:r>
          </a:p>
          <a:p>
            <a:r>
              <a:rPr lang="en-IN" sz="2000" dirty="0" err="1" smtClean="0"/>
              <a:t>Classloading</a:t>
            </a:r>
            <a:r>
              <a:rPr lang="en-IN" sz="2000" dirty="0" smtClean="0"/>
              <a:t> (class file is loaded by the </a:t>
            </a:r>
            <a:r>
              <a:rPr lang="en-IN" sz="2000" dirty="0" err="1" smtClean="0"/>
              <a:t>classloader</a:t>
            </a:r>
            <a:r>
              <a:rPr lang="en-IN" sz="2000" dirty="0" smtClean="0"/>
              <a:t>)</a:t>
            </a:r>
          </a:p>
          <a:p>
            <a:r>
              <a:rPr lang="en-IN" sz="2000" dirty="0" smtClean="0"/>
              <a:t>Instantiation (Object of the Generated </a:t>
            </a:r>
            <a:r>
              <a:rPr lang="en-IN" sz="2000" dirty="0" err="1" smtClean="0"/>
              <a:t>Servlet</a:t>
            </a:r>
            <a:r>
              <a:rPr lang="en-IN" sz="2000" dirty="0" smtClean="0"/>
              <a:t> is created).</a:t>
            </a:r>
          </a:p>
          <a:p>
            <a:r>
              <a:rPr lang="en-IN" sz="2000" dirty="0" smtClean="0"/>
              <a:t>Initialization ( </a:t>
            </a:r>
            <a:r>
              <a:rPr lang="en-IN" sz="2000" dirty="0" err="1" smtClean="0"/>
              <a:t>jspInit</a:t>
            </a:r>
            <a:r>
              <a:rPr lang="en-IN" sz="2000" dirty="0" smtClean="0"/>
              <a:t>() method is invoked by the container).</a:t>
            </a:r>
          </a:p>
          <a:p>
            <a:r>
              <a:rPr lang="en-IN" sz="2000" dirty="0" err="1" smtClean="0"/>
              <a:t>Reqeust</a:t>
            </a:r>
            <a:r>
              <a:rPr lang="en-IN" sz="2000" dirty="0" smtClean="0"/>
              <a:t> processing ( _</a:t>
            </a:r>
            <a:r>
              <a:rPr lang="en-IN" sz="2000" dirty="0" err="1" smtClean="0"/>
              <a:t>jspService</a:t>
            </a:r>
            <a:r>
              <a:rPr lang="en-IN" sz="2000" dirty="0" smtClean="0"/>
              <a:t>() method is invoked by the container).</a:t>
            </a:r>
          </a:p>
          <a:p>
            <a:r>
              <a:rPr lang="en-IN" sz="2000" dirty="0" smtClean="0"/>
              <a:t>Destroy ( </a:t>
            </a:r>
            <a:r>
              <a:rPr lang="en-IN" sz="2000" dirty="0" err="1" smtClean="0"/>
              <a:t>jspDestroy</a:t>
            </a:r>
            <a:r>
              <a:rPr lang="en-IN" sz="2000" dirty="0" smtClean="0"/>
              <a:t>() method is invoked by the container).</a:t>
            </a:r>
          </a:p>
          <a:p>
            <a:pPr>
              <a:buNone/>
            </a:pPr>
            <a:endParaRPr lang="en-IN"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lstStyle/>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Font typeface="Arial" pitchFamily="34" charset="0"/>
              <a:buChar char="•"/>
            </a:pPr>
            <a:endParaRPr lang="en-IN" dirty="0" smtClean="0"/>
          </a:p>
          <a:p>
            <a:pPr>
              <a:buNone/>
            </a:pPr>
            <a:r>
              <a:rPr lang="en-IN" dirty="0" smtClean="0"/>
              <a:t> </a:t>
            </a:r>
            <a:endParaRPr lang="en-IN" dirty="0"/>
          </a:p>
        </p:txBody>
      </p:sp>
      <p:pic>
        <p:nvPicPr>
          <p:cNvPr id="1026" name="Picture 2" descr="how JSP is converted into servlet"/>
          <p:cNvPicPr>
            <a:picLocks noChangeAspect="1" noChangeArrowheads="1"/>
          </p:cNvPicPr>
          <p:nvPr/>
        </p:nvPicPr>
        <p:blipFill>
          <a:blip r:embed="rId2"/>
          <a:srcRect/>
          <a:stretch>
            <a:fillRect/>
          </a:stretch>
        </p:blipFill>
        <p:spPr bwMode="auto">
          <a:xfrm>
            <a:off x="609600" y="990600"/>
            <a:ext cx="8305800" cy="44291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457200" y="1524000"/>
            <a:ext cx="8686800" cy="5334000"/>
          </a:xfrm>
        </p:spPr>
        <p:txBody>
          <a:bodyPr/>
          <a:lstStyle/>
          <a:p>
            <a:pPr>
              <a:buFont typeface="Wingdings" pitchFamily="2" charset="2"/>
              <a:buChar char="Ø"/>
            </a:pPr>
            <a:r>
              <a:rPr lang="en-IN" sz="2400" dirty="0" smtClean="0"/>
              <a:t>Close the connection object</a:t>
            </a:r>
          </a:p>
          <a:p>
            <a:r>
              <a:rPr lang="en-IN" dirty="0" smtClean="0"/>
              <a:t>By closing connection object statement and </a:t>
            </a:r>
            <a:r>
              <a:rPr lang="en-IN" dirty="0" err="1" smtClean="0"/>
              <a:t>ResultSet</a:t>
            </a:r>
            <a:r>
              <a:rPr lang="en-IN" dirty="0" smtClean="0"/>
              <a:t> will be closed automatically. The close() method of Connection interface is used to close the </a:t>
            </a:r>
            <a:r>
              <a:rPr lang="en-IN" dirty="0" err="1" smtClean="0"/>
              <a:t>connection.</a:t>
            </a:r>
            <a:r>
              <a:rPr lang="en-IN" b="1" dirty="0" err="1" smtClean="0"/>
              <a:t>Syntax</a:t>
            </a:r>
            <a:r>
              <a:rPr lang="en-IN" b="1" dirty="0" smtClean="0"/>
              <a:t> of close() method</a:t>
            </a:r>
          </a:p>
          <a:p>
            <a:pPr>
              <a:buNone/>
            </a:pPr>
            <a:r>
              <a:rPr lang="en-IN" b="1" dirty="0" smtClean="0"/>
              <a:t>public</a:t>
            </a:r>
            <a:r>
              <a:rPr lang="en-IN" dirty="0" smtClean="0"/>
              <a:t> </a:t>
            </a:r>
            <a:r>
              <a:rPr lang="en-IN" b="1" dirty="0" smtClean="0"/>
              <a:t>void</a:t>
            </a:r>
            <a:r>
              <a:rPr lang="en-IN" dirty="0" smtClean="0"/>
              <a:t> close()</a:t>
            </a:r>
            <a:r>
              <a:rPr lang="en-IN" b="1" dirty="0" smtClean="0"/>
              <a:t>throws</a:t>
            </a:r>
            <a:r>
              <a:rPr lang="en-IN" dirty="0" smtClean="0"/>
              <a:t> </a:t>
            </a:r>
            <a:r>
              <a:rPr lang="en-IN" dirty="0" err="1" smtClean="0"/>
              <a:t>SQLException</a:t>
            </a:r>
            <a:r>
              <a:rPr lang="en-IN" dirty="0" smtClean="0"/>
              <a:t>  </a:t>
            </a:r>
          </a:p>
          <a:p>
            <a:r>
              <a:rPr lang="en-IN" dirty="0" smtClean="0"/>
              <a:t>Example to close connection</a:t>
            </a:r>
          </a:p>
          <a:p>
            <a:pPr>
              <a:buNone/>
            </a:pPr>
            <a:r>
              <a:rPr lang="en-IN" dirty="0" err="1" smtClean="0"/>
              <a:t>con.close</a:t>
            </a:r>
            <a:r>
              <a:rPr lang="en-IN" dirty="0" smtClean="0"/>
              <a:t>();</a:t>
            </a:r>
          </a:p>
          <a:p>
            <a:pPr>
              <a:buNone/>
            </a:pP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fontScale="92500" lnSpcReduction="10000"/>
          </a:bodyPr>
          <a:lstStyle/>
          <a:p>
            <a:pPr>
              <a:buFont typeface="Arial" pitchFamily="34" charset="0"/>
              <a:buChar char="•"/>
            </a:pPr>
            <a:r>
              <a:rPr lang="en-IN" sz="2000" dirty="0" smtClean="0"/>
              <a:t>As depicted in the above diagram, JSP page is translated into </a:t>
            </a:r>
            <a:r>
              <a:rPr lang="en-IN" sz="2000" dirty="0" err="1" smtClean="0"/>
              <a:t>servlet</a:t>
            </a:r>
            <a:r>
              <a:rPr lang="en-IN" sz="2000" dirty="0" smtClean="0"/>
              <a:t> by the help of JSP translator. The JSP translator is a part of </a:t>
            </a:r>
            <a:r>
              <a:rPr lang="en-IN" sz="2000" dirty="0" err="1" smtClean="0"/>
              <a:t>webserver</a:t>
            </a:r>
            <a:r>
              <a:rPr lang="en-IN" sz="2000" dirty="0" smtClean="0"/>
              <a:t> that is responsible to translate the JSP page into </a:t>
            </a:r>
            <a:r>
              <a:rPr lang="en-IN" sz="2000" dirty="0" err="1" smtClean="0"/>
              <a:t>servlet</a:t>
            </a:r>
            <a:r>
              <a:rPr lang="en-IN" sz="2000" dirty="0" smtClean="0"/>
              <a:t>. </a:t>
            </a:r>
            <a:r>
              <a:rPr lang="en-IN" sz="2000" dirty="0" err="1" smtClean="0"/>
              <a:t>Afterthat</a:t>
            </a:r>
            <a:r>
              <a:rPr lang="en-IN" sz="2000" dirty="0" smtClean="0"/>
              <a:t> </a:t>
            </a:r>
            <a:r>
              <a:rPr lang="en-IN" sz="2000" dirty="0" err="1" smtClean="0"/>
              <a:t>Servlet</a:t>
            </a:r>
            <a:r>
              <a:rPr lang="en-IN" sz="2000" dirty="0" smtClean="0"/>
              <a:t> page is compiled by the compiler and gets converted into the class file. Moreover, all the processes that happens in </a:t>
            </a:r>
            <a:r>
              <a:rPr lang="en-IN" sz="2000" dirty="0" err="1" smtClean="0"/>
              <a:t>servlet</a:t>
            </a:r>
            <a:r>
              <a:rPr lang="en-IN" sz="2000" dirty="0" smtClean="0"/>
              <a:t> is performed on JSP later like initialization, committing response to the browser and destroy.</a:t>
            </a:r>
          </a:p>
          <a:p>
            <a:pPr>
              <a:buFont typeface="Wingdings" pitchFamily="2" charset="2"/>
              <a:buChar char="v"/>
            </a:pPr>
            <a:r>
              <a:rPr lang="en-IN" sz="2400" dirty="0" smtClean="0"/>
              <a:t>The JSP API</a:t>
            </a:r>
          </a:p>
          <a:p>
            <a:r>
              <a:rPr lang="en-IN" sz="2000" dirty="0" smtClean="0"/>
              <a:t>The JSP API consists of two packages:</a:t>
            </a:r>
          </a:p>
          <a:p>
            <a:r>
              <a:rPr lang="en-IN" sz="2000" dirty="0" err="1" smtClean="0"/>
              <a:t>javax.servlet.jsp</a:t>
            </a:r>
            <a:endParaRPr lang="en-IN" sz="2000" dirty="0" smtClean="0"/>
          </a:p>
          <a:p>
            <a:r>
              <a:rPr lang="en-IN" sz="2000" dirty="0" err="1" smtClean="0"/>
              <a:t>javax.servlet.jsp.tagext</a:t>
            </a:r>
            <a:endParaRPr lang="en-IN" sz="2000" dirty="0" smtClean="0"/>
          </a:p>
          <a:p>
            <a:pPr>
              <a:buFont typeface="Wingdings" pitchFamily="2" charset="2"/>
              <a:buChar char="Ø"/>
            </a:pPr>
            <a:r>
              <a:rPr lang="en-IN" sz="2400" dirty="0" err="1" smtClean="0"/>
              <a:t>javax.servlet.jsp</a:t>
            </a:r>
            <a:r>
              <a:rPr lang="en-IN" sz="2400" dirty="0" smtClean="0"/>
              <a:t> package</a:t>
            </a:r>
          </a:p>
          <a:p>
            <a:pPr>
              <a:buFont typeface="Wingdings" pitchFamily="2" charset="2"/>
              <a:buChar char="q"/>
            </a:pPr>
            <a:r>
              <a:rPr lang="en-IN" sz="2400" dirty="0" smtClean="0"/>
              <a:t>Interfaces</a:t>
            </a:r>
          </a:p>
          <a:p>
            <a:pPr>
              <a:buFont typeface="Arial" pitchFamily="34" charset="0"/>
              <a:buChar char="•"/>
            </a:pPr>
            <a:r>
              <a:rPr lang="en-IN" sz="2000" dirty="0" err="1" smtClean="0"/>
              <a:t>JspPage</a:t>
            </a:r>
            <a:endParaRPr lang="en-IN" sz="2000" dirty="0" smtClean="0"/>
          </a:p>
          <a:p>
            <a:pPr>
              <a:buFont typeface="Arial" pitchFamily="34" charset="0"/>
              <a:buChar char="•"/>
            </a:pPr>
            <a:r>
              <a:rPr lang="en-IN" sz="2000" dirty="0" err="1" smtClean="0"/>
              <a:t>HttpJspPage</a:t>
            </a:r>
            <a:endParaRPr lang="en-IN" sz="2000" dirty="0" smtClean="0"/>
          </a:p>
          <a:p>
            <a:pPr>
              <a:buFont typeface="Wingdings" pitchFamily="2" charset="2"/>
              <a:buChar char="q"/>
            </a:pPr>
            <a:r>
              <a:rPr lang="en-IN" sz="2400" dirty="0" smtClean="0"/>
              <a:t>Classes</a:t>
            </a:r>
          </a:p>
          <a:p>
            <a:r>
              <a:rPr lang="en-IN" sz="2000" dirty="0" err="1" smtClean="0"/>
              <a:t>JspWriter</a:t>
            </a:r>
            <a:endParaRPr lang="en-IN" sz="2000" dirty="0" smtClean="0"/>
          </a:p>
          <a:p>
            <a:r>
              <a:rPr lang="en-IN" sz="2000" dirty="0" err="1" smtClean="0"/>
              <a:t>PageContext</a:t>
            </a:r>
            <a:endParaRPr lang="en-IN" sz="2000" dirty="0" smtClean="0"/>
          </a:p>
          <a:p>
            <a:r>
              <a:rPr lang="en-IN" sz="2000" dirty="0" err="1" smtClean="0"/>
              <a:t>JspException</a:t>
            </a:r>
            <a:endParaRPr lang="en-IN" sz="2000" dirty="0" smtClean="0"/>
          </a:p>
          <a:p>
            <a:pPr>
              <a:buFont typeface="Arial" pitchFamily="34" charset="0"/>
              <a:buChar char="•"/>
            </a:pPr>
            <a:endParaRPr lang="en-IN"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lstStyle/>
          <a:p>
            <a:pPr>
              <a:buFont typeface="Wingdings" pitchFamily="2" charset="2"/>
              <a:buChar char="Ø"/>
            </a:pPr>
            <a:r>
              <a:rPr lang="en-IN" sz="2400" dirty="0" smtClean="0"/>
              <a:t>The </a:t>
            </a:r>
            <a:r>
              <a:rPr lang="en-IN" sz="2400" dirty="0" err="1" smtClean="0"/>
              <a:t>JspPage</a:t>
            </a:r>
            <a:r>
              <a:rPr lang="en-IN" sz="2400" dirty="0" smtClean="0"/>
              <a:t> interface</a:t>
            </a:r>
          </a:p>
          <a:p>
            <a:pPr>
              <a:buFont typeface="Arial" pitchFamily="34" charset="0"/>
              <a:buChar char="•"/>
            </a:pPr>
            <a:r>
              <a:rPr lang="en-IN" dirty="0" smtClean="0"/>
              <a:t> </a:t>
            </a:r>
            <a:r>
              <a:rPr lang="en-IN" sz="2000" dirty="0" smtClean="0"/>
              <a:t>According to the JSP specification, all the generated </a:t>
            </a:r>
            <a:r>
              <a:rPr lang="en-IN" sz="2000" dirty="0" err="1" smtClean="0"/>
              <a:t>servlet</a:t>
            </a:r>
            <a:r>
              <a:rPr lang="en-IN" sz="2000" dirty="0" smtClean="0"/>
              <a:t> classes must implement the </a:t>
            </a:r>
            <a:r>
              <a:rPr lang="en-IN" sz="2000" dirty="0" err="1" smtClean="0"/>
              <a:t>JspPage</a:t>
            </a:r>
            <a:r>
              <a:rPr lang="en-IN" sz="2000" dirty="0" smtClean="0"/>
              <a:t> interface. It extends the </a:t>
            </a:r>
            <a:r>
              <a:rPr lang="en-IN" sz="2000" dirty="0" err="1" smtClean="0"/>
              <a:t>Servlet</a:t>
            </a:r>
            <a:r>
              <a:rPr lang="en-IN" sz="2000" dirty="0" smtClean="0"/>
              <a:t> interface. It provides two life cycle methods.</a:t>
            </a:r>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a:p>
        </p:txBody>
      </p:sp>
      <p:pic>
        <p:nvPicPr>
          <p:cNvPr id="94210" name="Picture 2" descr="JSP API"/>
          <p:cNvPicPr>
            <a:picLocks noChangeAspect="1" noChangeArrowheads="1"/>
          </p:cNvPicPr>
          <p:nvPr/>
        </p:nvPicPr>
        <p:blipFill>
          <a:blip r:embed="rId2"/>
          <a:srcRect/>
          <a:stretch>
            <a:fillRect/>
          </a:stretch>
        </p:blipFill>
        <p:spPr bwMode="auto">
          <a:xfrm>
            <a:off x="2667000" y="2209800"/>
            <a:ext cx="1847850" cy="2971801"/>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b="1" dirty="0" smtClean="0"/>
              <a:t>Methods of </a:t>
            </a:r>
            <a:r>
              <a:rPr lang="en-IN" sz="2400" b="1" dirty="0" err="1" smtClean="0"/>
              <a:t>JspPage</a:t>
            </a:r>
            <a:r>
              <a:rPr lang="en-IN" sz="2400" b="1" dirty="0" smtClean="0"/>
              <a:t> interface</a:t>
            </a:r>
          </a:p>
          <a:p>
            <a:r>
              <a:rPr lang="en-IN" sz="2000" b="1" dirty="0" smtClean="0"/>
              <a:t>public void </a:t>
            </a:r>
            <a:r>
              <a:rPr lang="en-IN" sz="2000" b="1" dirty="0" err="1" smtClean="0"/>
              <a:t>jspInit</a:t>
            </a:r>
            <a:r>
              <a:rPr lang="en-IN" sz="2000" b="1" dirty="0" smtClean="0"/>
              <a:t>():</a:t>
            </a:r>
            <a:r>
              <a:rPr lang="en-IN" sz="2000" dirty="0" smtClean="0"/>
              <a:t> It is invoked only once during the life cycle of the JSP when JSP page is requested firstly. It is used to perform initialization. It is same as the init() method of </a:t>
            </a:r>
            <a:r>
              <a:rPr lang="en-IN" sz="2000" dirty="0" err="1" smtClean="0"/>
              <a:t>Servlet</a:t>
            </a:r>
            <a:r>
              <a:rPr lang="en-IN" sz="2000" dirty="0" smtClean="0"/>
              <a:t> interface.</a:t>
            </a:r>
          </a:p>
          <a:p>
            <a:r>
              <a:rPr lang="en-IN" sz="2000" b="1" dirty="0" smtClean="0"/>
              <a:t>public void </a:t>
            </a:r>
            <a:r>
              <a:rPr lang="en-IN" sz="2000" b="1" dirty="0" err="1" smtClean="0"/>
              <a:t>jspDestroy</a:t>
            </a:r>
            <a:r>
              <a:rPr lang="en-IN" sz="2000" b="1" dirty="0" smtClean="0"/>
              <a:t>():</a:t>
            </a:r>
            <a:r>
              <a:rPr lang="en-IN" sz="2000" dirty="0" smtClean="0"/>
              <a:t> It is invoked only once during the life cycle of the JSP before the JSP page is destroyed. It can be used to perform some clean up operation.</a:t>
            </a:r>
          </a:p>
          <a:p>
            <a:pPr>
              <a:buFont typeface="Wingdings" pitchFamily="2" charset="2"/>
              <a:buChar char="Ø"/>
            </a:pPr>
            <a:r>
              <a:rPr lang="en-IN" sz="2400" dirty="0" smtClean="0"/>
              <a:t>The </a:t>
            </a:r>
            <a:r>
              <a:rPr lang="en-IN" sz="2400" dirty="0" err="1" smtClean="0"/>
              <a:t>HttpJspPage</a:t>
            </a:r>
            <a:r>
              <a:rPr lang="en-IN" sz="2400" dirty="0" smtClean="0"/>
              <a:t> interface</a:t>
            </a:r>
          </a:p>
          <a:p>
            <a:pPr>
              <a:buFont typeface="Arial" pitchFamily="34" charset="0"/>
              <a:buChar char="•"/>
            </a:pPr>
            <a:r>
              <a:rPr lang="en-IN" sz="2000" dirty="0" smtClean="0"/>
              <a:t>The </a:t>
            </a:r>
            <a:r>
              <a:rPr lang="en-IN" sz="2000" dirty="0" err="1" smtClean="0"/>
              <a:t>HttpJspPage</a:t>
            </a:r>
            <a:r>
              <a:rPr lang="en-IN" sz="2000" dirty="0" smtClean="0"/>
              <a:t> interface provides the one life cycle method of JSP. It extends the </a:t>
            </a:r>
            <a:r>
              <a:rPr lang="en-IN" sz="2000" dirty="0" err="1" smtClean="0"/>
              <a:t>JspPage</a:t>
            </a:r>
            <a:r>
              <a:rPr lang="en-IN" sz="2000" dirty="0" smtClean="0"/>
              <a:t> interface.</a:t>
            </a:r>
          </a:p>
          <a:p>
            <a:pPr>
              <a:buFont typeface="Wingdings" pitchFamily="2" charset="2"/>
              <a:buChar char="q"/>
            </a:pPr>
            <a:r>
              <a:rPr lang="en-IN" sz="2400" b="1" dirty="0" smtClean="0"/>
              <a:t>Method of </a:t>
            </a:r>
            <a:r>
              <a:rPr lang="en-IN" sz="2400" b="1" dirty="0" err="1" smtClean="0"/>
              <a:t>HttpJspPage</a:t>
            </a:r>
            <a:r>
              <a:rPr lang="en-IN" sz="2400" b="1" dirty="0" smtClean="0"/>
              <a:t> interface:</a:t>
            </a:r>
          </a:p>
          <a:p>
            <a:pPr>
              <a:buFont typeface="Arial" pitchFamily="34" charset="0"/>
              <a:buChar char="•"/>
            </a:pPr>
            <a:r>
              <a:rPr lang="en-IN" sz="2000" b="1" dirty="0" smtClean="0"/>
              <a:t>public void _</a:t>
            </a:r>
            <a:r>
              <a:rPr lang="en-IN" sz="2000" b="1" dirty="0" err="1" smtClean="0"/>
              <a:t>jspService</a:t>
            </a:r>
            <a:r>
              <a:rPr lang="en-IN" sz="2000" b="1" dirty="0" smtClean="0"/>
              <a:t>():</a:t>
            </a:r>
            <a:r>
              <a:rPr lang="en-IN" sz="2000" dirty="0" smtClean="0"/>
              <a:t> It is invoked each time when request for the JSP page comes to the container. It is used to process the request. The underscore _ signifies that you cannot override this method.</a:t>
            </a:r>
          </a:p>
          <a:p>
            <a:pPr>
              <a:buNone/>
            </a:pPr>
            <a:endParaRPr lang="en-IN" sz="2000" dirty="0" smtClean="0"/>
          </a:p>
          <a:p>
            <a:pPr>
              <a:buNone/>
            </a:pPr>
            <a:endParaRPr lang="en-IN"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v"/>
            </a:pPr>
            <a:r>
              <a:rPr lang="en-IN" sz="2400" dirty="0" smtClean="0"/>
              <a:t>Scripting elements</a:t>
            </a:r>
          </a:p>
          <a:p>
            <a:r>
              <a:rPr lang="en-IN" sz="2000" dirty="0" smtClean="0"/>
              <a:t>The scripting elements provides the ability to insert java code inside the </a:t>
            </a:r>
            <a:r>
              <a:rPr lang="en-IN" sz="2000" dirty="0" err="1" smtClean="0"/>
              <a:t>jsp</a:t>
            </a:r>
            <a:r>
              <a:rPr lang="en-IN" sz="2000" dirty="0" smtClean="0"/>
              <a:t>. There are three types of scripting elements:</a:t>
            </a:r>
          </a:p>
          <a:p>
            <a:r>
              <a:rPr lang="en-IN" sz="2000" dirty="0" err="1" smtClean="0"/>
              <a:t>scriptlet</a:t>
            </a:r>
            <a:r>
              <a:rPr lang="en-IN" sz="2000" dirty="0" smtClean="0"/>
              <a:t> tag</a:t>
            </a:r>
          </a:p>
          <a:p>
            <a:r>
              <a:rPr lang="en-IN" sz="2000" dirty="0" smtClean="0"/>
              <a:t>expression tag</a:t>
            </a:r>
          </a:p>
          <a:p>
            <a:r>
              <a:rPr lang="en-IN" sz="2000" dirty="0" smtClean="0"/>
              <a:t>declaration tag</a:t>
            </a:r>
          </a:p>
          <a:p>
            <a:pPr>
              <a:buFont typeface="Wingdings" pitchFamily="2" charset="2"/>
              <a:buChar char="Ø"/>
            </a:pPr>
            <a:r>
              <a:rPr lang="en-IN" sz="2400" dirty="0" smtClean="0"/>
              <a:t>JSP </a:t>
            </a:r>
            <a:r>
              <a:rPr lang="en-IN" sz="2400" dirty="0" err="1" smtClean="0"/>
              <a:t>scriptlet</a:t>
            </a:r>
            <a:r>
              <a:rPr lang="en-IN" sz="2400" dirty="0" smtClean="0"/>
              <a:t> tag</a:t>
            </a:r>
          </a:p>
          <a:p>
            <a:r>
              <a:rPr lang="en-IN" sz="2000" dirty="0" smtClean="0"/>
              <a:t>A </a:t>
            </a:r>
            <a:r>
              <a:rPr lang="en-IN" sz="2000" dirty="0" err="1" smtClean="0"/>
              <a:t>scriptlet</a:t>
            </a:r>
            <a:r>
              <a:rPr lang="en-IN" sz="2000" dirty="0" smtClean="0"/>
              <a:t> tag is used to execute java source code in JSP. Syntax is as follows:</a:t>
            </a:r>
          </a:p>
          <a:p>
            <a:r>
              <a:rPr lang="en-IN" sz="2000" dirty="0" smtClean="0"/>
              <a:t>&lt;%  java source code %&gt; </a:t>
            </a:r>
          </a:p>
          <a:p>
            <a:pPr>
              <a:buFont typeface="Wingdings" pitchFamily="2" charset="2"/>
              <a:buChar char="Ø"/>
            </a:pPr>
            <a:r>
              <a:rPr lang="en-IN" sz="2400" dirty="0" smtClean="0"/>
              <a:t>JSP expression tag</a:t>
            </a:r>
          </a:p>
          <a:p>
            <a:pPr>
              <a:buFont typeface="Arial" pitchFamily="34" charset="0"/>
              <a:buChar char="•"/>
            </a:pPr>
            <a:r>
              <a:rPr lang="en-IN" sz="2000" dirty="0" smtClean="0"/>
              <a:t>The code placed within expression tag is written to the output stream of the response. So you need not write </a:t>
            </a:r>
            <a:r>
              <a:rPr lang="en-IN" sz="2000" dirty="0" err="1" smtClean="0"/>
              <a:t>out.print</a:t>
            </a:r>
            <a:r>
              <a:rPr lang="en-IN" sz="2000" dirty="0" smtClean="0"/>
              <a:t>() to write data. It is mainly used to print the values of variable or method.</a:t>
            </a:r>
          </a:p>
          <a:p>
            <a:r>
              <a:rPr lang="en-IN" sz="2000" b="1" dirty="0" smtClean="0"/>
              <a:t>Syntax of JSP expression tag</a:t>
            </a:r>
          </a:p>
          <a:p>
            <a:pPr>
              <a:buNone/>
            </a:pPr>
            <a:r>
              <a:rPr lang="en-IN" sz="2000" dirty="0" smtClean="0"/>
              <a:t>&lt;%=  statement %&gt; </a:t>
            </a:r>
          </a:p>
          <a:p>
            <a:pPr>
              <a:buFont typeface="Arial" pitchFamily="34" charset="0"/>
              <a:buChar char="•"/>
            </a:pPr>
            <a:r>
              <a:rPr lang="en-IN" sz="2000" b="1" dirty="0" smtClean="0"/>
              <a:t>Do not end your statement with semicolon in case of expression tag.</a:t>
            </a:r>
          </a:p>
          <a:p>
            <a:pPr>
              <a:buFont typeface="Arial" pitchFamily="34" charset="0"/>
              <a:buChar char="•"/>
            </a:pPr>
            <a:endParaRPr lang="en-IN" sz="2000" dirty="0" smtClean="0"/>
          </a:p>
          <a:p>
            <a:pPr>
              <a:buNone/>
            </a:pPr>
            <a:endParaRPr lang="en-IN" sz="2000" dirty="0" smtClean="0"/>
          </a:p>
          <a:p>
            <a:pPr>
              <a:buFont typeface="Arial" pitchFamily="34" charset="0"/>
              <a:buChar char="•"/>
            </a:pPr>
            <a:endParaRPr lang="en-IN"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smtClean="0"/>
              <a:t> JSP Declaration Tag</a:t>
            </a:r>
          </a:p>
          <a:p>
            <a:r>
              <a:rPr lang="en-IN" sz="2000" dirty="0" smtClean="0"/>
              <a:t>The JSP declaration tag is used to declare fields and methods.</a:t>
            </a:r>
          </a:p>
          <a:p>
            <a:r>
              <a:rPr lang="en-IN" sz="2000" dirty="0" smtClean="0"/>
              <a:t>The code written inside the </a:t>
            </a:r>
            <a:r>
              <a:rPr lang="en-IN" sz="2000" dirty="0" err="1" smtClean="0"/>
              <a:t>jsp</a:t>
            </a:r>
            <a:r>
              <a:rPr lang="en-IN" sz="2000" dirty="0" smtClean="0"/>
              <a:t> declaration tag is placed outside the service() method of auto generated </a:t>
            </a:r>
            <a:r>
              <a:rPr lang="en-IN" sz="2000" dirty="0" err="1" smtClean="0"/>
              <a:t>servlet</a:t>
            </a:r>
            <a:r>
              <a:rPr lang="en-IN" sz="2000" dirty="0" smtClean="0"/>
              <a:t>.</a:t>
            </a:r>
          </a:p>
          <a:p>
            <a:r>
              <a:rPr lang="en-IN" sz="2000" dirty="0" smtClean="0"/>
              <a:t>So it doesn't get memory at each request.</a:t>
            </a:r>
          </a:p>
          <a:p>
            <a:r>
              <a:rPr lang="en-IN" sz="2000" b="1" dirty="0" smtClean="0"/>
              <a:t>Syntax of JSP declaration tag</a:t>
            </a:r>
          </a:p>
          <a:p>
            <a:r>
              <a:rPr lang="en-IN" sz="2000" dirty="0" smtClean="0"/>
              <a:t>The syntax of the declaration tag is as follows:</a:t>
            </a:r>
          </a:p>
          <a:p>
            <a:pPr>
              <a:buNone/>
            </a:pPr>
            <a:r>
              <a:rPr lang="en-IN" sz="2000" dirty="0" smtClean="0"/>
              <a:t>&lt;%!  field or method declaration %&gt;  </a:t>
            </a:r>
          </a:p>
          <a:p>
            <a:pPr>
              <a:buFont typeface="Wingdings" pitchFamily="2" charset="2"/>
              <a:buChar char="Ø"/>
            </a:pPr>
            <a:r>
              <a:rPr lang="en-IN" sz="2400" dirty="0" smtClean="0"/>
              <a:t>Difference between the </a:t>
            </a:r>
            <a:r>
              <a:rPr lang="en-IN" sz="2400" dirty="0" err="1" smtClean="0"/>
              <a:t>jsp</a:t>
            </a:r>
            <a:r>
              <a:rPr lang="en-IN" sz="2400" dirty="0" smtClean="0"/>
              <a:t> </a:t>
            </a:r>
            <a:r>
              <a:rPr lang="en-IN" sz="2400" dirty="0" err="1" smtClean="0"/>
              <a:t>scriptlet</a:t>
            </a:r>
            <a:r>
              <a:rPr lang="en-IN" sz="2400" dirty="0" smtClean="0"/>
              <a:t> tag and </a:t>
            </a:r>
            <a:r>
              <a:rPr lang="en-IN" sz="2400" dirty="0" err="1" smtClean="0"/>
              <a:t>jsp</a:t>
            </a:r>
            <a:r>
              <a:rPr lang="en-IN" sz="2400" dirty="0" smtClean="0"/>
              <a:t> declaration tag ?</a:t>
            </a:r>
          </a:p>
          <a:p>
            <a:pPr>
              <a:buFont typeface="Arial" pitchFamily="34" charset="0"/>
              <a:buChar char="•"/>
            </a:pPr>
            <a:endParaRPr lang="en-IN" sz="2000" dirty="0" smtClean="0"/>
          </a:p>
          <a:p>
            <a:pPr>
              <a:buNone/>
            </a:pPr>
            <a:endParaRPr lang="en-IN" sz="2000" dirty="0"/>
          </a:p>
        </p:txBody>
      </p:sp>
      <p:graphicFrame>
        <p:nvGraphicFramePr>
          <p:cNvPr id="4" name="Table 3"/>
          <p:cNvGraphicFramePr>
            <a:graphicFrameLocks noGrp="1"/>
          </p:cNvGraphicFramePr>
          <p:nvPr/>
        </p:nvGraphicFramePr>
        <p:xfrm>
          <a:off x="533400" y="4191000"/>
          <a:ext cx="8382000" cy="2514600"/>
        </p:xfrm>
        <a:graphic>
          <a:graphicData uri="http://schemas.openxmlformats.org/drawingml/2006/table">
            <a:tbl>
              <a:tblPr/>
              <a:tblGrid>
                <a:gridCol w="4191000"/>
                <a:gridCol w="4191000"/>
              </a:tblGrid>
              <a:tr h="331630">
                <a:tc>
                  <a:txBody>
                    <a:bodyPr/>
                    <a:lstStyle/>
                    <a:p>
                      <a:pPr algn="l" fontAlgn="t"/>
                      <a:r>
                        <a:rPr lang="en-IN" sz="1600">
                          <a:solidFill>
                            <a:srgbClr val="FFFFFF"/>
                          </a:solidFill>
                        </a:rPr>
                        <a:t>Jsp Scriptlet Tag</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Jsp Declaration Tag</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954574">
                <a:tc>
                  <a:txBody>
                    <a:bodyPr/>
                    <a:lstStyle/>
                    <a:p>
                      <a:pPr fontAlgn="t"/>
                      <a:r>
                        <a:rPr lang="en-IN" sz="1600" b="0" i="0">
                          <a:solidFill>
                            <a:srgbClr val="000000"/>
                          </a:solidFill>
                          <a:latin typeface="Verdana"/>
                        </a:rPr>
                        <a:t>The jsp scriptlet tag can only declare variables not methods.</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The jsp declaration tag can declare variables as well as methods.</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1228396">
                <a:tc>
                  <a:txBody>
                    <a:bodyPr/>
                    <a:lstStyle/>
                    <a:p>
                      <a:pPr fontAlgn="t"/>
                      <a:r>
                        <a:rPr lang="en-IN" sz="1600" b="0" i="0">
                          <a:solidFill>
                            <a:srgbClr val="000000"/>
                          </a:solidFill>
                          <a:latin typeface="Verdana"/>
                        </a:rPr>
                        <a:t>The declaration of scriptlet tag is placed inside the _jspService() method.</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dirty="0">
                          <a:solidFill>
                            <a:srgbClr val="000000"/>
                          </a:solidFill>
                          <a:latin typeface="Verdana"/>
                        </a:rPr>
                        <a:t>The declaration of </a:t>
                      </a:r>
                      <a:r>
                        <a:rPr lang="en-IN" sz="1600" b="0" i="0" dirty="0" err="1">
                          <a:solidFill>
                            <a:srgbClr val="000000"/>
                          </a:solidFill>
                          <a:latin typeface="Verdana"/>
                        </a:rPr>
                        <a:t>jsp</a:t>
                      </a:r>
                      <a:r>
                        <a:rPr lang="en-IN" sz="1600" b="0" i="0" dirty="0">
                          <a:solidFill>
                            <a:srgbClr val="000000"/>
                          </a:solidFill>
                          <a:latin typeface="Verdana"/>
                        </a:rPr>
                        <a:t> declaration tag is placed outside the _</a:t>
                      </a:r>
                      <a:r>
                        <a:rPr lang="en-IN" sz="1600" b="0" i="0" dirty="0" err="1">
                          <a:solidFill>
                            <a:srgbClr val="000000"/>
                          </a:solidFill>
                          <a:latin typeface="Verdana"/>
                        </a:rPr>
                        <a:t>jspService</a:t>
                      </a:r>
                      <a:r>
                        <a:rPr lang="en-IN" sz="1600" b="0" i="0" dirty="0">
                          <a:solidFill>
                            <a:srgbClr val="000000"/>
                          </a:solidFill>
                          <a:latin typeface="Verdana"/>
                        </a:rPr>
                        <a:t>() method.</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172200"/>
          </a:xfrm>
        </p:spPr>
        <p:txBody>
          <a:bodyPr>
            <a:normAutofit/>
          </a:bodyPr>
          <a:lstStyle/>
          <a:p>
            <a:pPr>
              <a:buFont typeface="Wingdings" pitchFamily="2" charset="2"/>
              <a:buChar char="v"/>
            </a:pPr>
            <a:r>
              <a:rPr lang="en-IN" sz="2400" dirty="0" smtClean="0"/>
              <a:t>JSP Implicit Objects</a:t>
            </a:r>
          </a:p>
          <a:p>
            <a:r>
              <a:rPr lang="en-IN" sz="2000" dirty="0" smtClean="0"/>
              <a:t>There are </a:t>
            </a:r>
            <a:r>
              <a:rPr lang="en-IN" sz="2000" b="1" dirty="0" smtClean="0"/>
              <a:t>9 </a:t>
            </a:r>
            <a:r>
              <a:rPr lang="en-IN" sz="2000" b="1" dirty="0" err="1" smtClean="0"/>
              <a:t>jsp</a:t>
            </a:r>
            <a:r>
              <a:rPr lang="en-IN" sz="2000" b="1" dirty="0" smtClean="0"/>
              <a:t> implicit objects</a:t>
            </a:r>
            <a:r>
              <a:rPr lang="en-IN" sz="2000" dirty="0" smtClean="0"/>
              <a:t>. These objects </a:t>
            </a:r>
            <a:r>
              <a:rPr lang="en-IN" sz="2000" dirty="0" err="1" smtClean="0"/>
              <a:t>are</a:t>
            </a:r>
            <a:r>
              <a:rPr lang="en-IN" sz="2000" i="1" dirty="0" err="1" smtClean="0"/>
              <a:t>created</a:t>
            </a:r>
            <a:r>
              <a:rPr lang="en-IN" sz="2000" i="1" dirty="0" smtClean="0"/>
              <a:t> by the web container</a:t>
            </a:r>
            <a:r>
              <a:rPr lang="en-IN" sz="2000" dirty="0" smtClean="0"/>
              <a:t> that are available to all the </a:t>
            </a:r>
            <a:r>
              <a:rPr lang="en-IN" sz="2000" dirty="0" err="1" smtClean="0"/>
              <a:t>jsp</a:t>
            </a:r>
            <a:r>
              <a:rPr lang="en-IN" sz="2000" dirty="0" smtClean="0"/>
              <a:t> pages.</a:t>
            </a:r>
          </a:p>
          <a:p>
            <a:r>
              <a:rPr lang="en-IN" sz="2000" dirty="0" smtClean="0"/>
              <a:t>The available implicit objects are out, request, </a:t>
            </a:r>
            <a:r>
              <a:rPr lang="en-IN" sz="2000" dirty="0" err="1" smtClean="0"/>
              <a:t>config</a:t>
            </a:r>
            <a:r>
              <a:rPr lang="en-IN" sz="2000" dirty="0" smtClean="0"/>
              <a:t>, session, application etc.</a:t>
            </a:r>
          </a:p>
          <a:p>
            <a:r>
              <a:rPr lang="en-IN" sz="2000" dirty="0" smtClean="0"/>
              <a:t>A list of the 9 implicit objects is given below:</a:t>
            </a:r>
          </a:p>
          <a:p>
            <a:pPr>
              <a:buNone/>
            </a:pPr>
            <a:endParaRPr lang="en-IN" sz="2000" dirty="0"/>
          </a:p>
        </p:txBody>
      </p:sp>
      <p:graphicFrame>
        <p:nvGraphicFramePr>
          <p:cNvPr id="4" name="Table 3"/>
          <p:cNvGraphicFramePr>
            <a:graphicFrameLocks noGrp="1"/>
          </p:cNvGraphicFramePr>
          <p:nvPr/>
        </p:nvGraphicFramePr>
        <p:xfrm>
          <a:off x="609600" y="2590800"/>
          <a:ext cx="8305800" cy="3552896"/>
        </p:xfrm>
        <a:graphic>
          <a:graphicData uri="http://schemas.openxmlformats.org/drawingml/2006/table">
            <a:tbl>
              <a:tblPr/>
              <a:tblGrid>
                <a:gridCol w="4152900"/>
                <a:gridCol w="4152900"/>
              </a:tblGrid>
              <a:tr h="293824">
                <a:tc>
                  <a:txBody>
                    <a:bodyPr/>
                    <a:lstStyle/>
                    <a:p>
                      <a:pPr algn="l" fontAlgn="t"/>
                      <a:r>
                        <a:rPr lang="en-IN" sz="1600">
                          <a:solidFill>
                            <a:srgbClr val="FFFFFF"/>
                          </a:solidFill>
                        </a:rPr>
                        <a:t>Object</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c>
                  <a:txBody>
                    <a:bodyPr/>
                    <a:lstStyle/>
                    <a:p>
                      <a:pPr algn="l" fontAlgn="t"/>
                      <a:r>
                        <a:rPr lang="en-IN" sz="1600">
                          <a:solidFill>
                            <a:srgbClr val="FFFFFF"/>
                          </a:solidFill>
                        </a:rPr>
                        <a:t>Type</a:t>
                      </a:r>
                    </a:p>
                  </a:txBody>
                  <a:tcPr marL="25330" marR="25330" marT="25330" marB="25330">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A3AE7E"/>
                    </a:solidFill>
                  </a:tcPr>
                </a:tc>
              </a:tr>
              <a:tr h="361370">
                <a:tc>
                  <a:txBody>
                    <a:bodyPr/>
                    <a:lstStyle/>
                    <a:p>
                      <a:pPr fontAlgn="t"/>
                      <a:r>
                        <a:rPr lang="en-IN" sz="1600" b="0" i="0">
                          <a:solidFill>
                            <a:srgbClr val="000000"/>
                          </a:solidFill>
                          <a:latin typeface="Verdana"/>
                        </a:rPr>
                        <a:t>out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JspWriter</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1370">
                <a:tc>
                  <a:txBody>
                    <a:bodyPr/>
                    <a:lstStyle/>
                    <a:p>
                      <a:pPr fontAlgn="t"/>
                      <a:r>
                        <a:rPr lang="en-IN" sz="1600" b="0" i="0">
                          <a:solidFill>
                            <a:srgbClr val="000000"/>
                          </a:solidFill>
                          <a:latin typeface="Verdana"/>
                        </a:rPr>
                        <a:t>request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HttpServletRequest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61370">
                <a:tc>
                  <a:txBody>
                    <a:bodyPr/>
                    <a:lstStyle/>
                    <a:p>
                      <a:pPr fontAlgn="t"/>
                      <a:r>
                        <a:rPr lang="en-IN" sz="1600" b="0" i="0">
                          <a:solidFill>
                            <a:srgbClr val="000000"/>
                          </a:solidFill>
                          <a:latin typeface="Verdana"/>
                        </a:rPr>
                        <a:t>response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HttpServletResponse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1370">
                <a:tc>
                  <a:txBody>
                    <a:bodyPr/>
                    <a:lstStyle/>
                    <a:p>
                      <a:pPr fontAlgn="t"/>
                      <a:r>
                        <a:rPr lang="en-IN" sz="1600" b="0" i="0">
                          <a:solidFill>
                            <a:srgbClr val="000000"/>
                          </a:solidFill>
                          <a:latin typeface="Verdana"/>
                        </a:rPr>
                        <a:t>config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ServletConfig</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61370">
                <a:tc>
                  <a:txBody>
                    <a:bodyPr/>
                    <a:lstStyle/>
                    <a:p>
                      <a:pPr fontAlgn="t"/>
                      <a:r>
                        <a:rPr lang="en-IN" sz="1600" b="0" i="0">
                          <a:solidFill>
                            <a:srgbClr val="000000"/>
                          </a:solidFill>
                          <a:latin typeface="Verdana"/>
                        </a:rPr>
                        <a:t>application</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ServletContext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1370">
                <a:tc>
                  <a:txBody>
                    <a:bodyPr/>
                    <a:lstStyle/>
                    <a:p>
                      <a:pPr fontAlgn="t"/>
                      <a:r>
                        <a:rPr lang="en-IN" sz="1600" b="0" i="0">
                          <a:solidFill>
                            <a:srgbClr val="000000"/>
                          </a:solidFill>
                          <a:latin typeface="Verdana"/>
                        </a:rPr>
                        <a:t>session</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HttpSession</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61370">
                <a:tc>
                  <a:txBody>
                    <a:bodyPr/>
                    <a:lstStyle/>
                    <a:p>
                      <a:pPr fontAlgn="t"/>
                      <a:r>
                        <a:rPr lang="en-IN" sz="1600" b="0" i="0">
                          <a:solidFill>
                            <a:srgbClr val="000000"/>
                          </a:solidFill>
                          <a:latin typeface="Verdana"/>
                        </a:rPr>
                        <a:t>pageContext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a:solidFill>
                            <a:srgbClr val="000000"/>
                          </a:solidFill>
                          <a:latin typeface="Verdana"/>
                        </a:rPr>
                        <a:t>PageContext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61370">
                <a:tc>
                  <a:txBody>
                    <a:bodyPr/>
                    <a:lstStyle/>
                    <a:p>
                      <a:pPr fontAlgn="t"/>
                      <a:r>
                        <a:rPr lang="en-IN" sz="1600" b="0" i="0">
                          <a:solidFill>
                            <a:srgbClr val="000000"/>
                          </a:solidFill>
                          <a:latin typeface="Verdana"/>
                        </a:rPr>
                        <a:t>page</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1600" b="0" i="0">
                          <a:solidFill>
                            <a:srgbClr val="000000"/>
                          </a:solidFill>
                          <a:latin typeface="Verdana"/>
                        </a:rPr>
                        <a:t>Object</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61370">
                <a:tc>
                  <a:txBody>
                    <a:bodyPr/>
                    <a:lstStyle/>
                    <a:p>
                      <a:pPr fontAlgn="t"/>
                      <a:r>
                        <a:rPr lang="en-IN" sz="1600" b="0" i="0">
                          <a:solidFill>
                            <a:srgbClr val="000000"/>
                          </a:solidFill>
                          <a:latin typeface="Verdana"/>
                        </a:rPr>
                        <a:t>exception</a:t>
                      </a: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1600" b="0" i="0" dirty="0" err="1">
                          <a:solidFill>
                            <a:srgbClr val="000000"/>
                          </a:solidFill>
                          <a:latin typeface="Verdana"/>
                        </a:rPr>
                        <a:t>Throwable</a:t>
                      </a:r>
                      <a:endParaRPr lang="en-IN" sz="1600" b="0" i="0" dirty="0">
                        <a:solidFill>
                          <a:srgbClr val="000000"/>
                        </a:solidFill>
                        <a:latin typeface="Verdana"/>
                      </a:endParaRPr>
                    </a:p>
                  </a:txBody>
                  <a:tcPr marL="42216" marR="42216" marT="59102" marB="5910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b="1" dirty="0" smtClean="0"/>
              <a:t> JSP out implicit object</a:t>
            </a:r>
          </a:p>
          <a:p>
            <a:r>
              <a:rPr lang="en-IN" sz="2000" dirty="0" smtClean="0"/>
              <a:t>For writing any data to the buffer, JSP provides an implicit object named out. It is the object of </a:t>
            </a:r>
            <a:r>
              <a:rPr lang="en-IN" sz="2000" dirty="0" err="1" smtClean="0"/>
              <a:t>JspWriter</a:t>
            </a:r>
            <a:r>
              <a:rPr lang="en-IN" sz="2000" dirty="0" smtClean="0"/>
              <a:t>. In case of </a:t>
            </a:r>
            <a:r>
              <a:rPr lang="en-IN" sz="2000" dirty="0" err="1" smtClean="0"/>
              <a:t>servlet</a:t>
            </a:r>
            <a:r>
              <a:rPr lang="en-IN" sz="2000" dirty="0" smtClean="0"/>
              <a:t> you need to write:</a:t>
            </a:r>
          </a:p>
          <a:p>
            <a:pPr>
              <a:buNone/>
            </a:pPr>
            <a:r>
              <a:rPr lang="en-IN" sz="2000" dirty="0" smtClean="0"/>
              <a:t> </a:t>
            </a:r>
            <a:r>
              <a:rPr lang="en-IN" sz="2000" dirty="0" err="1" smtClean="0"/>
              <a:t>PrintWriter</a:t>
            </a:r>
            <a:r>
              <a:rPr lang="en-IN" sz="2000" dirty="0" smtClean="0"/>
              <a:t> out=</a:t>
            </a:r>
            <a:r>
              <a:rPr lang="en-IN" sz="2000" dirty="0" err="1" smtClean="0"/>
              <a:t>response.getWriter</a:t>
            </a:r>
            <a:r>
              <a:rPr lang="en-IN" sz="2000" dirty="0" smtClean="0"/>
              <a:t>();  </a:t>
            </a:r>
          </a:p>
          <a:p>
            <a:r>
              <a:rPr lang="en-IN" sz="2000" dirty="0" smtClean="0"/>
              <a:t>But in JSP, you don't need to write this code.</a:t>
            </a:r>
          </a:p>
          <a:p>
            <a:pPr>
              <a:buFont typeface="Wingdings" pitchFamily="2" charset="2"/>
              <a:buChar char="Ø"/>
            </a:pPr>
            <a:r>
              <a:rPr lang="en-IN" sz="2400" dirty="0" smtClean="0"/>
              <a:t>JSP request implicit object</a:t>
            </a:r>
          </a:p>
          <a:p>
            <a:pPr>
              <a:buFont typeface="Arial" pitchFamily="34" charset="0"/>
              <a:buChar char="•"/>
            </a:pPr>
            <a:r>
              <a:rPr lang="en-IN" sz="2000" dirty="0" smtClean="0"/>
              <a:t>In JSP, request is an implicit object of type </a:t>
            </a:r>
            <a:r>
              <a:rPr lang="en-IN" sz="2000" dirty="0" err="1" smtClean="0"/>
              <a:t>HttpServletRequest</a:t>
            </a:r>
            <a:r>
              <a:rPr lang="en-IN" sz="2000" dirty="0" smtClean="0"/>
              <a:t>. It is created for each </a:t>
            </a:r>
            <a:r>
              <a:rPr lang="en-IN" sz="2000" dirty="0" err="1" smtClean="0"/>
              <a:t>jsp</a:t>
            </a:r>
            <a:r>
              <a:rPr lang="en-IN" sz="2000" dirty="0" smtClean="0"/>
              <a:t> request by the web container. It can be used to get request information such as parameter, header information etc.</a:t>
            </a:r>
          </a:p>
          <a:p>
            <a:pPr>
              <a:buFont typeface="Wingdings" pitchFamily="2" charset="2"/>
              <a:buChar char="Ø"/>
            </a:pPr>
            <a:r>
              <a:rPr lang="en-IN" sz="2400" dirty="0" smtClean="0"/>
              <a:t>JSP response implicit object</a:t>
            </a:r>
          </a:p>
          <a:p>
            <a:r>
              <a:rPr lang="en-IN" sz="2000" dirty="0" smtClean="0"/>
              <a:t>In JSP, response is an implicit object of type </a:t>
            </a:r>
            <a:r>
              <a:rPr lang="en-IN" sz="2000" dirty="0" err="1" smtClean="0"/>
              <a:t>HttpServletResponse</a:t>
            </a:r>
            <a:r>
              <a:rPr lang="en-IN" sz="2000" dirty="0" smtClean="0"/>
              <a:t>. The instance of </a:t>
            </a:r>
            <a:r>
              <a:rPr lang="en-IN" sz="2000" dirty="0" err="1" smtClean="0"/>
              <a:t>HttpServletResponse</a:t>
            </a:r>
            <a:r>
              <a:rPr lang="en-IN" sz="2000" dirty="0" smtClean="0"/>
              <a:t> is created by the web container for each </a:t>
            </a:r>
            <a:r>
              <a:rPr lang="en-IN" sz="2000" dirty="0" err="1" smtClean="0"/>
              <a:t>jsp</a:t>
            </a:r>
            <a:r>
              <a:rPr lang="en-IN" sz="2000" dirty="0" smtClean="0"/>
              <a:t> request.</a:t>
            </a:r>
          </a:p>
          <a:p>
            <a:r>
              <a:rPr lang="en-IN" sz="2000" dirty="0" smtClean="0"/>
              <a:t>It can be used to add or manipulate response such as redirect response to another resource, send error etc.</a:t>
            </a:r>
          </a:p>
          <a:p>
            <a:pPr>
              <a:buNone/>
            </a:pPr>
            <a:endParaRPr lang="en-IN" sz="2000" dirty="0" smtClean="0"/>
          </a:p>
          <a:p>
            <a:pPr>
              <a:buNone/>
            </a:pPr>
            <a:endParaRPr lang="en-IN"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smtClean="0"/>
              <a:t>JSP </a:t>
            </a:r>
            <a:r>
              <a:rPr lang="en-IN" sz="2400" dirty="0" err="1" smtClean="0"/>
              <a:t>config</a:t>
            </a:r>
            <a:r>
              <a:rPr lang="en-IN" sz="2400" dirty="0" smtClean="0"/>
              <a:t> implicit object</a:t>
            </a:r>
          </a:p>
          <a:p>
            <a:r>
              <a:rPr lang="en-IN" sz="2000" dirty="0" smtClean="0"/>
              <a:t>In JSP, </a:t>
            </a:r>
            <a:r>
              <a:rPr lang="en-IN" sz="2000" dirty="0" err="1" smtClean="0"/>
              <a:t>config</a:t>
            </a:r>
            <a:r>
              <a:rPr lang="en-IN" sz="2000" dirty="0" smtClean="0"/>
              <a:t> is an implicit object of type </a:t>
            </a:r>
            <a:r>
              <a:rPr lang="en-IN" sz="2000" i="1" dirty="0" err="1" smtClean="0"/>
              <a:t>ServletConfig</a:t>
            </a:r>
            <a:r>
              <a:rPr lang="en-IN" sz="2000" dirty="0" smtClean="0"/>
              <a:t>. This object can be used to get initialization parameter for a particular JSP page. The </a:t>
            </a:r>
            <a:r>
              <a:rPr lang="en-IN" sz="2000" dirty="0" err="1" smtClean="0"/>
              <a:t>config</a:t>
            </a:r>
            <a:r>
              <a:rPr lang="en-IN" sz="2000" dirty="0" smtClean="0"/>
              <a:t> object is created by the web container for each </a:t>
            </a:r>
            <a:r>
              <a:rPr lang="en-IN" sz="2000" dirty="0" err="1" smtClean="0"/>
              <a:t>jsp</a:t>
            </a:r>
            <a:r>
              <a:rPr lang="en-IN" sz="2000" dirty="0" smtClean="0"/>
              <a:t> page.</a:t>
            </a:r>
          </a:p>
          <a:p>
            <a:r>
              <a:rPr lang="en-IN" sz="2000" dirty="0" smtClean="0"/>
              <a:t>Generally, it is used to get initialization parameter from the web.xml file.</a:t>
            </a:r>
          </a:p>
          <a:p>
            <a:pPr>
              <a:buFont typeface="Wingdings" pitchFamily="2" charset="2"/>
              <a:buChar char="Ø"/>
            </a:pPr>
            <a:r>
              <a:rPr lang="en-IN" sz="2400" dirty="0" smtClean="0"/>
              <a:t>JSP application implicit object</a:t>
            </a:r>
          </a:p>
          <a:p>
            <a:r>
              <a:rPr lang="en-IN" sz="2000" dirty="0" smtClean="0"/>
              <a:t>In JSP, application is an implicit object of type </a:t>
            </a:r>
            <a:r>
              <a:rPr lang="en-IN" sz="2000" i="1" dirty="0" err="1" smtClean="0"/>
              <a:t>ServletContext</a:t>
            </a:r>
            <a:r>
              <a:rPr lang="en-IN" sz="2000" dirty="0" smtClean="0"/>
              <a:t>.</a:t>
            </a:r>
          </a:p>
          <a:p>
            <a:r>
              <a:rPr lang="en-IN" sz="2000" dirty="0" smtClean="0"/>
              <a:t>The instance of </a:t>
            </a:r>
            <a:r>
              <a:rPr lang="en-IN" sz="2000" dirty="0" err="1" smtClean="0"/>
              <a:t>ServletContext</a:t>
            </a:r>
            <a:r>
              <a:rPr lang="en-IN" sz="2000" dirty="0" smtClean="0"/>
              <a:t> is created only once by the web container when application or project is deployed on the server.</a:t>
            </a:r>
          </a:p>
          <a:p>
            <a:r>
              <a:rPr lang="en-IN" sz="2000" dirty="0" smtClean="0"/>
              <a:t>This object can be used to get initialization parameter from </a:t>
            </a:r>
            <a:r>
              <a:rPr lang="en-IN" sz="2000" dirty="0" err="1" smtClean="0"/>
              <a:t>configuaration</a:t>
            </a:r>
            <a:r>
              <a:rPr lang="en-IN" sz="2000" dirty="0" smtClean="0"/>
              <a:t> file (web.xml). It can also be used to get, set or remove attribute from the application scope.</a:t>
            </a:r>
          </a:p>
          <a:p>
            <a:r>
              <a:rPr lang="en-IN" sz="2000" dirty="0" smtClean="0"/>
              <a:t>This initialization parameter can be used by all </a:t>
            </a:r>
            <a:r>
              <a:rPr lang="en-IN" sz="2000" dirty="0" err="1" smtClean="0"/>
              <a:t>jsp</a:t>
            </a:r>
            <a:r>
              <a:rPr lang="en-IN" sz="2000" dirty="0" smtClean="0"/>
              <a:t> pages.</a:t>
            </a:r>
          </a:p>
          <a:p>
            <a:pPr>
              <a:buNone/>
            </a:pPr>
            <a:endParaRPr lang="en-IN" sz="2000" dirty="0" smtClean="0"/>
          </a:p>
          <a:p>
            <a:pPr>
              <a:buNone/>
            </a:pPr>
            <a:endParaRPr lang="en-IN" sz="2000" dirty="0" smtClean="0"/>
          </a:p>
          <a:p>
            <a:pPr>
              <a:buNone/>
            </a:pPr>
            <a:endParaRPr lang="en-IN"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rmAutofit/>
          </a:bodyPr>
          <a:lstStyle/>
          <a:p>
            <a:pPr>
              <a:buFont typeface="Wingdings" pitchFamily="2" charset="2"/>
              <a:buChar char="Ø"/>
            </a:pPr>
            <a:r>
              <a:rPr lang="en-IN" sz="2400" dirty="0" smtClean="0"/>
              <a:t>session implicit object</a:t>
            </a:r>
          </a:p>
          <a:p>
            <a:pPr>
              <a:buFont typeface="Arial" pitchFamily="34" charset="0"/>
              <a:buChar char="•"/>
            </a:pPr>
            <a:r>
              <a:rPr lang="en-IN" sz="2000" dirty="0" smtClean="0"/>
              <a:t>In JSP, session is an implicit object of type </a:t>
            </a:r>
            <a:r>
              <a:rPr lang="en-IN" sz="2000" dirty="0" err="1" smtClean="0"/>
              <a:t>HttpSession.The</a:t>
            </a:r>
            <a:r>
              <a:rPr lang="en-IN" sz="2000" dirty="0" smtClean="0"/>
              <a:t> Java developer can use this object to </a:t>
            </a:r>
            <a:r>
              <a:rPr lang="en-IN" sz="2000" dirty="0" err="1" smtClean="0"/>
              <a:t>set,get</a:t>
            </a:r>
            <a:r>
              <a:rPr lang="en-IN" sz="2000" dirty="0" smtClean="0"/>
              <a:t> or remove attribute or to get session information.</a:t>
            </a:r>
          </a:p>
          <a:p>
            <a:pPr>
              <a:buFont typeface="Wingdings" pitchFamily="2" charset="2"/>
              <a:buChar char="Ø"/>
            </a:pPr>
            <a:r>
              <a:rPr lang="en-IN" sz="2400" dirty="0" err="1" smtClean="0"/>
              <a:t>pageContext</a:t>
            </a:r>
            <a:r>
              <a:rPr lang="en-IN" sz="2400" dirty="0" smtClean="0"/>
              <a:t> implicit object</a:t>
            </a:r>
          </a:p>
          <a:p>
            <a:r>
              <a:rPr lang="en-IN" sz="2000" dirty="0" smtClean="0"/>
              <a:t>In JSP, </a:t>
            </a:r>
            <a:r>
              <a:rPr lang="en-IN" sz="2000" dirty="0" err="1" smtClean="0"/>
              <a:t>pageContext</a:t>
            </a:r>
            <a:r>
              <a:rPr lang="en-IN" sz="2000" dirty="0" smtClean="0"/>
              <a:t> is an implicit object of type </a:t>
            </a:r>
            <a:r>
              <a:rPr lang="en-IN" sz="2000" dirty="0" err="1" smtClean="0"/>
              <a:t>PageContext</a:t>
            </a:r>
            <a:r>
              <a:rPr lang="en-IN" sz="2000" dirty="0" smtClean="0"/>
              <a:t> </a:t>
            </a:r>
            <a:r>
              <a:rPr lang="en-IN" sz="2000" dirty="0" err="1" smtClean="0"/>
              <a:t>class.The</a:t>
            </a:r>
            <a:r>
              <a:rPr lang="en-IN" sz="2000" dirty="0" smtClean="0"/>
              <a:t> </a:t>
            </a:r>
            <a:r>
              <a:rPr lang="en-IN" sz="2000" dirty="0" err="1" smtClean="0"/>
              <a:t>pageContext</a:t>
            </a:r>
            <a:r>
              <a:rPr lang="en-IN" sz="2000" dirty="0" smtClean="0"/>
              <a:t> object can be used to </a:t>
            </a:r>
            <a:r>
              <a:rPr lang="en-IN" sz="2000" dirty="0" err="1" smtClean="0"/>
              <a:t>set,get</a:t>
            </a:r>
            <a:r>
              <a:rPr lang="en-IN" sz="2000" dirty="0" smtClean="0"/>
              <a:t> or remove attribute from one of the following scopes:</a:t>
            </a:r>
          </a:p>
          <a:p>
            <a:r>
              <a:rPr lang="en-IN" sz="2000" dirty="0" smtClean="0"/>
              <a:t>page</a:t>
            </a:r>
          </a:p>
          <a:p>
            <a:r>
              <a:rPr lang="en-IN" sz="2000" dirty="0" smtClean="0"/>
              <a:t>request</a:t>
            </a:r>
          </a:p>
          <a:p>
            <a:r>
              <a:rPr lang="en-IN" sz="2000" dirty="0" smtClean="0"/>
              <a:t>session</a:t>
            </a:r>
          </a:p>
          <a:p>
            <a:r>
              <a:rPr lang="en-IN" sz="2000" dirty="0" smtClean="0"/>
              <a:t>application</a:t>
            </a:r>
          </a:p>
          <a:p>
            <a:r>
              <a:rPr lang="en-IN" sz="2000" dirty="0" smtClean="0"/>
              <a:t>In JSP, page scope is the default scope.</a:t>
            </a:r>
            <a:endParaRPr lang="en-IN"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400" dirty="0" smtClean="0"/>
              <a:t>exception implicit object</a:t>
            </a:r>
          </a:p>
          <a:p>
            <a:pPr>
              <a:buFont typeface="Arial" pitchFamily="34" charset="0"/>
              <a:buChar char="•"/>
            </a:pPr>
            <a:r>
              <a:rPr lang="en-IN" sz="2000" dirty="0" smtClean="0"/>
              <a:t>In JSP, exception is an implicit object of type </a:t>
            </a:r>
            <a:r>
              <a:rPr lang="en-IN" sz="2000" dirty="0" err="1" smtClean="0"/>
              <a:t>java.lang.Throwable</a:t>
            </a:r>
            <a:r>
              <a:rPr lang="en-IN" sz="2000" dirty="0" smtClean="0"/>
              <a:t> class. This object can be used to print the exception. But it can only be used in error pages.</a:t>
            </a:r>
          </a:p>
          <a:p>
            <a:pPr>
              <a:buFont typeface="Wingdings" pitchFamily="2" charset="2"/>
              <a:buChar char="v"/>
            </a:pPr>
            <a:r>
              <a:rPr lang="en-IN" sz="2400" dirty="0" smtClean="0"/>
              <a:t>JSP directives</a:t>
            </a:r>
          </a:p>
          <a:p>
            <a:r>
              <a:rPr lang="en-IN" sz="2000" dirty="0" smtClean="0"/>
              <a:t>The </a:t>
            </a:r>
            <a:r>
              <a:rPr lang="en-IN" sz="2000" b="1" dirty="0" err="1" smtClean="0"/>
              <a:t>jsp</a:t>
            </a:r>
            <a:r>
              <a:rPr lang="en-IN" sz="2000" b="1" dirty="0" smtClean="0"/>
              <a:t> directives</a:t>
            </a:r>
            <a:r>
              <a:rPr lang="en-IN" sz="2000" dirty="0" smtClean="0"/>
              <a:t> are messages that tells the web container how to translate a JSP page into the corresponding </a:t>
            </a:r>
            <a:r>
              <a:rPr lang="en-IN" sz="2000" dirty="0" err="1" smtClean="0"/>
              <a:t>servlet</a:t>
            </a:r>
            <a:r>
              <a:rPr lang="en-IN" sz="2000" dirty="0" smtClean="0"/>
              <a:t>.</a:t>
            </a:r>
          </a:p>
          <a:p>
            <a:pPr>
              <a:buFont typeface="Arial" pitchFamily="34" charset="0"/>
              <a:buChar char="•"/>
            </a:pPr>
            <a:r>
              <a:rPr lang="en-IN" sz="2000" dirty="0" smtClean="0"/>
              <a:t>There are three types of directives:</a:t>
            </a:r>
          </a:p>
          <a:p>
            <a:r>
              <a:rPr lang="en-IN" sz="2000" dirty="0" smtClean="0"/>
              <a:t>page directive</a:t>
            </a:r>
          </a:p>
          <a:p>
            <a:r>
              <a:rPr lang="en-IN" sz="2000" dirty="0" smtClean="0"/>
              <a:t>include directive</a:t>
            </a:r>
          </a:p>
          <a:p>
            <a:r>
              <a:rPr lang="en-IN" sz="2000" dirty="0" err="1" smtClean="0"/>
              <a:t>taglib</a:t>
            </a:r>
            <a:r>
              <a:rPr lang="en-IN" sz="2000" dirty="0" smtClean="0"/>
              <a:t> directive</a:t>
            </a:r>
          </a:p>
          <a:p>
            <a:r>
              <a:rPr lang="en-IN" sz="2000" b="1" dirty="0" smtClean="0"/>
              <a:t>Syntax of JSP Directive</a:t>
            </a:r>
          </a:p>
          <a:p>
            <a:pPr>
              <a:buNone/>
            </a:pPr>
            <a:r>
              <a:rPr lang="en-IN" sz="2000" dirty="0" smtClean="0"/>
              <a:t>&lt;%@ directive attribute="value" %&gt; </a:t>
            </a:r>
          </a:p>
          <a:p>
            <a:pPr>
              <a:buFont typeface="Arial" pitchFamily="34" charset="0"/>
              <a:buChar char="•"/>
            </a:pPr>
            <a:endParaRPr lang="en-IN" sz="2000" dirty="0" smtClean="0"/>
          </a:p>
          <a:p>
            <a:pPr>
              <a:buFont typeface="Arial" pitchFamily="34" charset="0"/>
              <a:buChar char="•"/>
            </a:pPr>
            <a:endParaRPr lang="en-IN" sz="2000" dirty="0" smtClean="0"/>
          </a:p>
          <a:p>
            <a:pPr>
              <a:buNone/>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JDBC</a:t>
            </a:r>
            <a:endParaRPr lang="en-IN" dirty="0"/>
          </a:p>
        </p:txBody>
      </p:sp>
      <p:sp>
        <p:nvSpPr>
          <p:cNvPr id="3" name="Content Placeholder 2"/>
          <p:cNvSpPr>
            <a:spLocks noGrp="1"/>
          </p:cNvSpPr>
          <p:nvPr>
            <p:ph idx="1"/>
          </p:nvPr>
        </p:nvSpPr>
        <p:spPr>
          <a:xfrm>
            <a:off x="381000" y="1219200"/>
            <a:ext cx="8763000" cy="5638800"/>
          </a:xfrm>
        </p:spPr>
        <p:txBody>
          <a:bodyPr/>
          <a:lstStyle/>
          <a:p>
            <a:pPr>
              <a:buFont typeface="Wingdings" pitchFamily="2" charset="2"/>
              <a:buChar char="v"/>
            </a:pPr>
            <a:r>
              <a:rPr lang="en-IN" sz="2400" dirty="0" err="1" smtClean="0"/>
              <a:t>DriverManager</a:t>
            </a:r>
            <a:r>
              <a:rPr lang="en-IN" sz="2400" dirty="0" smtClean="0"/>
              <a:t> class</a:t>
            </a:r>
          </a:p>
          <a:p>
            <a:pPr>
              <a:buFont typeface="Arial" pitchFamily="34" charset="0"/>
              <a:buChar char="•"/>
            </a:pPr>
            <a:r>
              <a:rPr lang="en-IN" sz="2000" dirty="0" smtClean="0"/>
              <a:t>The </a:t>
            </a:r>
            <a:r>
              <a:rPr lang="en-IN" sz="2000" dirty="0" err="1" smtClean="0"/>
              <a:t>DriverManager</a:t>
            </a:r>
            <a:r>
              <a:rPr lang="en-IN" sz="2000" dirty="0" smtClean="0"/>
              <a:t> class acts as an interface between user and drivers. It keeps track of the drivers that are available and handles establishing a connection between a database and the appropriate driver. The </a:t>
            </a:r>
            <a:r>
              <a:rPr lang="en-IN" sz="2000" dirty="0" err="1" smtClean="0"/>
              <a:t>DriverManager</a:t>
            </a:r>
            <a:r>
              <a:rPr lang="en-IN" sz="2000" dirty="0" smtClean="0"/>
              <a:t> class maintains a list of Driver classes that have registered themselves by calling the method </a:t>
            </a:r>
            <a:r>
              <a:rPr lang="en-IN" sz="2000" dirty="0" err="1" smtClean="0"/>
              <a:t>DriverManager.registerDriver</a:t>
            </a:r>
            <a:r>
              <a:rPr lang="en-IN" sz="2000" dirty="0" smtClean="0"/>
              <a:t>().</a:t>
            </a:r>
          </a:p>
          <a:p>
            <a:pPr>
              <a:buFont typeface="Wingdings" pitchFamily="2" charset="2"/>
              <a:buChar char="Ø"/>
            </a:pPr>
            <a:r>
              <a:rPr lang="en-IN" sz="2000" dirty="0" smtClean="0"/>
              <a:t>Commonly used methods of </a:t>
            </a:r>
            <a:r>
              <a:rPr lang="en-IN" sz="2000" dirty="0" err="1" smtClean="0"/>
              <a:t>DriverManager</a:t>
            </a:r>
            <a:r>
              <a:rPr lang="en-IN" sz="2000" dirty="0" smtClean="0"/>
              <a:t> class:</a:t>
            </a:r>
          </a:p>
          <a:p>
            <a:pPr>
              <a:buNone/>
            </a:pPr>
            <a:endParaRPr lang="en-IN" sz="2000" dirty="0"/>
          </a:p>
        </p:txBody>
      </p:sp>
      <p:graphicFrame>
        <p:nvGraphicFramePr>
          <p:cNvPr id="4" name="Table 3"/>
          <p:cNvGraphicFramePr>
            <a:graphicFrameLocks noGrp="1"/>
          </p:cNvGraphicFramePr>
          <p:nvPr/>
        </p:nvGraphicFramePr>
        <p:xfrm>
          <a:off x="457200" y="3657601"/>
          <a:ext cx="8534400" cy="3200399"/>
        </p:xfrm>
        <a:graphic>
          <a:graphicData uri="http://schemas.openxmlformats.org/drawingml/2006/table">
            <a:tbl>
              <a:tblPr/>
              <a:tblGrid>
                <a:gridCol w="4267200"/>
                <a:gridCol w="4267200"/>
              </a:tblGrid>
              <a:tr h="604197">
                <a:tc>
                  <a:txBody>
                    <a:bodyPr/>
                    <a:lstStyle/>
                    <a:p>
                      <a:r>
                        <a:rPr lang="en-IN" sz="1500" b="0" i="0">
                          <a:solidFill>
                            <a:srgbClr val="000000"/>
                          </a:solidFill>
                          <a:latin typeface="Verdana"/>
                        </a:rPr>
                        <a:t>1) public static void registerDriver(Driver driver):</a:t>
                      </a:r>
                    </a:p>
                  </a:txBody>
                  <a:tcPr marL="73891" marR="73891" marT="36945" marB="36945" anchor="ctr">
                    <a:lnL>
                      <a:noFill/>
                    </a:lnL>
                    <a:lnR>
                      <a:noFill/>
                    </a:lnR>
                    <a:lnT>
                      <a:noFill/>
                    </a:lnT>
                    <a:lnB>
                      <a:noFill/>
                    </a:lnB>
                    <a:solidFill>
                      <a:srgbClr val="FFFFFF"/>
                    </a:solidFill>
                  </a:tcPr>
                </a:tc>
                <a:tc>
                  <a:txBody>
                    <a:bodyPr/>
                    <a:lstStyle/>
                    <a:p>
                      <a:r>
                        <a:rPr lang="en-IN" sz="1500" b="0" i="0">
                          <a:solidFill>
                            <a:srgbClr val="000000"/>
                          </a:solidFill>
                          <a:latin typeface="Verdana"/>
                        </a:rPr>
                        <a:t>is used to register the given driver with DriverManager.</a:t>
                      </a:r>
                    </a:p>
                  </a:txBody>
                  <a:tcPr marL="73891" marR="73891" marT="36945" marB="36945" anchor="ctr">
                    <a:lnL>
                      <a:noFill/>
                    </a:lnL>
                    <a:lnR>
                      <a:noFill/>
                    </a:lnR>
                    <a:lnT>
                      <a:noFill/>
                    </a:lnT>
                    <a:lnB>
                      <a:noFill/>
                    </a:lnB>
                    <a:solidFill>
                      <a:srgbClr val="FFFFFF"/>
                    </a:solidFill>
                  </a:tcPr>
                </a:tc>
              </a:tr>
              <a:tr h="864265">
                <a:tc>
                  <a:txBody>
                    <a:bodyPr/>
                    <a:lstStyle/>
                    <a:p>
                      <a:r>
                        <a:rPr lang="en-IN" sz="1500" b="0" i="0">
                          <a:solidFill>
                            <a:srgbClr val="000000"/>
                          </a:solidFill>
                          <a:latin typeface="Verdana"/>
                        </a:rPr>
                        <a:t>2) public static void deregisterDriver(Driver driver):</a:t>
                      </a:r>
                    </a:p>
                  </a:txBody>
                  <a:tcPr marL="73891" marR="73891" marT="36945" marB="36945" anchor="ctr">
                    <a:lnL>
                      <a:noFill/>
                    </a:lnL>
                    <a:lnR>
                      <a:noFill/>
                    </a:lnR>
                    <a:lnT>
                      <a:noFill/>
                    </a:lnT>
                    <a:lnB>
                      <a:noFill/>
                    </a:lnB>
                    <a:solidFill>
                      <a:srgbClr val="FFFFFF"/>
                    </a:solidFill>
                  </a:tcPr>
                </a:tc>
                <a:tc>
                  <a:txBody>
                    <a:bodyPr/>
                    <a:lstStyle/>
                    <a:p>
                      <a:r>
                        <a:rPr lang="en-IN" sz="1500" b="0" i="0">
                          <a:solidFill>
                            <a:srgbClr val="000000"/>
                          </a:solidFill>
                          <a:latin typeface="Verdana"/>
                        </a:rPr>
                        <a:t>is used to deregister the given driver (drop the driver from the list) with DriverManager.</a:t>
                      </a:r>
                    </a:p>
                  </a:txBody>
                  <a:tcPr marL="73891" marR="73891" marT="36945" marB="36945" anchor="ctr">
                    <a:lnL>
                      <a:noFill/>
                    </a:lnL>
                    <a:lnR>
                      <a:noFill/>
                    </a:lnR>
                    <a:lnT>
                      <a:noFill/>
                    </a:lnT>
                    <a:lnB>
                      <a:noFill/>
                    </a:lnB>
                    <a:solidFill>
                      <a:srgbClr val="FFFFFF"/>
                    </a:solidFill>
                  </a:tcPr>
                </a:tc>
              </a:tr>
              <a:tr h="703600">
                <a:tc>
                  <a:txBody>
                    <a:bodyPr/>
                    <a:lstStyle/>
                    <a:p>
                      <a:r>
                        <a:rPr lang="en-IN" sz="1500" b="0" i="0" dirty="0">
                          <a:solidFill>
                            <a:srgbClr val="000000"/>
                          </a:solidFill>
                          <a:latin typeface="Verdana"/>
                        </a:rPr>
                        <a:t>3) public static Connection </a:t>
                      </a:r>
                      <a:r>
                        <a:rPr lang="en-IN" sz="1500" b="0" i="0" dirty="0" err="1">
                          <a:solidFill>
                            <a:srgbClr val="000000"/>
                          </a:solidFill>
                          <a:latin typeface="Verdana"/>
                        </a:rPr>
                        <a:t>getConnection</a:t>
                      </a:r>
                      <a:r>
                        <a:rPr lang="en-IN" sz="1500" b="0" i="0" dirty="0">
                          <a:solidFill>
                            <a:srgbClr val="000000"/>
                          </a:solidFill>
                          <a:latin typeface="Verdana"/>
                        </a:rPr>
                        <a:t>(String </a:t>
                      </a:r>
                      <a:r>
                        <a:rPr lang="en-IN" sz="1500" b="0" i="0" dirty="0" err="1">
                          <a:solidFill>
                            <a:srgbClr val="000000"/>
                          </a:solidFill>
                          <a:latin typeface="Verdana"/>
                        </a:rPr>
                        <a:t>url</a:t>
                      </a:r>
                      <a:r>
                        <a:rPr lang="en-IN" sz="1500" b="0" i="0" dirty="0">
                          <a:solidFill>
                            <a:srgbClr val="000000"/>
                          </a:solidFill>
                          <a:latin typeface="Verdana"/>
                        </a:rPr>
                        <a:t>):</a:t>
                      </a:r>
                    </a:p>
                  </a:txBody>
                  <a:tcPr marL="73891" marR="73891" marT="36945" marB="36945" anchor="ctr">
                    <a:lnL>
                      <a:noFill/>
                    </a:lnL>
                    <a:lnR>
                      <a:noFill/>
                    </a:lnR>
                    <a:lnT>
                      <a:noFill/>
                    </a:lnT>
                    <a:lnB>
                      <a:noFill/>
                    </a:lnB>
                    <a:solidFill>
                      <a:srgbClr val="FFFFFF"/>
                    </a:solidFill>
                  </a:tcPr>
                </a:tc>
                <a:tc>
                  <a:txBody>
                    <a:bodyPr/>
                    <a:lstStyle/>
                    <a:p>
                      <a:r>
                        <a:rPr lang="en-IN" sz="1500" b="0" i="0">
                          <a:solidFill>
                            <a:srgbClr val="000000"/>
                          </a:solidFill>
                          <a:latin typeface="Verdana"/>
                        </a:rPr>
                        <a:t>is used to establish the connection with the specified url.</a:t>
                      </a:r>
                    </a:p>
                  </a:txBody>
                  <a:tcPr marL="73891" marR="73891" marT="36945" marB="36945" anchor="ctr">
                    <a:lnL>
                      <a:noFill/>
                    </a:lnL>
                    <a:lnR>
                      <a:noFill/>
                    </a:lnR>
                    <a:lnT>
                      <a:noFill/>
                    </a:lnT>
                    <a:lnB>
                      <a:noFill/>
                    </a:lnB>
                    <a:solidFill>
                      <a:srgbClr val="FFFFFF"/>
                    </a:solidFill>
                  </a:tcPr>
                </a:tc>
              </a:tr>
              <a:tr h="1028337">
                <a:tc>
                  <a:txBody>
                    <a:bodyPr/>
                    <a:lstStyle/>
                    <a:p>
                      <a:r>
                        <a:rPr lang="en-IN" sz="1500" b="0" i="0" dirty="0">
                          <a:solidFill>
                            <a:srgbClr val="000000"/>
                          </a:solidFill>
                          <a:latin typeface="Verdana"/>
                        </a:rPr>
                        <a:t>4) public static Connection </a:t>
                      </a:r>
                      <a:r>
                        <a:rPr lang="en-IN" sz="1500" b="0" i="0" dirty="0" err="1">
                          <a:solidFill>
                            <a:srgbClr val="000000"/>
                          </a:solidFill>
                          <a:latin typeface="Verdana"/>
                        </a:rPr>
                        <a:t>getConnection</a:t>
                      </a:r>
                      <a:r>
                        <a:rPr lang="en-IN" sz="1500" b="0" i="0" dirty="0">
                          <a:solidFill>
                            <a:srgbClr val="000000"/>
                          </a:solidFill>
                          <a:latin typeface="Verdana"/>
                        </a:rPr>
                        <a:t>(String </a:t>
                      </a:r>
                      <a:r>
                        <a:rPr lang="en-IN" sz="1500" b="0" i="0" dirty="0" err="1">
                          <a:solidFill>
                            <a:srgbClr val="000000"/>
                          </a:solidFill>
                          <a:latin typeface="Verdana"/>
                        </a:rPr>
                        <a:t>url,String</a:t>
                      </a:r>
                      <a:r>
                        <a:rPr lang="en-IN" sz="1500" b="0" i="0" dirty="0">
                          <a:solidFill>
                            <a:srgbClr val="000000"/>
                          </a:solidFill>
                          <a:latin typeface="Verdana"/>
                        </a:rPr>
                        <a:t> </a:t>
                      </a:r>
                      <a:r>
                        <a:rPr lang="en-IN" sz="1500" b="0" i="0" dirty="0" err="1">
                          <a:solidFill>
                            <a:srgbClr val="000000"/>
                          </a:solidFill>
                          <a:latin typeface="Verdana"/>
                        </a:rPr>
                        <a:t>userName,String</a:t>
                      </a:r>
                      <a:r>
                        <a:rPr lang="en-IN" sz="1500" b="0" i="0" dirty="0">
                          <a:solidFill>
                            <a:srgbClr val="000000"/>
                          </a:solidFill>
                          <a:latin typeface="Verdana"/>
                        </a:rPr>
                        <a:t> password):</a:t>
                      </a:r>
                    </a:p>
                  </a:txBody>
                  <a:tcPr marL="73891" marR="73891" marT="36945" marB="36945" anchor="ctr">
                    <a:lnL>
                      <a:noFill/>
                    </a:lnL>
                    <a:lnR>
                      <a:noFill/>
                    </a:lnR>
                    <a:lnT>
                      <a:noFill/>
                    </a:lnT>
                    <a:lnB>
                      <a:noFill/>
                    </a:lnB>
                    <a:solidFill>
                      <a:srgbClr val="FFFFFF"/>
                    </a:solidFill>
                  </a:tcPr>
                </a:tc>
                <a:tc>
                  <a:txBody>
                    <a:bodyPr/>
                    <a:lstStyle/>
                    <a:p>
                      <a:r>
                        <a:rPr lang="en-IN" sz="1500" b="0" i="0" dirty="0">
                          <a:solidFill>
                            <a:srgbClr val="000000"/>
                          </a:solidFill>
                          <a:latin typeface="Verdana"/>
                        </a:rPr>
                        <a:t>is used to establish the connection with the specified </a:t>
                      </a:r>
                      <a:r>
                        <a:rPr lang="en-IN" sz="1500" b="0" i="0" dirty="0" err="1">
                          <a:solidFill>
                            <a:srgbClr val="000000"/>
                          </a:solidFill>
                          <a:latin typeface="Verdana"/>
                        </a:rPr>
                        <a:t>url</a:t>
                      </a:r>
                      <a:r>
                        <a:rPr lang="en-IN" sz="1500" b="0" i="0" dirty="0">
                          <a:solidFill>
                            <a:srgbClr val="000000"/>
                          </a:solidFill>
                          <a:latin typeface="Verdana"/>
                        </a:rPr>
                        <a:t>, username and password.</a:t>
                      </a:r>
                    </a:p>
                  </a:txBody>
                  <a:tcPr marL="73891" marR="73891" marT="36945" marB="36945" anchor="ctr">
                    <a:lnL>
                      <a:noFill/>
                    </a:lnL>
                    <a:lnR>
                      <a:noFill/>
                    </a:lnR>
                    <a:lnT>
                      <a:noFill/>
                    </a:lnT>
                    <a:lnB>
                      <a:noFill/>
                    </a:lnB>
                    <a:solidFill>
                      <a:srgbClr val="FFFFFF"/>
                    </a:solid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rmAutofit lnSpcReduction="10000"/>
          </a:bodyPr>
          <a:lstStyle/>
          <a:p>
            <a:pPr>
              <a:buFont typeface="Wingdings" pitchFamily="2" charset="2"/>
              <a:buChar char="Ø"/>
            </a:pPr>
            <a:r>
              <a:rPr lang="en-IN" sz="2400" dirty="0" smtClean="0"/>
              <a:t>JSP page directive</a:t>
            </a:r>
          </a:p>
          <a:p>
            <a:r>
              <a:rPr lang="en-IN" sz="2000" dirty="0" smtClean="0"/>
              <a:t>The page directive defines attributes that apply to an entire JSP page.</a:t>
            </a:r>
          </a:p>
          <a:p>
            <a:r>
              <a:rPr lang="en-IN" sz="2000" b="1" dirty="0" smtClean="0"/>
              <a:t>Syntax of JSP page directive</a:t>
            </a:r>
          </a:p>
          <a:p>
            <a:pPr>
              <a:buNone/>
            </a:pPr>
            <a:r>
              <a:rPr lang="en-IN" sz="2000" dirty="0" smtClean="0"/>
              <a:t> &lt;%@ page attribute="value" %&gt;  </a:t>
            </a:r>
          </a:p>
          <a:p>
            <a:pPr>
              <a:buFont typeface="Wingdings" pitchFamily="2" charset="2"/>
              <a:buChar char="q"/>
            </a:pPr>
            <a:r>
              <a:rPr lang="en-IN" sz="2000" dirty="0" smtClean="0"/>
              <a:t>import</a:t>
            </a:r>
          </a:p>
          <a:p>
            <a:pPr>
              <a:buFont typeface="Arial" pitchFamily="34" charset="0"/>
              <a:buChar char="•"/>
            </a:pPr>
            <a:r>
              <a:rPr lang="en-IN" sz="2000" dirty="0" smtClean="0"/>
              <a:t>The import attribute is used to import </a:t>
            </a:r>
            <a:r>
              <a:rPr lang="en-IN" sz="2000" dirty="0" err="1" smtClean="0"/>
              <a:t>class,interface</a:t>
            </a:r>
            <a:r>
              <a:rPr lang="en-IN" sz="2000" dirty="0" smtClean="0"/>
              <a:t> or all the members of a </a:t>
            </a:r>
            <a:r>
              <a:rPr lang="en-IN" sz="2000" dirty="0" err="1" smtClean="0"/>
              <a:t>package.It</a:t>
            </a:r>
            <a:r>
              <a:rPr lang="en-IN" sz="2000" dirty="0" smtClean="0"/>
              <a:t> is similar to import keyword in java class or interface.</a:t>
            </a:r>
          </a:p>
          <a:p>
            <a:pPr>
              <a:buFont typeface="Wingdings" pitchFamily="2" charset="2"/>
              <a:buChar char="q"/>
            </a:pPr>
            <a:r>
              <a:rPr lang="en-IN" sz="2000" dirty="0" err="1" smtClean="0"/>
              <a:t>contentType</a:t>
            </a:r>
            <a:endParaRPr lang="en-IN" sz="2000" dirty="0" smtClean="0"/>
          </a:p>
          <a:p>
            <a:pPr>
              <a:buFont typeface="Arial" pitchFamily="34" charset="0"/>
              <a:buChar char="•"/>
            </a:pPr>
            <a:r>
              <a:rPr lang="en-IN" sz="2000" dirty="0" smtClean="0"/>
              <a:t>The </a:t>
            </a:r>
            <a:r>
              <a:rPr lang="en-IN" sz="2000" dirty="0" err="1" smtClean="0"/>
              <a:t>contentType</a:t>
            </a:r>
            <a:r>
              <a:rPr lang="en-IN" sz="2000" dirty="0" smtClean="0"/>
              <a:t> attribute defines the MIME(Multipurpose Internet Mail Extension) type of the HTTP </a:t>
            </a:r>
            <a:r>
              <a:rPr lang="en-IN" sz="2000" dirty="0" err="1" smtClean="0"/>
              <a:t>response.The</a:t>
            </a:r>
            <a:r>
              <a:rPr lang="en-IN" sz="2000" dirty="0" smtClean="0"/>
              <a:t> default value is "text/</a:t>
            </a:r>
            <a:r>
              <a:rPr lang="en-IN" sz="2000" dirty="0" err="1" smtClean="0"/>
              <a:t>html;charset</a:t>
            </a:r>
            <a:r>
              <a:rPr lang="en-IN" sz="2000" dirty="0" smtClean="0"/>
              <a:t>=ISO-8859-1".</a:t>
            </a:r>
          </a:p>
          <a:p>
            <a:pPr>
              <a:buFont typeface="Wingdings" pitchFamily="2" charset="2"/>
              <a:buChar char="q"/>
            </a:pPr>
            <a:r>
              <a:rPr lang="en-IN" sz="2000" dirty="0" smtClean="0"/>
              <a:t>extends</a:t>
            </a:r>
          </a:p>
          <a:p>
            <a:pPr>
              <a:buFont typeface="Arial" pitchFamily="34" charset="0"/>
              <a:buChar char="•"/>
            </a:pPr>
            <a:r>
              <a:rPr lang="en-IN" sz="2000" dirty="0" smtClean="0"/>
              <a:t>The extends attribute defines the parent class that will be inherited by the generated </a:t>
            </a:r>
            <a:r>
              <a:rPr lang="en-IN" sz="2000" dirty="0" err="1" smtClean="0"/>
              <a:t>servlet.It</a:t>
            </a:r>
            <a:r>
              <a:rPr lang="en-IN" sz="2000" dirty="0" smtClean="0"/>
              <a:t> is rarely used.</a:t>
            </a:r>
          </a:p>
          <a:p>
            <a:pPr>
              <a:buFont typeface="Wingdings" pitchFamily="2" charset="2"/>
              <a:buChar char="q"/>
            </a:pPr>
            <a:r>
              <a:rPr lang="en-IN" sz="2000" dirty="0" smtClean="0"/>
              <a:t>info</a:t>
            </a:r>
          </a:p>
          <a:p>
            <a:pPr>
              <a:buFont typeface="Arial" pitchFamily="34" charset="0"/>
              <a:buChar char="•"/>
            </a:pPr>
            <a:r>
              <a:rPr lang="en-IN" sz="2000" dirty="0" smtClean="0"/>
              <a:t>This attribute simply sets the information of the JSP page which is retrieved later by using </a:t>
            </a:r>
            <a:r>
              <a:rPr lang="en-IN" sz="2000" dirty="0" err="1" smtClean="0"/>
              <a:t>getServletInfo</a:t>
            </a:r>
            <a:r>
              <a:rPr lang="en-IN" sz="2000" dirty="0" smtClean="0"/>
              <a:t>() method of </a:t>
            </a:r>
            <a:r>
              <a:rPr lang="en-IN" sz="2000" dirty="0" err="1" smtClean="0"/>
              <a:t>Servlet</a:t>
            </a:r>
            <a:r>
              <a:rPr lang="en-IN" sz="2000" dirty="0" smtClean="0"/>
              <a:t> interface.</a:t>
            </a:r>
          </a:p>
          <a:p>
            <a:pPr>
              <a:buFont typeface="Wingdings" pitchFamily="2" charset="2"/>
              <a:buChar char="q"/>
            </a:pPr>
            <a:endParaRPr lang="en-IN"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q"/>
            </a:pPr>
            <a:r>
              <a:rPr lang="en-IN" sz="2000" dirty="0" smtClean="0"/>
              <a:t>buffer</a:t>
            </a:r>
          </a:p>
          <a:p>
            <a:pPr>
              <a:buFont typeface="Arial" pitchFamily="34" charset="0"/>
              <a:buChar char="•"/>
            </a:pPr>
            <a:r>
              <a:rPr lang="en-IN" sz="2000" dirty="0" smtClean="0"/>
              <a:t>The buffer attribute sets the buffer size in kilobytes to handle output generated by the JSP </a:t>
            </a:r>
            <a:r>
              <a:rPr lang="en-IN" sz="2000" dirty="0" err="1" smtClean="0"/>
              <a:t>page.The</a:t>
            </a:r>
            <a:r>
              <a:rPr lang="en-IN" sz="2000" dirty="0" smtClean="0"/>
              <a:t> default size of the buffer is 8Kb.</a:t>
            </a:r>
          </a:p>
          <a:p>
            <a:pPr>
              <a:buFont typeface="Wingdings" pitchFamily="2" charset="2"/>
              <a:buChar char="q"/>
            </a:pPr>
            <a:r>
              <a:rPr lang="en-IN" sz="2000" dirty="0" smtClean="0"/>
              <a:t>language</a:t>
            </a:r>
          </a:p>
          <a:p>
            <a:pPr>
              <a:buFont typeface="Arial" pitchFamily="34" charset="0"/>
              <a:buChar char="•"/>
            </a:pPr>
            <a:r>
              <a:rPr lang="en-IN" sz="2000" dirty="0" smtClean="0"/>
              <a:t>The language attribute specifies the scripting language used in the JSP page. The default value is "java".</a:t>
            </a:r>
          </a:p>
          <a:p>
            <a:pPr>
              <a:buFont typeface="Wingdings" pitchFamily="2" charset="2"/>
              <a:buChar char="q"/>
            </a:pPr>
            <a:r>
              <a:rPr lang="en-IN" sz="2000" dirty="0" err="1" smtClean="0"/>
              <a:t>isELIgnored</a:t>
            </a:r>
            <a:endParaRPr lang="en-IN" sz="2000" dirty="0" smtClean="0"/>
          </a:p>
          <a:p>
            <a:pPr>
              <a:buFont typeface="Arial" pitchFamily="34" charset="0"/>
              <a:buChar char="•"/>
            </a:pPr>
            <a:r>
              <a:rPr lang="en-IN" sz="2000" dirty="0" smtClean="0"/>
              <a:t>can ignore the Expression Language (EL) in </a:t>
            </a:r>
            <a:r>
              <a:rPr lang="en-IN" sz="2000" dirty="0" err="1" smtClean="0"/>
              <a:t>jsp</a:t>
            </a:r>
            <a:r>
              <a:rPr lang="en-IN" sz="2000" dirty="0" smtClean="0"/>
              <a:t> by the </a:t>
            </a:r>
            <a:r>
              <a:rPr lang="en-IN" sz="2000" dirty="0" err="1" smtClean="0"/>
              <a:t>isELIgnored</a:t>
            </a:r>
            <a:r>
              <a:rPr lang="en-IN" sz="2000" dirty="0" smtClean="0"/>
              <a:t> attribute. By default its value is false i.e. Expression Language is enabled by default.</a:t>
            </a:r>
          </a:p>
          <a:p>
            <a:pPr>
              <a:buFont typeface="Wingdings" pitchFamily="2" charset="2"/>
              <a:buChar char="q"/>
            </a:pPr>
            <a:r>
              <a:rPr lang="en-IN" sz="2000" dirty="0" err="1" smtClean="0"/>
              <a:t>isThreadSafe</a:t>
            </a:r>
            <a:endParaRPr lang="en-IN" sz="2000" dirty="0" smtClean="0"/>
          </a:p>
          <a:p>
            <a:pPr>
              <a:buFont typeface="Arial" pitchFamily="34" charset="0"/>
              <a:buChar char="•"/>
            </a:pPr>
            <a:r>
              <a:rPr lang="en-IN" sz="2000" dirty="0" err="1" smtClean="0"/>
              <a:t>Servlet</a:t>
            </a:r>
            <a:r>
              <a:rPr lang="en-IN" sz="2000" dirty="0" smtClean="0"/>
              <a:t> and JSP both are </a:t>
            </a:r>
            <a:r>
              <a:rPr lang="en-IN" sz="2000" dirty="0" err="1" smtClean="0"/>
              <a:t>multithreaded.If</a:t>
            </a:r>
            <a:r>
              <a:rPr lang="en-IN" sz="2000" dirty="0" smtClean="0"/>
              <a:t> you want to control this behaviour of JSP page, you can use </a:t>
            </a:r>
            <a:r>
              <a:rPr lang="en-IN" sz="2000" dirty="0" err="1" smtClean="0"/>
              <a:t>isThreadSafe</a:t>
            </a:r>
            <a:r>
              <a:rPr lang="en-IN" sz="2000" dirty="0" smtClean="0"/>
              <a:t> attribute of page </a:t>
            </a:r>
            <a:r>
              <a:rPr lang="en-IN" sz="2000" dirty="0" err="1" smtClean="0"/>
              <a:t>directive.The</a:t>
            </a:r>
            <a:r>
              <a:rPr lang="en-IN" sz="2000" dirty="0" smtClean="0"/>
              <a:t> value of </a:t>
            </a:r>
            <a:r>
              <a:rPr lang="en-IN" sz="2000" dirty="0" err="1" smtClean="0"/>
              <a:t>isThreadSafe</a:t>
            </a:r>
            <a:r>
              <a:rPr lang="en-IN" sz="2000" dirty="0" smtClean="0"/>
              <a:t> value is </a:t>
            </a:r>
            <a:r>
              <a:rPr lang="en-IN" sz="2000" dirty="0" err="1" smtClean="0"/>
              <a:t>true.If</a:t>
            </a:r>
            <a:r>
              <a:rPr lang="en-IN" sz="2000" dirty="0" smtClean="0"/>
              <a:t> you make it false, the web container will serialize the multiple requests, i.e. it will wait until the JSP finishes responding to a request before passing another request to </a:t>
            </a:r>
            <a:r>
              <a:rPr lang="en-IN" sz="2000" dirty="0" err="1" smtClean="0"/>
              <a:t>it.If</a:t>
            </a:r>
            <a:r>
              <a:rPr lang="en-IN" sz="2000" dirty="0" smtClean="0"/>
              <a:t> you make the value of </a:t>
            </a:r>
            <a:r>
              <a:rPr lang="en-IN" sz="2000" dirty="0" err="1" smtClean="0"/>
              <a:t>isThreadSafe</a:t>
            </a:r>
            <a:r>
              <a:rPr lang="en-IN" sz="2000" dirty="0" smtClean="0"/>
              <a:t> attribute like:&lt;%@ page </a:t>
            </a:r>
            <a:r>
              <a:rPr lang="en-IN" sz="2000" dirty="0" err="1" smtClean="0"/>
              <a:t>isThreadSafe</a:t>
            </a:r>
            <a:r>
              <a:rPr lang="en-IN" sz="2000" dirty="0" smtClean="0"/>
              <a:t>="false" %&gt;</a:t>
            </a:r>
          </a:p>
          <a:p>
            <a:pPr>
              <a:buNone/>
            </a:pPr>
            <a:endParaRPr lang="en-IN"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q"/>
            </a:pPr>
            <a:r>
              <a:rPr lang="en-IN" sz="2000" dirty="0" err="1" smtClean="0"/>
              <a:t>errorPage</a:t>
            </a:r>
            <a:endParaRPr lang="en-IN" sz="2000" dirty="0" smtClean="0"/>
          </a:p>
          <a:p>
            <a:pPr>
              <a:buFont typeface="Arial" pitchFamily="34" charset="0"/>
              <a:buChar char="•"/>
            </a:pPr>
            <a:r>
              <a:rPr lang="en-IN" sz="2000" dirty="0" smtClean="0"/>
              <a:t>The </a:t>
            </a:r>
            <a:r>
              <a:rPr lang="en-IN" sz="2000" dirty="0" err="1" smtClean="0"/>
              <a:t>errorPage</a:t>
            </a:r>
            <a:r>
              <a:rPr lang="en-IN" sz="2000" dirty="0" smtClean="0"/>
              <a:t> attribute is used to define the error page, if exception occurs in the current page, it will be redirected to the error page.</a:t>
            </a:r>
          </a:p>
          <a:p>
            <a:pPr>
              <a:buFont typeface="Wingdings" pitchFamily="2" charset="2"/>
              <a:buChar char="q"/>
            </a:pPr>
            <a:r>
              <a:rPr lang="en-IN" sz="2000" dirty="0" err="1" smtClean="0"/>
              <a:t>isErrorPage</a:t>
            </a:r>
            <a:endParaRPr lang="en-IN" sz="2000" dirty="0" smtClean="0"/>
          </a:p>
          <a:p>
            <a:pPr>
              <a:buFont typeface="Arial" pitchFamily="34" charset="0"/>
              <a:buChar char="•"/>
            </a:pPr>
            <a:r>
              <a:rPr lang="en-IN" sz="2000" dirty="0" smtClean="0"/>
              <a:t>The </a:t>
            </a:r>
            <a:r>
              <a:rPr lang="en-IN" sz="2000" dirty="0" err="1" smtClean="0"/>
              <a:t>isErrorPage</a:t>
            </a:r>
            <a:r>
              <a:rPr lang="en-IN" sz="2000" dirty="0" smtClean="0"/>
              <a:t> attribute is used to declare that the current page is the error page.</a:t>
            </a:r>
          </a:p>
          <a:p>
            <a:pPr>
              <a:buFont typeface="Wingdings" pitchFamily="2" charset="2"/>
              <a:buChar char="Ø"/>
            </a:pPr>
            <a:r>
              <a:rPr lang="en-IN" sz="2400" dirty="0" err="1" smtClean="0"/>
              <a:t>Jsp</a:t>
            </a:r>
            <a:r>
              <a:rPr lang="en-IN" sz="2400" dirty="0" smtClean="0"/>
              <a:t> Include Directive</a:t>
            </a:r>
          </a:p>
          <a:p>
            <a:pPr>
              <a:buFont typeface="Arial" pitchFamily="34" charset="0"/>
              <a:buChar char="•"/>
            </a:pPr>
            <a:r>
              <a:rPr lang="en-IN" sz="2000" dirty="0" smtClean="0"/>
              <a:t>The include directive is used to include the contents of any resource it may be </a:t>
            </a:r>
            <a:r>
              <a:rPr lang="en-IN" sz="2000" dirty="0" err="1" smtClean="0"/>
              <a:t>jsp</a:t>
            </a:r>
            <a:r>
              <a:rPr lang="en-IN" sz="2000" dirty="0" smtClean="0"/>
              <a:t> file, html file or text file. The include directive includes the original content of the included resource at page translation time (the </a:t>
            </a:r>
            <a:r>
              <a:rPr lang="en-IN" sz="2000" dirty="0" err="1" smtClean="0"/>
              <a:t>jsp</a:t>
            </a:r>
            <a:r>
              <a:rPr lang="en-IN" sz="2000" dirty="0" smtClean="0"/>
              <a:t> page is translated only once so it will be better to include static resource).</a:t>
            </a:r>
          </a:p>
          <a:p>
            <a:pPr>
              <a:buFont typeface="Wingdings" pitchFamily="2" charset="2"/>
              <a:buChar char="q"/>
            </a:pPr>
            <a:r>
              <a:rPr lang="en-IN" sz="2000" dirty="0" smtClean="0"/>
              <a:t>Advantage of Include directive</a:t>
            </a:r>
          </a:p>
          <a:p>
            <a:pPr>
              <a:buFont typeface="Arial" pitchFamily="34" charset="0"/>
              <a:buChar char="•"/>
            </a:pPr>
            <a:r>
              <a:rPr lang="en-IN" sz="2000" dirty="0" smtClean="0"/>
              <a:t>Code Reusability</a:t>
            </a:r>
          </a:p>
          <a:p>
            <a:r>
              <a:rPr lang="en-IN" sz="2000" b="1" dirty="0" smtClean="0"/>
              <a:t>Syntax of include directive</a:t>
            </a:r>
          </a:p>
          <a:p>
            <a:pPr>
              <a:buNone/>
            </a:pPr>
            <a:r>
              <a:rPr lang="en-IN" sz="2000" dirty="0" smtClean="0"/>
              <a:t> &lt;%@ include file="</a:t>
            </a:r>
            <a:r>
              <a:rPr lang="en-IN" sz="2000" dirty="0" err="1" smtClean="0"/>
              <a:t>resourceName</a:t>
            </a:r>
            <a:r>
              <a:rPr lang="en-IN" sz="2000" dirty="0" smtClean="0"/>
              <a:t>" %&gt; </a:t>
            </a:r>
          </a:p>
          <a:p>
            <a:pPr>
              <a:buFont typeface="Arial" pitchFamily="34" charset="0"/>
              <a:buChar char="•"/>
            </a:pPr>
            <a:endParaRPr lang="en-IN" sz="2000" dirty="0" smtClean="0"/>
          </a:p>
          <a:p>
            <a:pPr>
              <a:buNone/>
            </a:pPr>
            <a:endParaRPr lang="en-IN"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lstStyle/>
          <a:p>
            <a:pPr>
              <a:buFont typeface="Wingdings" pitchFamily="2" charset="2"/>
              <a:buChar char="Ø"/>
            </a:pPr>
            <a:r>
              <a:rPr lang="en-IN" dirty="0" smtClean="0"/>
              <a:t>JSP </a:t>
            </a:r>
            <a:r>
              <a:rPr lang="en-IN" dirty="0" err="1" smtClean="0"/>
              <a:t>Taglib</a:t>
            </a:r>
            <a:r>
              <a:rPr lang="en-IN" dirty="0" smtClean="0"/>
              <a:t> directive</a:t>
            </a:r>
          </a:p>
          <a:p>
            <a:pPr>
              <a:buFont typeface="Arial" pitchFamily="34" charset="0"/>
              <a:buChar char="•"/>
            </a:pPr>
            <a:r>
              <a:rPr lang="en-IN" sz="2000" dirty="0" smtClean="0"/>
              <a:t>The JSP </a:t>
            </a:r>
            <a:r>
              <a:rPr lang="en-IN" sz="2000" dirty="0" err="1" smtClean="0"/>
              <a:t>taglib</a:t>
            </a:r>
            <a:r>
              <a:rPr lang="en-IN" sz="2000" dirty="0" smtClean="0"/>
              <a:t> directive is used to define a tag library that defines many tags. We use the TLD (Tag Library Descriptor) file to define the tags. In the custom tag section we use this tag.</a:t>
            </a:r>
          </a:p>
          <a:p>
            <a:r>
              <a:rPr lang="en-IN" sz="2000" b="1" dirty="0" smtClean="0"/>
              <a:t>Syntax JSP </a:t>
            </a:r>
            <a:r>
              <a:rPr lang="en-IN" sz="2000" b="1" dirty="0" err="1" smtClean="0"/>
              <a:t>Taglib</a:t>
            </a:r>
            <a:r>
              <a:rPr lang="en-IN" sz="2000" b="1" dirty="0" smtClean="0"/>
              <a:t> directive</a:t>
            </a:r>
          </a:p>
          <a:p>
            <a:pPr>
              <a:buNone/>
            </a:pPr>
            <a:r>
              <a:rPr lang="en-IN" sz="2000" dirty="0" smtClean="0"/>
              <a:t>&lt;%@ </a:t>
            </a:r>
            <a:r>
              <a:rPr lang="en-IN" sz="2000" dirty="0" err="1" smtClean="0"/>
              <a:t>taglib</a:t>
            </a:r>
            <a:r>
              <a:rPr lang="en-IN" sz="2000" dirty="0" smtClean="0"/>
              <a:t> </a:t>
            </a:r>
            <a:r>
              <a:rPr lang="en-IN" sz="2000" dirty="0" err="1" smtClean="0"/>
              <a:t>uri</a:t>
            </a:r>
            <a:r>
              <a:rPr lang="en-IN" sz="2000" dirty="0" smtClean="0"/>
              <a:t>="</a:t>
            </a:r>
            <a:r>
              <a:rPr lang="en-IN" sz="2000" dirty="0" err="1" smtClean="0"/>
              <a:t>uriofthetaglibrary</a:t>
            </a:r>
            <a:r>
              <a:rPr lang="en-IN" sz="2000" dirty="0" smtClean="0"/>
              <a:t>" prefix="</a:t>
            </a:r>
            <a:r>
              <a:rPr lang="en-IN" sz="2000" dirty="0" err="1" smtClean="0"/>
              <a:t>prefixoftaglibrary</a:t>
            </a:r>
            <a:r>
              <a:rPr lang="en-IN" sz="2000" dirty="0" smtClean="0"/>
              <a:t>" %&gt;  </a:t>
            </a:r>
          </a:p>
          <a:p>
            <a:pPr>
              <a:buFont typeface="Wingdings" pitchFamily="2" charset="2"/>
              <a:buChar char="v"/>
            </a:pPr>
            <a:r>
              <a:rPr lang="en-IN" sz="2400" dirty="0" smtClean="0"/>
              <a:t>Exception Handling in JSP</a:t>
            </a:r>
          </a:p>
          <a:p>
            <a:pPr>
              <a:buFont typeface="Courier New" pitchFamily="49" charset="0"/>
              <a:buChar char="o"/>
            </a:pPr>
            <a:r>
              <a:rPr lang="en-IN" sz="2000" dirty="0" smtClean="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p>
          <a:p>
            <a:r>
              <a:rPr lang="en-IN" sz="2000" dirty="0" smtClean="0"/>
              <a:t>By </a:t>
            </a:r>
            <a:r>
              <a:rPr lang="en-IN" sz="2000" b="1" dirty="0" err="1" smtClean="0"/>
              <a:t>errorPage</a:t>
            </a:r>
            <a:r>
              <a:rPr lang="en-IN" sz="2000" dirty="0" smtClean="0"/>
              <a:t> and </a:t>
            </a:r>
            <a:r>
              <a:rPr lang="en-IN" sz="2000" b="1" dirty="0" err="1" smtClean="0"/>
              <a:t>isErrorPage</a:t>
            </a:r>
            <a:r>
              <a:rPr lang="en-IN" sz="2000" dirty="0" smtClean="0"/>
              <a:t> attributes of page directive</a:t>
            </a:r>
          </a:p>
          <a:p>
            <a:r>
              <a:rPr lang="en-IN" sz="2000" dirty="0" smtClean="0"/>
              <a:t>By </a:t>
            </a:r>
            <a:r>
              <a:rPr lang="en-IN" sz="2000" b="1" dirty="0" smtClean="0"/>
              <a:t>&lt;error-page&gt;</a:t>
            </a:r>
            <a:r>
              <a:rPr lang="en-IN" sz="2000" dirty="0" smtClean="0"/>
              <a:t> element in web.xml file</a:t>
            </a:r>
          </a:p>
          <a:p>
            <a:pPr>
              <a:buNone/>
            </a:pPr>
            <a:endParaRPr lang="en-IN" sz="2000" dirty="0" smtClean="0"/>
          </a:p>
          <a:p>
            <a:pPr>
              <a:buFont typeface="Arial" pitchFamily="34" charset="0"/>
              <a:buChar char="•"/>
            </a:pPr>
            <a:endParaRPr lang="en-IN"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457200" y="609600"/>
            <a:ext cx="8686800" cy="6248400"/>
          </a:xfrm>
        </p:spPr>
        <p:txBody>
          <a:bodyPr>
            <a:normAutofit fontScale="92500" lnSpcReduction="10000"/>
          </a:bodyPr>
          <a:lstStyle/>
          <a:p>
            <a:pPr>
              <a:buFont typeface="Wingdings" pitchFamily="2" charset="2"/>
              <a:buChar char="v"/>
            </a:pPr>
            <a:r>
              <a:rPr lang="en-IN" sz="2400" dirty="0" smtClean="0"/>
              <a:t>JSP Action Tags (Action Elements)</a:t>
            </a:r>
          </a:p>
          <a:p>
            <a:r>
              <a:rPr lang="en-IN" sz="2000" dirty="0" smtClean="0"/>
              <a:t>Each tag is used to perform some specific tasks. The action tags basically are used to control the flow between pages and to use Java Bean. </a:t>
            </a:r>
            <a:r>
              <a:rPr lang="en-IN" sz="2000" dirty="0" err="1" smtClean="0"/>
              <a:t>Jsp</a:t>
            </a:r>
            <a:r>
              <a:rPr lang="en-IN" sz="2000" dirty="0" smtClean="0"/>
              <a:t> action tags are as follows:</a:t>
            </a:r>
          </a:p>
          <a:p>
            <a:r>
              <a:rPr lang="en-IN" sz="2000" dirty="0" err="1" smtClean="0"/>
              <a:t>jsp:forward</a:t>
            </a:r>
            <a:endParaRPr lang="en-IN" sz="2000" dirty="0" smtClean="0"/>
          </a:p>
          <a:p>
            <a:r>
              <a:rPr lang="en-IN" sz="2000" dirty="0" err="1" smtClean="0"/>
              <a:t>jsp:include</a:t>
            </a:r>
            <a:endParaRPr lang="en-IN" sz="2000" dirty="0" smtClean="0"/>
          </a:p>
          <a:p>
            <a:r>
              <a:rPr lang="en-IN" sz="2000" dirty="0" err="1" smtClean="0"/>
              <a:t>jsp:useBean</a:t>
            </a:r>
            <a:endParaRPr lang="en-IN" sz="2000" dirty="0" smtClean="0"/>
          </a:p>
          <a:p>
            <a:r>
              <a:rPr lang="en-IN" sz="2000" dirty="0" err="1" smtClean="0"/>
              <a:t>jsp:setProperty</a:t>
            </a:r>
            <a:endParaRPr lang="en-IN" sz="2000" dirty="0" smtClean="0"/>
          </a:p>
          <a:p>
            <a:r>
              <a:rPr lang="en-IN" sz="2000" dirty="0" err="1" smtClean="0"/>
              <a:t>jsp:getProperty</a:t>
            </a:r>
            <a:endParaRPr lang="en-IN" sz="2000" dirty="0" smtClean="0"/>
          </a:p>
          <a:p>
            <a:pPr>
              <a:buFont typeface="Wingdings" pitchFamily="2" charset="2"/>
              <a:buChar char="Ø"/>
            </a:pPr>
            <a:r>
              <a:rPr lang="en-IN" sz="2000" dirty="0" err="1" smtClean="0"/>
              <a:t>jsp:forward</a:t>
            </a:r>
            <a:r>
              <a:rPr lang="en-IN" sz="2000" dirty="0" smtClean="0"/>
              <a:t> action tag</a:t>
            </a:r>
          </a:p>
          <a:p>
            <a:pPr>
              <a:buFont typeface="Arial" pitchFamily="34" charset="0"/>
              <a:buChar char="•"/>
            </a:pPr>
            <a:r>
              <a:rPr lang="en-IN" sz="2000" dirty="0" smtClean="0"/>
              <a:t>The </a:t>
            </a:r>
            <a:r>
              <a:rPr lang="en-IN" sz="2000" dirty="0" err="1" smtClean="0"/>
              <a:t>jsp:forward</a:t>
            </a:r>
            <a:r>
              <a:rPr lang="en-IN" sz="2000" dirty="0" smtClean="0"/>
              <a:t> action tag is used to forward the request to another resource it may be </a:t>
            </a:r>
            <a:r>
              <a:rPr lang="en-IN" sz="2000" dirty="0" err="1" smtClean="0"/>
              <a:t>jsp</a:t>
            </a:r>
            <a:r>
              <a:rPr lang="en-IN" sz="2000" dirty="0" smtClean="0"/>
              <a:t>, html or another resource.</a:t>
            </a:r>
          </a:p>
          <a:p>
            <a:r>
              <a:rPr lang="en-IN" sz="2000" b="1" dirty="0" smtClean="0"/>
              <a:t>Syntax of </a:t>
            </a:r>
            <a:r>
              <a:rPr lang="en-IN" sz="2000" b="1" dirty="0" err="1" smtClean="0"/>
              <a:t>jsp:forward</a:t>
            </a:r>
            <a:r>
              <a:rPr lang="en-IN" sz="2000" b="1" dirty="0" smtClean="0"/>
              <a:t> action tag without parameter</a:t>
            </a:r>
          </a:p>
          <a:p>
            <a:r>
              <a:rPr lang="en-IN" sz="2000" dirty="0" smtClean="0"/>
              <a:t>&lt;</a:t>
            </a:r>
            <a:r>
              <a:rPr lang="en-IN" sz="2000" dirty="0" err="1" smtClean="0"/>
              <a:t>jsp:forward</a:t>
            </a:r>
            <a:r>
              <a:rPr lang="en-IN" sz="2000" dirty="0" smtClean="0"/>
              <a:t> page="</a:t>
            </a:r>
            <a:r>
              <a:rPr lang="en-IN" sz="2000" dirty="0" err="1" smtClean="0"/>
              <a:t>relativeURL</a:t>
            </a:r>
            <a:r>
              <a:rPr lang="en-IN" sz="2000" dirty="0" smtClean="0"/>
              <a:t> | &lt;%= expression %&gt;" /&gt;  </a:t>
            </a:r>
          </a:p>
          <a:p>
            <a:r>
              <a:rPr lang="en-IN" sz="2000" b="1" dirty="0" smtClean="0"/>
              <a:t>Syntax of </a:t>
            </a:r>
            <a:r>
              <a:rPr lang="en-IN" sz="2000" b="1" dirty="0" err="1" smtClean="0"/>
              <a:t>jsp:forward</a:t>
            </a:r>
            <a:r>
              <a:rPr lang="en-IN" sz="2000" b="1" dirty="0" smtClean="0"/>
              <a:t> action tag with parameter</a:t>
            </a:r>
          </a:p>
          <a:p>
            <a:pPr>
              <a:buNone/>
            </a:pPr>
            <a:r>
              <a:rPr lang="en-IN" sz="2000" dirty="0" smtClean="0"/>
              <a:t>&lt;</a:t>
            </a:r>
            <a:r>
              <a:rPr lang="en-IN" sz="2000" dirty="0" err="1" smtClean="0"/>
              <a:t>jsp:forward</a:t>
            </a:r>
            <a:r>
              <a:rPr lang="en-IN" sz="2000" dirty="0" smtClean="0"/>
              <a:t> page="</a:t>
            </a:r>
            <a:r>
              <a:rPr lang="en-IN" sz="2000" dirty="0" err="1" smtClean="0"/>
              <a:t>relativeURL</a:t>
            </a:r>
            <a:r>
              <a:rPr lang="en-IN" sz="2000" dirty="0" smtClean="0"/>
              <a:t> | &lt;%= expression %&gt;"&gt;  </a:t>
            </a:r>
          </a:p>
          <a:p>
            <a:pPr>
              <a:buNone/>
            </a:pPr>
            <a:r>
              <a:rPr lang="en-IN" sz="2000" dirty="0" smtClean="0"/>
              <a:t>&lt;</a:t>
            </a:r>
            <a:r>
              <a:rPr lang="en-IN" sz="2000" dirty="0" err="1" smtClean="0"/>
              <a:t>jsp:param</a:t>
            </a:r>
            <a:r>
              <a:rPr lang="en-IN" sz="2000" dirty="0" smtClean="0"/>
              <a:t> name="</a:t>
            </a:r>
            <a:r>
              <a:rPr lang="en-IN" sz="2000" dirty="0" err="1" smtClean="0"/>
              <a:t>parametername</a:t>
            </a:r>
            <a:r>
              <a:rPr lang="en-IN" sz="2000" dirty="0" smtClean="0"/>
              <a:t>" value="</a:t>
            </a:r>
            <a:r>
              <a:rPr lang="en-IN" sz="2000" dirty="0" err="1" smtClean="0"/>
              <a:t>parametervalue</a:t>
            </a:r>
            <a:r>
              <a:rPr lang="en-IN" sz="2000" dirty="0" smtClean="0"/>
              <a:t> | &lt;%=expression%&gt;" /&gt;  </a:t>
            </a:r>
          </a:p>
          <a:p>
            <a:pPr>
              <a:buNone/>
            </a:pPr>
            <a:r>
              <a:rPr lang="en-IN" sz="2000" dirty="0" smtClean="0"/>
              <a:t>&lt;/</a:t>
            </a:r>
            <a:r>
              <a:rPr lang="en-IN" sz="2000" dirty="0" err="1" smtClean="0"/>
              <a:t>jsp:forward</a:t>
            </a:r>
            <a:r>
              <a:rPr lang="en-IN" sz="2000" dirty="0" smtClean="0"/>
              <a:t>&gt;  </a:t>
            </a:r>
          </a:p>
          <a:p>
            <a:pPr>
              <a:buFont typeface="Arial" pitchFamily="34" charset="0"/>
              <a:buChar char="•"/>
            </a:pPr>
            <a:endParaRPr lang="en-IN"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Ø"/>
            </a:pPr>
            <a:r>
              <a:rPr lang="en-IN" sz="2000" dirty="0" err="1" smtClean="0"/>
              <a:t>jsp:include</a:t>
            </a:r>
            <a:r>
              <a:rPr lang="en-IN" sz="2000" dirty="0" smtClean="0"/>
              <a:t> action tag</a:t>
            </a:r>
          </a:p>
          <a:p>
            <a:r>
              <a:rPr lang="en-IN" sz="2000" dirty="0" smtClean="0"/>
              <a:t>The </a:t>
            </a:r>
            <a:r>
              <a:rPr lang="en-IN" sz="2000" b="1" dirty="0" err="1" smtClean="0"/>
              <a:t>jsp:include</a:t>
            </a:r>
            <a:r>
              <a:rPr lang="en-IN" sz="2000" b="1" dirty="0" smtClean="0"/>
              <a:t> action tag</a:t>
            </a:r>
            <a:r>
              <a:rPr lang="en-IN" sz="2000" dirty="0" smtClean="0"/>
              <a:t> is used to include the content of another resource it may be </a:t>
            </a:r>
            <a:r>
              <a:rPr lang="en-IN" sz="2000" dirty="0" err="1" smtClean="0"/>
              <a:t>jsp</a:t>
            </a:r>
            <a:r>
              <a:rPr lang="en-IN" sz="2000" dirty="0" smtClean="0"/>
              <a:t>, html or </a:t>
            </a:r>
            <a:r>
              <a:rPr lang="en-IN" sz="2000" dirty="0" err="1" smtClean="0"/>
              <a:t>servlet</a:t>
            </a:r>
            <a:r>
              <a:rPr lang="en-IN" sz="2000" dirty="0" smtClean="0"/>
              <a:t>.</a:t>
            </a:r>
          </a:p>
          <a:p>
            <a:r>
              <a:rPr lang="en-IN" sz="2000" dirty="0" smtClean="0"/>
              <a:t>The </a:t>
            </a:r>
            <a:r>
              <a:rPr lang="en-IN" sz="2000" dirty="0" err="1" smtClean="0"/>
              <a:t>jsp</a:t>
            </a:r>
            <a:r>
              <a:rPr lang="en-IN" sz="2000" dirty="0" smtClean="0"/>
              <a:t> include action tag includes the resource at request time so it is </a:t>
            </a:r>
            <a:r>
              <a:rPr lang="en-IN" sz="2000" b="1" dirty="0" smtClean="0"/>
              <a:t>better for dynamic </a:t>
            </a:r>
            <a:r>
              <a:rPr lang="en-IN" sz="2000" b="1" dirty="0" err="1" smtClean="0"/>
              <a:t>pages</a:t>
            </a:r>
            <a:r>
              <a:rPr lang="en-IN" sz="2000" dirty="0" err="1" smtClean="0"/>
              <a:t>because</a:t>
            </a:r>
            <a:r>
              <a:rPr lang="en-IN" sz="2000" dirty="0" smtClean="0"/>
              <a:t> there might be changes in future.</a:t>
            </a:r>
          </a:p>
          <a:p>
            <a:r>
              <a:rPr lang="en-IN" sz="2000" b="1" dirty="0" smtClean="0"/>
              <a:t>Syntax of </a:t>
            </a:r>
            <a:r>
              <a:rPr lang="en-IN" sz="2000" b="1" dirty="0" err="1" smtClean="0"/>
              <a:t>jsp:include</a:t>
            </a:r>
            <a:r>
              <a:rPr lang="en-IN" sz="2000" b="1" dirty="0" smtClean="0"/>
              <a:t> action tag without parameter</a:t>
            </a:r>
          </a:p>
          <a:p>
            <a:r>
              <a:rPr lang="en-IN" sz="2000" dirty="0" smtClean="0"/>
              <a:t>&lt;</a:t>
            </a:r>
            <a:r>
              <a:rPr lang="en-IN" sz="2000" dirty="0" err="1" smtClean="0"/>
              <a:t>jsp:include</a:t>
            </a:r>
            <a:r>
              <a:rPr lang="en-IN" sz="2000" dirty="0" smtClean="0"/>
              <a:t> page="</a:t>
            </a:r>
            <a:r>
              <a:rPr lang="en-IN" sz="2000" dirty="0" err="1" smtClean="0"/>
              <a:t>relativeURL</a:t>
            </a:r>
            <a:r>
              <a:rPr lang="en-IN" sz="2000" dirty="0" smtClean="0"/>
              <a:t> | &lt;%= expression %&gt;" /&gt;  </a:t>
            </a:r>
          </a:p>
          <a:p>
            <a:pPr>
              <a:buFont typeface="Courier New" pitchFamily="49" charset="0"/>
              <a:buChar char="o"/>
            </a:pPr>
            <a:r>
              <a:rPr lang="en-IN" sz="2000" b="1" dirty="0" smtClean="0"/>
              <a:t>Syntax of </a:t>
            </a:r>
            <a:r>
              <a:rPr lang="en-IN" sz="2000" b="1" dirty="0" err="1" smtClean="0"/>
              <a:t>jsp:include</a:t>
            </a:r>
            <a:r>
              <a:rPr lang="en-IN" sz="2000" b="1" dirty="0" smtClean="0"/>
              <a:t> action tag with parameter</a:t>
            </a:r>
          </a:p>
          <a:p>
            <a:r>
              <a:rPr lang="en-IN" sz="2000" dirty="0" smtClean="0"/>
              <a:t>&lt;</a:t>
            </a:r>
            <a:r>
              <a:rPr lang="en-IN" sz="2000" dirty="0" err="1" smtClean="0"/>
              <a:t>jsp:include</a:t>
            </a:r>
            <a:r>
              <a:rPr lang="en-IN" sz="2000" dirty="0" smtClean="0"/>
              <a:t> page="</a:t>
            </a:r>
            <a:r>
              <a:rPr lang="en-IN" sz="2000" dirty="0" err="1" smtClean="0"/>
              <a:t>relativeURL</a:t>
            </a:r>
            <a:r>
              <a:rPr lang="en-IN" sz="2000" dirty="0" smtClean="0"/>
              <a:t> | &lt;%= expression %&gt;"&gt;  </a:t>
            </a:r>
          </a:p>
          <a:p>
            <a:r>
              <a:rPr lang="en-IN" sz="2000" dirty="0" smtClean="0"/>
              <a:t>&lt;</a:t>
            </a:r>
            <a:r>
              <a:rPr lang="en-IN" sz="2000" dirty="0" err="1" smtClean="0"/>
              <a:t>jsp:param</a:t>
            </a:r>
            <a:r>
              <a:rPr lang="en-IN" sz="2000" dirty="0" smtClean="0"/>
              <a:t> name="</a:t>
            </a:r>
            <a:r>
              <a:rPr lang="en-IN" sz="2000" dirty="0" err="1" smtClean="0"/>
              <a:t>parametername</a:t>
            </a:r>
            <a:r>
              <a:rPr lang="en-IN" sz="2000" dirty="0" smtClean="0"/>
              <a:t>" value="</a:t>
            </a:r>
            <a:r>
              <a:rPr lang="en-IN" sz="2000" dirty="0" err="1" smtClean="0"/>
              <a:t>parametervalue</a:t>
            </a:r>
            <a:r>
              <a:rPr lang="en-IN" sz="2000" dirty="0" smtClean="0"/>
              <a:t> | &lt;%=expression%&gt;" /&gt;  </a:t>
            </a:r>
          </a:p>
          <a:p>
            <a:pPr>
              <a:buNone/>
            </a:pPr>
            <a:r>
              <a:rPr lang="en-IN" sz="2000" dirty="0" smtClean="0"/>
              <a:t>&lt;/</a:t>
            </a:r>
            <a:r>
              <a:rPr lang="en-IN" sz="2000" dirty="0" err="1" smtClean="0"/>
              <a:t>jsp:include</a:t>
            </a:r>
            <a:r>
              <a:rPr lang="en-IN" sz="2000" dirty="0" smtClean="0"/>
              <a:t>&gt;  </a:t>
            </a:r>
          </a:p>
          <a:p>
            <a:pPr>
              <a:buNone/>
            </a:pPr>
            <a:endParaRPr lang="en-IN"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a:buFont typeface="Wingdings" pitchFamily="2" charset="2"/>
              <a:buChar char="v"/>
            </a:pPr>
            <a:r>
              <a:rPr lang="en-IN" sz="2400" dirty="0" smtClean="0"/>
              <a:t>Java Bean</a:t>
            </a:r>
          </a:p>
          <a:p>
            <a:r>
              <a:rPr lang="en-IN" sz="2000" dirty="0" smtClean="0"/>
              <a:t>A Java Bean is a java class that should follow following conventions:</a:t>
            </a:r>
          </a:p>
          <a:p>
            <a:r>
              <a:rPr lang="en-IN" sz="2000" dirty="0" smtClean="0"/>
              <a:t>It should have a no-</a:t>
            </a:r>
            <a:r>
              <a:rPr lang="en-IN" sz="2000" dirty="0" err="1" smtClean="0"/>
              <a:t>arg</a:t>
            </a:r>
            <a:r>
              <a:rPr lang="en-IN" sz="2000" dirty="0" smtClean="0"/>
              <a:t> constructor.</a:t>
            </a:r>
          </a:p>
          <a:p>
            <a:r>
              <a:rPr lang="en-IN" sz="2000" dirty="0" smtClean="0"/>
              <a:t>It should be </a:t>
            </a:r>
            <a:r>
              <a:rPr lang="en-IN" sz="2000" dirty="0" err="1" smtClean="0"/>
              <a:t>Serializable</a:t>
            </a:r>
            <a:r>
              <a:rPr lang="en-IN" sz="2000" dirty="0" smtClean="0"/>
              <a:t>.</a:t>
            </a:r>
          </a:p>
          <a:p>
            <a:r>
              <a:rPr lang="en-IN" sz="2000" dirty="0" smtClean="0"/>
              <a:t>It should provide methods to set and get the values of the properties, known as getter and setter methods.</a:t>
            </a:r>
          </a:p>
          <a:p>
            <a:pPr>
              <a:buFont typeface="Wingdings" pitchFamily="2" charset="2"/>
              <a:buChar char="Ø"/>
            </a:pPr>
            <a:r>
              <a:rPr lang="en-IN" sz="2000" dirty="0" smtClean="0"/>
              <a:t>Why use Java Bean?</a:t>
            </a:r>
          </a:p>
          <a:p>
            <a:pPr>
              <a:buFont typeface="Arial" pitchFamily="34" charset="0"/>
              <a:buChar char="•"/>
            </a:pPr>
            <a:r>
              <a:rPr lang="en-IN" sz="2000" dirty="0" smtClean="0"/>
              <a:t>A bean encapsulates many objects into one object, so we can access this object from multiple places. </a:t>
            </a:r>
          </a:p>
          <a:p>
            <a:pPr>
              <a:buFont typeface="Wingdings" pitchFamily="2" charset="2"/>
              <a:buChar char="Ø"/>
            </a:pPr>
            <a:r>
              <a:rPr lang="en-IN" sz="2000" dirty="0" err="1" smtClean="0"/>
              <a:t>jsp:useBean</a:t>
            </a:r>
            <a:r>
              <a:rPr lang="en-IN" sz="2000" dirty="0" smtClean="0"/>
              <a:t> action tag</a:t>
            </a:r>
          </a:p>
          <a:p>
            <a:pPr>
              <a:buFont typeface="Arial" pitchFamily="34" charset="0"/>
              <a:buChar char="•"/>
            </a:pPr>
            <a:r>
              <a:rPr lang="en-IN" sz="2000" dirty="0" smtClean="0"/>
              <a:t>The </a:t>
            </a:r>
            <a:r>
              <a:rPr lang="en-IN" sz="2000" dirty="0" err="1" smtClean="0"/>
              <a:t>jsp:useBean</a:t>
            </a:r>
            <a:r>
              <a:rPr lang="en-IN" sz="2000" dirty="0" smtClean="0"/>
              <a:t> action tag is used to locate or instantiate a bean class. If bean object of the Bean class is already created, it doesn't create the bean depending on the scope. But if object of bean is not created, it instantiates the bean.</a:t>
            </a:r>
          </a:p>
          <a:p>
            <a:pPr>
              <a:buNone/>
            </a:pPr>
            <a:endParaRPr lang="en-IN" sz="2000" dirty="0" smtClean="0"/>
          </a:p>
          <a:p>
            <a:pPr>
              <a:buFont typeface="Arial" pitchFamily="34" charset="0"/>
              <a:buChar char="•"/>
            </a:pPr>
            <a:endParaRPr lang="en-IN"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609600"/>
            <a:ext cx="8763000" cy="6248400"/>
          </a:xfrm>
        </p:spPr>
        <p:txBody>
          <a:bodyPr>
            <a:noAutofit/>
          </a:bodyPr>
          <a:lstStyle/>
          <a:p>
            <a:r>
              <a:rPr lang="en-IN" sz="2000" b="1" dirty="0" smtClean="0"/>
              <a:t>Syntax of </a:t>
            </a:r>
            <a:r>
              <a:rPr lang="en-IN" sz="2000" b="1" dirty="0" err="1" smtClean="0"/>
              <a:t>jsp:useBean</a:t>
            </a:r>
            <a:r>
              <a:rPr lang="en-IN" sz="2000" b="1" dirty="0" smtClean="0"/>
              <a:t> action tag</a:t>
            </a:r>
          </a:p>
          <a:p>
            <a:r>
              <a:rPr lang="en-IN" sz="2000" dirty="0" smtClean="0"/>
              <a:t>&lt;</a:t>
            </a:r>
            <a:r>
              <a:rPr lang="en-IN" sz="2000" dirty="0" err="1" smtClean="0"/>
              <a:t>jsp:useBean</a:t>
            </a:r>
            <a:r>
              <a:rPr lang="en-IN" sz="2000" dirty="0" smtClean="0"/>
              <a:t> id= "</a:t>
            </a:r>
            <a:r>
              <a:rPr lang="en-IN" sz="2000" dirty="0" err="1" smtClean="0"/>
              <a:t>instanceName</a:t>
            </a:r>
            <a:r>
              <a:rPr lang="en-IN" sz="2000" dirty="0" smtClean="0"/>
              <a:t>"  scope= "page | request | session | application </a:t>
            </a:r>
          </a:p>
          <a:p>
            <a:pPr>
              <a:buNone/>
            </a:pPr>
            <a:r>
              <a:rPr lang="en-IN" sz="2000" b="1" dirty="0" smtClean="0"/>
              <a:t>class</a:t>
            </a:r>
            <a:r>
              <a:rPr lang="en-IN" sz="2000" dirty="0" smtClean="0"/>
              <a:t>= "</a:t>
            </a:r>
            <a:r>
              <a:rPr lang="en-IN" sz="2000" dirty="0" err="1" smtClean="0"/>
              <a:t>packageName.className</a:t>
            </a:r>
            <a:r>
              <a:rPr lang="en-IN" sz="2000" dirty="0" smtClean="0"/>
              <a:t>"  type= "</a:t>
            </a:r>
            <a:r>
              <a:rPr lang="en-IN" sz="2000" dirty="0" err="1" smtClean="0"/>
              <a:t>packageName.className</a:t>
            </a:r>
            <a:r>
              <a:rPr lang="en-IN" sz="2000" dirty="0" smtClean="0"/>
              <a:t>"  </a:t>
            </a:r>
          </a:p>
          <a:p>
            <a:pPr>
              <a:buNone/>
            </a:pPr>
            <a:r>
              <a:rPr lang="en-IN" sz="2000" dirty="0" err="1" smtClean="0"/>
              <a:t>beanName</a:t>
            </a:r>
            <a:r>
              <a:rPr lang="en-IN" sz="2000" dirty="0" smtClean="0"/>
              <a:t>="</a:t>
            </a:r>
            <a:r>
              <a:rPr lang="en-IN" sz="2000" dirty="0" err="1" smtClean="0"/>
              <a:t>packageName.className</a:t>
            </a:r>
            <a:r>
              <a:rPr lang="en-IN" sz="2000" dirty="0" smtClean="0"/>
              <a:t> | &lt;%= expression &gt;" &gt;  </a:t>
            </a:r>
          </a:p>
          <a:p>
            <a:pPr>
              <a:buNone/>
            </a:pPr>
            <a:r>
              <a:rPr lang="en-IN" sz="2000" dirty="0" smtClean="0"/>
              <a:t>&lt;/</a:t>
            </a:r>
            <a:r>
              <a:rPr lang="en-IN" sz="2000" dirty="0" err="1" smtClean="0"/>
              <a:t>jsp:useBean</a:t>
            </a:r>
            <a:r>
              <a:rPr lang="en-IN" sz="2000" dirty="0" smtClean="0"/>
              <a:t>&gt;  </a:t>
            </a:r>
          </a:p>
          <a:p>
            <a:pPr>
              <a:buFont typeface="Wingdings" pitchFamily="2" charset="2"/>
              <a:buChar char="q"/>
            </a:pPr>
            <a:r>
              <a:rPr lang="en-IN" sz="2000" dirty="0" smtClean="0"/>
              <a:t>Attributes and Usage of </a:t>
            </a:r>
            <a:r>
              <a:rPr lang="en-IN" sz="2000" dirty="0" err="1" smtClean="0"/>
              <a:t>jsp:useBean</a:t>
            </a:r>
            <a:r>
              <a:rPr lang="en-IN" sz="2000" dirty="0" smtClean="0"/>
              <a:t> action tag</a:t>
            </a:r>
          </a:p>
          <a:p>
            <a:r>
              <a:rPr lang="en-IN" sz="2000" b="1" dirty="0" smtClean="0"/>
              <a:t>id: </a:t>
            </a:r>
            <a:r>
              <a:rPr lang="en-IN" sz="2000" dirty="0" smtClean="0"/>
              <a:t>is used to identify the bean in the specified scope.</a:t>
            </a:r>
          </a:p>
          <a:p>
            <a:r>
              <a:rPr lang="en-IN" sz="2000" b="1" dirty="0" smtClean="0"/>
              <a:t>scope: </a:t>
            </a:r>
            <a:r>
              <a:rPr lang="en-IN" sz="2000" dirty="0" smtClean="0"/>
              <a:t>represents the scope of the bean. It may be page, request, session or application. The default scope is page.</a:t>
            </a:r>
          </a:p>
          <a:p>
            <a:pPr lvl="1"/>
            <a:r>
              <a:rPr lang="en-IN" sz="2000" b="1" dirty="0" smtClean="0"/>
              <a:t>page: </a:t>
            </a:r>
            <a:r>
              <a:rPr lang="en-IN" sz="2000" dirty="0" smtClean="0"/>
              <a:t>specifies that you can use this bean within the JSP page. The default scope is page.</a:t>
            </a:r>
          </a:p>
          <a:p>
            <a:pPr lvl="1"/>
            <a:r>
              <a:rPr lang="en-IN" sz="2000" b="1" dirty="0" smtClean="0"/>
              <a:t>request: </a:t>
            </a:r>
            <a:r>
              <a:rPr lang="en-IN" sz="2000" dirty="0" smtClean="0"/>
              <a:t>specifies that you can use this bean from any JSP page that processes the same request. It has wider scope than page.</a:t>
            </a:r>
          </a:p>
          <a:p>
            <a:pPr lvl="1"/>
            <a:r>
              <a:rPr lang="en-IN" sz="2000" b="1" dirty="0" smtClean="0"/>
              <a:t>session: </a:t>
            </a:r>
            <a:r>
              <a:rPr lang="en-IN" sz="2000" dirty="0" smtClean="0"/>
              <a:t>specifies that you can use this bean from any JSP page in the same session whether processes the same request or not. It has wider scope than request.</a:t>
            </a:r>
          </a:p>
          <a:p>
            <a:pPr>
              <a:buNone/>
            </a:pPr>
            <a:endParaRPr lang="en-IN" sz="2000" dirty="0" smtClean="0"/>
          </a:p>
          <a:p>
            <a:pPr>
              <a:buNone/>
            </a:pPr>
            <a:endParaRPr lang="en-IN"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pPr marL="411480" lvl="1" indent="-342900">
              <a:spcBef>
                <a:spcPts val="700"/>
              </a:spcBef>
              <a:buClr>
                <a:schemeClr val="tx2"/>
              </a:buClr>
              <a:buSzPct val="95000"/>
              <a:buFont typeface="Arial" pitchFamily="34" charset="0"/>
              <a:buChar char="•"/>
            </a:pPr>
            <a:r>
              <a:rPr lang="en-IN" sz="2000" b="1" dirty="0" smtClean="0"/>
              <a:t>application: </a:t>
            </a:r>
            <a:r>
              <a:rPr lang="en-IN" sz="2000" dirty="0" smtClean="0"/>
              <a:t>specifies that you can use this bean from any JSP page in the same application. It has wider scope than session.</a:t>
            </a:r>
          </a:p>
          <a:p>
            <a:r>
              <a:rPr lang="en-IN" sz="2000" b="1" dirty="0" smtClean="0"/>
              <a:t>class: </a:t>
            </a:r>
            <a:r>
              <a:rPr lang="en-IN" sz="2000" dirty="0" smtClean="0"/>
              <a:t>instantiates the specified bean class (i.e. creates an object of the bean class) but it must have no-</a:t>
            </a:r>
            <a:r>
              <a:rPr lang="en-IN" sz="2000" dirty="0" err="1" smtClean="0"/>
              <a:t>arg</a:t>
            </a:r>
            <a:r>
              <a:rPr lang="en-IN" sz="2000" dirty="0" smtClean="0"/>
              <a:t> or no constructor and must not be abstract.</a:t>
            </a:r>
          </a:p>
          <a:p>
            <a:r>
              <a:rPr lang="en-IN" sz="2000" b="1" dirty="0" smtClean="0"/>
              <a:t>type: </a:t>
            </a:r>
            <a:r>
              <a:rPr lang="en-IN" sz="2000" dirty="0" smtClean="0"/>
              <a:t>provides the bean a data type if the bean already exists in the scope. It is mainly used with class or </a:t>
            </a:r>
            <a:r>
              <a:rPr lang="en-IN" sz="2000" dirty="0" err="1" smtClean="0"/>
              <a:t>beanName</a:t>
            </a:r>
            <a:r>
              <a:rPr lang="en-IN" sz="2000" dirty="0" smtClean="0"/>
              <a:t> attribute. If you use it without class or </a:t>
            </a:r>
            <a:r>
              <a:rPr lang="en-IN" sz="2000" dirty="0" err="1" smtClean="0"/>
              <a:t>beanName</a:t>
            </a:r>
            <a:r>
              <a:rPr lang="en-IN" sz="2000" dirty="0" smtClean="0"/>
              <a:t>, no bean is instantiated.</a:t>
            </a:r>
          </a:p>
          <a:p>
            <a:r>
              <a:rPr lang="en-IN" sz="2000" b="1" dirty="0" err="1" smtClean="0"/>
              <a:t>beanName</a:t>
            </a:r>
            <a:r>
              <a:rPr lang="en-IN" sz="2000" b="1" dirty="0" smtClean="0"/>
              <a:t>: </a:t>
            </a:r>
            <a:r>
              <a:rPr lang="en-IN" sz="2000" dirty="0" smtClean="0"/>
              <a:t>instantiates the bean using the </a:t>
            </a:r>
            <a:r>
              <a:rPr lang="en-IN" sz="2000" dirty="0" err="1" smtClean="0"/>
              <a:t>java.beans.Beans.instantiate</a:t>
            </a:r>
            <a:r>
              <a:rPr lang="en-IN" sz="2000" dirty="0" smtClean="0"/>
              <a:t>() method.</a:t>
            </a:r>
          </a:p>
          <a:p>
            <a:pPr>
              <a:buFont typeface="Wingdings" pitchFamily="2" charset="2"/>
              <a:buChar char="Ø"/>
            </a:pPr>
            <a:r>
              <a:rPr lang="en-IN" sz="2000" dirty="0" err="1" smtClean="0"/>
              <a:t>jsp:setProperty</a:t>
            </a:r>
            <a:r>
              <a:rPr lang="en-IN" sz="2000" dirty="0" smtClean="0"/>
              <a:t> and </a:t>
            </a:r>
            <a:r>
              <a:rPr lang="en-IN" sz="2000" dirty="0" err="1" smtClean="0"/>
              <a:t>jsp:getProperty</a:t>
            </a:r>
            <a:r>
              <a:rPr lang="en-IN" sz="2000" dirty="0" smtClean="0"/>
              <a:t> action tags</a:t>
            </a:r>
          </a:p>
          <a:p>
            <a:r>
              <a:rPr lang="en-IN" sz="2000" dirty="0" smtClean="0"/>
              <a:t>The </a:t>
            </a:r>
            <a:r>
              <a:rPr lang="en-IN" sz="2000" dirty="0" err="1" smtClean="0"/>
              <a:t>setProperty</a:t>
            </a:r>
            <a:r>
              <a:rPr lang="en-IN" sz="2000" dirty="0" smtClean="0"/>
              <a:t> and </a:t>
            </a:r>
            <a:r>
              <a:rPr lang="en-IN" sz="2000" dirty="0" err="1" smtClean="0"/>
              <a:t>getProperty</a:t>
            </a:r>
            <a:r>
              <a:rPr lang="en-IN" sz="2000" dirty="0" smtClean="0"/>
              <a:t> action tags are used for developing web application with Java Bean. In web </a:t>
            </a:r>
            <a:r>
              <a:rPr lang="en-IN" sz="2000" dirty="0" err="1" smtClean="0"/>
              <a:t>devlopment</a:t>
            </a:r>
            <a:r>
              <a:rPr lang="en-IN" sz="2000" dirty="0" smtClean="0"/>
              <a:t>, bean class is mostly used because it is a reusable software component that represents data.</a:t>
            </a:r>
          </a:p>
          <a:p>
            <a:r>
              <a:rPr lang="en-IN" sz="2000" dirty="0" smtClean="0"/>
              <a:t>The </a:t>
            </a:r>
            <a:r>
              <a:rPr lang="en-IN" sz="2000" dirty="0" err="1" smtClean="0"/>
              <a:t>jsp:setProperty</a:t>
            </a:r>
            <a:r>
              <a:rPr lang="en-IN" sz="2000" dirty="0" smtClean="0"/>
              <a:t> action tag sets a property value or values in a bean using the setter method.</a:t>
            </a:r>
          </a:p>
          <a:p>
            <a:pPr>
              <a:buNone/>
            </a:pPr>
            <a:endParaRPr lang="en-IN" sz="2000" dirty="0" smtClean="0"/>
          </a:p>
          <a:p>
            <a:pPr marL="411480" lvl="1" indent="-342900">
              <a:spcBef>
                <a:spcPts val="700"/>
              </a:spcBef>
              <a:buClr>
                <a:schemeClr val="tx2"/>
              </a:buClr>
              <a:buSzPct val="95000"/>
              <a:buFont typeface="Arial" pitchFamily="34" charset="0"/>
              <a:buChar char="•"/>
            </a:pPr>
            <a:endParaRPr lang="en-IN" sz="2000" dirty="0" smtClean="0"/>
          </a:p>
          <a:p>
            <a:pPr>
              <a:buNone/>
            </a:pPr>
            <a:endParaRPr lang="en-IN"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lstStyle/>
          <a:p>
            <a:pPr algn="ctr"/>
            <a:r>
              <a:rPr lang="en-IN" dirty="0" smtClean="0"/>
              <a:t>JSP</a:t>
            </a:r>
            <a:endParaRPr lang="en-IN" dirty="0"/>
          </a:p>
        </p:txBody>
      </p:sp>
      <p:sp>
        <p:nvSpPr>
          <p:cNvPr id="3" name="Content Placeholder 2"/>
          <p:cNvSpPr>
            <a:spLocks noGrp="1"/>
          </p:cNvSpPr>
          <p:nvPr>
            <p:ph idx="1"/>
          </p:nvPr>
        </p:nvSpPr>
        <p:spPr>
          <a:xfrm>
            <a:off x="381000" y="533400"/>
            <a:ext cx="8763000" cy="6324600"/>
          </a:xfrm>
        </p:spPr>
        <p:txBody>
          <a:bodyPr>
            <a:normAutofit/>
          </a:bodyPr>
          <a:lstStyle/>
          <a:p>
            <a:r>
              <a:rPr lang="en-IN" sz="2000" b="1" dirty="0" smtClean="0"/>
              <a:t>Syntax of </a:t>
            </a:r>
            <a:r>
              <a:rPr lang="en-IN" sz="2000" b="1" dirty="0" err="1" smtClean="0"/>
              <a:t>jsp:setProperty</a:t>
            </a:r>
            <a:r>
              <a:rPr lang="en-IN" sz="2000" b="1" dirty="0" smtClean="0"/>
              <a:t> action tag</a:t>
            </a:r>
          </a:p>
          <a:p>
            <a:r>
              <a:rPr lang="en-IN" sz="2000" dirty="0" smtClean="0"/>
              <a:t>&lt;</a:t>
            </a:r>
            <a:r>
              <a:rPr lang="en-IN" sz="2000" dirty="0" err="1" smtClean="0"/>
              <a:t>jsp:setProperty</a:t>
            </a:r>
            <a:r>
              <a:rPr lang="en-IN" sz="2000" dirty="0" smtClean="0"/>
              <a:t> name="</a:t>
            </a:r>
            <a:r>
              <a:rPr lang="en-IN" sz="2000" dirty="0" err="1" smtClean="0"/>
              <a:t>instanceOfBean</a:t>
            </a:r>
            <a:r>
              <a:rPr lang="en-IN" sz="2000" dirty="0" smtClean="0"/>
              <a:t>" property= "*"   |   </a:t>
            </a:r>
          </a:p>
          <a:p>
            <a:pPr>
              <a:buNone/>
            </a:pPr>
            <a:r>
              <a:rPr lang="en-IN" sz="2000" dirty="0" smtClean="0"/>
              <a:t>property="</a:t>
            </a:r>
            <a:r>
              <a:rPr lang="en-IN" sz="2000" dirty="0" err="1" smtClean="0"/>
              <a:t>propertyName</a:t>
            </a:r>
            <a:r>
              <a:rPr lang="en-IN" sz="2000" dirty="0" smtClean="0"/>
              <a:t>" </a:t>
            </a:r>
            <a:r>
              <a:rPr lang="en-IN" sz="2000" dirty="0" err="1" smtClean="0"/>
              <a:t>param</a:t>
            </a:r>
            <a:r>
              <a:rPr lang="en-IN" sz="2000" dirty="0" smtClean="0"/>
              <a:t>="</a:t>
            </a:r>
            <a:r>
              <a:rPr lang="en-IN" sz="2000" dirty="0" err="1" smtClean="0"/>
              <a:t>parameterName</a:t>
            </a:r>
            <a:r>
              <a:rPr lang="en-IN" sz="2000" dirty="0" smtClean="0"/>
              <a:t>"  |   </a:t>
            </a:r>
          </a:p>
          <a:p>
            <a:pPr>
              <a:buNone/>
            </a:pPr>
            <a:r>
              <a:rPr lang="en-IN" sz="2000" dirty="0" smtClean="0"/>
              <a:t>property="</a:t>
            </a:r>
            <a:r>
              <a:rPr lang="en-IN" sz="2000" dirty="0" err="1" smtClean="0"/>
              <a:t>propertyName</a:t>
            </a:r>
            <a:r>
              <a:rPr lang="en-IN" sz="2000" dirty="0" smtClean="0"/>
              <a:t>" value="{ string | &lt;%= expression %&gt;}"   </a:t>
            </a:r>
          </a:p>
          <a:p>
            <a:pPr>
              <a:buNone/>
            </a:pPr>
            <a:r>
              <a:rPr lang="en-IN" sz="2000" dirty="0" smtClean="0"/>
              <a:t>/&gt;</a:t>
            </a:r>
          </a:p>
          <a:p>
            <a:r>
              <a:rPr lang="en-IN" sz="2000" b="1" dirty="0" smtClean="0"/>
              <a:t>Example of </a:t>
            </a:r>
            <a:r>
              <a:rPr lang="en-IN" sz="2000" b="1" dirty="0" err="1" smtClean="0"/>
              <a:t>jsp:setProperty</a:t>
            </a:r>
            <a:r>
              <a:rPr lang="en-IN" sz="2000" b="1" dirty="0" smtClean="0"/>
              <a:t> action tag if you have to set all the values of incoming request in the bean</a:t>
            </a:r>
          </a:p>
          <a:p>
            <a:pPr>
              <a:buNone/>
            </a:pPr>
            <a:r>
              <a:rPr lang="en-IN" sz="2000" dirty="0" smtClean="0"/>
              <a:t>&lt;</a:t>
            </a:r>
            <a:r>
              <a:rPr lang="en-IN" sz="2000" dirty="0" err="1" smtClean="0"/>
              <a:t>jsp:setProperty</a:t>
            </a:r>
            <a:r>
              <a:rPr lang="en-IN" sz="2000" dirty="0" smtClean="0"/>
              <a:t> name="bean" property="*" /&gt;  </a:t>
            </a:r>
          </a:p>
          <a:p>
            <a:r>
              <a:rPr lang="en-IN" sz="2000" b="1" dirty="0" smtClean="0"/>
              <a:t>Example of </a:t>
            </a:r>
            <a:r>
              <a:rPr lang="en-IN" sz="2000" b="1" dirty="0" err="1" smtClean="0"/>
              <a:t>jsp:setProperty</a:t>
            </a:r>
            <a:r>
              <a:rPr lang="en-IN" sz="2000" b="1" dirty="0" smtClean="0"/>
              <a:t> action tag if you have to set value of the incoming specific property</a:t>
            </a:r>
          </a:p>
          <a:p>
            <a:pPr>
              <a:buNone/>
            </a:pPr>
            <a:r>
              <a:rPr lang="en-IN" sz="2000" dirty="0" smtClean="0"/>
              <a:t>&lt;</a:t>
            </a:r>
            <a:r>
              <a:rPr lang="en-IN" sz="2000" dirty="0" err="1" smtClean="0"/>
              <a:t>jsp:setProperty</a:t>
            </a:r>
            <a:r>
              <a:rPr lang="en-IN" sz="2000" dirty="0" smtClean="0"/>
              <a:t> name="bean" property="username" /&gt;   </a:t>
            </a:r>
          </a:p>
          <a:p>
            <a:r>
              <a:rPr lang="en-IN" sz="2000" b="1" dirty="0" smtClean="0"/>
              <a:t>Example of </a:t>
            </a:r>
            <a:r>
              <a:rPr lang="en-IN" sz="2000" b="1" dirty="0" err="1" smtClean="0"/>
              <a:t>jsp:setProperty</a:t>
            </a:r>
            <a:r>
              <a:rPr lang="en-IN" sz="2000" b="1" dirty="0" smtClean="0"/>
              <a:t> action tag if you have to set a specific value in the property</a:t>
            </a:r>
          </a:p>
          <a:p>
            <a:pPr>
              <a:buNone/>
            </a:pPr>
            <a:r>
              <a:rPr lang="en-IN" sz="2000" dirty="0" smtClean="0"/>
              <a:t>&lt;</a:t>
            </a:r>
            <a:r>
              <a:rPr lang="en-IN" sz="2000" dirty="0" err="1" smtClean="0"/>
              <a:t>jsp:setProperty</a:t>
            </a:r>
            <a:r>
              <a:rPr lang="en-IN" sz="2000" dirty="0" smtClean="0"/>
              <a:t> name="bean" property="username" value=“</a:t>
            </a:r>
            <a:r>
              <a:rPr lang="en-IN" sz="2000" dirty="0" err="1" smtClean="0"/>
              <a:t>satya</a:t>
            </a:r>
            <a:r>
              <a:rPr lang="en-IN" sz="2000" dirty="0" smtClean="0"/>
              <a:t>" /&gt;</a:t>
            </a:r>
          </a:p>
          <a:p>
            <a:pPr>
              <a:buNone/>
            </a:pPr>
            <a:endParaRPr lang="en-IN" sz="2000" dirty="0" smtClean="0"/>
          </a:p>
          <a:p>
            <a:pPr>
              <a:buNone/>
            </a:pPr>
            <a:endParaRPr lang="en-IN" sz="2000" dirty="0" smtClean="0"/>
          </a:p>
          <a:p>
            <a:pPr>
              <a:buNone/>
            </a:pP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2568</TotalTime>
  <Words>6462</Words>
  <Application>Microsoft Office PowerPoint</Application>
  <PresentationFormat>On-screen Show (4:3)</PresentationFormat>
  <Paragraphs>1261</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Metro</vt:lpstr>
      <vt:lpstr> </vt:lpstr>
      <vt:lpstr>JDBC </vt:lpstr>
      <vt:lpstr>JDBC</vt:lpstr>
      <vt:lpstr>JDBC</vt:lpstr>
      <vt:lpstr>JDBC</vt:lpstr>
      <vt:lpstr>JDBC</vt:lpstr>
      <vt:lpstr>JDBC</vt:lpstr>
      <vt:lpstr>JDBC</vt:lpstr>
      <vt:lpstr>JDBC</vt:lpstr>
      <vt:lpstr>JDBC</vt:lpstr>
      <vt:lpstr>JDBC</vt:lpstr>
      <vt:lpstr>JDBC</vt:lpstr>
      <vt:lpstr>JDBC</vt:lpstr>
      <vt:lpstr>JDBC</vt:lpstr>
      <vt:lpstr>JDBC</vt:lpstr>
      <vt:lpstr>Remote Method Invocation (RMI) </vt:lpstr>
      <vt:lpstr>Remote Method Invocation (RMI) </vt:lpstr>
      <vt:lpstr>Remote Method Invocation (RMI) </vt:lpstr>
      <vt:lpstr>Remote Method Invocation (RMI) </vt:lpstr>
      <vt:lpstr>Remote Method Invocation (RMI) </vt:lpstr>
      <vt:lpstr>Servlet </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vt:lpstr>
      <vt:lpstr>Servlet Filter </vt:lpstr>
      <vt:lpstr>Servlet Filter </vt:lpstr>
      <vt:lpstr>Servlet Filter </vt:lpstr>
      <vt:lpstr>Servlet Filter </vt:lpstr>
      <vt:lpstr>Servlet Filter </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lpstr>JSP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System2</cp:lastModifiedBy>
  <cp:revision>271</cp:revision>
  <dcterms:created xsi:type="dcterms:W3CDTF">2006-08-16T00:00:00Z</dcterms:created>
  <dcterms:modified xsi:type="dcterms:W3CDTF">2014-07-03T07:00:14Z</dcterms:modified>
</cp:coreProperties>
</file>