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0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58" r:id="rId14"/>
    <p:sldId id="259" r:id="rId15"/>
    <p:sldId id="260" r:id="rId16"/>
    <p:sldId id="261" r:id="rId17"/>
    <p:sldId id="262" r:id="rId18"/>
    <p:sldId id="273" r:id="rId19"/>
    <p:sldId id="263" r:id="rId20"/>
    <p:sldId id="287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86" r:id="rId31"/>
    <p:sldId id="28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E78F4-EFDD-4438-A293-23A0F591ECA5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0CEC6-A22D-4E41-91AF-A87ACECA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4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Master/slave architecture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HDFS cluster consists of a single </a:t>
            </a:r>
            <a:r>
              <a:rPr lang="en-US" b="1" dirty="0" err="1" smtClean="0"/>
              <a:t>Namenode</a:t>
            </a:r>
            <a:r>
              <a:rPr lang="en-US" dirty="0" smtClean="0"/>
              <a:t>,  </a:t>
            </a:r>
            <a:r>
              <a:rPr lang="en-US" dirty="0" smtClean="0"/>
              <a:t>a master server that manages the file system namespace and regulates access to files by clients.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There are a number of </a:t>
            </a:r>
            <a:r>
              <a:rPr lang="en-US" b="1" dirty="0" smtClean="0"/>
              <a:t>DataNodes </a:t>
            </a:r>
            <a:r>
              <a:rPr lang="en-US" dirty="0" smtClean="0"/>
              <a:t>usually one per node in a cluster.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DataNodes manage storage attached to the nodes that they run 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HDFS exposes a file system namespace and allows user data to be stored in files.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 file is split into one or more blocks and set of blocks are stored in DataNodes.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DataNodes: serves </a:t>
            </a:r>
            <a:r>
              <a:rPr lang="en-US" dirty="0" smtClean="0"/>
              <a:t>read,  </a:t>
            </a:r>
            <a:r>
              <a:rPr lang="en-US" dirty="0" smtClean="0"/>
              <a:t>write </a:t>
            </a:r>
            <a:r>
              <a:rPr lang="en-US" dirty="0" smtClean="0"/>
              <a:t>requests,  </a:t>
            </a:r>
            <a:r>
              <a:rPr lang="en-US" dirty="0" smtClean="0"/>
              <a:t>performs block </a:t>
            </a:r>
            <a:r>
              <a:rPr lang="en-US" dirty="0" smtClean="0"/>
              <a:t>creation,  deletion,  </a:t>
            </a:r>
            <a:r>
              <a:rPr lang="en-US" dirty="0" smtClean="0"/>
              <a:t>and replication upon instruction from Namenode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8669B-9382-4A87-AB17-05398952593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1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NameNode</a:t>
            </a:r>
            <a:r>
              <a:rPr lang="en-US" dirty="0" smtClean="0"/>
              <a:t> and </a:t>
            </a:r>
            <a:r>
              <a:rPr lang="en-US" dirty="0" err="1" smtClean="0"/>
              <a:t>DataNode</a:t>
            </a:r>
            <a:r>
              <a:rPr lang="en-US" dirty="0" smtClean="0"/>
              <a:t> each run an internal web server in order to display basic information about the current status of the 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287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The Hadoop MapReduce framework spawns one map task for each InputSplit generated by the InputFormat for the job.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2FEC62-869E-439A-B02D-41C2C67E1E74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13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The Hadoop MapReduce framework spawns one map task for each InputSplit generated by the InputFormat for the job.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2EAE5-A15F-40CD-BF00-BEAF879D79AE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50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The Hadoop MapReduce framework spawns one map task for each InputSplit generated by the InputFormat for the job.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0527D6-CF9D-496A-8D77-5B7289529D83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C3C-0B0C-4DA3-BD57-1CF82F11CC0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56DB-37C2-4EE1-9DFD-97B9025EE6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C3C-0B0C-4DA3-BD57-1CF82F11CC0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56DB-37C2-4EE1-9DFD-97B9025EE6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C3C-0B0C-4DA3-BD57-1CF82F11CC0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56DB-37C2-4EE1-9DFD-97B9025EE6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C3C-0B0C-4DA3-BD57-1CF82F11CC0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56DB-37C2-4EE1-9DFD-97B9025EE6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C3C-0B0C-4DA3-BD57-1CF82F11CC0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56DB-37C2-4EE1-9DFD-97B9025EE6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C3C-0B0C-4DA3-BD57-1CF82F11CC0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56DB-37C2-4EE1-9DFD-97B9025EE6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C3C-0B0C-4DA3-BD57-1CF82F11CC0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56DB-37C2-4EE1-9DFD-97B9025EE6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C3C-0B0C-4DA3-BD57-1CF82F11CC0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56DB-37C2-4EE1-9DFD-97B9025EE6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C3C-0B0C-4DA3-BD57-1CF82F11CC0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56DB-37C2-4EE1-9DFD-97B9025EE6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C3C-0B0C-4DA3-BD57-1CF82F11CC0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56DB-37C2-4EE1-9DFD-97B9025EE6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C3C-0B0C-4DA3-BD57-1CF82F11CC0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56DB-37C2-4EE1-9DFD-97B9025EE6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6FC3C-0B0C-4DA3-BD57-1CF82F11CC01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56DB-37C2-4EE1-9DFD-97B9025EE65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Fundamentals of HDFS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287" y="1762919"/>
            <a:ext cx="60674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JobTracker</a:t>
            </a:r>
            <a:r>
              <a:rPr lang="en-US" dirty="0" smtClean="0"/>
              <a:t> and </a:t>
            </a:r>
            <a:r>
              <a:rPr lang="en-US" dirty="0" err="1"/>
              <a:t>T</a:t>
            </a:r>
            <a:r>
              <a:rPr lang="en-US" dirty="0" err="1" smtClean="0"/>
              <a:t>askTracker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525" y="1991519"/>
            <a:ext cx="53149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8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at cluster level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06230"/>
            <a:ext cx="8229600" cy="431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9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Framework</a:t>
            </a:r>
            <a:endParaRPr lang="en-US" dirty="0"/>
          </a:p>
        </p:txBody>
      </p:sp>
      <p:pic>
        <p:nvPicPr>
          <p:cNvPr id="4" name="Content Placeholder 3" descr="P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31855"/>
            <a:ext cx="8305800" cy="45889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549275" y="107950"/>
            <a:ext cx="8042275" cy="1054100"/>
          </a:xfrm>
        </p:spPr>
        <p:txBody>
          <a:bodyPr/>
          <a:lstStyle/>
          <a:p>
            <a:r>
              <a:rPr lang="en-US" sz="3600" smtClean="0">
                <a:latin typeface="Myriad Pro" pitchFamily="-84" charset="0"/>
              </a:rPr>
              <a:t>Understanding MapReduce – P1/3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sz="half" idx="1"/>
          </p:nvPr>
        </p:nvSpPr>
        <p:spPr>
          <a:xfrm>
            <a:off x="427038" y="1600200"/>
            <a:ext cx="2925762" cy="4343400"/>
          </a:xfrm>
        </p:spPr>
        <p:txBody>
          <a:bodyPr/>
          <a:lstStyle/>
          <a:p>
            <a:r>
              <a:rPr lang="en-US" dirty="0" smtClean="0">
                <a:latin typeface="Myriad Pro Light" pitchFamily="-84" charset="0"/>
              </a:rPr>
              <a:t>Map&gt;&gt;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Myriad Pro" pitchFamily="-84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yriad Pro" pitchFamily="-84" charset="0"/>
              </a:rPr>
              <a:t>K1,  </a:t>
            </a:r>
            <a:r>
              <a:rPr lang="en-US" dirty="0" smtClean="0">
                <a:solidFill>
                  <a:srgbClr val="FF0000"/>
                </a:solidFill>
                <a:latin typeface="Myriad Pro" pitchFamily="-84" charset="0"/>
              </a:rPr>
              <a:t>V1) </a:t>
            </a:r>
            <a:r>
              <a:rPr lang="en-US" dirty="0" smtClean="0">
                <a:solidFill>
                  <a:srgbClr val="FF0000"/>
                </a:solidFill>
                <a:latin typeface="Myriad Pro" pitchFamily="-84" charset="0"/>
                <a:sym typeface="Wingdings" pitchFamily="2" charset="2"/>
              </a:rPr>
              <a:t></a:t>
            </a:r>
            <a:endParaRPr lang="en-US" dirty="0" smtClean="0">
              <a:solidFill>
                <a:srgbClr val="FF0000"/>
              </a:solidFill>
              <a:latin typeface="Myriad Pro" pitchFamily="-84" charset="0"/>
            </a:endParaRPr>
          </a:p>
          <a:p>
            <a:pPr lvl="2"/>
            <a:r>
              <a:rPr lang="en-US" sz="1400" dirty="0" smtClean="0">
                <a:latin typeface="Myriad Pro" pitchFamily="-84" charset="0"/>
              </a:rPr>
              <a:t>Info in </a:t>
            </a:r>
          </a:p>
          <a:p>
            <a:pPr lvl="2"/>
            <a:r>
              <a:rPr lang="en-US" sz="1400" dirty="0" smtClean="0">
                <a:latin typeface="Myriad Pro" pitchFamily="-84" charset="0"/>
              </a:rPr>
              <a:t>Input Split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Myriad Pro" pitchFamily="-84" charset="0"/>
              </a:rPr>
              <a:t>list (</a:t>
            </a:r>
            <a:r>
              <a:rPr lang="en-US" dirty="0" smtClean="0">
                <a:solidFill>
                  <a:srgbClr val="FF0000"/>
                </a:solidFill>
                <a:latin typeface="Myriad Pro" pitchFamily="-84" charset="0"/>
              </a:rPr>
              <a:t>K2,  </a:t>
            </a:r>
            <a:r>
              <a:rPr lang="en-US" dirty="0" smtClean="0">
                <a:solidFill>
                  <a:srgbClr val="FF0000"/>
                </a:solidFill>
                <a:latin typeface="Myriad Pro" pitchFamily="-84" charset="0"/>
              </a:rPr>
              <a:t>V2)</a:t>
            </a:r>
          </a:p>
          <a:p>
            <a:pPr lvl="2"/>
            <a:r>
              <a:rPr lang="en-US" sz="1400" dirty="0" smtClean="0">
                <a:latin typeface="Myriad Pro" pitchFamily="-84" charset="0"/>
              </a:rPr>
              <a:t>Key / Value out (intermediate values)</a:t>
            </a:r>
          </a:p>
          <a:p>
            <a:pPr lvl="2"/>
            <a:r>
              <a:rPr lang="en-US" sz="1400" dirty="0" smtClean="0">
                <a:latin typeface="Myriad Pro" pitchFamily="-84" charset="0"/>
              </a:rPr>
              <a:t>One list per local node</a:t>
            </a:r>
          </a:p>
          <a:p>
            <a:pPr lvl="2"/>
            <a:r>
              <a:rPr lang="en-US" sz="1400" dirty="0" smtClean="0">
                <a:latin typeface="Myriad Pro" pitchFamily="-84" charset="0"/>
              </a:rPr>
              <a:t>Can implement local Reducer (or Combiner)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549275" y="107950"/>
            <a:ext cx="8042275" cy="1054100"/>
          </a:xfrm>
        </p:spPr>
        <p:txBody>
          <a:bodyPr/>
          <a:lstStyle/>
          <a:p>
            <a:r>
              <a:rPr lang="en-US" sz="3600" smtClean="0">
                <a:latin typeface="Myriad Pro" pitchFamily="-84" charset="0"/>
              </a:rPr>
              <a:t>Understanding MapReduce – P2/3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sz="half" idx="1"/>
          </p:nvPr>
        </p:nvSpPr>
        <p:spPr>
          <a:xfrm>
            <a:off x="427038" y="1600200"/>
            <a:ext cx="2925762" cy="4343400"/>
          </a:xfrm>
        </p:spPr>
        <p:txBody>
          <a:bodyPr/>
          <a:lstStyle/>
          <a:p>
            <a:r>
              <a:rPr lang="en-US" dirty="0" smtClean="0">
                <a:latin typeface="Myriad Pro Light" pitchFamily="-84" charset="0"/>
              </a:rPr>
              <a:t>Map&gt;&gt;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Myriad Pro" pitchFamily="-84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yriad Pro" pitchFamily="-84" charset="0"/>
              </a:rPr>
              <a:t>K1,  </a:t>
            </a:r>
            <a:r>
              <a:rPr lang="en-US" dirty="0" smtClean="0">
                <a:solidFill>
                  <a:srgbClr val="FF0000"/>
                </a:solidFill>
                <a:latin typeface="Myriad Pro" pitchFamily="-84" charset="0"/>
              </a:rPr>
              <a:t>V1) </a:t>
            </a:r>
            <a:r>
              <a:rPr lang="en-US" dirty="0" smtClean="0">
                <a:solidFill>
                  <a:srgbClr val="FF0000"/>
                </a:solidFill>
                <a:latin typeface="Myriad Pro" pitchFamily="-84" charset="0"/>
                <a:sym typeface="Wingdings" pitchFamily="2" charset="2"/>
              </a:rPr>
              <a:t></a:t>
            </a:r>
            <a:endParaRPr lang="en-US" dirty="0" smtClean="0">
              <a:solidFill>
                <a:srgbClr val="FF0000"/>
              </a:solidFill>
              <a:latin typeface="Myriad Pro" pitchFamily="-84" charset="0"/>
            </a:endParaRPr>
          </a:p>
          <a:p>
            <a:pPr lvl="2"/>
            <a:r>
              <a:rPr lang="en-US" sz="1400" dirty="0" smtClean="0">
                <a:latin typeface="Myriad Pro" pitchFamily="-84" charset="0"/>
              </a:rPr>
              <a:t>Info in </a:t>
            </a:r>
          </a:p>
          <a:p>
            <a:pPr lvl="2"/>
            <a:r>
              <a:rPr lang="en-US" sz="1400" dirty="0" smtClean="0">
                <a:latin typeface="Myriad Pro" pitchFamily="-84" charset="0"/>
              </a:rPr>
              <a:t>Input Split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Myriad Pro" pitchFamily="-84" charset="0"/>
              </a:rPr>
              <a:t>list (</a:t>
            </a:r>
            <a:r>
              <a:rPr lang="en-US" dirty="0" smtClean="0">
                <a:solidFill>
                  <a:srgbClr val="FF0000"/>
                </a:solidFill>
                <a:latin typeface="Myriad Pro" pitchFamily="-84" charset="0"/>
              </a:rPr>
              <a:t>K2,  </a:t>
            </a:r>
            <a:r>
              <a:rPr lang="en-US" dirty="0" smtClean="0">
                <a:solidFill>
                  <a:srgbClr val="FF0000"/>
                </a:solidFill>
                <a:latin typeface="Myriad Pro" pitchFamily="-84" charset="0"/>
              </a:rPr>
              <a:t>V2)</a:t>
            </a:r>
          </a:p>
          <a:p>
            <a:pPr lvl="2"/>
            <a:r>
              <a:rPr lang="en-US" sz="1400" dirty="0" smtClean="0">
                <a:latin typeface="Myriad Pro" pitchFamily="-84" charset="0"/>
              </a:rPr>
              <a:t>Key / Value out (intermediate values)</a:t>
            </a:r>
          </a:p>
          <a:p>
            <a:pPr lvl="2"/>
            <a:r>
              <a:rPr lang="en-US" sz="1400" dirty="0" smtClean="0">
                <a:latin typeface="Myriad Pro" pitchFamily="-84" charset="0"/>
              </a:rPr>
              <a:t>One list per local node</a:t>
            </a:r>
          </a:p>
          <a:p>
            <a:pPr lvl="2"/>
            <a:r>
              <a:rPr lang="en-US" sz="1400" dirty="0" smtClean="0">
                <a:latin typeface="Myriad Pro" pitchFamily="-84" charset="0"/>
              </a:rPr>
              <a:t>Can implement local Reducer (or Combiner)</a:t>
            </a:r>
          </a:p>
        </p:txBody>
      </p:sp>
      <p:pic>
        <p:nvPicPr>
          <p:cNvPr id="54275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25850" y="2514600"/>
            <a:ext cx="1771650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168650" y="1598613"/>
            <a:ext cx="28035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defTabSz="-13873163" rtl="0" eaLnBrk="0" fontAlgn="base" hangingPunct="0">
              <a:spcBef>
                <a:spcPts val="1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Myriad Pro Light" pitchFamily="34" charset="0"/>
                <a:ea typeface="MS PGothic" panose="020B0600070205080204" pitchFamily="34" charset="-128"/>
                <a:cs typeface="Segoe UI" pitchFamily="34" charset="0"/>
              </a:defRPr>
            </a:lvl1pPr>
            <a:lvl2pPr marL="742950" indent="-28575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o"/>
              <a:defRPr sz="1800">
                <a:solidFill>
                  <a:schemeClr val="tx1"/>
                </a:solidFill>
                <a:latin typeface="Myriad Pro" pitchFamily="34" charset="0"/>
                <a:ea typeface="MS PGothic" panose="020B0600070205080204" pitchFamily="34" charset="-128"/>
                <a:cs typeface="Segoe UI" pitchFamily="34" charset="0"/>
              </a:defRPr>
            </a:lvl2pPr>
            <a:lvl3pPr marL="1143000" indent="-2286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o"/>
              <a:defRPr sz="1800">
                <a:solidFill>
                  <a:schemeClr val="tx1"/>
                </a:solidFill>
                <a:latin typeface="Myriad Pro" pitchFamily="34" charset="0"/>
                <a:ea typeface="MS PGothic" panose="020B0600070205080204" pitchFamily="34" charset="-128"/>
                <a:cs typeface="Segoe UI" pitchFamily="34" charset="0"/>
              </a:defRPr>
            </a:lvl3pPr>
            <a:lvl4pPr marL="1600200" indent="-2286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o"/>
              <a:defRPr sz="1800">
                <a:solidFill>
                  <a:schemeClr val="tx1"/>
                </a:solidFill>
                <a:latin typeface="Myriad Pro" pitchFamily="34" charset="0"/>
                <a:ea typeface="MS PGothic" panose="020B0600070205080204" pitchFamily="34" charset="-128"/>
                <a:cs typeface="Segoe UI" pitchFamily="34" charset="0"/>
              </a:defRPr>
            </a:lvl4pPr>
            <a:lvl5pPr marL="2057400" indent="-2286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o"/>
              <a:defRPr sz="1800">
                <a:solidFill>
                  <a:schemeClr val="tx1"/>
                </a:solidFill>
                <a:latin typeface="Myriad Pro" pitchFamily="34" charset="0"/>
                <a:ea typeface="MS PGothic" panose="020B0600070205080204" pitchFamily="34" charset="-128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8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8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8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8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 smtClean="0">
                <a:latin typeface="Myriad Pro Light" pitchFamily="-84" charset="0"/>
              </a:rPr>
              <a:t>Shuffle/Sort&gt;&gt;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549275" y="107950"/>
            <a:ext cx="8042275" cy="1054100"/>
          </a:xfrm>
        </p:spPr>
        <p:txBody>
          <a:bodyPr/>
          <a:lstStyle/>
          <a:p>
            <a:r>
              <a:rPr lang="en-US" sz="3600" smtClean="0">
                <a:latin typeface="Myriad Pro" pitchFamily="-84" charset="0"/>
              </a:rPr>
              <a:t>Understanding MapReduce – P3/3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sz="half" idx="1"/>
          </p:nvPr>
        </p:nvSpPr>
        <p:spPr>
          <a:xfrm>
            <a:off x="427038" y="1600200"/>
            <a:ext cx="2925762" cy="4343400"/>
          </a:xfrm>
        </p:spPr>
        <p:txBody>
          <a:bodyPr/>
          <a:lstStyle/>
          <a:p>
            <a:r>
              <a:rPr lang="en-US" dirty="0" smtClean="0">
                <a:latin typeface="Myriad Pro Light" pitchFamily="-84" charset="0"/>
              </a:rPr>
              <a:t>Map&gt;&gt;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Myriad Pro" pitchFamily="-84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yriad Pro" pitchFamily="-84" charset="0"/>
              </a:rPr>
              <a:t>K1,  </a:t>
            </a:r>
            <a:r>
              <a:rPr lang="en-US" dirty="0" smtClean="0">
                <a:solidFill>
                  <a:srgbClr val="FF0000"/>
                </a:solidFill>
                <a:latin typeface="Myriad Pro" pitchFamily="-84" charset="0"/>
              </a:rPr>
              <a:t>V1) </a:t>
            </a:r>
            <a:r>
              <a:rPr lang="en-US" dirty="0" smtClean="0">
                <a:solidFill>
                  <a:srgbClr val="FF0000"/>
                </a:solidFill>
                <a:latin typeface="Myriad Pro" pitchFamily="-84" charset="0"/>
                <a:sym typeface="Wingdings" pitchFamily="2" charset="2"/>
              </a:rPr>
              <a:t></a:t>
            </a:r>
            <a:endParaRPr lang="en-US" dirty="0" smtClean="0">
              <a:solidFill>
                <a:srgbClr val="FF0000"/>
              </a:solidFill>
              <a:latin typeface="Myriad Pro" pitchFamily="-84" charset="0"/>
            </a:endParaRPr>
          </a:p>
          <a:p>
            <a:pPr lvl="2"/>
            <a:r>
              <a:rPr lang="en-US" sz="1400" dirty="0" smtClean="0">
                <a:latin typeface="Myriad Pro" pitchFamily="-84" charset="0"/>
              </a:rPr>
              <a:t>Info in </a:t>
            </a:r>
          </a:p>
          <a:p>
            <a:pPr lvl="2"/>
            <a:r>
              <a:rPr lang="en-US" sz="1400" dirty="0" smtClean="0">
                <a:latin typeface="Myriad Pro" pitchFamily="-84" charset="0"/>
              </a:rPr>
              <a:t>Input Split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Myriad Pro" pitchFamily="-84" charset="0"/>
              </a:rPr>
              <a:t>list (</a:t>
            </a:r>
            <a:r>
              <a:rPr lang="en-US" dirty="0" smtClean="0">
                <a:solidFill>
                  <a:srgbClr val="FF0000"/>
                </a:solidFill>
                <a:latin typeface="Myriad Pro" pitchFamily="-84" charset="0"/>
              </a:rPr>
              <a:t>K2,  </a:t>
            </a:r>
            <a:r>
              <a:rPr lang="en-US" dirty="0" smtClean="0">
                <a:solidFill>
                  <a:srgbClr val="FF0000"/>
                </a:solidFill>
                <a:latin typeface="Myriad Pro" pitchFamily="-84" charset="0"/>
              </a:rPr>
              <a:t>V2)</a:t>
            </a:r>
          </a:p>
          <a:p>
            <a:pPr lvl="2"/>
            <a:r>
              <a:rPr lang="en-US" sz="1400" dirty="0" smtClean="0">
                <a:latin typeface="Myriad Pro" pitchFamily="-84" charset="0"/>
              </a:rPr>
              <a:t>Key / Value out (intermediate values)</a:t>
            </a:r>
          </a:p>
          <a:p>
            <a:pPr lvl="2"/>
            <a:r>
              <a:rPr lang="en-US" sz="1400" dirty="0" smtClean="0">
                <a:latin typeface="Myriad Pro" pitchFamily="-84" charset="0"/>
              </a:rPr>
              <a:t>One list per local node</a:t>
            </a:r>
          </a:p>
          <a:p>
            <a:pPr lvl="2"/>
            <a:r>
              <a:rPr lang="en-US" sz="1400" dirty="0" smtClean="0">
                <a:latin typeface="Myriad Pro" pitchFamily="-84" charset="0"/>
              </a:rPr>
              <a:t>Can implement local Reducer (or Combiner)</a:t>
            </a:r>
          </a:p>
        </p:txBody>
      </p:sp>
      <p:sp>
        <p:nvSpPr>
          <p:cNvPr id="56323" name="Content Placeholder 3"/>
          <p:cNvSpPr>
            <a:spLocks noGrp="1"/>
          </p:cNvSpPr>
          <p:nvPr>
            <p:ph sz="half" idx="2"/>
          </p:nvPr>
        </p:nvSpPr>
        <p:spPr>
          <a:xfrm>
            <a:off x="5835650" y="1601788"/>
            <a:ext cx="3151188" cy="4343400"/>
          </a:xfrm>
        </p:spPr>
        <p:txBody>
          <a:bodyPr/>
          <a:lstStyle/>
          <a:p>
            <a:r>
              <a:rPr lang="en-US" dirty="0" smtClean="0">
                <a:latin typeface="Myriad Pro Light" pitchFamily="-84" charset="0"/>
              </a:rPr>
              <a:t>Reduce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Myriad Pro" pitchFamily="-84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yriad Pro" pitchFamily="-84" charset="0"/>
              </a:rPr>
              <a:t>K2,  </a:t>
            </a:r>
            <a:r>
              <a:rPr lang="en-US" dirty="0" smtClean="0">
                <a:solidFill>
                  <a:srgbClr val="FF0000"/>
                </a:solidFill>
                <a:latin typeface="Myriad Pro" pitchFamily="-84" charset="0"/>
              </a:rPr>
              <a:t>list(V2) </a:t>
            </a:r>
            <a:r>
              <a:rPr lang="en-US" dirty="0" smtClean="0">
                <a:solidFill>
                  <a:srgbClr val="FF0000"/>
                </a:solidFill>
                <a:latin typeface="Myriad Pro" pitchFamily="-84" charset="0"/>
                <a:sym typeface="Wingdings" pitchFamily="2" charset="2"/>
              </a:rPr>
              <a:t></a:t>
            </a:r>
          </a:p>
          <a:p>
            <a:pPr lvl="2"/>
            <a:r>
              <a:rPr lang="en-US" sz="1400" dirty="0" smtClean="0">
                <a:latin typeface="Myriad Pro" pitchFamily="-84" charset="0"/>
              </a:rPr>
              <a:t>Shuffle / Sort phase precedes Reduce phase</a:t>
            </a:r>
          </a:p>
          <a:p>
            <a:pPr lvl="2"/>
            <a:r>
              <a:rPr lang="en-US" sz="1400" dirty="0" smtClean="0">
                <a:latin typeface="Myriad Pro" pitchFamily="-84" charset="0"/>
              </a:rPr>
              <a:t>Combines Map output into a list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Myriad Pro" pitchFamily="-84" charset="0"/>
              </a:rPr>
              <a:t>list (</a:t>
            </a:r>
            <a:r>
              <a:rPr lang="en-US" dirty="0" smtClean="0">
                <a:solidFill>
                  <a:srgbClr val="FF0000"/>
                </a:solidFill>
                <a:latin typeface="Myriad Pro" pitchFamily="-84" charset="0"/>
              </a:rPr>
              <a:t>K3,  </a:t>
            </a:r>
            <a:r>
              <a:rPr lang="en-US" dirty="0" smtClean="0">
                <a:solidFill>
                  <a:srgbClr val="FF0000"/>
                </a:solidFill>
                <a:latin typeface="Myriad Pro" pitchFamily="-84" charset="0"/>
              </a:rPr>
              <a:t>V3)</a:t>
            </a:r>
          </a:p>
          <a:p>
            <a:pPr lvl="2"/>
            <a:r>
              <a:rPr lang="en-US" sz="1400" dirty="0" smtClean="0">
                <a:latin typeface="Myriad Pro" pitchFamily="-84" charset="0"/>
              </a:rPr>
              <a:t>Usually aggregates intermediate values</a:t>
            </a:r>
          </a:p>
        </p:txBody>
      </p:sp>
      <p:sp>
        <p:nvSpPr>
          <p:cNvPr id="56324" name="TextBox 1"/>
          <p:cNvSpPr txBox="1">
            <a:spLocks noChangeArrowheads="1"/>
          </p:cNvSpPr>
          <p:nvPr/>
        </p:nvSpPr>
        <p:spPr bwMode="auto">
          <a:xfrm>
            <a:off x="427038" y="5938838"/>
            <a:ext cx="8286750" cy="3079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i="1" dirty="0">
                <a:solidFill>
                  <a:srgbClr val="002060"/>
                </a:solidFill>
                <a:latin typeface="Tekton Pro" pitchFamily="-84" charset="0"/>
              </a:rPr>
              <a:t>(input)</a:t>
            </a:r>
            <a:r>
              <a:rPr lang="en-US" sz="1400" dirty="0">
                <a:solidFill>
                  <a:srgbClr val="002060"/>
                </a:solidFill>
                <a:latin typeface="Tekton Pro" pitchFamily="-84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ekton Pro" pitchFamily="-84" charset="0"/>
              </a:rPr>
              <a:t>&lt;</a:t>
            </a:r>
            <a:r>
              <a:rPr lang="en-US" sz="1400" dirty="0" smtClean="0">
                <a:solidFill>
                  <a:srgbClr val="FF0000"/>
                </a:solidFill>
                <a:latin typeface="Tekton Pro" pitchFamily="-84" charset="0"/>
              </a:rPr>
              <a:t>k1,  </a:t>
            </a:r>
            <a:r>
              <a:rPr lang="en-US" sz="1400" dirty="0">
                <a:solidFill>
                  <a:srgbClr val="FF0000"/>
                </a:solidFill>
                <a:latin typeface="Tekton Pro" pitchFamily="-84" charset="0"/>
              </a:rPr>
              <a:t>v1&gt;</a:t>
            </a:r>
            <a:r>
              <a:rPr lang="en-US" sz="1400" b="1" dirty="0">
                <a:solidFill>
                  <a:srgbClr val="FF0000"/>
                </a:solidFill>
                <a:latin typeface="Tekton Pro" pitchFamily="-84" charset="0"/>
              </a:rPr>
              <a:t> </a:t>
            </a:r>
            <a:r>
              <a:rPr lang="en-US" sz="1400" b="1" dirty="0">
                <a:solidFill>
                  <a:srgbClr val="002060"/>
                </a:solidFill>
                <a:latin typeface="Tekton Pro" pitchFamily="-84" charset="0"/>
                <a:sym typeface="Wingdings" pitchFamily="2" charset="2"/>
              </a:rPr>
              <a:t></a:t>
            </a:r>
            <a:r>
              <a:rPr lang="en-US" sz="1400" dirty="0">
                <a:solidFill>
                  <a:srgbClr val="002060"/>
                </a:solidFill>
                <a:latin typeface="Tekton Pro" pitchFamily="-84" charset="0"/>
              </a:rPr>
              <a:t> </a:t>
            </a:r>
            <a:r>
              <a:rPr lang="en-US" sz="1400" b="1" dirty="0">
                <a:solidFill>
                  <a:srgbClr val="002060"/>
                </a:solidFill>
                <a:latin typeface="Tekton Pro" pitchFamily="-84" charset="0"/>
              </a:rPr>
              <a:t>map</a:t>
            </a:r>
            <a:r>
              <a:rPr lang="en-US" sz="1400" dirty="0">
                <a:solidFill>
                  <a:srgbClr val="002060"/>
                </a:solidFill>
                <a:latin typeface="Tekton Pro" pitchFamily="-84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Tekton Pro" pitchFamily="-84" charset="0"/>
                <a:sym typeface="Wingdings" pitchFamily="2" charset="2"/>
              </a:rPr>
              <a:t></a:t>
            </a:r>
            <a:r>
              <a:rPr lang="en-US" sz="1400" dirty="0">
                <a:solidFill>
                  <a:srgbClr val="002060"/>
                </a:solidFill>
                <a:latin typeface="Tekton Pro" pitchFamily="-84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ekton Pro" pitchFamily="-84" charset="0"/>
              </a:rPr>
              <a:t>&lt;</a:t>
            </a:r>
            <a:r>
              <a:rPr lang="en-US" sz="1400" dirty="0" smtClean="0">
                <a:solidFill>
                  <a:srgbClr val="FF0000"/>
                </a:solidFill>
                <a:latin typeface="Tekton Pro" pitchFamily="-84" charset="0"/>
              </a:rPr>
              <a:t>k2,  </a:t>
            </a:r>
            <a:r>
              <a:rPr lang="en-US" sz="1400" dirty="0">
                <a:solidFill>
                  <a:srgbClr val="FF0000"/>
                </a:solidFill>
                <a:latin typeface="Tekton Pro" pitchFamily="-84" charset="0"/>
              </a:rPr>
              <a:t>v2&gt; </a:t>
            </a:r>
            <a:r>
              <a:rPr lang="en-US" sz="1400" dirty="0">
                <a:solidFill>
                  <a:srgbClr val="002060"/>
                </a:solidFill>
                <a:latin typeface="Tekton Pro" pitchFamily="-84" charset="0"/>
                <a:sym typeface="Wingdings" pitchFamily="2" charset="2"/>
              </a:rPr>
              <a:t></a:t>
            </a:r>
            <a:r>
              <a:rPr lang="en-US" sz="1400" dirty="0">
                <a:solidFill>
                  <a:srgbClr val="002060"/>
                </a:solidFill>
                <a:latin typeface="Tekton Pro" pitchFamily="-84" charset="0"/>
              </a:rPr>
              <a:t> </a:t>
            </a:r>
            <a:r>
              <a:rPr lang="en-US" sz="1400" b="1" dirty="0">
                <a:solidFill>
                  <a:srgbClr val="002060"/>
                </a:solidFill>
                <a:latin typeface="Tekton Pro" pitchFamily="-84" charset="0"/>
              </a:rPr>
              <a:t>combine</a:t>
            </a:r>
            <a:r>
              <a:rPr lang="en-US" sz="1400" dirty="0">
                <a:solidFill>
                  <a:srgbClr val="002060"/>
                </a:solidFill>
                <a:latin typeface="Tekton Pro" pitchFamily="-84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Tekton Pro" pitchFamily="-84" charset="0"/>
                <a:sym typeface="Wingdings" pitchFamily="2" charset="2"/>
              </a:rPr>
              <a:t></a:t>
            </a:r>
            <a:r>
              <a:rPr lang="en-US" sz="1400" dirty="0">
                <a:solidFill>
                  <a:srgbClr val="002060"/>
                </a:solidFill>
                <a:latin typeface="Tekton Pro" pitchFamily="-84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ekton Pro" pitchFamily="-84" charset="0"/>
              </a:rPr>
              <a:t>&lt;</a:t>
            </a:r>
            <a:r>
              <a:rPr lang="en-US" sz="1400" dirty="0" smtClean="0">
                <a:solidFill>
                  <a:srgbClr val="FF0000"/>
                </a:solidFill>
                <a:latin typeface="Tekton Pro" pitchFamily="-84" charset="0"/>
              </a:rPr>
              <a:t>k2,  </a:t>
            </a:r>
            <a:r>
              <a:rPr lang="en-US" sz="1400" dirty="0">
                <a:solidFill>
                  <a:srgbClr val="FF0000"/>
                </a:solidFill>
                <a:latin typeface="Tekton Pro" pitchFamily="-84" charset="0"/>
              </a:rPr>
              <a:t>v2&gt; </a:t>
            </a:r>
            <a:r>
              <a:rPr lang="en-US" sz="1400" dirty="0">
                <a:solidFill>
                  <a:srgbClr val="002060"/>
                </a:solidFill>
                <a:latin typeface="Tekton Pro" pitchFamily="-84" charset="0"/>
                <a:sym typeface="Wingdings" pitchFamily="2" charset="2"/>
              </a:rPr>
              <a:t></a:t>
            </a:r>
            <a:r>
              <a:rPr lang="en-US" sz="1400" dirty="0">
                <a:solidFill>
                  <a:srgbClr val="002060"/>
                </a:solidFill>
                <a:latin typeface="Tekton Pro" pitchFamily="-84" charset="0"/>
              </a:rPr>
              <a:t> </a:t>
            </a:r>
            <a:r>
              <a:rPr lang="en-US" sz="1400" b="1" dirty="0">
                <a:solidFill>
                  <a:srgbClr val="002060"/>
                </a:solidFill>
                <a:latin typeface="Tekton Pro" pitchFamily="-84" charset="0"/>
              </a:rPr>
              <a:t>reduce</a:t>
            </a:r>
            <a:r>
              <a:rPr lang="en-US" sz="1400" dirty="0">
                <a:solidFill>
                  <a:srgbClr val="002060"/>
                </a:solidFill>
                <a:latin typeface="Tekton Pro" pitchFamily="-84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Tekton Pro" pitchFamily="-84" charset="0"/>
                <a:sym typeface="Wingdings" pitchFamily="2" charset="2"/>
              </a:rPr>
              <a:t></a:t>
            </a:r>
            <a:r>
              <a:rPr lang="en-US" sz="1400" dirty="0">
                <a:solidFill>
                  <a:srgbClr val="002060"/>
                </a:solidFill>
                <a:latin typeface="Tekton Pro" pitchFamily="-84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ekton Pro" pitchFamily="-84" charset="0"/>
              </a:rPr>
              <a:t>&lt;</a:t>
            </a:r>
            <a:r>
              <a:rPr lang="en-US" sz="1400" dirty="0" smtClean="0">
                <a:solidFill>
                  <a:srgbClr val="FF0000"/>
                </a:solidFill>
                <a:latin typeface="Tekton Pro" pitchFamily="-84" charset="0"/>
              </a:rPr>
              <a:t>k3,  </a:t>
            </a:r>
            <a:r>
              <a:rPr lang="en-US" sz="1400" dirty="0">
                <a:solidFill>
                  <a:srgbClr val="FF0000"/>
                </a:solidFill>
                <a:latin typeface="Tekton Pro" pitchFamily="-84" charset="0"/>
              </a:rPr>
              <a:t>v3&gt; </a:t>
            </a:r>
            <a:r>
              <a:rPr lang="en-US" sz="1400" i="1" dirty="0">
                <a:solidFill>
                  <a:srgbClr val="002060"/>
                </a:solidFill>
                <a:latin typeface="Tekton Pro" pitchFamily="-84" charset="0"/>
              </a:rPr>
              <a:t>(output)</a:t>
            </a:r>
          </a:p>
        </p:txBody>
      </p:sp>
      <p:pic>
        <p:nvPicPr>
          <p:cNvPr id="56325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25850" y="2514600"/>
            <a:ext cx="1771650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168650" y="1598613"/>
            <a:ext cx="28035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defTabSz="-13873163" rtl="0" eaLnBrk="0" fontAlgn="base" hangingPunct="0">
              <a:spcBef>
                <a:spcPts val="1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Myriad Pro Light" pitchFamily="34" charset="0"/>
                <a:ea typeface="MS PGothic" panose="020B0600070205080204" pitchFamily="34" charset="-128"/>
                <a:cs typeface="Segoe UI" pitchFamily="34" charset="0"/>
              </a:defRPr>
            </a:lvl1pPr>
            <a:lvl2pPr marL="742950" indent="-28575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o"/>
              <a:defRPr sz="1800">
                <a:solidFill>
                  <a:schemeClr val="tx1"/>
                </a:solidFill>
                <a:latin typeface="Myriad Pro" pitchFamily="34" charset="0"/>
                <a:ea typeface="MS PGothic" panose="020B0600070205080204" pitchFamily="34" charset="-128"/>
                <a:cs typeface="Segoe UI" pitchFamily="34" charset="0"/>
              </a:defRPr>
            </a:lvl2pPr>
            <a:lvl3pPr marL="1143000" indent="-2286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o"/>
              <a:defRPr sz="1800">
                <a:solidFill>
                  <a:schemeClr val="tx1"/>
                </a:solidFill>
                <a:latin typeface="Myriad Pro" pitchFamily="34" charset="0"/>
                <a:ea typeface="MS PGothic" panose="020B0600070205080204" pitchFamily="34" charset="-128"/>
                <a:cs typeface="Segoe UI" pitchFamily="34" charset="0"/>
              </a:defRPr>
            </a:lvl3pPr>
            <a:lvl4pPr marL="1600200" indent="-2286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o"/>
              <a:defRPr sz="1800">
                <a:solidFill>
                  <a:schemeClr val="tx1"/>
                </a:solidFill>
                <a:latin typeface="Myriad Pro" pitchFamily="34" charset="0"/>
                <a:ea typeface="MS PGothic" panose="020B0600070205080204" pitchFamily="34" charset="-128"/>
                <a:cs typeface="Segoe UI" pitchFamily="34" charset="0"/>
              </a:defRPr>
            </a:lvl4pPr>
            <a:lvl5pPr marL="2057400" indent="-2286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o"/>
              <a:defRPr sz="1800">
                <a:solidFill>
                  <a:schemeClr val="tx1"/>
                </a:solidFill>
                <a:latin typeface="Myriad Pro" pitchFamily="34" charset="0"/>
                <a:ea typeface="MS PGothic" panose="020B0600070205080204" pitchFamily="34" charset="-128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8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8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8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8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 smtClean="0">
                <a:latin typeface="Myriad Pro Light" pitchFamily="-84" charset="0"/>
              </a:rPr>
              <a:t>Shuffle/Sort&gt;&gt;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Problem Statement : </a:t>
            </a:r>
          </a:p>
          <a:p>
            <a:r>
              <a:rPr lang="en-US" sz="3600" i="1" dirty="0" smtClean="0"/>
              <a:t>We have a large file of words and we need to count the number of times each word </a:t>
            </a:r>
            <a:r>
              <a:rPr lang="en-US" sz="3600" i="1" dirty="0" smtClean="0"/>
              <a:t>appeared </a:t>
            </a:r>
            <a:r>
              <a:rPr lang="en-US" sz="3600" i="1" dirty="0" smtClean="0"/>
              <a:t>in the file</a:t>
            </a:r>
          </a:p>
          <a:p>
            <a:r>
              <a:rPr lang="en-US" sz="3600" dirty="0" smtClean="0"/>
              <a:t>Eg. Input : </a:t>
            </a:r>
            <a:r>
              <a:rPr lang="en-US" sz="3600" i="1" dirty="0" smtClean="0"/>
              <a:t>file&lt;to be or not to </a:t>
            </a:r>
            <a:r>
              <a:rPr lang="en-US" sz="3600" i="1" dirty="0" smtClean="0"/>
              <a:t>be,  </a:t>
            </a:r>
            <a:r>
              <a:rPr lang="en-US" sz="3600" i="1" dirty="0" smtClean="0"/>
              <a:t>that is the question&gt;</a:t>
            </a:r>
          </a:p>
          <a:p>
            <a:pPr>
              <a:buNone/>
            </a:pPr>
            <a:r>
              <a:rPr lang="en-US" sz="3600" dirty="0" smtClean="0"/>
              <a:t>Output : </a:t>
            </a:r>
            <a:r>
              <a:rPr lang="en-US" sz="3600" i="1" dirty="0" smtClean="0"/>
              <a:t>file &lt;</a:t>
            </a:r>
            <a:r>
              <a:rPr lang="en-US" sz="3600" i="1" dirty="0" smtClean="0"/>
              <a:t>to:2,  be:2,  or:1,  </a:t>
            </a:r>
            <a:r>
              <a:rPr lang="en-US" sz="3600" i="1" dirty="0" smtClean="0"/>
              <a:t>not:1.....&gt;</a:t>
            </a:r>
            <a:endParaRPr lang="en-US" sz="36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2" descr="Screen Shot 2013-04-18 at 5.43.12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" y="1066800"/>
            <a:ext cx="9144000" cy="411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0" name="TextBox 3"/>
          <p:cNvSpPr txBox="1">
            <a:spLocks noChangeArrowheads="1"/>
          </p:cNvSpPr>
          <p:nvPr/>
        </p:nvSpPr>
        <p:spPr bwMode="auto">
          <a:xfrm>
            <a:off x="457200" y="6553200"/>
            <a:ext cx="6324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>
                <a:solidFill>
                  <a:srgbClr val="002060"/>
                </a:solidFill>
                <a:latin typeface="Tekton Pro" pitchFamily="-84" charset="0"/>
              </a:rPr>
              <a:t>Image from: http://blog.jteam.nl/wp-content/uploads/2009/08/MapReduceWordCountOverview1.png</a:t>
            </a:r>
          </a:p>
        </p:txBody>
      </p:sp>
      <p:sp>
        <p:nvSpPr>
          <p:cNvPr id="58371" name="Title 1"/>
          <p:cNvSpPr txBox="1">
            <a:spLocks/>
          </p:cNvSpPr>
          <p:nvPr/>
        </p:nvSpPr>
        <p:spPr bwMode="auto">
          <a:xfrm>
            <a:off x="609600" y="212725"/>
            <a:ext cx="75438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defTabSz="-13873163"/>
            <a:r>
              <a:rPr lang="en-US" sz="3600" b="1">
                <a:solidFill>
                  <a:srgbClr val="000000"/>
                </a:solidFill>
                <a:latin typeface="Myriad Pro" pitchFamily="-84" charset="0"/>
              </a:rPr>
              <a:t>MapReduce Example - WordCount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Execution </a:t>
            </a:r>
            <a:r>
              <a:rPr lang="en-US" dirty="0" smtClean="0"/>
              <a:t>Steps: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Load data to HDFS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Create Map-Reduce Java program file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Compile java code: </a:t>
            </a:r>
          </a:p>
          <a:p>
            <a:pPr marL="0" indent="0">
              <a:buNone/>
            </a:pPr>
            <a:r>
              <a:rPr lang="en-US" i="1" dirty="0" err="1"/>
              <a:t>javac</a:t>
            </a:r>
            <a:r>
              <a:rPr lang="en-US" i="1" dirty="0"/>
              <a:t> -</a:t>
            </a:r>
            <a:r>
              <a:rPr lang="en-US" i="1" dirty="0" err="1"/>
              <a:t>cp</a:t>
            </a:r>
            <a:r>
              <a:rPr lang="en-US" i="1" dirty="0"/>
              <a:t> .:../lib/* </a:t>
            </a:r>
            <a:r>
              <a:rPr lang="en-US" i="1" dirty="0" smtClean="0"/>
              <a:t>&lt;</a:t>
            </a:r>
            <a:r>
              <a:rPr lang="en-US" i="1" dirty="0" err="1" smtClean="0"/>
              <a:t>javaSrcFile</a:t>
            </a:r>
            <a:r>
              <a:rPr lang="en-US" i="1" dirty="0" smtClean="0"/>
              <a:t>&gt;</a:t>
            </a:r>
            <a:endParaRPr lang="en-US" i="1" dirty="0"/>
          </a:p>
          <a:p>
            <a:pPr marL="514350" lvl="0" indent="-514350">
              <a:buFont typeface="+mj-lt"/>
              <a:buAutoNum type="arabicPeriod" startAt="4"/>
            </a:pPr>
            <a:r>
              <a:rPr lang="en-US" dirty="0"/>
              <a:t>Create jar file:</a:t>
            </a:r>
          </a:p>
          <a:p>
            <a:pPr marL="0" indent="0">
              <a:buNone/>
            </a:pPr>
            <a:r>
              <a:rPr lang="en-US" i="1" dirty="0"/>
              <a:t>jar </a:t>
            </a:r>
            <a:r>
              <a:rPr lang="en-US" i="1" dirty="0" err="1"/>
              <a:t>cvfe</a:t>
            </a:r>
            <a:r>
              <a:rPr lang="en-US" i="1" dirty="0"/>
              <a:t> </a:t>
            </a:r>
            <a:r>
              <a:rPr lang="en-US" i="1" dirty="0"/>
              <a:t>&lt;jarName.jar&gt;</a:t>
            </a:r>
            <a:r>
              <a:rPr lang="en-US" i="1" dirty="0" smtClean="0"/>
              <a:t> &lt;</a:t>
            </a:r>
            <a:r>
              <a:rPr lang="en-US" i="1" dirty="0" err="1" smtClean="0"/>
              <a:t>driverClassName</a:t>
            </a:r>
            <a:r>
              <a:rPr lang="en-US" i="1" dirty="0" smtClean="0"/>
              <a:t>&gt; </a:t>
            </a:r>
            <a:r>
              <a:rPr lang="en-US" i="1" dirty="0"/>
              <a:t>*.class</a:t>
            </a:r>
          </a:p>
          <a:p>
            <a:pPr marL="514350" lvl="0" indent="-514350">
              <a:buFont typeface="+mj-lt"/>
              <a:buAutoNum type="arabicPeriod" startAt="5"/>
            </a:pPr>
            <a:r>
              <a:rPr lang="en-US" dirty="0"/>
              <a:t>Execute Map-Reduce code</a:t>
            </a:r>
          </a:p>
          <a:p>
            <a:pPr marL="0" indent="0">
              <a:buNone/>
            </a:pPr>
            <a:r>
              <a:rPr lang="en-US" i="1" dirty="0" err="1"/>
              <a:t>hadoop</a:t>
            </a:r>
            <a:r>
              <a:rPr lang="en-US" i="1" dirty="0"/>
              <a:t> jar </a:t>
            </a:r>
            <a:r>
              <a:rPr lang="en-US" i="1" dirty="0" smtClean="0"/>
              <a:t>&lt;jarName.jar&gt; &lt;</a:t>
            </a:r>
            <a:r>
              <a:rPr lang="en-US" i="1" dirty="0" err="1" smtClean="0"/>
              <a:t>inputDataPath</a:t>
            </a:r>
            <a:r>
              <a:rPr lang="en-US" i="1" dirty="0" smtClean="0"/>
              <a:t>&gt; &lt;</a:t>
            </a:r>
            <a:r>
              <a:rPr lang="en-US" i="1" dirty="0" err="1" smtClean="0"/>
              <a:t>outputDataPath</a:t>
            </a:r>
            <a:r>
              <a:rPr lang="en-US" i="1" dirty="0" smtClean="0"/>
              <a:t>&gt;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HDFS?</a:t>
            </a:r>
          </a:p>
          <a:p>
            <a:r>
              <a:rPr lang="en-US" dirty="0" smtClean="0"/>
              <a:t>HDFS </a:t>
            </a:r>
            <a:r>
              <a:rPr lang="en-US" dirty="0" smtClean="0"/>
              <a:t>basic </a:t>
            </a:r>
            <a:r>
              <a:rPr lang="en-US" dirty="0" smtClean="0"/>
              <a:t>commands</a:t>
            </a:r>
          </a:p>
          <a:p>
            <a:r>
              <a:rPr lang="en-US" dirty="0"/>
              <a:t>MapReduce </a:t>
            </a:r>
            <a:r>
              <a:rPr lang="en-US" dirty="0" smtClean="0"/>
              <a:t>Basics</a:t>
            </a:r>
            <a:endParaRPr lang="en-US" dirty="0"/>
          </a:p>
          <a:p>
            <a:pPr lvl="1"/>
            <a:r>
              <a:rPr lang="en-US" dirty="0"/>
              <a:t>MapReduce Fundamentals</a:t>
            </a:r>
          </a:p>
          <a:p>
            <a:pPr lvl="1"/>
            <a:r>
              <a:rPr lang="en-US" dirty="0" err="1"/>
              <a:t>WordCount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Chicago Crime Data Analysis.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Chicago Crime </a:t>
            </a:r>
            <a:r>
              <a:rPr lang="en-US" b="1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</a:t>
            </a:r>
            <a:r>
              <a:rPr lang="en-US" dirty="0"/>
              <a:t>in the </a:t>
            </a:r>
            <a:r>
              <a:rPr lang="en-US" dirty="0" err="1"/>
              <a:t>DataSet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Schema: </a:t>
            </a:r>
            <a:r>
              <a:rPr lang="en-US" sz="2000" i="1" dirty="0">
                <a:sym typeface="Wingdings" panose="05000000000000000000" pitchFamily="2" charset="2"/>
              </a:rPr>
              <a:t>(</a:t>
            </a:r>
            <a:r>
              <a:rPr lang="en-US" sz="2000" i="1" dirty="0" smtClean="0">
                <a:sym typeface="Wingdings" panose="05000000000000000000" pitchFamily="2" charset="2"/>
              </a:rPr>
              <a:t>ID, </a:t>
            </a:r>
            <a:r>
              <a:rPr lang="en-US" sz="2000" i="1" dirty="0" err="1" smtClean="0">
                <a:sym typeface="Wingdings" panose="05000000000000000000" pitchFamily="2" charset="2"/>
              </a:rPr>
              <a:t>Case_Number</a:t>
            </a:r>
            <a:r>
              <a:rPr lang="en-US" sz="2000" i="1" dirty="0" smtClean="0">
                <a:sym typeface="Wingdings" panose="05000000000000000000" pitchFamily="2" charset="2"/>
              </a:rPr>
              <a:t>, Date, Block, IUCR, </a:t>
            </a:r>
            <a:r>
              <a:rPr lang="en-US" sz="2000" i="1" dirty="0" err="1" smtClean="0">
                <a:sym typeface="Wingdings" panose="05000000000000000000" pitchFamily="2" charset="2"/>
              </a:rPr>
              <a:t>Primary_Type</a:t>
            </a:r>
            <a:r>
              <a:rPr lang="en-US" sz="2000" i="1" dirty="0" smtClean="0">
                <a:sym typeface="Wingdings" panose="05000000000000000000" pitchFamily="2" charset="2"/>
              </a:rPr>
              <a:t>, Description, </a:t>
            </a:r>
            <a:r>
              <a:rPr lang="en-US" sz="2000" i="1" dirty="0" err="1" smtClean="0">
                <a:sym typeface="Wingdings" panose="05000000000000000000" pitchFamily="2" charset="2"/>
              </a:rPr>
              <a:t>Location_Description</a:t>
            </a:r>
            <a:r>
              <a:rPr lang="en-US" sz="2000" i="1" dirty="0" smtClean="0">
                <a:sym typeface="Wingdings" panose="05000000000000000000" pitchFamily="2" charset="2"/>
              </a:rPr>
              <a:t>, Arrest, Domestic, Beat, District, Ward, </a:t>
            </a:r>
            <a:r>
              <a:rPr lang="en-US" sz="2000" i="1" dirty="0" err="1" smtClean="0">
                <a:sym typeface="Wingdings" panose="05000000000000000000" pitchFamily="2" charset="2"/>
              </a:rPr>
              <a:t>Community_Area</a:t>
            </a:r>
            <a:r>
              <a:rPr lang="en-US" sz="2000" i="1" dirty="0" smtClean="0">
                <a:sym typeface="Wingdings" panose="05000000000000000000" pitchFamily="2" charset="2"/>
              </a:rPr>
              <a:t>, </a:t>
            </a:r>
            <a:r>
              <a:rPr lang="en-US" sz="2000" i="1" dirty="0" err="1" smtClean="0">
                <a:sym typeface="Wingdings" panose="05000000000000000000" pitchFamily="2" charset="2"/>
              </a:rPr>
              <a:t>FBI_Code</a:t>
            </a:r>
            <a:r>
              <a:rPr lang="en-US" sz="2000" i="1" dirty="0" smtClean="0">
                <a:sym typeface="Wingdings" panose="05000000000000000000" pitchFamily="2" charset="2"/>
              </a:rPr>
              <a:t>, </a:t>
            </a:r>
            <a:r>
              <a:rPr lang="en-US" sz="2000" i="1" dirty="0" err="1" smtClean="0">
                <a:sym typeface="Wingdings" panose="05000000000000000000" pitchFamily="2" charset="2"/>
              </a:rPr>
              <a:t>X_Coordinate</a:t>
            </a:r>
            <a:r>
              <a:rPr lang="en-US" sz="2000" i="1" dirty="0" smtClean="0">
                <a:sym typeface="Wingdings" panose="05000000000000000000" pitchFamily="2" charset="2"/>
              </a:rPr>
              <a:t>, </a:t>
            </a:r>
            <a:r>
              <a:rPr lang="en-US" sz="2000" i="1" dirty="0" err="1" smtClean="0">
                <a:sym typeface="Wingdings" panose="05000000000000000000" pitchFamily="2" charset="2"/>
              </a:rPr>
              <a:t>Y_Coordinate</a:t>
            </a:r>
            <a:r>
              <a:rPr lang="en-US" sz="2000" i="1" dirty="0" smtClean="0">
                <a:sym typeface="Wingdings" panose="05000000000000000000" pitchFamily="2" charset="2"/>
              </a:rPr>
              <a:t>, Year, </a:t>
            </a:r>
            <a:r>
              <a:rPr lang="en-US" sz="2000" i="1" dirty="0" err="1" smtClean="0">
                <a:sym typeface="Wingdings" panose="05000000000000000000" pitchFamily="2" charset="2"/>
              </a:rPr>
              <a:t>Updated_On</a:t>
            </a:r>
            <a:r>
              <a:rPr lang="en-US" sz="2000" i="1" dirty="0" smtClean="0">
                <a:sym typeface="Wingdings" panose="05000000000000000000" pitchFamily="2" charset="2"/>
              </a:rPr>
              <a:t>, Latitude, Longitude, Location</a:t>
            </a:r>
            <a:r>
              <a:rPr lang="en-US" sz="2000" i="1" dirty="0">
                <a:sym typeface="Wingdings" panose="05000000000000000000" pitchFamily="2" charset="2"/>
              </a:rPr>
              <a:t>)</a:t>
            </a:r>
            <a:endParaRPr lang="en-US" sz="2000" i="1" dirty="0" smtClean="0"/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470557"/>
              </p:ext>
            </p:extLst>
          </p:nvPr>
        </p:nvGraphicFramePr>
        <p:xfrm>
          <a:off x="533400" y="2590799"/>
          <a:ext cx="8001000" cy="16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4172"/>
                <a:gridCol w="2503209"/>
                <a:gridCol w="3833619"/>
              </a:tblGrid>
              <a:tr h="8001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Rows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Columns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Each row is a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001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6.41 Million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Reported Crime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67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Chicago Crime </a:t>
            </a:r>
            <a:r>
              <a:rPr lang="en-US" b="1" dirty="0" smtClean="0"/>
              <a:t>Data </a:t>
            </a:r>
            <a:r>
              <a:rPr lang="en-US" b="1" dirty="0" smtClean="0"/>
              <a:t>Analysis: </a:t>
            </a:r>
            <a:r>
              <a:rPr lang="en-US" b="1" dirty="0" smtClean="0"/>
              <a:t>1/3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Number of Reported Crimes by - District</a:t>
            </a:r>
          </a:p>
          <a:p>
            <a:r>
              <a:rPr lang="en-US" sz="4000" dirty="0" smtClean="0"/>
              <a:t>Sol:</a:t>
            </a:r>
          </a:p>
          <a:p>
            <a:pPr lvl="1"/>
            <a:r>
              <a:rPr lang="en-US" sz="3600" dirty="0" smtClean="0"/>
              <a:t>Map Phase:</a:t>
            </a:r>
          </a:p>
          <a:p>
            <a:pPr lvl="2"/>
            <a:r>
              <a:rPr lang="en-US" sz="3200" dirty="0" smtClean="0"/>
              <a:t>Input (</a:t>
            </a:r>
            <a:r>
              <a:rPr lang="en-US" sz="3200" dirty="0" smtClean="0"/>
              <a:t>K, V</a:t>
            </a:r>
            <a:r>
              <a:rPr lang="en-US" sz="3200" dirty="0" smtClean="0"/>
              <a:t>): (</a:t>
            </a:r>
            <a:r>
              <a:rPr lang="en-US" sz="3200" dirty="0" smtClean="0"/>
              <a:t>offset,  </a:t>
            </a:r>
            <a:r>
              <a:rPr lang="en-US" sz="3200" dirty="0" smtClean="0"/>
              <a:t>line)</a:t>
            </a:r>
          </a:p>
          <a:p>
            <a:pPr lvl="2"/>
            <a:r>
              <a:rPr lang="en-US" sz="3200" dirty="0" smtClean="0"/>
              <a:t>Output </a:t>
            </a:r>
            <a:r>
              <a:rPr lang="en-US" sz="3200" dirty="0" smtClean="0"/>
              <a:t>list(K, V</a:t>
            </a:r>
            <a:r>
              <a:rPr lang="en-US" sz="3200" dirty="0" smtClean="0"/>
              <a:t>) : (</a:t>
            </a:r>
            <a:r>
              <a:rPr lang="en-US" sz="3200" dirty="0" smtClean="0"/>
              <a:t>District, 1</a:t>
            </a:r>
            <a:r>
              <a:rPr lang="en-US" sz="32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Chicago Crime </a:t>
            </a:r>
            <a:r>
              <a:rPr lang="en-US" b="1" dirty="0" smtClean="0"/>
              <a:t>Data </a:t>
            </a:r>
            <a:r>
              <a:rPr lang="en-US" b="1" dirty="0" smtClean="0"/>
              <a:t>Analysis: </a:t>
            </a:r>
            <a:r>
              <a:rPr lang="en-US" b="1" dirty="0" smtClean="0"/>
              <a:t>1/3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Number of Reported Crimes by - District</a:t>
            </a:r>
          </a:p>
          <a:p>
            <a:r>
              <a:rPr lang="en-US" sz="4000" dirty="0" smtClean="0"/>
              <a:t>Sol:</a:t>
            </a:r>
          </a:p>
          <a:p>
            <a:pPr lvl="1"/>
            <a:r>
              <a:rPr lang="en-US" sz="3600" dirty="0" smtClean="0"/>
              <a:t>Shuffle Phase : </a:t>
            </a:r>
          </a:p>
          <a:p>
            <a:pPr lvl="2"/>
            <a:r>
              <a:rPr lang="en-US" sz="3200" dirty="0" smtClean="0"/>
              <a:t>Input </a:t>
            </a:r>
            <a:r>
              <a:rPr lang="en-US" sz="3200" dirty="0" smtClean="0"/>
              <a:t>list(K, V</a:t>
            </a:r>
            <a:r>
              <a:rPr lang="en-US" sz="3200" dirty="0" smtClean="0"/>
              <a:t>) : (</a:t>
            </a:r>
            <a:r>
              <a:rPr lang="en-US" sz="3200" dirty="0" smtClean="0"/>
              <a:t>District, 1</a:t>
            </a:r>
            <a:r>
              <a:rPr lang="en-US" sz="3200" dirty="0" smtClean="0"/>
              <a:t>)</a:t>
            </a:r>
          </a:p>
          <a:p>
            <a:pPr lvl="2"/>
            <a:r>
              <a:rPr lang="en-US" sz="3200" dirty="0" smtClean="0"/>
              <a:t>Output </a:t>
            </a:r>
            <a:r>
              <a:rPr lang="en-US" sz="3200" dirty="0" smtClean="0"/>
              <a:t>K, list&lt;V</a:t>
            </a:r>
            <a:r>
              <a:rPr lang="en-US" sz="3200" dirty="0" smtClean="0"/>
              <a:t>&gt; : (</a:t>
            </a:r>
            <a:r>
              <a:rPr lang="en-US" sz="3200" dirty="0" smtClean="0"/>
              <a:t>District, &lt;1, 1, 1, ...&gt;)</a:t>
            </a:r>
            <a:endParaRPr lang="en-US" sz="3200" dirty="0" smtClean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Chicago Crime </a:t>
            </a:r>
            <a:r>
              <a:rPr lang="en-US" b="1" dirty="0" smtClean="0"/>
              <a:t>Data </a:t>
            </a:r>
            <a:r>
              <a:rPr lang="en-US" b="1" dirty="0" smtClean="0"/>
              <a:t>Analysis: </a:t>
            </a:r>
            <a:r>
              <a:rPr lang="en-US" b="1" dirty="0" smtClean="0"/>
              <a:t>1/3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Number of Reported Crimes by - District</a:t>
            </a:r>
          </a:p>
          <a:p>
            <a:r>
              <a:rPr lang="en-US" sz="4000" dirty="0" smtClean="0"/>
              <a:t>Sol:</a:t>
            </a:r>
          </a:p>
          <a:p>
            <a:pPr lvl="1"/>
            <a:r>
              <a:rPr lang="en-US" sz="3600" dirty="0" smtClean="0"/>
              <a:t>ReducePhase:</a:t>
            </a:r>
          </a:p>
          <a:p>
            <a:pPr lvl="2"/>
            <a:r>
              <a:rPr lang="en-US" sz="3200" dirty="0" smtClean="0"/>
              <a:t>Input (</a:t>
            </a:r>
            <a:r>
              <a:rPr lang="en-US" sz="3200" dirty="0" smtClean="0"/>
              <a:t>K, list&lt;V</a:t>
            </a:r>
            <a:r>
              <a:rPr lang="en-US" sz="3200" dirty="0" smtClean="0"/>
              <a:t>&gt; ): (</a:t>
            </a:r>
            <a:r>
              <a:rPr lang="en-US" sz="3200" dirty="0" smtClean="0"/>
              <a:t>District, &lt;1, 1, 1, ...&gt;)</a:t>
            </a:r>
            <a:endParaRPr lang="en-US" sz="3200" dirty="0" smtClean="0"/>
          </a:p>
          <a:p>
            <a:pPr lvl="2"/>
            <a:r>
              <a:rPr lang="en-US" sz="3200" dirty="0" smtClean="0"/>
              <a:t>Output  (</a:t>
            </a:r>
            <a:r>
              <a:rPr lang="en-US" sz="3200" dirty="0" smtClean="0"/>
              <a:t>K, V</a:t>
            </a:r>
            <a:r>
              <a:rPr lang="en-US" sz="3200" dirty="0" smtClean="0"/>
              <a:t>) : (</a:t>
            </a:r>
            <a:r>
              <a:rPr lang="en-US" sz="3200" dirty="0" smtClean="0"/>
              <a:t>District, </a:t>
            </a:r>
            <a:r>
              <a:rPr lang="en-US" sz="3200" dirty="0" err="1" smtClean="0"/>
              <a:t>NoOfCrimes</a:t>
            </a:r>
            <a:r>
              <a:rPr lang="en-US" sz="3200" dirty="0" smtClean="0"/>
              <a:t>)</a:t>
            </a:r>
            <a:endParaRPr lang="en-US" sz="3200" dirty="0" smtClean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Chicago Crime </a:t>
            </a:r>
            <a:r>
              <a:rPr lang="en-US" b="1" dirty="0" smtClean="0"/>
              <a:t>Data </a:t>
            </a:r>
            <a:r>
              <a:rPr lang="en-US" b="1" dirty="0" smtClean="0"/>
              <a:t>Analysis: </a:t>
            </a:r>
            <a:r>
              <a:rPr lang="en-US" b="1" dirty="0" smtClean="0"/>
              <a:t>2/3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None/>
            </a:pPr>
            <a:r>
              <a:rPr lang="en-US" dirty="0" smtClean="0"/>
              <a:t>2. 	Number of Reported Crimes per </a:t>
            </a:r>
            <a:r>
              <a:rPr lang="en-US" dirty="0" smtClean="0"/>
              <a:t>Year,  </a:t>
            </a:r>
            <a:r>
              <a:rPr lang="en-US" dirty="0" smtClean="0"/>
              <a:t>per Month : </a:t>
            </a:r>
          </a:p>
          <a:p>
            <a:pPr marL="514350" indent="-514350"/>
            <a:r>
              <a:rPr lang="en-US" sz="4000" dirty="0" smtClean="0"/>
              <a:t>Sol:</a:t>
            </a:r>
          </a:p>
          <a:p>
            <a:pPr lvl="1"/>
            <a:r>
              <a:rPr lang="en-US" sz="3600" dirty="0" smtClean="0"/>
              <a:t>Map Phase:</a:t>
            </a:r>
          </a:p>
          <a:p>
            <a:pPr lvl="2"/>
            <a:r>
              <a:rPr lang="en-US" sz="3200" dirty="0" smtClean="0"/>
              <a:t>Input (</a:t>
            </a:r>
            <a:r>
              <a:rPr lang="en-US" sz="3200" dirty="0" smtClean="0"/>
              <a:t>K, V</a:t>
            </a:r>
            <a:r>
              <a:rPr lang="en-US" sz="3200" dirty="0" smtClean="0"/>
              <a:t>): </a:t>
            </a:r>
            <a:r>
              <a:rPr lang="en-US" sz="3200" dirty="0" smtClean="0"/>
              <a:t>(offset,  </a:t>
            </a:r>
            <a:r>
              <a:rPr lang="en-US" sz="3200" dirty="0" smtClean="0"/>
              <a:t>line)</a:t>
            </a:r>
          </a:p>
          <a:p>
            <a:pPr lvl="2"/>
            <a:r>
              <a:rPr lang="en-US" sz="3200" dirty="0" smtClean="0"/>
              <a:t>Output </a:t>
            </a:r>
            <a:r>
              <a:rPr lang="en-US" sz="3200" dirty="0" smtClean="0"/>
              <a:t>list(K, V</a:t>
            </a:r>
            <a:r>
              <a:rPr lang="en-US" sz="3200" dirty="0" smtClean="0"/>
              <a:t>) : </a:t>
            </a:r>
            <a:r>
              <a:rPr lang="en-US" sz="3200" dirty="0" smtClean="0"/>
              <a:t>(</a:t>
            </a:r>
            <a:r>
              <a:rPr lang="en-US" sz="3200" dirty="0" err="1" smtClean="0"/>
              <a:t>Year+Month</a:t>
            </a:r>
            <a:r>
              <a:rPr lang="en-US" sz="3200" dirty="0" smtClean="0"/>
              <a:t>, 1</a:t>
            </a:r>
            <a:r>
              <a:rPr lang="en-US" sz="32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Chicago Crime </a:t>
            </a:r>
            <a:r>
              <a:rPr lang="en-US" b="1" dirty="0" smtClean="0"/>
              <a:t>Data </a:t>
            </a:r>
            <a:r>
              <a:rPr lang="en-US" b="1" dirty="0" smtClean="0"/>
              <a:t>Analysis: </a:t>
            </a:r>
            <a:r>
              <a:rPr lang="en-US" b="1" dirty="0" smtClean="0"/>
              <a:t>2/3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None/>
            </a:pPr>
            <a:r>
              <a:rPr lang="en-US" dirty="0" smtClean="0"/>
              <a:t>2.	 Number of Reported Crimes per </a:t>
            </a:r>
            <a:r>
              <a:rPr lang="en-US" dirty="0" smtClean="0"/>
              <a:t>Year,  </a:t>
            </a:r>
            <a:r>
              <a:rPr lang="en-US" dirty="0" smtClean="0"/>
              <a:t>per Month : </a:t>
            </a:r>
          </a:p>
          <a:p>
            <a:r>
              <a:rPr lang="en-US" sz="4000" dirty="0" smtClean="0"/>
              <a:t>Sol:</a:t>
            </a:r>
          </a:p>
          <a:p>
            <a:pPr lvl="1"/>
            <a:r>
              <a:rPr lang="en-US" sz="3600" dirty="0" smtClean="0"/>
              <a:t>Shuffle Phase : </a:t>
            </a:r>
          </a:p>
          <a:p>
            <a:pPr lvl="2"/>
            <a:r>
              <a:rPr lang="en-US" sz="3200" dirty="0" smtClean="0"/>
              <a:t>Input </a:t>
            </a:r>
            <a:r>
              <a:rPr lang="en-US" sz="3200" dirty="0" smtClean="0"/>
              <a:t>list(K, V</a:t>
            </a:r>
            <a:r>
              <a:rPr lang="en-US" sz="3200" dirty="0" smtClean="0"/>
              <a:t>) : </a:t>
            </a:r>
            <a:r>
              <a:rPr lang="en-US" sz="3200" dirty="0"/>
              <a:t>(</a:t>
            </a:r>
            <a:r>
              <a:rPr lang="en-US" sz="3200" dirty="0" err="1" smtClean="0"/>
              <a:t>Year+Month</a:t>
            </a:r>
            <a:r>
              <a:rPr lang="en-US" sz="3200" dirty="0" smtClean="0"/>
              <a:t>, 1</a:t>
            </a:r>
            <a:r>
              <a:rPr lang="en-US" sz="3200" dirty="0" smtClean="0"/>
              <a:t>)</a:t>
            </a:r>
          </a:p>
          <a:p>
            <a:pPr lvl="2"/>
            <a:r>
              <a:rPr lang="en-US" sz="3200" dirty="0" smtClean="0"/>
              <a:t>Output </a:t>
            </a:r>
            <a:r>
              <a:rPr lang="en-US" sz="3200" dirty="0" smtClean="0"/>
              <a:t>K, list&lt;V</a:t>
            </a:r>
            <a:r>
              <a:rPr lang="en-US" sz="3200" dirty="0" smtClean="0"/>
              <a:t>&gt; : </a:t>
            </a:r>
            <a:r>
              <a:rPr lang="en-US" sz="3200" dirty="0"/>
              <a:t>(</a:t>
            </a:r>
            <a:r>
              <a:rPr lang="en-US" sz="3200" dirty="0" err="1" smtClean="0"/>
              <a:t>Year+Month</a:t>
            </a:r>
            <a:r>
              <a:rPr lang="en-US" sz="3200" dirty="0" smtClean="0"/>
              <a:t>, &lt;</a:t>
            </a:r>
            <a:r>
              <a:rPr lang="en-US" sz="3200" dirty="0" smtClean="0"/>
              <a:t>1, 1, 1, ...&gt;)</a:t>
            </a:r>
            <a:endParaRPr lang="en-US" sz="3200" dirty="0" smtClean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Chicago Crime </a:t>
            </a:r>
            <a:r>
              <a:rPr lang="en-US" b="1" dirty="0" smtClean="0"/>
              <a:t>Data </a:t>
            </a:r>
            <a:r>
              <a:rPr lang="en-US" b="1" dirty="0" smtClean="0"/>
              <a:t>Analysis: </a:t>
            </a:r>
            <a:r>
              <a:rPr lang="en-US" b="1" dirty="0" smtClean="0"/>
              <a:t>2/3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None/>
            </a:pPr>
            <a:r>
              <a:rPr lang="en-US" dirty="0" smtClean="0"/>
              <a:t>2.	Number of Reported Crimes per </a:t>
            </a:r>
            <a:r>
              <a:rPr lang="en-US" dirty="0" smtClean="0"/>
              <a:t>Year,  </a:t>
            </a:r>
            <a:r>
              <a:rPr lang="en-US" dirty="0" smtClean="0"/>
              <a:t>per Month: </a:t>
            </a:r>
          </a:p>
          <a:p>
            <a:r>
              <a:rPr lang="en-US" sz="4000" dirty="0" smtClean="0"/>
              <a:t>Sol:</a:t>
            </a:r>
          </a:p>
          <a:p>
            <a:pPr lvl="1"/>
            <a:r>
              <a:rPr lang="en-US" sz="3600" dirty="0" smtClean="0"/>
              <a:t>ReducePhase:</a:t>
            </a:r>
          </a:p>
          <a:p>
            <a:pPr lvl="2"/>
            <a:r>
              <a:rPr lang="en-US" sz="3200" dirty="0" smtClean="0"/>
              <a:t>Input (</a:t>
            </a:r>
            <a:r>
              <a:rPr lang="en-US" sz="3200" dirty="0" smtClean="0"/>
              <a:t>K, list&lt;V</a:t>
            </a:r>
            <a:r>
              <a:rPr lang="en-US" sz="3200" dirty="0" smtClean="0"/>
              <a:t>&gt; ): </a:t>
            </a:r>
            <a:r>
              <a:rPr lang="en-US" sz="3200" dirty="0"/>
              <a:t>(</a:t>
            </a:r>
            <a:r>
              <a:rPr lang="en-US" sz="3200" dirty="0" err="1" smtClean="0"/>
              <a:t>Year+Month</a:t>
            </a:r>
            <a:r>
              <a:rPr lang="en-US" sz="3200" dirty="0" smtClean="0"/>
              <a:t>, &lt;</a:t>
            </a:r>
            <a:r>
              <a:rPr lang="en-US" sz="3200" dirty="0" smtClean="0"/>
              <a:t>1, 1, 1, ...&gt;)</a:t>
            </a:r>
            <a:endParaRPr lang="en-US" sz="3200" dirty="0" smtClean="0"/>
          </a:p>
          <a:p>
            <a:pPr lvl="2"/>
            <a:r>
              <a:rPr lang="en-US" sz="3200" dirty="0" smtClean="0"/>
              <a:t>Output  (</a:t>
            </a:r>
            <a:r>
              <a:rPr lang="en-US" sz="3200" dirty="0" smtClean="0"/>
              <a:t>K, V</a:t>
            </a:r>
            <a:r>
              <a:rPr lang="en-US" sz="3200" dirty="0" smtClean="0"/>
              <a:t>) : (</a:t>
            </a:r>
            <a:r>
              <a:rPr lang="en-US" sz="3200" dirty="0" smtClean="0"/>
              <a:t>District, </a:t>
            </a:r>
            <a:r>
              <a:rPr lang="en-US" sz="3200" dirty="0" err="1" smtClean="0"/>
              <a:t>NoOfCrimes</a:t>
            </a:r>
            <a:r>
              <a:rPr lang="en-US" sz="3200" dirty="0" smtClean="0"/>
              <a:t>)</a:t>
            </a:r>
            <a:endParaRPr lang="en-US" sz="3200" dirty="0" smtClean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Chicago Crime </a:t>
            </a:r>
            <a:r>
              <a:rPr lang="en-US" b="1" dirty="0" smtClean="0"/>
              <a:t>Data </a:t>
            </a:r>
            <a:r>
              <a:rPr lang="en-US" b="1" dirty="0" smtClean="0"/>
              <a:t>Analysis: </a:t>
            </a:r>
            <a:r>
              <a:rPr lang="en-US" b="1" dirty="0" smtClean="0"/>
              <a:t>3/3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None/>
            </a:pPr>
            <a:r>
              <a:rPr lang="en-US" dirty="0" smtClean="0"/>
              <a:t>3. 	Number of Reported Crimes per </a:t>
            </a:r>
            <a:r>
              <a:rPr lang="en-US" dirty="0" smtClean="0"/>
              <a:t>Year,  </a:t>
            </a:r>
            <a:r>
              <a:rPr lang="en-US" dirty="0" smtClean="0"/>
              <a:t>per </a:t>
            </a:r>
            <a:r>
              <a:rPr lang="en-US" dirty="0" smtClean="0"/>
              <a:t>Month,  </a:t>
            </a:r>
            <a:r>
              <a:rPr lang="en-US" dirty="0" smtClean="0"/>
              <a:t>where arrests has been made : </a:t>
            </a:r>
          </a:p>
          <a:p>
            <a:r>
              <a:rPr lang="en-US" sz="4000" dirty="0" smtClean="0"/>
              <a:t>Sol:</a:t>
            </a:r>
          </a:p>
          <a:p>
            <a:pPr lvl="1"/>
            <a:r>
              <a:rPr lang="en-US" sz="3600" dirty="0" smtClean="0"/>
              <a:t>Map Phase:</a:t>
            </a:r>
          </a:p>
          <a:p>
            <a:pPr lvl="2"/>
            <a:r>
              <a:rPr lang="en-US" sz="3200" dirty="0" smtClean="0"/>
              <a:t>Input (</a:t>
            </a:r>
            <a:r>
              <a:rPr lang="en-US" sz="3200" dirty="0" smtClean="0"/>
              <a:t>K, V</a:t>
            </a:r>
            <a:r>
              <a:rPr lang="en-US" sz="3200" dirty="0" smtClean="0"/>
              <a:t>): (</a:t>
            </a:r>
            <a:r>
              <a:rPr lang="en-US" sz="3200" dirty="0" smtClean="0"/>
              <a:t>offset,  </a:t>
            </a:r>
            <a:r>
              <a:rPr lang="en-US" sz="3200" dirty="0" smtClean="0"/>
              <a:t>line)</a:t>
            </a:r>
          </a:p>
          <a:p>
            <a:pPr lvl="2"/>
            <a:r>
              <a:rPr lang="en-US" sz="3200" dirty="0" smtClean="0"/>
              <a:t>Output </a:t>
            </a:r>
            <a:r>
              <a:rPr lang="en-US" sz="3200" dirty="0" smtClean="0"/>
              <a:t>list(K, V</a:t>
            </a:r>
            <a:r>
              <a:rPr lang="en-US" sz="3200" dirty="0" smtClean="0"/>
              <a:t>) : </a:t>
            </a:r>
            <a:r>
              <a:rPr lang="en-US" sz="3200" dirty="0" smtClean="0"/>
              <a:t>(</a:t>
            </a:r>
            <a:r>
              <a:rPr lang="en-US" sz="3200" dirty="0" err="1" smtClean="0"/>
              <a:t>Year+Month+arrestFlag</a:t>
            </a:r>
            <a:r>
              <a:rPr lang="en-US" sz="3200" dirty="0" smtClean="0"/>
              <a:t>, 1</a:t>
            </a:r>
            <a:r>
              <a:rPr lang="en-US" sz="32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Chicago Crime </a:t>
            </a:r>
            <a:r>
              <a:rPr lang="en-US" b="1" dirty="0" smtClean="0"/>
              <a:t>Data </a:t>
            </a:r>
            <a:r>
              <a:rPr lang="en-US" b="1" dirty="0" smtClean="0"/>
              <a:t>Analysis: </a:t>
            </a:r>
            <a:r>
              <a:rPr lang="en-US" b="1" dirty="0" smtClean="0"/>
              <a:t>3/3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lvl="0" indent="-514350">
              <a:buNone/>
            </a:pPr>
            <a:r>
              <a:rPr lang="en-US" dirty="0" smtClean="0"/>
              <a:t>3.	Number of Reported Crimes per </a:t>
            </a:r>
            <a:r>
              <a:rPr lang="en-US" dirty="0" smtClean="0"/>
              <a:t>Year,  </a:t>
            </a:r>
            <a:r>
              <a:rPr lang="en-US" dirty="0" smtClean="0"/>
              <a:t>per </a:t>
            </a:r>
            <a:r>
              <a:rPr lang="en-US" dirty="0" smtClean="0"/>
              <a:t>Month,  </a:t>
            </a:r>
            <a:r>
              <a:rPr lang="en-US" dirty="0" smtClean="0"/>
              <a:t>where arrests has been made : </a:t>
            </a:r>
          </a:p>
          <a:p>
            <a:r>
              <a:rPr lang="en-US" sz="4000" dirty="0" smtClean="0"/>
              <a:t>Sol:</a:t>
            </a:r>
          </a:p>
          <a:p>
            <a:pPr lvl="1"/>
            <a:r>
              <a:rPr lang="en-US" sz="3600" dirty="0" smtClean="0"/>
              <a:t>Shuffle Phase : </a:t>
            </a:r>
          </a:p>
          <a:p>
            <a:pPr lvl="2"/>
            <a:r>
              <a:rPr lang="en-US" sz="3200" dirty="0" smtClean="0"/>
              <a:t>Input </a:t>
            </a:r>
            <a:r>
              <a:rPr lang="en-US" sz="3200" dirty="0" smtClean="0"/>
              <a:t>list(K, V</a:t>
            </a:r>
            <a:r>
              <a:rPr lang="en-US" sz="3200" dirty="0" smtClean="0"/>
              <a:t>) : </a:t>
            </a:r>
            <a:r>
              <a:rPr lang="en-US" sz="3200" dirty="0"/>
              <a:t>(</a:t>
            </a:r>
            <a:r>
              <a:rPr lang="en-US" sz="3200" dirty="0" err="1" smtClean="0"/>
              <a:t>Year+Month+arrestFlag</a:t>
            </a:r>
            <a:r>
              <a:rPr lang="en-US" sz="3200" dirty="0" smtClean="0"/>
              <a:t>, 1</a:t>
            </a:r>
            <a:r>
              <a:rPr lang="en-US" sz="3200" dirty="0" smtClean="0"/>
              <a:t>)</a:t>
            </a:r>
          </a:p>
          <a:p>
            <a:pPr lvl="2"/>
            <a:r>
              <a:rPr lang="en-US" sz="3200" dirty="0" smtClean="0"/>
              <a:t>Output </a:t>
            </a:r>
            <a:r>
              <a:rPr lang="en-US" sz="3200" dirty="0" smtClean="0"/>
              <a:t>K, list&lt;V</a:t>
            </a:r>
            <a:r>
              <a:rPr lang="en-US" sz="3200" dirty="0" smtClean="0"/>
              <a:t>&gt; : </a:t>
            </a:r>
            <a:r>
              <a:rPr lang="en-US" sz="3200" dirty="0"/>
              <a:t>(</a:t>
            </a:r>
            <a:r>
              <a:rPr lang="en-US" sz="3200" dirty="0" err="1" smtClean="0"/>
              <a:t>Year+Month+arrestFlag</a:t>
            </a:r>
            <a:r>
              <a:rPr lang="en-US" sz="3200" dirty="0" smtClean="0"/>
              <a:t>,  &lt;</a:t>
            </a:r>
            <a:r>
              <a:rPr lang="en-US" sz="3200" dirty="0" smtClean="0"/>
              <a:t>1, 1, 1, ...&gt;)</a:t>
            </a:r>
            <a:endParaRPr lang="en-US" sz="3200" dirty="0" smtClean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Chicago Crime </a:t>
            </a:r>
            <a:r>
              <a:rPr lang="en-US" b="1" dirty="0" smtClean="0"/>
              <a:t>Data </a:t>
            </a:r>
            <a:r>
              <a:rPr lang="en-US" b="1" dirty="0" smtClean="0"/>
              <a:t>Analysis: </a:t>
            </a:r>
            <a:r>
              <a:rPr lang="en-US" b="1" dirty="0" smtClean="0"/>
              <a:t>3/3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lvl="0" indent="-514350">
              <a:buNone/>
            </a:pPr>
            <a:r>
              <a:rPr lang="en-US" dirty="0" smtClean="0"/>
              <a:t>3. 	Number of Reported Crimes per </a:t>
            </a:r>
            <a:r>
              <a:rPr lang="en-US" dirty="0" smtClean="0"/>
              <a:t>Year,  </a:t>
            </a:r>
            <a:r>
              <a:rPr lang="en-US" dirty="0" smtClean="0"/>
              <a:t>per </a:t>
            </a:r>
            <a:r>
              <a:rPr lang="en-US" dirty="0" smtClean="0"/>
              <a:t>Month,  </a:t>
            </a:r>
            <a:r>
              <a:rPr lang="en-US" dirty="0" smtClean="0"/>
              <a:t>where arrests has been made : </a:t>
            </a:r>
          </a:p>
          <a:p>
            <a:r>
              <a:rPr lang="en-US" sz="4000" dirty="0" smtClean="0"/>
              <a:t>Sol:</a:t>
            </a:r>
          </a:p>
          <a:p>
            <a:pPr lvl="1"/>
            <a:r>
              <a:rPr lang="en-US" sz="3600" dirty="0" smtClean="0"/>
              <a:t>ReducePhase:</a:t>
            </a:r>
          </a:p>
          <a:p>
            <a:pPr lvl="2"/>
            <a:r>
              <a:rPr lang="en-US" sz="3200" dirty="0" smtClean="0"/>
              <a:t>Input (</a:t>
            </a:r>
            <a:r>
              <a:rPr lang="en-US" sz="3200" dirty="0" smtClean="0"/>
              <a:t>K, list&lt;V</a:t>
            </a:r>
            <a:r>
              <a:rPr lang="en-US" sz="3200" dirty="0" smtClean="0"/>
              <a:t>&gt; ): </a:t>
            </a:r>
            <a:r>
              <a:rPr lang="en-US" sz="3200" dirty="0"/>
              <a:t>(</a:t>
            </a:r>
            <a:r>
              <a:rPr lang="en-US" sz="3200" dirty="0" err="1" smtClean="0"/>
              <a:t>Year+Month+arrestFlag</a:t>
            </a:r>
            <a:r>
              <a:rPr lang="en-US" sz="3200" dirty="0" smtClean="0"/>
              <a:t>,  &lt;</a:t>
            </a:r>
            <a:r>
              <a:rPr lang="en-US" sz="3200" dirty="0" smtClean="0"/>
              <a:t>1, 1, 1, ...&gt;)</a:t>
            </a:r>
            <a:endParaRPr lang="en-US" sz="3200" dirty="0" smtClean="0"/>
          </a:p>
          <a:p>
            <a:pPr lvl="2"/>
            <a:r>
              <a:rPr lang="en-US" sz="3200" dirty="0" smtClean="0"/>
              <a:t>Output  (</a:t>
            </a:r>
            <a:r>
              <a:rPr lang="en-US" sz="3200" dirty="0" smtClean="0"/>
              <a:t>K, V</a:t>
            </a:r>
            <a:r>
              <a:rPr lang="en-US" sz="3200" dirty="0" smtClean="0"/>
              <a:t>) : </a:t>
            </a:r>
            <a:r>
              <a:rPr lang="en-US" sz="3200" dirty="0"/>
              <a:t>(</a:t>
            </a:r>
            <a:r>
              <a:rPr lang="en-US" sz="3200" dirty="0" err="1" smtClean="0"/>
              <a:t>Year+Month+arrestFlag</a:t>
            </a:r>
            <a:r>
              <a:rPr lang="en-US" sz="3200" dirty="0" smtClean="0"/>
              <a:t>, </a:t>
            </a:r>
            <a:r>
              <a:rPr lang="en-US" sz="3200" dirty="0" err="1" smtClean="0"/>
              <a:t>NoOfArrests</a:t>
            </a:r>
            <a:r>
              <a:rPr lang="en-US" sz="3200" dirty="0" smtClean="0"/>
              <a:t>)</a:t>
            </a:r>
            <a:endParaRPr lang="en-US" sz="3200" dirty="0" smtClean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dfs-hadoo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0680"/>
            <a:ext cx="7467600" cy="59739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194694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04" y="1417638"/>
            <a:ext cx="7408796" cy="5135562"/>
          </a:xfrm>
        </p:spPr>
      </p:pic>
    </p:spTree>
    <p:extLst>
      <p:ext uri="{BB962C8B-B14F-4D97-AF65-F5344CB8AC3E}">
        <p14:creationId xmlns:p14="http://schemas.microsoft.com/office/powerpoint/2010/main" val="17620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DFS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28599"/>
            <a:ext cx="9144000" cy="66294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fault-tolerant</a:t>
            </a:r>
          </a:p>
          <a:p>
            <a:r>
              <a:rPr lang="en-US" dirty="0" smtClean="0"/>
              <a:t>High throughput</a:t>
            </a:r>
          </a:p>
          <a:p>
            <a:r>
              <a:rPr lang="en-US" dirty="0" smtClean="0"/>
              <a:t>Suitable for applications with large data sets</a:t>
            </a:r>
          </a:p>
          <a:p>
            <a:r>
              <a:rPr lang="en-US" dirty="0" smtClean="0"/>
              <a:t>Streaming access to file system data</a:t>
            </a:r>
          </a:p>
          <a:p>
            <a:r>
              <a:rPr lang="en-US" dirty="0" smtClean="0"/>
              <a:t>Can be built out of commodity hardware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33494"/>
            <a:ext cx="8226854" cy="84353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HDFS – User Commands (</a:t>
            </a:r>
            <a:r>
              <a:rPr lang="en-US" sz="4000" dirty="0" err="1" smtClean="0"/>
              <a:t>dfs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73937"/>
            <a:ext cx="8226854" cy="4950641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3200" dirty="0" smtClean="0">
                <a:solidFill>
                  <a:schemeClr val="tx2"/>
                </a:solidFill>
              </a:rPr>
              <a:t>List directory contents</a:t>
            </a:r>
            <a:endParaRPr lang="de-CH" sz="3200" dirty="0">
              <a:solidFill>
                <a:schemeClr val="tx2"/>
              </a:solidFill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3200" dirty="0" smtClean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3200" dirty="0" smtClean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400" dirty="0" smtClean="0">
              <a:solidFill>
                <a:schemeClr val="tx2"/>
              </a:solidFill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de-CH" sz="3200" dirty="0" smtClean="0">
                <a:solidFill>
                  <a:schemeClr val="tx2"/>
                </a:solidFill>
              </a:rPr>
              <a:t>Display </a:t>
            </a:r>
            <a:r>
              <a:rPr lang="de-CH" sz="3200" dirty="0">
                <a:solidFill>
                  <a:schemeClr val="tx2"/>
                </a:solidFill>
              </a:rPr>
              <a:t>the disk space used by files</a:t>
            </a:r>
          </a:p>
          <a:p>
            <a:pPr marL="48767" indent="0">
              <a:buClr>
                <a:schemeClr val="tx2"/>
              </a:buClr>
              <a:buNone/>
            </a:pPr>
            <a:endParaRPr lang="de-CH" sz="3200" dirty="0" smtClean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3200" dirty="0" smtClean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3200" dirty="0" smtClean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611" y="1752600"/>
            <a:ext cx="6511914" cy="136245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2400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</a:t>
            </a: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dfs </a:t>
            </a:r>
            <a:r>
              <a:rPr lang="de-CH" sz="2400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–ls</a:t>
            </a:r>
          </a:p>
          <a:p>
            <a:pPr marL="48767">
              <a:buClr>
                <a:schemeClr val="tx2"/>
              </a:buClr>
            </a:pPr>
            <a:r>
              <a:rPr lang="de-CH" sz="2400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</a:t>
            </a: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dfs -ls </a:t>
            </a:r>
            <a:r>
              <a:rPr lang="de-CH" sz="2400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/</a:t>
            </a:r>
            <a:endParaRPr lang="de-CH" sz="24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de-CH" sz="2400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</a:t>
            </a: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dfs -ls -R /</a:t>
            </a:r>
            <a:r>
              <a:rPr lang="de-CH" sz="2400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var</a:t>
            </a:r>
            <a:endParaRPr lang="de-CH" sz="24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970" y="4023457"/>
            <a:ext cx="7897230" cy="2470452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-du -h /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-du /hbase/data/hbase/namespace/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-du -h /hbase/data/hbase/namespace/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-du -s /hbase/data/hbase/namespace</a:t>
            </a:r>
            <a:r>
              <a:rPr lang="de-CH" sz="2400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/</a:t>
            </a:r>
            <a:endParaRPr lang="de-CH" sz="24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1472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43" y="201344"/>
            <a:ext cx="8226854" cy="94044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HDFS – User Commands (</a:t>
            </a:r>
            <a:r>
              <a:rPr lang="en-US" sz="4000" dirty="0" err="1" smtClean="0"/>
              <a:t>dfs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394192" cy="5562600"/>
          </a:xfrm>
        </p:spPr>
        <p:txBody>
          <a:bodyPr>
            <a:noAutofit/>
          </a:bodyPr>
          <a:lstStyle/>
          <a:p>
            <a:pPr marL="48767" indent="0">
              <a:buClr>
                <a:schemeClr val="tx2"/>
              </a:buClr>
              <a:buNone/>
            </a:pPr>
            <a:endParaRPr lang="de-CH" sz="2400" dirty="0" smtClean="0">
              <a:solidFill>
                <a:schemeClr val="tx2"/>
              </a:solidFill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de-CH" sz="3200" dirty="0" smtClean="0">
                <a:solidFill>
                  <a:schemeClr val="tx2"/>
                </a:solidFill>
              </a:rPr>
              <a:t>Copy </a:t>
            </a:r>
            <a:r>
              <a:rPr lang="de-CH" sz="3200" dirty="0">
                <a:solidFill>
                  <a:schemeClr val="tx2"/>
                </a:solidFill>
              </a:rPr>
              <a:t>data to HDFS</a:t>
            </a:r>
          </a:p>
          <a:p>
            <a:pPr marL="48767" indent="0">
              <a:buClr>
                <a:schemeClr val="tx2"/>
              </a:buClr>
              <a:buNone/>
            </a:pPr>
            <a:endParaRPr lang="de-CH" sz="2000" dirty="0" smtClean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000" dirty="0" smtClean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0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0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400" dirty="0" smtClean="0">
              <a:solidFill>
                <a:schemeClr val="tx2"/>
              </a:solidFill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de-CH" sz="3200" dirty="0" smtClean="0">
                <a:solidFill>
                  <a:schemeClr val="tx2"/>
                </a:solidFill>
              </a:rPr>
              <a:t>Copy </a:t>
            </a:r>
            <a:r>
              <a:rPr lang="de-CH" sz="3200" dirty="0">
                <a:solidFill>
                  <a:schemeClr val="tx2"/>
                </a:solidFill>
              </a:rPr>
              <a:t>the file back to local filesystem</a:t>
            </a:r>
          </a:p>
          <a:p>
            <a:pPr marL="48767" indent="0">
              <a:buClr>
                <a:schemeClr val="tx2"/>
              </a:buClr>
              <a:buNone/>
            </a:pPr>
            <a:endParaRPr lang="de-CH" sz="2000" dirty="0" smtClean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752600"/>
            <a:ext cx="8001000" cy="1947232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2200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</a:t>
            </a:r>
            <a:r>
              <a:rPr lang="de-CH" sz="22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dfs -mkdir </a:t>
            </a:r>
            <a:r>
              <a:rPr lang="de-CH" sz="2200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tdata</a:t>
            </a:r>
            <a:endParaRPr lang="de-CH" sz="22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de-CH" sz="22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-ls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2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-</a:t>
            </a:r>
            <a:r>
              <a:rPr lang="de-CH" sz="2200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copyFromLocal tutorials/data/geneva.csv tdata</a:t>
            </a:r>
            <a:endParaRPr lang="de-CH" sz="22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de-CH" sz="22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-ls –</a:t>
            </a:r>
            <a:r>
              <a:rPr lang="de-CH" sz="2200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R</a:t>
            </a:r>
            <a:endParaRPr lang="de-CH" sz="22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402" y="4471515"/>
            <a:ext cx="8262990" cy="173178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>
              <a:buClr>
                <a:schemeClr val="tx2"/>
              </a:buClr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cd tutorials/data</a:t>
            </a:r>
            <a:r>
              <a:rPr lang="de-CH" sz="2400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/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400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</a:t>
            </a: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dfs –</a:t>
            </a:r>
            <a:r>
              <a:rPr lang="de-CH" sz="2400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copyToLocal tdata/geneva.csv geneva.csv.hdfs</a:t>
            </a:r>
          </a:p>
          <a:p>
            <a:pPr marL="48767">
              <a:buClr>
                <a:schemeClr val="tx2"/>
              </a:buClr>
            </a:pPr>
            <a:r>
              <a:rPr lang="de-CH" sz="2400" dirty="0" smtClean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md5sum geneva.csv geneva.csv.hdfs</a:t>
            </a:r>
          </a:p>
        </p:txBody>
      </p:sp>
    </p:spTree>
    <p:extLst>
      <p:ext uri="{BB962C8B-B14F-4D97-AF65-F5344CB8AC3E}">
        <p14:creationId xmlns:p14="http://schemas.microsoft.com/office/powerpoint/2010/main" val="228168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Fundamentals of Map-Reduce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MapReduce?</a:t>
            </a:r>
          </a:p>
          <a:p>
            <a:endParaRPr lang="en-US" dirty="0" smtClean="0"/>
          </a:p>
          <a:p>
            <a:r>
              <a:rPr lang="en-US" dirty="0" smtClean="0"/>
              <a:t>Where it can be used?</a:t>
            </a:r>
          </a:p>
          <a:p>
            <a:endParaRPr lang="en-US" dirty="0" smtClean="0"/>
          </a:p>
          <a:p>
            <a:r>
              <a:rPr lang="en-US" dirty="0" smtClean="0"/>
              <a:t>Real life Scenario where </a:t>
            </a:r>
            <a:r>
              <a:rPr lang="en-US" dirty="0" err="1" smtClean="0"/>
              <a:t>Mapreduce</a:t>
            </a:r>
            <a:r>
              <a:rPr lang="en-US" dirty="0" smtClean="0"/>
              <a:t> is used.</a:t>
            </a:r>
          </a:p>
          <a:p>
            <a:endParaRPr lang="en-US" dirty="0"/>
          </a:p>
          <a:p>
            <a:r>
              <a:rPr lang="en-US" dirty="0" smtClean="0"/>
              <a:t>How </a:t>
            </a:r>
            <a:r>
              <a:rPr lang="en-US" dirty="0" err="1" smtClean="0"/>
              <a:t>Mapreduce</a:t>
            </a:r>
            <a:r>
              <a:rPr lang="en-US" dirty="0" smtClean="0"/>
              <a:t> is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3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937</Words>
  <Application>Microsoft Office PowerPoint</Application>
  <PresentationFormat>On-screen Show (4:3)</PresentationFormat>
  <Paragraphs>195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MS PGothic</vt:lpstr>
      <vt:lpstr>Arial</vt:lpstr>
      <vt:lpstr>Calibri</vt:lpstr>
      <vt:lpstr>Courier New</vt:lpstr>
      <vt:lpstr>Myriad Pro</vt:lpstr>
      <vt:lpstr>Myriad Pro Light</vt:lpstr>
      <vt:lpstr>Segoe UI</vt:lpstr>
      <vt:lpstr>Tekton Pro</vt:lpstr>
      <vt:lpstr>Times New Roman</vt:lpstr>
      <vt:lpstr>Wingdings</vt:lpstr>
      <vt:lpstr>Wingdings 2</vt:lpstr>
      <vt:lpstr>Office Theme</vt:lpstr>
      <vt:lpstr>Fundamentals of HDFS</vt:lpstr>
      <vt:lpstr>Agenda</vt:lpstr>
      <vt:lpstr>PowerPoint Presentation</vt:lpstr>
      <vt:lpstr>PowerPoint Presentation</vt:lpstr>
      <vt:lpstr>HDFS Features</vt:lpstr>
      <vt:lpstr>HDFS – User Commands (dfs)</vt:lpstr>
      <vt:lpstr>HDFS – User Commands (dfs)</vt:lpstr>
      <vt:lpstr>Fundamentals of Map-Reduce</vt:lpstr>
      <vt:lpstr>MapReduce Fundamentals</vt:lpstr>
      <vt:lpstr>Real Life problem</vt:lpstr>
      <vt:lpstr>JobTracker and TaskTracker</vt:lpstr>
      <vt:lpstr>MapReduce at cluster level</vt:lpstr>
      <vt:lpstr>MapReduce Framework</vt:lpstr>
      <vt:lpstr>Understanding MapReduce – P1/3</vt:lpstr>
      <vt:lpstr>Understanding MapReduce – P2/3</vt:lpstr>
      <vt:lpstr>Understanding MapReduce – P3/3</vt:lpstr>
      <vt:lpstr>Hands-On Exercise</vt:lpstr>
      <vt:lpstr>PowerPoint Presentation</vt:lpstr>
      <vt:lpstr>Execution Steps:</vt:lpstr>
      <vt:lpstr>Chicago Crime DataSet</vt:lpstr>
      <vt:lpstr>Chicago Crime Data Analysis: 1/3 </vt:lpstr>
      <vt:lpstr>Chicago Crime Data Analysis: 1/3 </vt:lpstr>
      <vt:lpstr>Chicago Crime Data Analysis: 1/3 </vt:lpstr>
      <vt:lpstr>Chicago Crime Data Analysis: 2/3 </vt:lpstr>
      <vt:lpstr>Chicago Crime Data Analysis: 2/3 </vt:lpstr>
      <vt:lpstr>Chicago Crime Data Analysis: 2/3 </vt:lpstr>
      <vt:lpstr>Chicago Crime Data Analysis: 3/3 </vt:lpstr>
      <vt:lpstr>Chicago Crime Data Analysis: 3/3 </vt:lpstr>
      <vt:lpstr>Chicago Crime Data Analysis: 3/3 </vt:lpstr>
      <vt:lpstr>Questions ?</vt:lpstr>
      <vt:lpstr>Thank You!!!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Taj</dc:creator>
  <cp:lastModifiedBy>Mohit Survase</cp:lastModifiedBy>
  <cp:revision>40</cp:revision>
  <dcterms:created xsi:type="dcterms:W3CDTF">2017-09-19T19:01:41Z</dcterms:created>
  <dcterms:modified xsi:type="dcterms:W3CDTF">2017-09-21T15:49:09Z</dcterms:modified>
</cp:coreProperties>
</file>