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5"/>
  </p:notesMasterIdLst>
  <p:sldIdLst>
    <p:sldId id="256" r:id="rId5"/>
    <p:sldId id="279" r:id="rId6"/>
    <p:sldId id="277" r:id="rId7"/>
    <p:sldId id="280" r:id="rId8"/>
    <p:sldId id="281" r:id="rId9"/>
    <p:sldId id="282" r:id="rId10"/>
    <p:sldId id="283" r:id="rId11"/>
    <p:sldId id="285" r:id="rId12"/>
    <p:sldId id="278" r:id="rId13"/>
    <p:sldId id="284" r:id="rId14"/>
    <p:sldId id="287" r:id="rId15"/>
    <p:sldId id="291" r:id="rId16"/>
    <p:sldId id="290" r:id="rId17"/>
    <p:sldId id="289" r:id="rId18"/>
    <p:sldId id="288" r:id="rId19"/>
    <p:sldId id="292" r:id="rId20"/>
    <p:sldId id="286" r:id="rId21"/>
    <p:sldId id="293" r:id="rId22"/>
    <p:sldId id="294" r:id="rId23"/>
    <p:sldId id="29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C2AEE-C23B-44F6-9B57-16599AD35404}" v="16" dt="2024-02-05T18:43:26.6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2/6/2024</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rive.google.com/drive/folders/1e3qf1Pux8wLHuyO6Q5rRntU6P6qBYysF?usp=sharing" TargetMode="External"/><Relationship Id="rId2" Type="http://schemas.openxmlformats.org/officeDocument/2006/relationships/hyperlink" Target="https://docs.google.com/spreadsheets/d/1gAq5sK8L2e7rCP0O0KaNo7gqx6tfnVQk/edit#gid=102939073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Hiring Process analytics</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Pratiksha Shetty</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68177-74E9-5E2C-A626-A8DB99964C17}"/>
              </a:ext>
            </a:extLst>
          </p:cNvPr>
          <p:cNvSpPr>
            <a:spLocks noGrp="1"/>
          </p:cNvSpPr>
          <p:nvPr>
            <p:ph type="title"/>
          </p:nvPr>
        </p:nvSpPr>
        <p:spPr/>
        <p:txBody>
          <a:bodyPr/>
          <a:lstStyle/>
          <a:p>
            <a:r>
              <a:rPr lang="en-IN" dirty="0"/>
              <a:t>Salary analysis : Average Salary</a:t>
            </a:r>
          </a:p>
        </p:txBody>
      </p:sp>
      <p:sp>
        <p:nvSpPr>
          <p:cNvPr id="3" name="Content Placeholder 2">
            <a:extLst>
              <a:ext uri="{FF2B5EF4-FFF2-40B4-BE49-F238E27FC236}">
                <a16:creationId xmlns:a16="http://schemas.microsoft.com/office/drawing/2014/main" id="{45A49EE0-291A-F04F-7619-1650C8DA98C9}"/>
              </a:ext>
            </a:extLst>
          </p:cNvPr>
          <p:cNvSpPr>
            <a:spLocks noGrp="1"/>
          </p:cNvSpPr>
          <p:nvPr>
            <p:ph idx="1"/>
          </p:nvPr>
        </p:nvSpPr>
        <p:spPr/>
        <p:txBody>
          <a:bodyPr/>
          <a:lstStyle/>
          <a:p>
            <a:r>
              <a:rPr lang="en-IN" dirty="0"/>
              <a:t>Here we wanted to analysis the average salary of all the employees who were hired by the company. We can calculate the average using AVERAGE function but here since we need the average only for the hired employee we have found Sum of salary &amp; count of the employees who were ‘Hired’ only.</a:t>
            </a:r>
          </a:p>
          <a:p>
            <a:endParaRPr lang="en-IN" dirty="0"/>
          </a:p>
          <a:p>
            <a:r>
              <a:rPr lang="en-IN" dirty="0"/>
              <a:t>Formula used:</a:t>
            </a:r>
          </a:p>
          <a:p>
            <a:r>
              <a:rPr lang="en-US" sz="2000" b="1" dirty="0"/>
              <a:t>SUMIFS('Data Sheet'!G:G,'Data Sheet'!C:C,"Hired")/COUNTIF('Data Sheet'!C:C,"Hired")</a:t>
            </a:r>
            <a:endParaRPr lang="en-IN" sz="2000" b="1" dirty="0"/>
          </a:p>
        </p:txBody>
      </p:sp>
      <p:graphicFrame>
        <p:nvGraphicFramePr>
          <p:cNvPr id="4" name="Table 3">
            <a:extLst>
              <a:ext uri="{FF2B5EF4-FFF2-40B4-BE49-F238E27FC236}">
                <a16:creationId xmlns:a16="http://schemas.microsoft.com/office/drawing/2014/main" id="{F0171841-41C8-ED91-2B78-0E3E526FE8AC}"/>
              </a:ext>
            </a:extLst>
          </p:cNvPr>
          <p:cNvGraphicFramePr>
            <a:graphicFrameLocks noGrp="1"/>
          </p:cNvGraphicFramePr>
          <p:nvPr>
            <p:extLst>
              <p:ext uri="{D42A27DB-BD31-4B8C-83A1-F6EECF244321}">
                <p14:modId xmlns:p14="http://schemas.microsoft.com/office/powerpoint/2010/main" val="3897646922"/>
              </p:ext>
            </p:extLst>
          </p:nvPr>
        </p:nvGraphicFramePr>
        <p:xfrm>
          <a:off x="4592239" y="5364486"/>
          <a:ext cx="2583849" cy="441960"/>
        </p:xfrm>
        <a:graphic>
          <a:graphicData uri="http://schemas.openxmlformats.org/drawingml/2006/table">
            <a:tbl>
              <a:tblPr>
                <a:tableStyleId>{5C22544A-7EE6-4342-B048-85BDC9FD1C3A}</a:tableStyleId>
              </a:tblPr>
              <a:tblGrid>
                <a:gridCol w="2583849">
                  <a:extLst>
                    <a:ext uri="{9D8B030D-6E8A-4147-A177-3AD203B41FA5}">
                      <a16:colId xmlns:a16="http://schemas.microsoft.com/office/drawing/2014/main" val="3410425058"/>
                    </a:ext>
                  </a:extLst>
                </a:gridCol>
              </a:tblGrid>
              <a:tr h="182880">
                <a:tc>
                  <a:txBody>
                    <a:bodyPr/>
                    <a:lstStyle/>
                    <a:p>
                      <a:pPr algn="ctr" fontAlgn="b"/>
                      <a:r>
                        <a:rPr lang="en-IN" sz="1400" b="1" u="none" strike="noStrike" dirty="0">
                          <a:effectLst/>
                        </a:rPr>
                        <a:t>Average Salary of Employees</a:t>
                      </a:r>
                      <a:endParaRPr lang="en-IN" sz="14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00498913"/>
                  </a:ext>
                </a:extLst>
              </a:tr>
              <a:tr h="182880">
                <a:tc>
                  <a:txBody>
                    <a:bodyPr/>
                    <a:lstStyle/>
                    <a:p>
                      <a:pPr algn="ctr" fontAlgn="b"/>
                      <a:r>
                        <a:rPr lang="en-IN" sz="1400" u="none" strike="noStrike" dirty="0">
                          <a:effectLst/>
                        </a:rPr>
                        <a:t>49752.8961</a:t>
                      </a:r>
                      <a:endParaRPr lang="en-IN" sz="14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02226087"/>
                  </a:ext>
                </a:extLst>
              </a:tr>
            </a:tbl>
          </a:graphicData>
        </a:graphic>
      </p:graphicFrame>
    </p:spTree>
    <p:extLst>
      <p:ext uri="{BB962C8B-B14F-4D97-AF65-F5344CB8AC3E}">
        <p14:creationId xmlns:p14="http://schemas.microsoft.com/office/powerpoint/2010/main" val="1059865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D1D2-3DFD-6E7D-CE5A-6C550655424A}"/>
              </a:ext>
            </a:extLst>
          </p:cNvPr>
          <p:cNvSpPr>
            <a:spLocks noGrp="1"/>
          </p:cNvSpPr>
          <p:nvPr>
            <p:ph type="title"/>
          </p:nvPr>
        </p:nvSpPr>
        <p:spPr/>
        <p:txBody>
          <a:bodyPr/>
          <a:lstStyle/>
          <a:p>
            <a:r>
              <a:rPr lang="en-IN" dirty="0"/>
              <a:t>Salary distribution : Class interval</a:t>
            </a:r>
          </a:p>
        </p:txBody>
      </p:sp>
      <p:sp>
        <p:nvSpPr>
          <p:cNvPr id="3" name="Content Placeholder 2">
            <a:extLst>
              <a:ext uri="{FF2B5EF4-FFF2-40B4-BE49-F238E27FC236}">
                <a16:creationId xmlns:a16="http://schemas.microsoft.com/office/drawing/2014/main" id="{A8362F8F-34EA-60C2-AB6D-9817DC7EEF73}"/>
              </a:ext>
            </a:extLst>
          </p:cNvPr>
          <p:cNvSpPr>
            <a:spLocks noGrp="1"/>
          </p:cNvSpPr>
          <p:nvPr>
            <p:ph idx="1"/>
          </p:nvPr>
        </p:nvSpPr>
        <p:spPr>
          <a:xfrm>
            <a:off x="1024128" y="2285998"/>
            <a:ext cx="9720073" cy="2901821"/>
          </a:xfrm>
        </p:spPr>
        <p:txBody>
          <a:bodyPr>
            <a:normAutofit/>
          </a:bodyPr>
          <a:lstStyle/>
          <a:p>
            <a:r>
              <a:rPr lang="en-IN" dirty="0"/>
              <a:t>We create a class interval for ‘Offered Salary’ to understand the Salary distribution across the company which will give idea about the range of Salary offered to the employees. </a:t>
            </a:r>
          </a:p>
          <a:p>
            <a:r>
              <a:rPr lang="en-IN" dirty="0"/>
              <a:t>Here, we created a pivot table using ‘Offered Salary’ and the we used grouping on the distribution with minimum salary i.e. 100 to maximum salary offered i.e. 400099 with the interval of 10000 to understand the distribution of the salary.</a:t>
            </a:r>
          </a:p>
        </p:txBody>
      </p:sp>
    </p:spTree>
    <p:extLst>
      <p:ext uri="{BB962C8B-B14F-4D97-AF65-F5344CB8AC3E}">
        <p14:creationId xmlns:p14="http://schemas.microsoft.com/office/powerpoint/2010/main" val="2884218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203F3-C228-05E8-3924-346B2621248F}"/>
              </a:ext>
            </a:extLst>
          </p:cNvPr>
          <p:cNvSpPr>
            <a:spLocks noGrp="1"/>
          </p:cNvSpPr>
          <p:nvPr>
            <p:ph type="title"/>
          </p:nvPr>
        </p:nvSpPr>
        <p:spPr/>
        <p:txBody>
          <a:bodyPr/>
          <a:lstStyle/>
          <a:p>
            <a:r>
              <a:rPr lang="en-IN" dirty="0"/>
              <a:t>Salary distribution</a:t>
            </a:r>
          </a:p>
        </p:txBody>
      </p:sp>
      <p:pic>
        <p:nvPicPr>
          <p:cNvPr id="4" name="Picture 3">
            <a:extLst>
              <a:ext uri="{FF2B5EF4-FFF2-40B4-BE49-F238E27FC236}">
                <a16:creationId xmlns:a16="http://schemas.microsoft.com/office/drawing/2014/main" id="{E418B826-BE8A-239F-1ACE-AEF749EBAE65}"/>
              </a:ext>
            </a:extLst>
          </p:cNvPr>
          <p:cNvPicPr>
            <a:picLocks noChangeAspect="1"/>
          </p:cNvPicPr>
          <p:nvPr/>
        </p:nvPicPr>
        <p:blipFill>
          <a:blip r:embed="rId2"/>
          <a:stretch>
            <a:fillRect/>
          </a:stretch>
        </p:blipFill>
        <p:spPr>
          <a:xfrm>
            <a:off x="4394720" y="2655206"/>
            <a:ext cx="6827640" cy="3017806"/>
          </a:xfrm>
          <a:prstGeom prst="rect">
            <a:avLst/>
          </a:prstGeom>
        </p:spPr>
      </p:pic>
      <p:graphicFrame>
        <p:nvGraphicFramePr>
          <p:cNvPr id="5" name="Table 4">
            <a:extLst>
              <a:ext uri="{FF2B5EF4-FFF2-40B4-BE49-F238E27FC236}">
                <a16:creationId xmlns:a16="http://schemas.microsoft.com/office/drawing/2014/main" id="{A7C13FB7-2458-9DA8-7F4C-D346C44D1D1B}"/>
              </a:ext>
            </a:extLst>
          </p:cNvPr>
          <p:cNvGraphicFramePr>
            <a:graphicFrameLocks noGrp="1"/>
          </p:cNvGraphicFramePr>
          <p:nvPr>
            <p:extLst>
              <p:ext uri="{D42A27DB-BD31-4B8C-83A1-F6EECF244321}">
                <p14:modId xmlns:p14="http://schemas.microsoft.com/office/powerpoint/2010/main" val="3915322413"/>
              </p:ext>
            </p:extLst>
          </p:nvPr>
        </p:nvGraphicFramePr>
        <p:xfrm>
          <a:off x="1024127" y="2151937"/>
          <a:ext cx="2960043" cy="3677145"/>
        </p:xfrm>
        <a:graphic>
          <a:graphicData uri="http://schemas.openxmlformats.org/drawingml/2006/table">
            <a:tbl>
              <a:tblPr>
                <a:tableStyleId>{5C22544A-7EE6-4342-B048-85BDC9FD1C3A}</a:tableStyleId>
              </a:tblPr>
              <a:tblGrid>
                <a:gridCol w="1234591">
                  <a:extLst>
                    <a:ext uri="{9D8B030D-6E8A-4147-A177-3AD203B41FA5}">
                      <a16:colId xmlns:a16="http://schemas.microsoft.com/office/drawing/2014/main" val="3378305816"/>
                    </a:ext>
                  </a:extLst>
                </a:gridCol>
                <a:gridCol w="1725452">
                  <a:extLst>
                    <a:ext uri="{9D8B030D-6E8A-4147-A177-3AD203B41FA5}">
                      <a16:colId xmlns:a16="http://schemas.microsoft.com/office/drawing/2014/main" val="3513005601"/>
                    </a:ext>
                  </a:extLst>
                </a:gridCol>
              </a:tblGrid>
              <a:tr h="245143">
                <a:tc>
                  <a:txBody>
                    <a:bodyPr/>
                    <a:lstStyle/>
                    <a:p>
                      <a:pPr algn="l" fontAlgn="b"/>
                      <a:r>
                        <a:rPr lang="en-IN" sz="1100" b="1" u="none" strike="noStrike" dirty="0">
                          <a:effectLst/>
                        </a:rPr>
                        <a:t>Row Labels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dirty="0">
                          <a:effectLst/>
                        </a:rPr>
                        <a:t>Count of Offered Salary</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78063692"/>
                  </a:ext>
                </a:extLst>
              </a:tr>
              <a:tr h="245143">
                <a:tc>
                  <a:txBody>
                    <a:bodyPr/>
                    <a:lstStyle/>
                    <a:p>
                      <a:pPr algn="l" fontAlgn="b"/>
                      <a:r>
                        <a:rPr lang="en-IN" sz="1100" u="none" strike="noStrike" dirty="0">
                          <a:effectLst/>
                        </a:rPr>
                        <a:t>100-10099</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686</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72170923"/>
                  </a:ext>
                </a:extLst>
              </a:tr>
              <a:tr h="245143">
                <a:tc>
                  <a:txBody>
                    <a:bodyPr/>
                    <a:lstStyle/>
                    <a:p>
                      <a:pPr algn="l" fontAlgn="b"/>
                      <a:r>
                        <a:rPr lang="en-IN" sz="1100" u="none" strike="noStrike">
                          <a:effectLst/>
                        </a:rPr>
                        <a:t>10100-20099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728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43766352"/>
                  </a:ext>
                </a:extLst>
              </a:tr>
              <a:tr h="245143">
                <a:tc>
                  <a:txBody>
                    <a:bodyPr/>
                    <a:lstStyle/>
                    <a:p>
                      <a:pPr algn="l" fontAlgn="b"/>
                      <a:r>
                        <a:rPr lang="en-IN" sz="1100" u="none" strike="noStrike">
                          <a:effectLst/>
                        </a:rPr>
                        <a:t>20100-30099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711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54257744"/>
                  </a:ext>
                </a:extLst>
              </a:tr>
              <a:tr h="245143">
                <a:tc>
                  <a:txBody>
                    <a:bodyPr/>
                    <a:lstStyle/>
                    <a:p>
                      <a:pPr algn="l" fontAlgn="b"/>
                      <a:r>
                        <a:rPr lang="en-IN" sz="1100" u="none" strike="noStrike">
                          <a:effectLst/>
                        </a:rPr>
                        <a:t>30100-40099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713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2496544"/>
                  </a:ext>
                </a:extLst>
              </a:tr>
              <a:tr h="245143">
                <a:tc>
                  <a:txBody>
                    <a:bodyPr/>
                    <a:lstStyle/>
                    <a:p>
                      <a:pPr algn="l" fontAlgn="b"/>
                      <a:r>
                        <a:rPr lang="en-IN" sz="1100" u="none" strike="noStrike">
                          <a:effectLst/>
                        </a:rPr>
                        <a:t>40100-50099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776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2141333"/>
                  </a:ext>
                </a:extLst>
              </a:tr>
              <a:tr h="245143">
                <a:tc>
                  <a:txBody>
                    <a:bodyPr/>
                    <a:lstStyle/>
                    <a:p>
                      <a:pPr algn="l" fontAlgn="b"/>
                      <a:r>
                        <a:rPr lang="en-IN" sz="1100" u="none" strike="noStrike">
                          <a:effectLst/>
                        </a:rPr>
                        <a:t>50100-60099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754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25368782"/>
                  </a:ext>
                </a:extLst>
              </a:tr>
              <a:tr h="245143">
                <a:tc>
                  <a:txBody>
                    <a:bodyPr/>
                    <a:lstStyle/>
                    <a:p>
                      <a:pPr algn="l" fontAlgn="b"/>
                      <a:r>
                        <a:rPr lang="en-IN" sz="1100" u="none" strike="noStrike">
                          <a:effectLst/>
                        </a:rPr>
                        <a:t>60100-70099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698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98940883"/>
                  </a:ext>
                </a:extLst>
              </a:tr>
              <a:tr h="245143">
                <a:tc>
                  <a:txBody>
                    <a:bodyPr/>
                    <a:lstStyle/>
                    <a:p>
                      <a:pPr algn="l" fontAlgn="b"/>
                      <a:r>
                        <a:rPr lang="en-IN" sz="1100" u="none" strike="noStrike">
                          <a:effectLst/>
                        </a:rPr>
                        <a:t>70100-80099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733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1576316"/>
                  </a:ext>
                </a:extLst>
              </a:tr>
              <a:tr h="245143">
                <a:tc>
                  <a:txBody>
                    <a:bodyPr/>
                    <a:lstStyle/>
                    <a:p>
                      <a:pPr algn="l" fontAlgn="b"/>
                      <a:r>
                        <a:rPr lang="en-IN" sz="1100" u="none" strike="noStrike">
                          <a:effectLst/>
                        </a:rPr>
                        <a:t>80100-90099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716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89046916"/>
                  </a:ext>
                </a:extLst>
              </a:tr>
              <a:tr h="245143">
                <a:tc>
                  <a:txBody>
                    <a:bodyPr/>
                    <a:lstStyle/>
                    <a:p>
                      <a:pPr algn="l" fontAlgn="b"/>
                      <a:r>
                        <a:rPr lang="en-IN" sz="1100" u="none" strike="noStrike">
                          <a:effectLst/>
                        </a:rPr>
                        <a:t>90100-100099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649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71575928"/>
                  </a:ext>
                </a:extLst>
              </a:tr>
              <a:tr h="245143">
                <a:tc>
                  <a:txBody>
                    <a:bodyPr/>
                    <a:lstStyle/>
                    <a:p>
                      <a:pPr algn="l" fontAlgn="b"/>
                      <a:r>
                        <a:rPr lang="en-IN" sz="1100" u="none" strike="noStrike">
                          <a:effectLst/>
                        </a:rPr>
                        <a:t>190100-200099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610736"/>
                  </a:ext>
                </a:extLst>
              </a:tr>
              <a:tr h="245143">
                <a:tc>
                  <a:txBody>
                    <a:bodyPr/>
                    <a:lstStyle/>
                    <a:p>
                      <a:pPr algn="l" fontAlgn="b"/>
                      <a:r>
                        <a:rPr lang="en-IN" sz="1100" u="none" strike="noStrike">
                          <a:effectLst/>
                        </a:rPr>
                        <a:t>290100-300099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268653"/>
                  </a:ext>
                </a:extLst>
              </a:tr>
              <a:tr h="245143">
                <a:tc>
                  <a:txBody>
                    <a:bodyPr/>
                    <a:lstStyle/>
                    <a:p>
                      <a:pPr algn="l" fontAlgn="b"/>
                      <a:r>
                        <a:rPr lang="en-IN" sz="1100" u="none" strike="noStrike">
                          <a:effectLst/>
                        </a:rPr>
                        <a:t>390100-400099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37974989"/>
                  </a:ext>
                </a:extLst>
              </a:tr>
              <a:tr h="245143">
                <a:tc>
                  <a:txBody>
                    <a:bodyPr/>
                    <a:lstStyle/>
                    <a:p>
                      <a:pPr algn="l" fontAlgn="b"/>
                      <a:r>
                        <a:rPr lang="en-IN" sz="1100" b="1"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7167</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20299464"/>
                  </a:ext>
                </a:extLst>
              </a:tr>
            </a:tbl>
          </a:graphicData>
        </a:graphic>
      </p:graphicFrame>
    </p:spTree>
    <p:extLst>
      <p:ext uri="{BB962C8B-B14F-4D97-AF65-F5344CB8AC3E}">
        <p14:creationId xmlns:p14="http://schemas.microsoft.com/office/powerpoint/2010/main" val="3014662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A7E2-C103-E753-EBA0-680B7557CB9E}"/>
              </a:ext>
            </a:extLst>
          </p:cNvPr>
          <p:cNvSpPr>
            <a:spLocks noGrp="1"/>
          </p:cNvSpPr>
          <p:nvPr>
            <p:ph type="title"/>
          </p:nvPr>
        </p:nvSpPr>
        <p:spPr/>
        <p:txBody>
          <a:bodyPr/>
          <a:lstStyle/>
          <a:p>
            <a:r>
              <a:rPr lang="en-IN" dirty="0"/>
              <a:t>Departmental analysis</a:t>
            </a:r>
          </a:p>
        </p:txBody>
      </p:sp>
      <p:sp>
        <p:nvSpPr>
          <p:cNvPr id="3" name="Content Placeholder 2">
            <a:extLst>
              <a:ext uri="{FF2B5EF4-FFF2-40B4-BE49-F238E27FC236}">
                <a16:creationId xmlns:a16="http://schemas.microsoft.com/office/drawing/2014/main" id="{99221A5F-6BC2-5220-C323-7BE4BB074C64}"/>
              </a:ext>
            </a:extLst>
          </p:cNvPr>
          <p:cNvSpPr>
            <a:spLocks noGrp="1"/>
          </p:cNvSpPr>
          <p:nvPr>
            <p:ph idx="1"/>
          </p:nvPr>
        </p:nvSpPr>
        <p:spPr/>
        <p:txBody>
          <a:bodyPr/>
          <a:lstStyle/>
          <a:p>
            <a:r>
              <a:rPr lang="en-IN" dirty="0"/>
              <a:t>There are several departments in an organization, we need to understand </a:t>
            </a:r>
            <a:r>
              <a:rPr lang="en-US" dirty="0"/>
              <a:t>the proportion of people working in different departments.</a:t>
            </a:r>
          </a:p>
          <a:p>
            <a:r>
              <a:rPr lang="en-US" dirty="0"/>
              <a:t>Here, we are first listing down the different department names and using a excel formula and function, deriving the number of people working in a particular department.</a:t>
            </a:r>
          </a:p>
          <a:p>
            <a:r>
              <a:rPr lang="en-US" dirty="0"/>
              <a:t>Formula used for Finance Department:</a:t>
            </a:r>
          </a:p>
          <a:p>
            <a:r>
              <a:rPr lang="en-US" sz="2000" b="1" dirty="0"/>
              <a:t>COUNTIFS('Data Sheet'!E:E, "Finance Department",'Data Sheet'!C:C,"Hired")</a:t>
            </a:r>
          </a:p>
          <a:p>
            <a:r>
              <a:rPr lang="en-US" dirty="0"/>
              <a:t>Similarly, we are getting count of each department by updating the Department name in the above formula.</a:t>
            </a:r>
            <a:endParaRPr lang="en-IN" dirty="0"/>
          </a:p>
        </p:txBody>
      </p:sp>
    </p:spTree>
    <p:extLst>
      <p:ext uri="{BB962C8B-B14F-4D97-AF65-F5344CB8AC3E}">
        <p14:creationId xmlns:p14="http://schemas.microsoft.com/office/powerpoint/2010/main" val="3825351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3A4CA-10B0-1DE3-227C-B322923ED08A}"/>
              </a:ext>
            </a:extLst>
          </p:cNvPr>
          <p:cNvSpPr>
            <a:spLocks noGrp="1"/>
          </p:cNvSpPr>
          <p:nvPr>
            <p:ph type="title"/>
          </p:nvPr>
        </p:nvSpPr>
        <p:spPr/>
        <p:txBody>
          <a:bodyPr/>
          <a:lstStyle/>
          <a:p>
            <a:r>
              <a:rPr lang="en-IN" dirty="0"/>
              <a:t>Department analysis</a:t>
            </a:r>
          </a:p>
        </p:txBody>
      </p:sp>
      <p:graphicFrame>
        <p:nvGraphicFramePr>
          <p:cNvPr id="4" name="Table 3">
            <a:extLst>
              <a:ext uri="{FF2B5EF4-FFF2-40B4-BE49-F238E27FC236}">
                <a16:creationId xmlns:a16="http://schemas.microsoft.com/office/drawing/2014/main" id="{7490101E-4EBA-BB9F-90D8-331E0B86643B}"/>
              </a:ext>
            </a:extLst>
          </p:cNvPr>
          <p:cNvGraphicFramePr>
            <a:graphicFrameLocks noGrp="1"/>
          </p:cNvGraphicFramePr>
          <p:nvPr>
            <p:extLst>
              <p:ext uri="{D42A27DB-BD31-4B8C-83A1-F6EECF244321}">
                <p14:modId xmlns:p14="http://schemas.microsoft.com/office/powerpoint/2010/main" val="3116659675"/>
              </p:ext>
            </p:extLst>
          </p:nvPr>
        </p:nvGraphicFramePr>
        <p:xfrm>
          <a:off x="1024128" y="2898386"/>
          <a:ext cx="3213100" cy="2830608"/>
        </p:xfrm>
        <a:graphic>
          <a:graphicData uri="http://schemas.openxmlformats.org/drawingml/2006/table">
            <a:tbl>
              <a:tblPr>
                <a:tableStyleId>{5C22544A-7EE6-4342-B048-85BDC9FD1C3A}</a:tableStyleId>
              </a:tblPr>
              <a:tblGrid>
                <a:gridCol w="1739637">
                  <a:extLst>
                    <a:ext uri="{9D8B030D-6E8A-4147-A177-3AD203B41FA5}">
                      <a16:colId xmlns:a16="http://schemas.microsoft.com/office/drawing/2014/main" val="1691810137"/>
                    </a:ext>
                  </a:extLst>
                </a:gridCol>
                <a:gridCol w="1473463">
                  <a:extLst>
                    <a:ext uri="{9D8B030D-6E8A-4147-A177-3AD203B41FA5}">
                      <a16:colId xmlns:a16="http://schemas.microsoft.com/office/drawing/2014/main" val="3015562088"/>
                    </a:ext>
                  </a:extLst>
                </a:gridCol>
              </a:tblGrid>
              <a:tr h="257328">
                <a:tc gridSpan="2">
                  <a:txBody>
                    <a:bodyPr/>
                    <a:lstStyle/>
                    <a:p>
                      <a:pPr algn="ctr" fontAlgn="b"/>
                      <a:r>
                        <a:rPr lang="en-IN" sz="1100" b="1" u="none" strike="noStrike" dirty="0">
                          <a:effectLst/>
                        </a:rPr>
                        <a:t>DEPARTMENT DISTRIBUTION</a:t>
                      </a:r>
                      <a:endParaRPr lang="en-IN" sz="11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950259744"/>
                  </a:ext>
                </a:extLst>
              </a:tr>
              <a:tr h="257328">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93422568"/>
                  </a:ext>
                </a:extLst>
              </a:tr>
              <a:tr h="257328">
                <a:tc>
                  <a:txBody>
                    <a:bodyPr/>
                    <a:lstStyle/>
                    <a:p>
                      <a:pPr algn="l" fontAlgn="b"/>
                      <a:r>
                        <a:rPr lang="en-IN" sz="1100" u="none" strike="noStrike">
                          <a:effectLst/>
                        </a:rPr>
                        <a:t>Finance Department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176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79419408"/>
                  </a:ext>
                </a:extLst>
              </a:tr>
              <a:tr h="257328">
                <a:tc>
                  <a:txBody>
                    <a:bodyPr/>
                    <a:lstStyle/>
                    <a:p>
                      <a:pPr algn="l" fontAlgn="b"/>
                      <a:r>
                        <a:rPr lang="en-IN" sz="1100" u="none" strike="noStrike">
                          <a:effectLst/>
                        </a:rPr>
                        <a:t>General Management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818451"/>
                  </a:ext>
                </a:extLst>
              </a:tr>
              <a:tr h="257328">
                <a:tc>
                  <a:txBody>
                    <a:bodyPr/>
                    <a:lstStyle/>
                    <a:p>
                      <a:pPr algn="l" fontAlgn="b"/>
                      <a:r>
                        <a:rPr lang="en-IN" sz="1100" u="none" strike="noStrike">
                          <a:effectLst/>
                        </a:rPr>
                        <a:t>Human Resource Department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31311364"/>
                  </a:ext>
                </a:extLst>
              </a:tr>
              <a:tr h="257328">
                <a:tc>
                  <a:txBody>
                    <a:bodyPr/>
                    <a:lstStyle/>
                    <a:p>
                      <a:pPr algn="l" fontAlgn="b"/>
                      <a:r>
                        <a:rPr lang="en-IN" sz="1100" u="none" strike="noStrike">
                          <a:effectLst/>
                        </a:rPr>
                        <a:t>Marketing Department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8604617"/>
                  </a:ext>
                </a:extLst>
              </a:tr>
              <a:tr h="257328">
                <a:tc>
                  <a:txBody>
                    <a:bodyPr/>
                    <a:lstStyle/>
                    <a:p>
                      <a:pPr algn="l" fontAlgn="b"/>
                      <a:r>
                        <a:rPr lang="en-IN" sz="1100" u="none" strike="noStrike">
                          <a:effectLst/>
                        </a:rPr>
                        <a:t>Operations Department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1843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51691680"/>
                  </a:ext>
                </a:extLst>
              </a:tr>
              <a:tr h="257328">
                <a:tc>
                  <a:txBody>
                    <a:bodyPr/>
                    <a:lstStyle/>
                    <a:p>
                      <a:pPr algn="l" fontAlgn="b"/>
                      <a:r>
                        <a:rPr lang="en-IN" sz="1100" u="none" strike="noStrike">
                          <a:effectLst/>
                        </a:rPr>
                        <a:t>Production Department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246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15730480"/>
                  </a:ext>
                </a:extLst>
              </a:tr>
              <a:tr h="257328">
                <a:tc>
                  <a:txBody>
                    <a:bodyPr/>
                    <a:lstStyle/>
                    <a:p>
                      <a:pPr algn="l" fontAlgn="b"/>
                      <a:r>
                        <a:rPr lang="en-IN" sz="1100" u="none" strike="noStrike">
                          <a:effectLst/>
                        </a:rPr>
                        <a:t>Purchase Department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230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27160715"/>
                  </a:ext>
                </a:extLst>
              </a:tr>
              <a:tr h="257328">
                <a:tc>
                  <a:txBody>
                    <a:bodyPr/>
                    <a:lstStyle/>
                    <a:p>
                      <a:pPr algn="l" fontAlgn="b"/>
                      <a:r>
                        <a:rPr lang="en-IN" sz="1100" u="none" strike="noStrike">
                          <a:effectLst/>
                        </a:rPr>
                        <a:t>Sales Department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485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4059069"/>
                  </a:ext>
                </a:extLst>
              </a:tr>
              <a:tr h="257328">
                <a:tc>
                  <a:txBody>
                    <a:bodyPr/>
                    <a:lstStyle/>
                    <a:p>
                      <a:pPr algn="l" fontAlgn="b"/>
                      <a:r>
                        <a:rPr lang="en-IN" sz="1100" u="none" strike="noStrike" dirty="0">
                          <a:effectLst/>
                        </a:rPr>
                        <a:t>Service Department</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1332</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6489494"/>
                  </a:ext>
                </a:extLst>
              </a:tr>
            </a:tbl>
          </a:graphicData>
        </a:graphic>
      </p:graphicFrame>
      <p:pic>
        <p:nvPicPr>
          <p:cNvPr id="5" name="Picture 4">
            <a:extLst>
              <a:ext uri="{FF2B5EF4-FFF2-40B4-BE49-F238E27FC236}">
                <a16:creationId xmlns:a16="http://schemas.microsoft.com/office/drawing/2014/main" id="{77B379EB-E285-447C-C028-BA9B26CD1974}"/>
              </a:ext>
            </a:extLst>
          </p:cNvPr>
          <p:cNvPicPr>
            <a:picLocks noChangeAspect="1"/>
          </p:cNvPicPr>
          <p:nvPr/>
        </p:nvPicPr>
        <p:blipFill>
          <a:blip r:embed="rId2"/>
          <a:stretch>
            <a:fillRect/>
          </a:stretch>
        </p:blipFill>
        <p:spPr>
          <a:xfrm>
            <a:off x="4506687" y="2898387"/>
            <a:ext cx="6237514" cy="2830608"/>
          </a:xfrm>
          <a:prstGeom prst="rect">
            <a:avLst/>
          </a:prstGeom>
        </p:spPr>
      </p:pic>
    </p:spTree>
    <p:extLst>
      <p:ext uri="{BB962C8B-B14F-4D97-AF65-F5344CB8AC3E}">
        <p14:creationId xmlns:p14="http://schemas.microsoft.com/office/powerpoint/2010/main" val="2497475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47E1F-7325-4450-D31D-B6C241E498D0}"/>
              </a:ext>
            </a:extLst>
          </p:cNvPr>
          <p:cNvSpPr>
            <a:spLocks noGrp="1"/>
          </p:cNvSpPr>
          <p:nvPr>
            <p:ph type="title"/>
          </p:nvPr>
        </p:nvSpPr>
        <p:spPr/>
        <p:txBody>
          <a:bodyPr/>
          <a:lstStyle/>
          <a:p>
            <a:r>
              <a:rPr lang="en-IN" dirty="0"/>
              <a:t>Position tier analysis</a:t>
            </a:r>
          </a:p>
        </p:txBody>
      </p:sp>
      <p:sp>
        <p:nvSpPr>
          <p:cNvPr id="3" name="Content Placeholder 2">
            <a:extLst>
              <a:ext uri="{FF2B5EF4-FFF2-40B4-BE49-F238E27FC236}">
                <a16:creationId xmlns:a16="http://schemas.microsoft.com/office/drawing/2014/main" id="{B29963ED-504D-0FEA-3829-02018D9C997F}"/>
              </a:ext>
            </a:extLst>
          </p:cNvPr>
          <p:cNvSpPr>
            <a:spLocks noGrp="1"/>
          </p:cNvSpPr>
          <p:nvPr>
            <p:ph idx="1"/>
          </p:nvPr>
        </p:nvSpPr>
        <p:spPr/>
        <p:txBody>
          <a:bodyPr/>
          <a:lstStyle/>
          <a:p>
            <a:r>
              <a:rPr lang="en-IN" dirty="0"/>
              <a:t>We are analysing the various tiers available in the company to understand </a:t>
            </a:r>
            <a:r>
              <a:rPr lang="en-US" dirty="0"/>
              <a:t>the distribution of positions across the company.</a:t>
            </a:r>
          </a:p>
          <a:p>
            <a:endParaRPr lang="en-US" dirty="0"/>
          </a:p>
          <a:p>
            <a:r>
              <a:rPr lang="en-US" dirty="0"/>
              <a:t>We are creating a pivot table of entire dataset, once pivot is created we are using ‘Post Name’ and ‘Status’ columns to analyze the data for the using ‘Hired’ filter on Status to only get the data of the employees of the company for further analysis.</a:t>
            </a:r>
          </a:p>
        </p:txBody>
      </p:sp>
    </p:spTree>
    <p:extLst>
      <p:ext uri="{BB962C8B-B14F-4D97-AF65-F5344CB8AC3E}">
        <p14:creationId xmlns:p14="http://schemas.microsoft.com/office/powerpoint/2010/main" val="3966816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E3C29-DB79-E0DA-A58E-A56BBCDBECDC}"/>
              </a:ext>
            </a:extLst>
          </p:cNvPr>
          <p:cNvSpPr>
            <a:spLocks noGrp="1"/>
          </p:cNvSpPr>
          <p:nvPr>
            <p:ph type="title"/>
          </p:nvPr>
        </p:nvSpPr>
        <p:spPr/>
        <p:txBody>
          <a:bodyPr/>
          <a:lstStyle/>
          <a:p>
            <a:r>
              <a:rPr lang="en-IN" dirty="0"/>
              <a:t>Position tier analysis</a:t>
            </a:r>
          </a:p>
        </p:txBody>
      </p:sp>
      <p:graphicFrame>
        <p:nvGraphicFramePr>
          <p:cNvPr id="4" name="Table 3">
            <a:extLst>
              <a:ext uri="{FF2B5EF4-FFF2-40B4-BE49-F238E27FC236}">
                <a16:creationId xmlns:a16="http://schemas.microsoft.com/office/drawing/2014/main" id="{DA6AA44A-FC33-95E2-4E9B-695FAF05664B}"/>
              </a:ext>
            </a:extLst>
          </p:cNvPr>
          <p:cNvGraphicFramePr>
            <a:graphicFrameLocks noGrp="1"/>
          </p:cNvGraphicFramePr>
          <p:nvPr>
            <p:extLst>
              <p:ext uri="{D42A27DB-BD31-4B8C-83A1-F6EECF244321}">
                <p14:modId xmlns:p14="http://schemas.microsoft.com/office/powerpoint/2010/main" val="3923203320"/>
              </p:ext>
            </p:extLst>
          </p:nvPr>
        </p:nvGraphicFramePr>
        <p:xfrm>
          <a:off x="1024128" y="2169366"/>
          <a:ext cx="2316231" cy="3419670"/>
        </p:xfrm>
        <a:graphic>
          <a:graphicData uri="http://schemas.openxmlformats.org/drawingml/2006/table">
            <a:tbl>
              <a:tblPr>
                <a:tableStyleId>{5C22544A-7EE6-4342-B048-85BDC9FD1C3A}</a:tableStyleId>
              </a:tblPr>
              <a:tblGrid>
                <a:gridCol w="953742">
                  <a:extLst>
                    <a:ext uri="{9D8B030D-6E8A-4147-A177-3AD203B41FA5}">
                      <a16:colId xmlns:a16="http://schemas.microsoft.com/office/drawing/2014/main" val="2839723422"/>
                    </a:ext>
                  </a:extLst>
                </a:gridCol>
                <a:gridCol w="1362489">
                  <a:extLst>
                    <a:ext uri="{9D8B030D-6E8A-4147-A177-3AD203B41FA5}">
                      <a16:colId xmlns:a16="http://schemas.microsoft.com/office/drawing/2014/main" val="2134940904"/>
                    </a:ext>
                  </a:extLst>
                </a:gridCol>
              </a:tblGrid>
              <a:tr h="227978">
                <a:tc>
                  <a:txBody>
                    <a:bodyPr/>
                    <a:lstStyle/>
                    <a:p>
                      <a:pPr algn="l" fontAlgn="b"/>
                      <a:r>
                        <a:rPr lang="en-IN" sz="1100" b="1" u="none" strike="noStrike" dirty="0">
                          <a:effectLst/>
                        </a:rPr>
                        <a:t>Row Labels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dirty="0">
                          <a:effectLst/>
                        </a:rPr>
                        <a:t>Count of Post Name</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65454696"/>
                  </a:ext>
                </a:extLst>
              </a:tr>
              <a:tr h="227978">
                <a:tc>
                  <a:txBody>
                    <a:bodyPr/>
                    <a:lstStyle/>
                    <a:p>
                      <a:pPr algn="l" fontAlgn="b"/>
                      <a:r>
                        <a:rPr lang="en-IN" sz="1100" u="none" strike="noStrike">
                          <a:effectLst/>
                        </a:rPr>
                        <a:t>b9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308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89015974"/>
                  </a:ext>
                </a:extLst>
              </a:tr>
              <a:tr h="227978">
                <a:tc>
                  <a:txBody>
                    <a:bodyPr/>
                    <a:lstStyle/>
                    <a:p>
                      <a:pPr algn="l" fontAlgn="b"/>
                      <a:r>
                        <a:rPr lang="en-IN" sz="1100" u="none" strike="noStrike" dirty="0">
                          <a:effectLst/>
                        </a:rPr>
                        <a:t>c10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03538719"/>
                  </a:ext>
                </a:extLst>
              </a:tr>
              <a:tr h="227978">
                <a:tc>
                  <a:txBody>
                    <a:bodyPr/>
                    <a:lstStyle/>
                    <a:p>
                      <a:pPr algn="l" fontAlgn="b"/>
                      <a:r>
                        <a:rPr lang="en-IN" sz="1100" u="none" strike="noStrike">
                          <a:effectLst/>
                        </a:rPr>
                        <a:t>c5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1182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4482277"/>
                  </a:ext>
                </a:extLst>
              </a:tr>
              <a:tr h="227978">
                <a:tc>
                  <a:txBody>
                    <a:bodyPr/>
                    <a:lstStyle/>
                    <a:p>
                      <a:pPr algn="l" fontAlgn="b"/>
                      <a:r>
                        <a:rPr lang="en-IN" sz="1100" u="none" strike="noStrike">
                          <a:effectLst/>
                        </a:rPr>
                        <a:t>c8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193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88812908"/>
                  </a:ext>
                </a:extLst>
              </a:tr>
              <a:tr h="227978">
                <a:tc>
                  <a:txBody>
                    <a:bodyPr/>
                    <a:lstStyle/>
                    <a:p>
                      <a:pPr algn="l" fontAlgn="b"/>
                      <a:r>
                        <a:rPr lang="en-IN" sz="1100" u="none" strike="noStrike">
                          <a:effectLst/>
                        </a:rPr>
                        <a:t>c9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1239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33377506"/>
                  </a:ext>
                </a:extLst>
              </a:tr>
              <a:tr h="227978">
                <a:tc>
                  <a:txBody>
                    <a:bodyPr/>
                    <a:lstStyle/>
                    <a:p>
                      <a:pPr algn="l" fontAlgn="b"/>
                      <a:r>
                        <a:rPr lang="en-IN" sz="1100" u="none" strike="noStrike">
                          <a:effectLst/>
                        </a:rPr>
                        <a:t>i1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78239054"/>
                  </a:ext>
                </a:extLst>
              </a:tr>
              <a:tr h="227978">
                <a:tc>
                  <a:txBody>
                    <a:bodyPr/>
                    <a:lstStyle/>
                    <a:p>
                      <a:pPr algn="l" fontAlgn="b"/>
                      <a:r>
                        <a:rPr lang="en-IN" sz="1100" u="none" strike="noStrike">
                          <a:effectLst/>
                        </a:rPr>
                        <a:t>i4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32</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64254059"/>
                  </a:ext>
                </a:extLst>
              </a:tr>
              <a:tr h="227978">
                <a:tc>
                  <a:txBody>
                    <a:bodyPr/>
                    <a:lstStyle/>
                    <a:p>
                      <a:pPr algn="l" fontAlgn="b"/>
                      <a:r>
                        <a:rPr lang="en-IN" sz="1100" u="none" strike="noStrike">
                          <a:effectLst/>
                        </a:rPr>
                        <a:t>i5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511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37839324"/>
                  </a:ext>
                </a:extLst>
              </a:tr>
              <a:tr h="227978">
                <a:tc>
                  <a:txBody>
                    <a:bodyPr/>
                    <a:lstStyle/>
                    <a:p>
                      <a:pPr algn="l" fontAlgn="b"/>
                      <a:r>
                        <a:rPr lang="en-IN" sz="1100" u="none" strike="noStrike">
                          <a:effectLst/>
                        </a:rPr>
                        <a:t>i6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337</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694611"/>
                  </a:ext>
                </a:extLst>
              </a:tr>
              <a:tr h="227978">
                <a:tc>
                  <a:txBody>
                    <a:bodyPr/>
                    <a:lstStyle/>
                    <a:p>
                      <a:pPr algn="l" fontAlgn="b"/>
                      <a:r>
                        <a:rPr lang="en-IN" sz="1100" u="none" strike="noStrike">
                          <a:effectLst/>
                        </a:rPr>
                        <a:t>i7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635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72485409"/>
                  </a:ext>
                </a:extLst>
              </a:tr>
              <a:tr h="227978">
                <a:tc>
                  <a:txBody>
                    <a:bodyPr/>
                    <a:lstStyle/>
                    <a:p>
                      <a:pPr algn="l" fontAlgn="b"/>
                      <a:r>
                        <a:rPr lang="en-IN" sz="1100" u="none" strike="noStrike">
                          <a:effectLst/>
                        </a:rPr>
                        <a:t>m6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9462533"/>
                  </a:ext>
                </a:extLst>
              </a:tr>
              <a:tr h="227978">
                <a:tc>
                  <a:txBody>
                    <a:bodyPr/>
                    <a:lstStyle/>
                    <a:p>
                      <a:pPr algn="l" fontAlgn="b"/>
                      <a:r>
                        <a:rPr lang="en-IN" sz="1100" u="none" strike="noStrike">
                          <a:effectLst/>
                        </a:rPr>
                        <a:t>n6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51825915"/>
                  </a:ext>
                </a:extLst>
              </a:tr>
              <a:tr h="227978">
                <a:tc>
                  <a:txBody>
                    <a:bodyPr/>
                    <a:lstStyle/>
                    <a:p>
                      <a:pPr algn="l" fontAlgn="b"/>
                      <a:r>
                        <a:rPr lang="en-IN" sz="1100" u="none" strike="noStrike">
                          <a:effectLst/>
                        </a:rPr>
                        <a:t>Other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9321514"/>
                  </a:ext>
                </a:extLst>
              </a:tr>
              <a:tr h="227978">
                <a:tc>
                  <a:txBody>
                    <a:bodyPr/>
                    <a:lstStyle/>
                    <a:p>
                      <a:pPr algn="l" fontAlgn="b"/>
                      <a:r>
                        <a:rPr lang="en-IN" sz="1100" b="1"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4697</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5290677"/>
                  </a:ext>
                </a:extLst>
              </a:tr>
            </a:tbl>
          </a:graphicData>
        </a:graphic>
      </p:graphicFrame>
      <p:pic>
        <p:nvPicPr>
          <p:cNvPr id="5" name="Picture 4">
            <a:extLst>
              <a:ext uri="{FF2B5EF4-FFF2-40B4-BE49-F238E27FC236}">
                <a16:creationId xmlns:a16="http://schemas.microsoft.com/office/drawing/2014/main" id="{3CC7917F-6F45-66BA-2489-4E3C95D9B68A}"/>
              </a:ext>
            </a:extLst>
          </p:cNvPr>
          <p:cNvPicPr>
            <a:picLocks noChangeAspect="1"/>
          </p:cNvPicPr>
          <p:nvPr/>
        </p:nvPicPr>
        <p:blipFill>
          <a:blip r:embed="rId2"/>
          <a:stretch>
            <a:fillRect/>
          </a:stretch>
        </p:blipFill>
        <p:spPr>
          <a:xfrm>
            <a:off x="3617358" y="2169366"/>
            <a:ext cx="7550514" cy="3419670"/>
          </a:xfrm>
          <a:prstGeom prst="rect">
            <a:avLst/>
          </a:prstGeom>
        </p:spPr>
      </p:pic>
    </p:spTree>
    <p:extLst>
      <p:ext uri="{BB962C8B-B14F-4D97-AF65-F5344CB8AC3E}">
        <p14:creationId xmlns:p14="http://schemas.microsoft.com/office/powerpoint/2010/main" val="1647797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6717-8B56-2A19-504F-0A534C191D0D}"/>
              </a:ext>
            </a:extLst>
          </p:cNvPr>
          <p:cNvSpPr>
            <a:spLocks noGrp="1"/>
          </p:cNvSpPr>
          <p:nvPr>
            <p:ph type="title"/>
          </p:nvPr>
        </p:nvSpPr>
        <p:spPr/>
        <p:txBody>
          <a:bodyPr/>
          <a:lstStyle/>
          <a:p>
            <a:r>
              <a:rPr lang="en-IN" dirty="0"/>
              <a:t>Insights</a:t>
            </a:r>
          </a:p>
        </p:txBody>
      </p:sp>
      <p:sp>
        <p:nvSpPr>
          <p:cNvPr id="3" name="Content Placeholder 2">
            <a:extLst>
              <a:ext uri="{FF2B5EF4-FFF2-40B4-BE49-F238E27FC236}">
                <a16:creationId xmlns:a16="http://schemas.microsoft.com/office/drawing/2014/main" id="{D0C7B614-9C50-06D4-5929-0DC46287F9EF}"/>
              </a:ext>
            </a:extLst>
          </p:cNvPr>
          <p:cNvSpPr>
            <a:spLocks noGrp="1"/>
          </p:cNvSpPr>
          <p:nvPr>
            <p:ph idx="1"/>
          </p:nvPr>
        </p:nvSpPr>
        <p:spPr/>
        <p:txBody>
          <a:bodyPr>
            <a:normAutofit fontScale="92500" lnSpcReduction="10000"/>
          </a:bodyPr>
          <a:lstStyle/>
          <a:p>
            <a:r>
              <a:rPr lang="en-IN" dirty="0"/>
              <a:t>1) Hiring Analysis: Based on the hiring process analysis, it shows that more males have been hired compared to females. This is one of the important insights which shows the diversity of the workplace.</a:t>
            </a:r>
          </a:p>
          <a:p>
            <a:r>
              <a:rPr lang="en-IN" dirty="0"/>
              <a:t>2) Salary Analysis: This analysis provided the average salary provided by the company which is important to set standards for the salary which is offered while hiring new employees.</a:t>
            </a:r>
          </a:p>
          <a:p>
            <a:r>
              <a:rPr lang="en-IN" dirty="0"/>
              <a:t>3) Salary Distribution: Using the class interval for distribution of Salary, we gained the insights into the Salary distribution which is important for assessing the compensation provided.</a:t>
            </a:r>
          </a:p>
          <a:p>
            <a:r>
              <a:rPr lang="en-IN" dirty="0"/>
              <a:t>4) Department Analysis: This analysis will provide a vision on various department and number of people working in each of them and help them hiring people to strengthen their respective departments </a:t>
            </a:r>
          </a:p>
          <a:p>
            <a:r>
              <a:rPr lang="en-IN" dirty="0"/>
              <a:t>5) Position Tier Analysis: By analysing the different position tiers, we can gain the knowledge which will help in company’s hierarchical structure based on the roles and designations.</a:t>
            </a:r>
          </a:p>
        </p:txBody>
      </p:sp>
    </p:spTree>
    <p:extLst>
      <p:ext uri="{BB962C8B-B14F-4D97-AF65-F5344CB8AC3E}">
        <p14:creationId xmlns:p14="http://schemas.microsoft.com/office/powerpoint/2010/main" val="421188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DEA93-F1BE-BC84-C3D7-BA46ECE26EE8}"/>
              </a:ext>
            </a:extLst>
          </p:cNvPr>
          <p:cNvSpPr>
            <a:spLocks noGrp="1"/>
          </p:cNvSpPr>
          <p:nvPr>
            <p:ph type="title"/>
          </p:nvPr>
        </p:nvSpPr>
        <p:spPr/>
        <p:txBody>
          <a:bodyPr/>
          <a:lstStyle/>
          <a:p>
            <a:r>
              <a:rPr lang="en-IN" dirty="0"/>
              <a:t>Achievements</a:t>
            </a:r>
          </a:p>
        </p:txBody>
      </p:sp>
      <p:sp>
        <p:nvSpPr>
          <p:cNvPr id="3" name="Content Placeholder 2">
            <a:extLst>
              <a:ext uri="{FF2B5EF4-FFF2-40B4-BE49-F238E27FC236}">
                <a16:creationId xmlns:a16="http://schemas.microsoft.com/office/drawing/2014/main" id="{D12CA787-3A61-0F09-2541-FEAC7261D856}"/>
              </a:ext>
            </a:extLst>
          </p:cNvPr>
          <p:cNvSpPr>
            <a:spLocks noGrp="1"/>
          </p:cNvSpPr>
          <p:nvPr>
            <p:ph idx="1"/>
          </p:nvPr>
        </p:nvSpPr>
        <p:spPr>
          <a:xfrm>
            <a:off x="1024128" y="2286000"/>
            <a:ext cx="5071871" cy="4023360"/>
          </a:xfrm>
        </p:spPr>
        <p:txBody>
          <a:bodyPr>
            <a:normAutofit/>
          </a:bodyPr>
          <a:lstStyle/>
          <a:p>
            <a:r>
              <a:rPr lang="en-US" sz="1400" b="1" dirty="0"/>
              <a:t>Data Cleaning and Preparation: </a:t>
            </a:r>
            <a:r>
              <a:rPr lang="en-US" sz="1400" dirty="0"/>
              <a:t>I effectively sanitized and organized the dataset by addressing missing data, adjusting column names, and eliminating anomalies. This preparatory phase was essential to ensure the analysis relied on precise and reliable data.</a:t>
            </a:r>
          </a:p>
          <a:p>
            <a:r>
              <a:rPr lang="en-US" sz="1400" b="1" dirty="0"/>
              <a:t>Average Salary Analysis:</a:t>
            </a:r>
            <a:r>
              <a:rPr lang="en-US" sz="1400" dirty="0"/>
              <a:t> I calculated the mean salary offered by the company, which is a key metric for understanding the company's compensation practices in the job market.</a:t>
            </a:r>
          </a:p>
          <a:p>
            <a:r>
              <a:rPr lang="en-US" sz="1400" b="1" dirty="0"/>
              <a:t>Departmental Analysis:</a:t>
            </a:r>
            <a:r>
              <a:rPr lang="en-US" sz="1400" dirty="0"/>
              <a:t> I employed a bar charts to visually represent the composition of employees across various departments. This graphical representation facilitates effective workforce management and allocation of resources. </a:t>
            </a:r>
          </a:p>
          <a:p>
            <a:r>
              <a:rPr lang="en-US" sz="1400" b="1" dirty="0"/>
              <a:t>Observations and Trends:</a:t>
            </a:r>
            <a:r>
              <a:rPr lang="en-US" sz="1400" dirty="0"/>
              <a:t> By performing thorough analysis, I gathered insights into the recruitment process, gender diversity, salary structures, departmental structures, and position tier distributions within the company. These observations offer a comprehensive understanding of the company's recruitment practices.</a:t>
            </a:r>
            <a:endParaRPr lang="en-IN" sz="1400" dirty="0"/>
          </a:p>
        </p:txBody>
      </p:sp>
      <p:sp>
        <p:nvSpPr>
          <p:cNvPr id="4" name="Content Placeholder 2">
            <a:extLst>
              <a:ext uri="{FF2B5EF4-FFF2-40B4-BE49-F238E27FC236}">
                <a16:creationId xmlns:a16="http://schemas.microsoft.com/office/drawing/2014/main" id="{2024F7A3-1051-870A-6DA1-7BB2A0E50BF2}"/>
              </a:ext>
            </a:extLst>
          </p:cNvPr>
          <p:cNvSpPr txBox="1">
            <a:spLocks/>
          </p:cNvSpPr>
          <p:nvPr/>
        </p:nvSpPr>
        <p:spPr>
          <a:xfrm>
            <a:off x="6095999" y="2286000"/>
            <a:ext cx="5071871"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l"/>
            <a:r>
              <a:rPr lang="en-US" sz="1400" b="1" dirty="0"/>
              <a:t>Gender Distribution Analysis: </a:t>
            </a:r>
            <a:r>
              <a:rPr lang="en-US" sz="1400" dirty="0"/>
              <a:t>I examined the gender breakdown among new hires, shedding light on the company's commitment to diversity and inclusivity. This insight is instrumental in promoting a well-rounded workforce.</a:t>
            </a:r>
          </a:p>
          <a:p>
            <a:r>
              <a:rPr lang="en-US" sz="1400" b="1" dirty="0"/>
              <a:t>Salary Distribution Analysis: </a:t>
            </a:r>
            <a:r>
              <a:rPr lang="en-US" sz="1400" dirty="0"/>
              <a:t>I created a class intervals for salary ranges, allowing a better understanding of how salaries are distributed among employees.</a:t>
            </a:r>
          </a:p>
          <a:p>
            <a:r>
              <a:rPr lang="en-US" sz="1400" b="1" dirty="0"/>
              <a:t>Position Tier Analysis:</a:t>
            </a:r>
            <a:r>
              <a:rPr lang="en-US" sz="1400" dirty="0"/>
              <a:t> I used charts to represent the distribution of different position tiers within the company. This analysis is crucial for identifying patterns in job hierarchies and career progression.</a:t>
            </a:r>
            <a:br>
              <a:rPr lang="en-US" sz="1400" dirty="0"/>
            </a:br>
            <a:endParaRPr lang="en-IN" sz="1400" dirty="0"/>
          </a:p>
        </p:txBody>
      </p:sp>
    </p:spTree>
    <p:extLst>
      <p:ext uri="{BB962C8B-B14F-4D97-AF65-F5344CB8AC3E}">
        <p14:creationId xmlns:p14="http://schemas.microsoft.com/office/powerpoint/2010/main" val="2522233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332B-36F1-6864-8878-BCA19C2E519B}"/>
              </a:ext>
            </a:extLst>
          </p:cNvPr>
          <p:cNvSpPr>
            <a:spLocks noGrp="1"/>
          </p:cNvSpPr>
          <p:nvPr>
            <p:ph type="title"/>
          </p:nvPr>
        </p:nvSpPr>
        <p:spPr/>
        <p:txBody>
          <a:bodyPr/>
          <a:lstStyle/>
          <a:p>
            <a:r>
              <a:rPr lang="en-IN" dirty="0"/>
              <a:t>DRIVE Link</a:t>
            </a:r>
          </a:p>
        </p:txBody>
      </p:sp>
      <p:sp>
        <p:nvSpPr>
          <p:cNvPr id="3" name="Content Placeholder 2">
            <a:extLst>
              <a:ext uri="{FF2B5EF4-FFF2-40B4-BE49-F238E27FC236}">
                <a16:creationId xmlns:a16="http://schemas.microsoft.com/office/drawing/2014/main" id="{7962F3A8-D41B-A890-6E75-AC32C0CD4BFE}"/>
              </a:ext>
            </a:extLst>
          </p:cNvPr>
          <p:cNvSpPr>
            <a:spLocks noGrp="1"/>
          </p:cNvSpPr>
          <p:nvPr>
            <p:ph idx="1"/>
          </p:nvPr>
        </p:nvSpPr>
        <p:spPr/>
        <p:txBody>
          <a:bodyPr/>
          <a:lstStyle/>
          <a:p>
            <a:pPr marL="0" indent="0">
              <a:buNone/>
            </a:pPr>
            <a:r>
              <a:rPr lang="en-IN" dirty="0"/>
              <a:t>Raw Data - </a:t>
            </a:r>
            <a:r>
              <a:rPr lang="en-IN" dirty="0">
                <a:hlinkClick r:id="rId2"/>
              </a:rPr>
              <a:t>Hiring Dataset</a:t>
            </a:r>
            <a:endParaRPr lang="en-IN" dirty="0"/>
          </a:p>
          <a:p>
            <a:pPr marL="0" indent="0">
              <a:buNone/>
            </a:pPr>
            <a:endParaRPr lang="en-IN" dirty="0"/>
          </a:p>
          <a:p>
            <a:pPr marL="0" indent="0">
              <a:buNone/>
            </a:pPr>
            <a:r>
              <a:rPr lang="en-IN" dirty="0"/>
              <a:t>Drive Link - </a:t>
            </a:r>
            <a:r>
              <a:rPr lang="en-IN" dirty="0">
                <a:hlinkClick r:id="rId3"/>
              </a:rPr>
              <a:t>Analysis Link</a:t>
            </a:r>
            <a:endParaRPr lang="en-IN" dirty="0"/>
          </a:p>
        </p:txBody>
      </p:sp>
    </p:spTree>
    <p:extLst>
      <p:ext uri="{BB962C8B-B14F-4D97-AF65-F5344CB8AC3E}">
        <p14:creationId xmlns:p14="http://schemas.microsoft.com/office/powerpoint/2010/main" val="4170360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C042A-8D49-8D88-D6A7-691788E2B1F5}"/>
              </a:ext>
            </a:extLst>
          </p:cNvPr>
          <p:cNvSpPr>
            <a:spLocks noGrp="1"/>
          </p:cNvSpPr>
          <p:nvPr>
            <p:ph type="title"/>
          </p:nvPr>
        </p:nvSpPr>
        <p:spPr/>
        <p:txBody>
          <a:bodyPr/>
          <a:lstStyle/>
          <a:p>
            <a:r>
              <a:rPr lang="en-IN" dirty="0"/>
              <a:t>Project Description</a:t>
            </a:r>
          </a:p>
        </p:txBody>
      </p:sp>
      <p:sp>
        <p:nvSpPr>
          <p:cNvPr id="3" name="Content Placeholder 2">
            <a:extLst>
              <a:ext uri="{FF2B5EF4-FFF2-40B4-BE49-F238E27FC236}">
                <a16:creationId xmlns:a16="http://schemas.microsoft.com/office/drawing/2014/main" id="{FF51E6C8-E5FC-1595-45C7-C6C0378D8C60}"/>
              </a:ext>
            </a:extLst>
          </p:cNvPr>
          <p:cNvSpPr>
            <a:spLocks noGrp="1"/>
          </p:cNvSpPr>
          <p:nvPr>
            <p:ph idx="1"/>
          </p:nvPr>
        </p:nvSpPr>
        <p:spPr/>
        <p:txBody>
          <a:bodyPr/>
          <a:lstStyle/>
          <a:p>
            <a:r>
              <a:rPr lang="en-IN" dirty="0"/>
              <a:t>As a Data Analyst at Google, we will analyse the hiring process data to extract insights on rejections, interviews, job types, and vacancies to optimize the hiring process. Our objective is to extract meaningful insights from Google’s hiring process data to enhance efficiency and effectiveness in talent acquisition strategies.</a:t>
            </a:r>
          </a:p>
        </p:txBody>
      </p:sp>
    </p:spTree>
    <p:extLst>
      <p:ext uri="{BB962C8B-B14F-4D97-AF65-F5344CB8AC3E}">
        <p14:creationId xmlns:p14="http://schemas.microsoft.com/office/powerpoint/2010/main" val="1721278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2BA4-B94E-1233-0B5E-4852A64F06E8}"/>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1943858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Approach</a:t>
            </a:r>
          </a:p>
        </p:txBody>
      </p:sp>
      <p:sp>
        <p:nvSpPr>
          <p:cNvPr id="4" name="Content Placeholder 3">
            <a:extLst>
              <a:ext uri="{FF2B5EF4-FFF2-40B4-BE49-F238E27FC236}">
                <a16:creationId xmlns:a16="http://schemas.microsoft.com/office/drawing/2014/main" id="{BE8C132A-DD1C-F874-2593-B655536A6EB8}"/>
              </a:ext>
            </a:extLst>
          </p:cNvPr>
          <p:cNvSpPr>
            <a:spLocks noGrp="1"/>
          </p:cNvSpPr>
          <p:nvPr>
            <p:ph idx="1"/>
          </p:nvPr>
        </p:nvSpPr>
        <p:spPr/>
        <p:txBody>
          <a:bodyPr/>
          <a:lstStyle/>
          <a:p>
            <a:pPr marR="0"/>
            <a:r>
              <a:rPr lang="en-IN" dirty="0"/>
              <a:t>The approach used to analyse the hiring process data at Google:</a:t>
            </a:r>
          </a:p>
          <a:p>
            <a:pPr marL="457200" indent="-457200" fontAlgn="ctr">
              <a:buFont typeface="+mj-lt"/>
              <a:buAutoNum type="arabicPeriod"/>
            </a:pPr>
            <a:r>
              <a:rPr lang="en-IN" dirty="0"/>
              <a:t>Handle missing data with required inputs</a:t>
            </a:r>
          </a:p>
          <a:p>
            <a:pPr marL="457200" indent="-457200" fontAlgn="ctr">
              <a:buFont typeface="+mj-lt"/>
              <a:buAutoNum type="arabicPeriod"/>
            </a:pPr>
            <a:r>
              <a:rPr lang="en-US" dirty="0"/>
              <a:t>Identify outliers through statistical analysis</a:t>
            </a:r>
            <a:r>
              <a:rPr lang="en-IN" dirty="0"/>
              <a:t>.</a:t>
            </a:r>
          </a:p>
          <a:p>
            <a:pPr marL="457200" indent="-457200" fontAlgn="ctr">
              <a:buFont typeface="+mj-lt"/>
              <a:buAutoNum type="arabicPeriod"/>
            </a:pPr>
            <a:r>
              <a:rPr lang="en-IN" dirty="0"/>
              <a:t>Remove outliers cautiously to avoid skewing results.</a:t>
            </a:r>
          </a:p>
          <a:p>
            <a:pPr marL="457200" indent="-457200" fontAlgn="ctr">
              <a:buFont typeface="+mj-lt"/>
              <a:buAutoNum type="arabicPeriod"/>
            </a:pPr>
            <a:r>
              <a:rPr lang="en-IN" dirty="0"/>
              <a:t>Summarize findings with descriptive statistics and visualizations for insights.</a:t>
            </a:r>
          </a:p>
          <a:p>
            <a:endParaRPr lang="en-IN" dirty="0"/>
          </a:p>
        </p:txBody>
      </p:sp>
    </p:spTree>
    <p:extLst>
      <p:ext uri="{BB962C8B-B14F-4D97-AF65-F5344CB8AC3E}">
        <p14:creationId xmlns:p14="http://schemas.microsoft.com/office/powerpoint/2010/main" val="140174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EA2B-F675-155C-7152-AF3AE0D747F8}"/>
              </a:ext>
            </a:extLst>
          </p:cNvPr>
          <p:cNvSpPr>
            <a:spLocks noGrp="1"/>
          </p:cNvSpPr>
          <p:nvPr>
            <p:ph type="title"/>
          </p:nvPr>
        </p:nvSpPr>
        <p:spPr/>
        <p:txBody>
          <a:bodyPr/>
          <a:lstStyle/>
          <a:p>
            <a:r>
              <a:rPr lang="en-IN" dirty="0"/>
              <a:t>Tech-Stack Used</a:t>
            </a:r>
          </a:p>
        </p:txBody>
      </p:sp>
      <p:sp>
        <p:nvSpPr>
          <p:cNvPr id="3" name="Content Placeholder 2">
            <a:extLst>
              <a:ext uri="{FF2B5EF4-FFF2-40B4-BE49-F238E27FC236}">
                <a16:creationId xmlns:a16="http://schemas.microsoft.com/office/drawing/2014/main" id="{C25937C2-4258-7190-1875-50DC6228AE54}"/>
              </a:ext>
            </a:extLst>
          </p:cNvPr>
          <p:cNvSpPr>
            <a:spLocks noGrp="1"/>
          </p:cNvSpPr>
          <p:nvPr>
            <p:ph idx="1"/>
          </p:nvPr>
        </p:nvSpPr>
        <p:spPr/>
        <p:txBody>
          <a:bodyPr/>
          <a:lstStyle/>
          <a:p>
            <a:r>
              <a:rPr lang="en-IN" dirty="0"/>
              <a:t>As suggested we are using Microsoft Excel (Version 2021), the purpose is to analyse Google's hiring process data. This includes handling missing data, clubbing/adding columns, detecting and managing outliers, and summarizing findings through descriptive statistics and visualizations to derive insights for process improvement.</a:t>
            </a:r>
          </a:p>
        </p:txBody>
      </p:sp>
    </p:spTree>
    <p:extLst>
      <p:ext uri="{BB962C8B-B14F-4D97-AF65-F5344CB8AC3E}">
        <p14:creationId xmlns:p14="http://schemas.microsoft.com/office/powerpoint/2010/main" val="428264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3119-DF3D-4C5E-5B95-A6C9DBE0F670}"/>
              </a:ext>
            </a:extLst>
          </p:cNvPr>
          <p:cNvSpPr>
            <a:spLocks noGrp="1"/>
          </p:cNvSpPr>
          <p:nvPr>
            <p:ph type="title"/>
          </p:nvPr>
        </p:nvSpPr>
        <p:spPr/>
        <p:txBody>
          <a:bodyPr/>
          <a:lstStyle/>
          <a:p>
            <a:r>
              <a:rPr lang="en-IN" dirty="0"/>
              <a:t>Data Cleaning : Renaming Columns</a:t>
            </a:r>
          </a:p>
        </p:txBody>
      </p:sp>
      <p:sp>
        <p:nvSpPr>
          <p:cNvPr id="3" name="Content Placeholder 2">
            <a:extLst>
              <a:ext uri="{FF2B5EF4-FFF2-40B4-BE49-F238E27FC236}">
                <a16:creationId xmlns:a16="http://schemas.microsoft.com/office/drawing/2014/main" id="{2906FB2B-B6B5-9B07-1579-2670DCA8E467}"/>
              </a:ext>
            </a:extLst>
          </p:cNvPr>
          <p:cNvSpPr>
            <a:spLocks noGrp="1"/>
          </p:cNvSpPr>
          <p:nvPr>
            <p:ph idx="1"/>
          </p:nvPr>
        </p:nvSpPr>
        <p:spPr/>
        <p:txBody>
          <a:bodyPr/>
          <a:lstStyle/>
          <a:p>
            <a:r>
              <a:rPr lang="en-IN" dirty="0"/>
              <a:t>The column which was previously named as ‘Event-name’ was renamed to ‘Gender’ for improved comprehension and ease of use. This change will help enhancing the clarity on the dataset by providing a better descriptive label that accurately reflects the data it contains.</a:t>
            </a:r>
          </a:p>
        </p:txBody>
      </p:sp>
    </p:spTree>
    <p:extLst>
      <p:ext uri="{BB962C8B-B14F-4D97-AF65-F5344CB8AC3E}">
        <p14:creationId xmlns:p14="http://schemas.microsoft.com/office/powerpoint/2010/main" val="704323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92D7-768F-AA1F-3DF2-9B3379E23E11}"/>
              </a:ext>
            </a:extLst>
          </p:cNvPr>
          <p:cNvSpPr>
            <a:spLocks noGrp="1"/>
          </p:cNvSpPr>
          <p:nvPr>
            <p:ph type="title"/>
          </p:nvPr>
        </p:nvSpPr>
        <p:spPr/>
        <p:txBody>
          <a:bodyPr/>
          <a:lstStyle/>
          <a:p>
            <a:r>
              <a:rPr lang="en-IN" dirty="0"/>
              <a:t>Data cleaning : Replacing Data </a:t>
            </a:r>
          </a:p>
        </p:txBody>
      </p:sp>
      <p:sp>
        <p:nvSpPr>
          <p:cNvPr id="3" name="Content Placeholder 2">
            <a:extLst>
              <a:ext uri="{FF2B5EF4-FFF2-40B4-BE49-F238E27FC236}">
                <a16:creationId xmlns:a16="http://schemas.microsoft.com/office/drawing/2014/main" id="{BC793085-0800-BEC6-6A2C-A9FEC3DACBB4}"/>
              </a:ext>
            </a:extLst>
          </p:cNvPr>
          <p:cNvSpPr>
            <a:spLocks noGrp="1"/>
          </p:cNvSpPr>
          <p:nvPr>
            <p:ph idx="1"/>
          </p:nvPr>
        </p:nvSpPr>
        <p:spPr/>
        <p:txBody>
          <a:bodyPr/>
          <a:lstStyle/>
          <a:p>
            <a:r>
              <a:rPr lang="en-IN" dirty="0"/>
              <a:t>1) In the new column named ‘Gender’, there are unique data such as ‘Male’, ‘Female’, ‘Don’t Want to Say’ and ‘-’ and to enhance the data for better analysis we will replace ‘-’ with ‘Don’t Want to Say’</a:t>
            </a:r>
          </a:p>
          <a:p>
            <a:endParaRPr lang="en-IN" dirty="0"/>
          </a:p>
          <a:p>
            <a:r>
              <a:rPr lang="en-IN" dirty="0"/>
              <a:t>2) In ‘Post Name’ column, one data is provided as ‘-’, so we just renamed it to ‘Others’ for better consistency in data</a:t>
            </a:r>
          </a:p>
          <a:p>
            <a:endParaRPr lang="en-IN" dirty="0"/>
          </a:p>
        </p:txBody>
      </p:sp>
    </p:spTree>
    <p:extLst>
      <p:ext uri="{BB962C8B-B14F-4D97-AF65-F5344CB8AC3E}">
        <p14:creationId xmlns:p14="http://schemas.microsoft.com/office/powerpoint/2010/main" val="4015946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93495-C93A-66BC-5D95-9D4D8A2005EB}"/>
              </a:ext>
            </a:extLst>
          </p:cNvPr>
          <p:cNvSpPr>
            <a:spLocks noGrp="1"/>
          </p:cNvSpPr>
          <p:nvPr>
            <p:ph type="title"/>
          </p:nvPr>
        </p:nvSpPr>
        <p:spPr/>
        <p:txBody>
          <a:bodyPr/>
          <a:lstStyle/>
          <a:p>
            <a:r>
              <a:rPr lang="en-IN" dirty="0"/>
              <a:t>Data cleaning : data consistency</a:t>
            </a:r>
          </a:p>
        </p:txBody>
      </p:sp>
      <p:sp>
        <p:nvSpPr>
          <p:cNvPr id="3" name="Content Placeholder 2">
            <a:extLst>
              <a:ext uri="{FF2B5EF4-FFF2-40B4-BE49-F238E27FC236}">
                <a16:creationId xmlns:a16="http://schemas.microsoft.com/office/drawing/2014/main" id="{EAC107D3-B3DE-F5F1-ACC0-31656DE1BEE7}"/>
              </a:ext>
            </a:extLst>
          </p:cNvPr>
          <p:cNvSpPr>
            <a:spLocks noGrp="1"/>
          </p:cNvSpPr>
          <p:nvPr>
            <p:ph idx="1"/>
          </p:nvPr>
        </p:nvSpPr>
        <p:spPr/>
        <p:txBody>
          <a:bodyPr/>
          <a:lstStyle/>
          <a:p>
            <a:r>
              <a:rPr lang="en-US" dirty="0"/>
              <a:t>We can standardize the format of the position name by replacing "c-10" with "c10" to ensure data consistency. This adjustment was made to align with the format used for all other positions, which did not contain hyphens</a:t>
            </a:r>
            <a:endParaRPr lang="en-IN" dirty="0"/>
          </a:p>
        </p:txBody>
      </p:sp>
    </p:spTree>
    <p:extLst>
      <p:ext uri="{BB962C8B-B14F-4D97-AF65-F5344CB8AC3E}">
        <p14:creationId xmlns:p14="http://schemas.microsoft.com/office/powerpoint/2010/main" val="532139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EB5A-27EE-EAA6-5DF3-D56BBE9CC7C8}"/>
              </a:ext>
            </a:extLst>
          </p:cNvPr>
          <p:cNvSpPr>
            <a:spLocks noGrp="1"/>
          </p:cNvSpPr>
          <p:nvPr>
            <p:ph type="title"/>
          </p:nvPr>
        </p:nvSpPr>
        <p:spPr/>
        <p:txBody>
          <a:bodyPr/>
          <a:lstStyle/>
          <a:p>
            <a:r>
              <a:rPr lang="en-IN" dirty="0"/>
              <a:t>Hiring Analysis : Gender Distribution</a:t>
            </a:r>
          </a:p>
        </p:txBody>
      </p:sp>
      <p:sp>
        <p:nvSpPr>
          <p:cNvPr id="3" name="Content Placeholder 2">
            <a:extLst>
              <a:ext uri="{FF2B5EF4-FFF2-40B4-BE49-F238E27FC236}">
                <a16:creationId xmlns:a16="http://schemas.microsoft.com/office/drawing/2014/main" id="{0EF97D44-41EF-6079-0CDD-C802ECFC3714}"/>
              </a:ext>
            </a:extLst>
          </p:cNvPr>
          <p:cNvSpPr>
            <a:spLocks noGrp="1"/>
          </p:cNvSpPr>
          <p:nvPr>
            <p:ph idx="1"/>
          </p:nvPr>
        </p:nvSpPr>
        <p:spPr/>
        <p:txBody>
          <a:bodyPr/>
          <a:lstStyle/>
          <a:p>
            <a:r>
              <a:rPr lang="en-IN" dirty="0"/>
              <a:t>Steps we followed to analysis the Gender distribution of the new hires are as follows:</a:t>
            </a:r>
          </a:p>
          <a:p>
            <a:endParaRPr lang="en-IN" dirty="0"/>
          </a:p>
          <a:p>
            <a:r>
              <a:rPr lang="en-IN" dirty="0"/>
              <a:t>1) Created a Pivot table with entire data set</a:t>
            </a:r>
          </a:p>
          <a:p>
            <a:r>
              <a:rPr lang="en-IN" dirty="0"/>
              <a:t>2) Using ‘Gender’ and ‘Status’ columns, we will derive the number hires. Considering ‘Gender’ we will get the number of employees(hired and rejected) and then using ‘Hired’ as ‘Status’ filter we will obtain the Gender counts of all the hired employees</a:t>
            </a:r>
          </a:p>
          <a:p>
            <a:r>
              <a:rPr lang="en-IN" dirty="0"/>
              <a:t>3) Based on the result, we will create a Visualization of data using a bar chart and to understand the distribution better we will use Pie Chart in the presentation</a:t>
            </a:r>
          </a:p>
          <a:p>
            <a:endParaRPr lang="en-IN" dirty="0"/>
          </a:p>
        </p:txBody>
      </p:sp>
    </p:spTree>
    <p:extLst>
      <p:ext uri="{BB962C8B-B14F-4D97-AF65-F5344CB8AC3E}">
        <p14:creationId xmlns:p14="http://schemas.microsoft.com/office/powerpoint/2010/main" val="2126363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03E67-7AF7-6F82-5B40-4F8959785817}"/>
              </a:ext>
            </a:extLst>
          </p:cNvPr>
          <p:cNvSpPr>
            <a:spLocks noGrp="1"/>
          </p:cNvSpPr>
          <p:nvPr>
            <p:ph type="title"/>
          </p:nvPr>
        </p:nvSpPr>
        <p:spPr/>
        <p:txBody>
          <a:bodyPr/>
          <a:lstStyle/>
          <a:p>
            <a:r>
              <a:rPr lang="en-IN" dirty="0"/>
              <a:t>Hiring Analysis</a:t>
            </a:r>
          </a:p>
        </p:txBody>
      </p:sp>
      <p:sp>
        <p:nvSpPr>
          <p:cNvPr id="12" name="TextBox 11">
            <a:extLst>
              <a:ext uri="{FF2B5EF4-FFF2-40B4-BE49-F238E27FC236}">
                <a16:creationId xmlns:a16="http://schemas.microsoft.com/office/drawing/2014/main" id="{3E5D0856-FE3C-9FA7-C4C4-D441D2AF4BC1}"/>
              </a:ext>
            </a:extLst>
          </p:cNvPr>
          <p:cNvSpPr txBox="1"/>
          <p:nvPr/>
        </p:nvSpPr>
        <p:spPr>
          <a:xfrm>
            <a:off x="755781" y="2752531"/>
            <a:ext cx="5340220" cy="2585323"/>
          </a:xfrm>
          <a:prstGeom prst="rect">
            <a:avLst/>
          </a:prstGeom>
          <a:noFill/>
        </p:spPr>
        <p:txBody>
          <a:bodyPr wrap="square" rtlCol="0">
            <a:spAutoFit/>
          </a:bodyPr>
          <a:lstStyle/>
          <a:p>
            <a:r>
              <a:rPr lang="en-IN" dirty="0"/>
              <a:t>Hiring analysis shows the Gender distribution among the new hires.</a:t>
            </a:r>
          </a:p>
          <a:p>
            <a:endParaRPr lang="en-IN" dirty="0"/>
          </a:p>
          <a:p>
            <a:r>
              <a:rPr lang="en-IN" dirty="0"/>
              <a:t>Among </a:t>
            </a:r>
            <a:r>
              <a:rPr lang="en-IN" b="1" dirty="0"/>
              <a:t>4697</a:t>
            </a:r>
            <a:r>
              <a:rPr lang="en-IN" dirty="0"/>
              <a:t> individuals hired, </a:t>
            </a:r>
            <a:r>
              <a:rPr lang="en-IN" b="1" dirty="0"/>
              <a:t>2563</a:t>
            </a:r>
            <a:r>
              <a:rPr lang="en-IN" dirty="0"/>
              <a:t> were Male whereas </a:t>
            </a:r>
            <a:r>
              <a:rPr lang="en-IN" b="1" dirty="0"/>
              <a:t>1856</a:t>
            </a:r>
            <a:r>
              <a:rPr lang="en-IN" dirty="0"/>
              <a:t> were Female and the rest </a:t>
            </a:r>
            <a:r>
              <a:rPr lang="en-IN" b="1" dirty="0"/>
              <a:t>278</a:t>
            </a:r>
            <a:r>
              <a:rPr lang="en-IN" dirty="0"/>
              <a:t> would not reveal their gender.</a:t>
            </a:r>
          </a:p>
          <a:p>
            <a:endParaRPr lang="en-IN" dirty="0"/>
          </a:p>
          <a:p>
            <a:r>
              <a:rPr lang="en-IN" dirty="0"/>
              <a:t>This analysis provides a valuable insights on how the gender distribution is among the newly hired talents.</a:t>
            </a:r>
          </a:p>
        </p:txBody>
      </p:sp>
      <p:pic>
        <p:nvPicPr>
          <p:cNvPr id="16" name="Picture 15">
            <a:extLst>
              <a:ext uri="{FF2B5EF4-FFF2-40B4-BE49-F238E27FC236}">
                <a16:creationId xmlns:a16="http://schemas.microsoft.com/office/drawing/2014/main" id="{3B8521BB-B408-2891-259E-867B633C48CF}"/>
              </a:ext>
            </a:extLst>
          </p:cNvPr>
          <p:cNvPicPr>
            <a:picLocks noChangeAspect="1"/>
          </p:cNvPicPr>
          <p:nvPr/>
        </p:nvPicPr>
        <p:blipFill>
          <a:blip r:embed="rId2"/>
          <a:stretch>
            <a:fillRect/>
          </a:stretch>
        </p:blipFill>
        <p:spPr>
          <a:xfrm>
            <a:off x="6696195" y="2593692"/>
            <a:ext cx="4740024" cy="2903000"/>
          </a:xfrm>
          <a:prstGeom prst="rect">
            <a:avLst/>
          </a:prstGeom>
        </p:spPr>
      </p:pic>
      <p:graphicFrame>
        <p:nvGraphicFramePr>
          <p:cNvPr id="17" name="Table 16">
            <a:extLst>
              <a:ext uri="{FF2B5EF4-FFF2-40B4-BE49-F238E27FC236}">
                <a16:creationId xmlns:a16="http://schemas.microsoft.com/office/drawing/2014/main" id="{33650E9D-9747-1D08-EF9F-F8BEA15A9C9D}"/>
              </a:ext>
            </a:extLst>
          </p:cNvPr>
          <p:cNvGraphicFramePr>
            <a:graphicFrameLocks noGrp="1"/>
          </p:cNvGraphicFramePr>
          <p:nvPr>
            <p:extLst>
              <p:ext uri="{D42A27DB-BD31-4B8C-83A1-F6EECF244321}">
                <p14:modId xmlns:p14="http://schemas.microsoft.com/office/powerpoint/2010/main" val="501363773"/>
              </p:ext>
            </p:extLst>
          </p:nvPr>
        </p:nvGraphicFramePr>
        <p:xfrm>
          <a:off x="8018457" y="1504282"/>
          <a:ext cx="2086596" cy="914400"/>
        </p:xfrm>
        <a:graphic>
          <a:graphicData uri="http://schemas.openxmlformats.org/drawingml/2006/table">
            <a:tbl>
              <a:tblPr>
                <a:tableStyleId>{5C22544A-7EE6-4342-B048-85BDC9FD1C3A}</a:tableStyleId>
              </a:tblPr>
              <a:tblGrid>
                <a:gridCol w="1068563">
                  <a:extLst>
                    <a:ext uri="{9D8B030D-6E8A-4147-A177-3AD203B41FA5}">
                      <a16:colId xmlns:a16="http://schemas.microsoft.com/office/drawing/2014/main" val="1030285497"/>
                    </a:ext>
                  </a:extLst>
                </a:gridCol>
                <a:gridCol w="1018033">
                  <a:extLst>
                    <a:ext uri="{9D8B030D-6E8A-4147-A177-3AD203B41FA5}">
                      <a16:colId xmlns:a16="http://schemas.microsoft.com/office/drawing/2014/main" val="209245686"/>
                    </a:ext>
                  </a:extLst>
                </a:gridCol>
              </a:tblGrid>
              <a:tr h="182880">
                <a:tc>
                  <a:txBody>
                    <a:bodyPr/>
                    <a:lstStyle/>
                    <a:p>
                      <a:pPr algn="l" fontAlgn="b"/>
                      <a:r>
                        <a:rPr lang="en-IN" sz="1100" b="1" u="none" strike="noStrike" dirty="0">
                          <a:effectLst/>
                        </a:rPr>
                        <a:t>Row Labels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b="1" u="none" strike="noStrike" dirty="0">
                          <a:effectLst/>
                        </a:rPr>
                        <a:t>Count of Gender</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03640028"/>
                  </a:ext>
                </a:extLst>
              </a:tr>
              <a:tr h="182880">
                <a:tc>
                  <a:txBody>
                    <a:bodyPr/>
                    <a:lstStyle/>
                    <a:p>
                      <a:pPr algn="l" fontAlgn="b"/>
                      <a:r>
                        <a:rPr lang="en-IN" sz="1100" u="none" strike="noStrike" dirty="0">
                          <a:effectLst/>
                        </a:rPr>
                        <a:t>Don’t want to say</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278</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19709903"/>
                  </a:ext>
                </a:extLst>
              </a:tr>
              <a:tr h="182880">
                <a:tc>
                  <a:txBody>
                    <a:bodyPr/>
                    <a:lstStyle/>
                    <a:p>
                      <a:pPr algn="l" fontAlgn="b"/>
                      <a:r>
                        <a:rPr lang="en-IN" sz="1100" u="none" strike="noStrike" dirty="0">
                          <a:effectLst/>
                        </a:rPr>
                        <a:t>Female</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1856</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97771455"/>
                  </a:ext>
                </a:extLst>
              </a:tr>
              <a:tr h="182880">
                <a:tc>
                  <a:txBody>
                    <a:bodyPr/>
                    <a:lstStyle/>
                    <a:p>
                      <a:pPr algn="l" fontAlgn="b"/>
                      <a:r>
                        <a:rPr lang="en-IN" sz="1100" u="none" strike="noStrike" dirty="0">
                          <a:effectLst/>
                        </a:rPr>
                        <a:t>Male</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2563</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1400167"/>
                  </a:ext>
                </a:extLst>
              </a:tr>
              <a:tr h="182880">
                <a:tc>
                  <a:txBody>
                    <a:bodyPr/>
                    <a:lstStyle/>
                    <a:p>
                      <a:pPr algn="l" fontAlgn="b"/>
                      <a:r>
                        <a:rPr lang="en-IN" sz="1100" b="1" u="none" strike="noStrike" dirty="0">
                          <a:effectLst/>
                        </a:rPr>
                        <a:t>Grand Total</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b="1" u="none" strike="noStrike" dirty="0">
                          <a:effectLst/>
                        </a:rPr>
                        <a:t>4697</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04785488"/>
                  </a:ext>
                </a:extLst>
              </a:tr>
            </a:tbl>
          </a:graphicData>
        </a:graphic>
      </p:graphicFrame>
    </p:spTree>
    <p:extLst>
      <p:ext uri="{BB962C8B-B14F-4D97-AF65-F5344CB8AC3E}">
        <p14:creationId xmlns:p14="http://schemas.microsoft.com/office/powerpoint/2010/main" val="2851946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Integral design</Template>
  <TotalTime>5003</TotalTime>
  <Words>1427</Words>
  <Application>Microsoft Office PowerPoint</Application>
  <PresentationFormat>Widescreen</PresentationFormat>
  <Paragraphs>163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Tw Cen MT</vt:lpstr>
      <vt:lpstr>Tw Cen MT Condensed</vt:lpstr>
      <vt:lpstr>Wingdings 3</vt:lpstr>
      <vt:lpstr>Integral</vt:lpstr>
      <vt:lpstr>Hiring Process analytics</vt:lpstr>
      <vt:lpstr>Project Description</vt:lpstr>
      <vt:lpstr>Approach</vt:lpstr>
      <vt:lpstr>Tech-Stack Used</vt:lpstr>
      <vt:lpstr>Data Cleaning : Renaming Columns</vt:lpstr>
      <vt:lpstr>Data cleaning : Replacing Data </vt:lpstr>
      <vt:lpstr>Data cleaning : data consistency</vt:lpstr>
      <vt:lpstr>Hiring Analysis : Gender Distribution</vt:lpstr>
      <vt:lpstr>Hiring Analysis</vt:lpstr>
      <vt:lpstr>Salary analysis : Average Salary</vt:lpstr>
      <vt:lpstr>Salary distribution : Class interval</vt:lpstr>
      <vt:lpstr>Salary distribution</vt:lpstr>
      <vt:lpstr>Departmental analysis</vt:lpstr>
      <vt:lpstr>Department analysis</vt:lpstr>
      <vt:lpstr>Position tier analysis</vt:lpstr>
      <vt:lpstr>Position tier analysis</vt:lpstr>
      <vt:lpstr>Insights</vt:lpstr>
      <vt:lpstr>Achievements</vt:lpstr>
      <vt:lpstr>DRIVE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Hiring Process analytics</dc:title>
  <dc:creator>Vilas Hegde</dc:creator>
  <cp:lastModifiedBy>Vilas Hegde</cp:lastModifiedBy>
  <cp:revision>4</cp:revision>
  <dcterms:created xsi:type="dcterms:W3CDTF">2024-01-31T15:05:48Z</dcterms:created>
  <dcterms:modified xsi:type="dcterms:W3CDTF">2024-02-05T18:52:44Z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