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1300" r:id="rId5"/>
    <p:sldId id="1291" r:id="rId6"/>
    <p:sldId id="1301" r:id="rId7"/>
    <p:sldId id="1304" r:id="rId8"/>
    <p:sldId id="1302" r:id="rId9"/>
    <p:sldId id="1295" r:id="rId10"/>
    <p:sldId id="1305" r:id="rId11"/>
    <p:sldId id="1307" r:id="rId12"/>
    <p:sldId id="1306" r:id="rId13"/>
    <p:sldId id="1296" r:id="rId14"/>
    <p:sldId id="1250"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4F9E"/>
    <a:srgbClr val="EBEEF9"/>
    <a:srgbClr val="EDEEFF"/>
    <a:srgbClr val="F9FFEB"/>
    <a:srgbClr val="EDFFC5"/>
    <a:srgbClr val="7FBA00"/>
    <a:srgbClr val="213164"/>
    <a:srgbClr val="FED500"/>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2B6702-66FD-4536-B2F4-C3C04A89CC92}" v="31" dt="2024-09-27T18:44:18.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71" d="100"/>
          <a:sy n="71" d="100"/>
        </p:scale>
        <p:origin x="1109" y="4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6462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1381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99903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www,kaggal.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www.google.com/" TargetMode="External"/><Relationship Id="rId4" Type="http://schemas.openxmlformats.org/officeDocument/2006/relationships/hyperlink" Target="http://www.chatgpt.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35304"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51325" y="834658"/>
            <a:ext cx="1263157" cy="410834"/>
          </a:xfrm>
          <a:prstGeom prst="rect">
            <a:avLst/>
          </a:prstGeom>
        </p:spPr>
      </p:pic>
      <p:sp>
        <p:nvSpPr>
          <p:cNvPr id="2" name="TextBox 1">
            <a:extLst>
              <a:ext uri="{FF2B5EF4-FFF2-40B4-BE49-F238E27FC236}">
                <a16:creationId xmlns:a16="http://schemas.microsoft.com/office/drawing/2014/main" id="{938525A2-49D0-AAD6-F4EE-F488AD21601D}"/>
              </a:ext>
            </a:extLst>
          </p:cNvPr>
          <p:cNvSpPr txBox="1"/>
          <p:nvPr/>
        </p:nvSpPr>
        <p:spPr>
          <a:xfrm>
            <a:off x="7027340" y="4458999"/>
            <a:ext cx="1622560" cy="338554"/>
          </a:xfrm>
          <a:prstGeom prst="rect">
            <a:avLst/>
          </a:prstGeom>
          <a:noFill/>
        </p:spPr>
        <p:txBody>
          <a:bodyPr wrap="none" rtlCol="0">
            <a:spAutoFit/>
          </a:bodyPr>
          <a:lstStyle/>
          <a:p>
            <a:r>
              <a:rPr lang="en-US" sz="1600" u="sng" dirty="0">
                <a:solidFill>
                  <a:schemeClr val="bg1"/>
                </a:solidFill>
              </a:rPr>
              <a:t>Student names:</a:t>
            </a:r>
          </a:p>
        </p:txBody>
      </p:sp>
      <p:sp>
        <p:nvSpPr>
          <p:cNvPr id="8" name="TextBox 7">
            <a:extLst>
              <a:ext uri="{FF2B5EF4-FFF2-40B4-BE49-F238E27FC236}">
                <a16:creationId xmlns:a16="http://schemas.microsoft.com/office/drawing/2014/main" id="{6BC83E61-2531-71BD-FDC1-26443CFA16B7}"/>
              </a:ext>
            </a:extLst>
          </p:cNvPr>
          <p:cNvSpPr txBox="1"/>
          <p:nvPr/>
        </p:nvSpPr>
        <p:spPr>
          <a:xfrm>
            <a:off x="5992009" y="3044414"/>
            <a:ext cx="4647304" cy="379656"/>
          </a:xfrm>
          <a:prstGeom prst="rect">
            <a:avLst/>
          </a:prstGeom>
          <a:noFill/>
        </p:spPr>
        <p:txBody>
          <a:bodyPr wrap="square" rtlCol="0">
            <a:spAutoFit/>
          </a:bodyPr>
          <a:lstStyle/>
          <a:p>
            <a:r>
              <a:rPr lang="en-US" b="1" dirty="0">
                <a:solidFill>
                  <a:schemeClr val="bg1"/>
                </a:solidFill>
              </a:rPr>
              <a:t>Case Study:</a:t>
            </a:r>
          </a:p>
        </p:txBody>
      </p:sp>
      <p:sp>
        <p:nvSpPr>
          <p:cNvPr id="3" name="TextBox 2"/>
          <p:cNvSpPr txBox="1"/>
          <p:nvPr/>
        </p:nvSpPr>
        <p:spPr>
          <a:xfrm>
            <a:off x="6976879" y="3725709"/>
            <a:ext cx="3839269" cy="379656"/>
          </a:xfrm>
          <a:prstGeom prst="rect">
            <a:avLst/>
          </a:prstGeom>
          <a:noFill/>
        </p:spPr>
        <p:txBody>
          <a:bodyPr wrap="square" rtlCol="0">
            <a:spAutoFit/>
          </a:bodyPr>
          <a:lstStyle/>
          <a:p>
            <a:r>
              <a:rPr lang="en-IN" b="1" dirty="0">
                <a:solidFill>
                  <a:schemeClr val="bg1">
                    <a:lumMod val="95000"/>
                  </a:schemeClr>
                </a:solidFill>
                <a:latin typeface="+mj-lt"/>
              </a:rPr>
              <a:t>Food Quality Prediction</a:t>
            </a:r>
          </a:p>
        </p:txBody>
      </p:sp>
      <p:sp>
        <p:nvSpPr>
          <p:cNvPr id="11" name="TextBox 10">
            <a:extLst>
              <a:ext uri="{FF2B5EF4-FFF2-40B4-BE49-F238E27FC236}">
                <a16:creationId xmlns:a16="http://schemas.microsoft.com/office/drawing/2014/main" id="{768B8424-9C80-B2D0-B97F-87FAA04BFCB1}"/>
              </a:ext>
            </a:extLst>
          </p:cNvPr>
          <p:cNvSpPr txBox="1"/>
          <p:nvPr/>
        </p:nvSpPr>
        <p:spPr>
          <a:xfrm>
            <a:off x="7734748" y="5013064"/>
            <a:ext cx="3844322" cy="379656"/>
          </a:xfrm>
          <a:prstGeom prst="rect">
            <a:avLst/>
          </a:prstGeom>
          <a:noFill/>
        </p:spPr>
        <p:txBody>
          <a:bodyPr wrap="none" rtlCol="0">
            <a:spAutoFit/>
          </a:bodyPr>
          <a:lstStyle/>
          <a:p>
            <a:r>
              <a:rPr lang="en-US" b="1" dirty="0" err="1">
                <a:solidFill>
                  <a:schemeClr val="bg1"/>
                </a:solidFill>
              </a:rPr>
              <a:t>Pratiksha.Mallikarjun.Ullagaddi</a:t>
            </a:r>
            <a:endParaRPr lang="en-IN" b="1"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5" name="TextBox 4"/>
          <p:cNvSpPr txBox="1"/>
          <p:nvPr/>
        </p:nvSpPr>
        <p:spPr>
          <a:xfrm>
            <a:off x="1004340" y="1572349"/>
            <a:ext cx="10912839" cy="3293209"/>
          </a:xfrm>
          <a:prstGeom prst="rect">
            <a:avLst/>
          </a:prstGeom>
          <a:noFill/>
        </p:spPr>
        <p:txBody>
          <a:bodyPr wrap="square" rtlCol="0">
            <a:spAutoFit/>
          </a:bodyPr>
          <a:lstStyle/>
          <a:p>
            <a:r>
              <a:rPr lang="en-US" sz="1600" b="1" dirty="0"/>
              <a:t>Books</a:t>
            </a:r>
          </a:p>
          <a:p>
            <a:endParaRPr lang="en-US" sz="1600" b="1" dirty="0"/>
          </a:p>
          <a:p>
            <a:pPr marL="285750" indent="-285750">
              <a:buFont typeface="Wingdings" panose="05000000000000000000" pitchFamily="2" charset="2"/>
              <a:buChar char="§"/>
            </a:pPr>
            <a:r>
              <a:rPr lang="en-US" sz="1600" b="1" dirty="0"/>
              <a:t>FOOD QUALITY AND PREDICTION</a:t>
            </a:r>
          </a:p>
          <a:p>
            <a:r>
              <a:rPr lang="en-US" sz="1600" dirty="0"/>
              <a:t>PREM KUMAR JAISEWAL</a:t>
            </a:r>
          </a:p>
          <a:p>
            <a:endParaRPr lang="en-US" sz="1600" dirty="0"/>
          </a:p>
          <a:p>
            <a:pPr marL="285750" indent="-285750">
              <a:buFont typeface="Wingdings" panose="05000000000000000000" pitchFamily="2" charset="2"/>
              <a:buChar char="§"/>
            </a:pPr>
            <a:r>
              <a:rPr lang="en-US" sz="1600" b="1" dirty="0"/>
              <a:t>FOOD ANALYSIS AND QUALITY CONTROL</a:t>
            </a:r>
          </a:p>
          <a:p>
            <a:r>
              <a:rPr lang="en-IN" sz="1600" dirty="0"/>
              <a:t>H.W. DESHPANDE</a:t>
            </a:r>
          </a:p>
          <a:p>
            <a:pPr marL="342900" indent="-342900">
              <a:buAutoNum type="alphaUcPeriod"/>
            </a:pPr>
            <a:r>
              <a:rPr lang="en-IN" sz="1600" dirty="0"/>
              <a:t>POSHADRI</a:t>
            </a:r>
          </a:p>
          <a:p>
            <a:endParaRPr lang="en-IN" sz="1600" dirty="0"/>
          </a:p>
          <a:p>
            <a:r>
              <a:rPr lang="en-IN" sz="1600" b="1" dirty="0"/>
              <a:t>Online set:</a:t>
            </a:r>
          </a:p>
          <a:p>
            <a:r>
              <a:rPr lang="en-IN" sz="1600" b="1" dirty="0">
                <a:hlinkClick r:id="rId3" action="ppaction://hlinkfile"/>
              </a:rPr>
              <a:t>www.kaggal.com</a:t>
            </a:r>
            <a:endParaRPr lang="en-IN" sz="1600" b="1" dirty="0"/>
          </a:p>
          <a:p>
            <a:r>
              <a:rPr lang="en-IN" sz="1600" b="1" dirty="0">
                <a:hlinkClick r:id="rId4"/>
              </a:rPr>
              <a:t>www.chatgpt.com</a:t>
            </a:r>
            <a:endParaRPr lang="en-IN" sz="1600" b="1" dirty="0"/>
          </a:p>
          <a:p>
            <a:r>
              <a:rPr lang="en-IN" sz="1600" b="1" dirty="0">
                <a:hlinkClick r:id="rId5"/>
              </a:rPr>
              <a:t>www.googlecolab.com</a:t>
            </a:r>
            <a:endParaRPr lang="en-IN" sz="1600" b="1" dirty="0"/>
          </a:p>
        </p:txBody>
      </p:sp>
    </p:spTree>
    <p:extLst>
      <p:ext uri="{BB962C8B-B14F-4D97-AF65-F5344CB8AC3E}">
        <p14:creationId xmlns:p14="http://schemas.microsoft.com/office/powerpoint/2010/main" val="1307925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382689" y="875506"/>
            <a:ext cx="5904091" cy="430887"/>
          </a:xfrm>
          <a:prstGeom prst="rect">
            <a:avLst/>
          </a:prstGeom>
          <a:noFill/>
        </p:spPr>
        <p:txBody>
          <a:bodyPr wrap="square">
            <a:spAutoFit/>
          </a:bodyPr>
          <a:lstStyle/>
          <a:p>
            <a:r>
              <a:rPr lang="en-IN" sz="2200" b="1" dirty="0">
                <a:solidFill>
                  <a:srgbClr val="213163"/>
                </a:solidFill>
              </a:rPr>
              <a:t>Problem Statement</a:t>
            </a:r>
            <a:endParaRPr lang="en-IN" sz="22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39450" y="6135329"/>
            <a:ext cx="3237876" cy="564257"/>
          </a:xfrm>
          <a:prstGeom prst="rect">
            <a:avLst/>
          </a:prstGeom>
          <a:noFill/>
        </p:spPr>
        <p:txBody>
          <a:bodyPr wrap="square" rtlCol="0">
            <a:spAutoFit/>
          </a:bodyPr>
          <a:lstStyle/>
          <a:p>
            <a:pPr lvl="4">
              <a:spcAft>
                <a:spcPts val="800"/>
              </a:spcAft>
            </a:pPr>
            <a:r>
              <a:rPr lang="en-US" sz="1200" dirty="0">
                <a:solidFill>
                  <a:schemeClr val="tx1"/>
                </a:solidFill>
                <a:hlinkClick r:id="rId3"/>
              </a:rPr>
              <a:t>https://www.kaggle.com/</a:t>
            </a:r>
            <a:endParaRPr lang="en-US" sz="1200" dirty="0">
              <a:solidFill>
                <a:schemeClr val="tx1"/>
              </a:solidFill>
            </a:endParaRPr>
          </a:p>
          <a:p>
            <a:pPr>
              <a:spcAft>
                <a:spcPts val="800"/>
              </a:spcAft>
            </a:pP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82689" y="1842650"/>
            <a:ext cx="11224761" cy="3728649"/>
          </a:xfrm>
          <a:prstGeom prst="rect">
            <a:avLst/>
          </a:prstGeom>
          <a:noFill/>
        </p:spPr>
        <p:txBody>
          <a:bodyPr wrap="square" rtlCol="0">
            <a:spAutoFit/>
          </a:bodyPr>
          <a:lstStyle/>
          <a:p>
            <a:pPr algn="just">
              <a:lnSpc>
                <a:spcPct val="150000"/>
              </a:lnSpc>
            </a:pPr>
            <a:r>
              <a:rPr lang="en-US" sz="2000" dirty="0">
                <a:latin typeface="+mj-lt"/>
                <a:cs typeface="Times New Roman" panose="02020603050405020304" pitchFamily="18" charset="0"/>
              </a:rPr>
              <a:t>The task is to predict the Food Quality Rating of a dish based on multiple factors, including taste, texture, color, nutritional value, and preparation time.The goal is to develop a predictive model using linear regression to determine how these features influence the food quality rating. A dataset with 100 samples has been generated, where the target variable (food quality rating) is influenced by the aforementioned features, with some added noise for realism. The model will be evaluated using Mean Absolute Error (MAE)  and R-squared (R²). The objective is to build an accurate model that can predict the food quality rating based on these factors, providing insights into how different attributes impact overall food quality.</a:t>
            </a:r>
            <a:endParaRPr lang="en-IN" sz="2000" dirty="0">
              <a:latin typeface="+mj-lt"/>
              <a:cs typeface="Times New Roman" panose="02020603050405020304" pitchFamily="18" charset="0"/>
            </a:endParaRPr>
          </a:p>
        </p:txBody>
      </p: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548868"/>
          </a:xfrm>
          <a:prstGeom prst="rect">
            <a:avLst/>
          </a:prstGeom>
          <a:noFill/>
        </p:spPr>
        <p:txBody>
          <a:bodyPr wrap="square" rtlCol="0">
            <a:spAutoFit/>
          </a:bodyPr>
          <a:lstStyle/>
          <a:p>
            <a:pPr lvl="4">
              <a:spcAft>
                <a:spcPts val="800"/>
              </a:spcAft>
            </a:pPr>
            <a:r>
              <a:rPr lang="en-US" sz="1100" dirty="0">
                <a:solidFill>
                  <a:schemeClr val="tx1"/>
                </a:solidFill>
                <a:hlinkClick r:id="rId3"/>
              </a:rPr>
              <a:t>https://www.kaggle.com/</a:t>
            </a:r>
            <a:endParaRPr lang="en-US" sz="1100" dirty="0">
              <a:solidFill>
                <a:schemeClr val="tx1"/>
              </a:solidFill>
            </a:endParaRPr>
          </a:p>
          <a:p>
            <a:pPr>
              <a:spcAft>
                <a:spcPts val="800"/>
              </a:spcAft>
            </a:pP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0157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F352FF7-7A5A-DD35-1783-8AE42D26EDA2}"/>
              </a:ext>
            </a:extLst>
          </p:cNvPr>
          <p:cNvSpPr txBox="1"/>
          <p:nvPr/>
        </p:nvSpPr>
        <p:spPr>
          <a:xfrm>
            <a:off x="370700" y="733593"/>
            <a:ext cx="11450600" cy="5334858"/>
          </a:xfrm>
          <a:prstGeom prst="rect">
            <a:avLst/>
          </a:prstGeom>
          <a:noFill/>
        </p:spPr>
        <p:txBody>
          <a:bodyPr wrap="square" rtlCol="0">
            <a:spAutoFit/>
          </a:bodyPr>
          <a:lstStyle/>
          <a:p>
            <a:pPr marL="342900" indent="-342900">
              <a:buFont typeface="Arial" panose="020B0604020202020204" pitchFamily="34" charset="0"/>
              <a:buChar char="•"/>
            </a:pPr>
            <a:r>
              <a:rPr lang="en-US" sz="1800" u="sng" dirty="0"/>
              <a:t>Key</a:t>
            </a:r>
            <a:r>
              <a:rPr lang="en-US" u="sng" dirty="0"/>
              <a:t> </a:t>
            </a:r>
            <a:r>
              <a:rPr lang="en-US" sz="1800" u="sng" dirty="0"/>
              <a:t>Objectives</a:t>
            </a:r>
            <a:r>
              <a:rPr lang="en-US" u="sng" dirty="0"/>
              <a:t>:</a:t>
            </a:r>
          </a:p>
          <a:p>
            <a:pPr marL="342900" indent="-342900">
              <a:buFont typeface="Arial" panose="020B0604020202020204" pitchFamily="34" charset="0"/>
              <a:buChar char="•"/>
            </a:pPr>
            <a:endParaRPr lang="en-US" sz="1800" dirty="0"/>
          </a:p>
          <a:p>
            <a:pPr marL="342900" indent="-342900" algn="just">
              <a:buFont typeface="+mj-lt"/>
              <a:buAutoNum type="arabicPeriod"/>
            </a:pPr>
            <a:r>
              <a:rPr lang="en-US" sz="1600" b="1" dirty="0">
                <a:latin typeface="+mj-lt"/>
              </a:rPr>
              <a:t>Generate Synthetic Dataset</a:t>
            </a:r>
          </a:p>
          <a:p>
            <a:pPr algn="just"/>
            <a:r>
              <a:rPr lang="en-US" sz="1600" dirty="0"/>
              <a:t>     Create a dataset with 100 samples, including features such as taste, texture, color, nutritional value, and preparation time generated randomly.</a:t>
            </a:r>
          </a:p>
          <a:p>
            <a:pPr algn="just"/>
            <a:endParaRPr lang="en-US" sz="1600" dirty="0"/>
          </a:p>
          <a:p>
            <a:pPr algn="just"/>
            <a:r>
              <a:rPr lang="en-US" sz="1600" b="1" dirty="0">
                <a:latin typeface="+mn-lt"/>
              </a:rPr>
              <a:t>2.  Simulate the Target Variable</a:t>
            </a:r>
          </a:p>
          <a:p>
            <a:pPr algn="just"/>
            <a:r>
              <a:rPr lang="en-US" sz="1600" dirty="0"/>
              <a:t>     Compute the food quality rating using a weighted formula that incorporates the features and adds noise to reflect real-      world variations.</a:t>
            </a:r>
          </a:p>
          <a:p>
            <a:pPr algn="just"/>
            <a:endParaRPr lang="en-US" sz="1600" dirty="0"/>
          </a:p>
          <a:p>
            <a:pPr algn="just"/>
            <a:r>
              <a:rPr lang="en-US" sz="1600" b="1" dirty="0"/>
              <a:t>3.  Split Data into Training and Testing Sets</a:t>
            </a:r>
          </a:p>
          <a:p>
            <a:pPr algn="just"/>
            <a:r>
              <a:rPr lang="en-US" sz="1600" dirty="0"/>
              <a:t>      Divide the data into 80% training and 20% testing sets for model evaluation.</a:t>
            </a:r>
          </a:p>
          <a:p>
            <a:pPr algn="just"/>
            <a:endParaRPr lang="en-US" sz="1600" dirty="0"/>
          </a:p>
          <a:p>
            <a:pPr algn="just"/>
            <a:r>
              <a:rPr lang="en-US" sz="1600" b="1" dirty="0"/>
              <a:t>4.  Train a Linear Regression Model</a:t>
            </a:r>
          </a:p>
          <a:p>
            <a:pPr algn="just"/>
            <a:r>
              <a:rPr lang="en-US" sz="1600" dirty="0"/>
              <a:t>     Train a linear regression model using the training data to predict food quality ratings based on the features.</a:t>
            </a:r>
          </a:p>
          <a:p>
            <a:pPr algn="just"/>
            <a:endParaRPr lang="en-US" sz="1600" dirty="0"/>
          </a:p>
          <a:p>
            <a:pPr algn="just"/>
            <a:r>
              <a:rPr lang="en-US" sz="1600" b="1" dirty="0"/>
              <a:t>5.  Evaluate Model Performance</a:t>
            </a:r>
          </a:p>
          <a:p>
            <a:pPr algn="just"/>
            <a:r>
              <a:rPr lang="en-US" sz="1600" dirty="0"/>
              <a:t>     Assess the model's performance using Mean Absolute Error (MAE) and R-squared (R²) metrics.</a:t>
            </a:r>
          </a:p>
          <a:p>
            <a:pPr algn="just"/>
            <a:endParaRPr lang="en-US" sz="1600" dirty="0"/>
          </a:p>
          <a:p>
            <a:pPr algn="just"/>
            <a:r>
              <a:rPr lang="en-US" sz="1600" b="1" dirty="0"/>
              <a:t>6.  Visualize Predictions</a:t>
            </a:r>
            <a:r>
              <a:rPr lang="en-US" sz="1600" dirty="0"/>
              <a:t>  </a:t>
            </a:r>
          </a:p>
          <a:p>
            <a:pPr algn="just"/>
            <a:r>
              <a:rPr lang="en-US" sz="1600" dirty="0"/>
              <a:t>     Plot actual vs. predicted food quality ratings to visually evaluate the accuracy of the model's predictions.</a:t>
            </a:r>
          </a:p>
        </p:txBody>
      </p: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120325" y="711199"/>
            <a:ext cx="12071675" cy="5524589"/>
          </a:xfrm>
          <a:prstGeom prst="rect">
            <a:avLst/>
          </a:prstGeom>
          <a:noFill/>
        </p:spPr>
        <p:txBody>
          <a:bodyPr wrap="square">
            <a:spAutoFit/>
          </a:bodyPr>
          <a:lstStyle/>
          <a:p>
            <a:r>
              <a:rPr lang="en-IN" sz="2000" b="1" dirty="0">
                <a:solidFill>
                  <a:srgbClr val="213163"/>
                </a:solidFill>
              </a:rPr>
              <a:t>Dataset Overview :</a:t>
            </a:r>
          </a:p>
          <a:p>
            <a:pPr lvl="4" algn="just">
              <a:lnSpc>
                <a:spcPct val="150000"/>
              </a:lnSpc>
            </a:pPr>
            <a:r>
              <a:rPr lang="en-US" sz="1800" b="1" dirty="0">
                <a:solidFill>
                  <a:schemeClr val="tx1"/>
                </a:solidFill>
              </a:rPr>
              <a:t>Features :</a:t>
            </a:r>
          </a:p>
          <a:p>
            <a:pPr marL="285750" lvl="4" indent="-285750" algn="just">
              <a:lnSpc>
                <a:spcPct val="150000"/>
              </a:lnSpc>
              <a:buFont typeface="Wingdings" panose="05000000000000000000" pitchFamily="2" charset="2"/>
              <a:buChar char="§"/>
            </a:pPr>
            <a:r>
              <a:rPr lang="en-US" sz="1800" dirty="0">
                <a:solidFill>
                  <a:schemeClr val="tx1"/>
                </a:solidFill>
              </a:rPr>
              <a:t>Taste Score, Texture Score, Color Score, Nutritional Value: These are subjective ratings of food quality (on a scale from 6 to 10).</a:t>
            </a:r>
          </a:p>
          <a:p>
            <a:pPr marL="285750" lvl="4" indent="-285750" algn="just">
              <a:lnSpc>
                <a:spcPct val="150000"/>
              </a:lnSpc>
              <a:buFont typeface="Wingdings" panose="05000000000000000000" pitchFamily="2" charset="2"/>
              <a:buChar char="§"/>
            </a:pPr>
            <a:r>
              <a:rPr lang="en-US" sz="1800" dirty="0">
                <a:solidFill>
                  <a:schemeClr val="tx1"/>
                </a:solidFill>
              </a:rPr>
              <a:t>Preparation Time: The time required to prepare the food, ranging from 20 to 50 minutes.</a:t>
            </a:r>
          </a:p>
          <a:p>
            <a:pPr lvl="4" algn="just">
              <a:lnSpc>
                <a:spcPct val="150000"/>
              </a:lnSpc>
            </a:pPr>
            <a:r>
              <a:rPr lang="en-US" sz="1800" b="1" dirty="0">
                <a:solidFill>
                  <a:schemeClr val="tx1"/>
                </a:solidFill>
              </a:rPr>
              <a:t>Target Variable:</a:t>
            </a:r>
          </a:p>
          <a:p>
            <a:pPr lvl="4" algn="just">
              <a:lnSpc>
                <a:spcPct val="150000"/>
              </a:lnSpc>
            </a:pPr>
            <a:r>
              <a:rPr lang="en-US" sz="1800" dirty="0">
                <a:solidFill>
                  <a:schemeClr val="tx1"/>
                </a:solidFill>
              </a:rPr>
              <a:t>Food Quality Rating: A calculated rating (1-10) influenced by the features, with some noise added for realism.</a:t>
            </a:r>
          </a:p>
          <a:p>
            <a:pPr lvl="4" algn="just">
              <a:lnSpc>
                <a:spcPct val="150000"/>
              </a:lnSpc>
            </a:pPr>
            <a:r>
              <a:rPr lang="en-US" sz="1800" b="1" dirty="0">
                <a:solidFill>
                  <a:schemeClr val="tx1"/>
                </a:solidFill>
              </a:rPr>
              <a:t>Purpose:</a:t>
            </a:r>
          </a:p>
          <a:p>
            <a:pPr marL="285750" lvl="4" indent="-285750" algn="just">
              <a:lnSpc>
                <a:spcPct val="150000"/>
              </a:lnSpc>
              <a:buFont typeface="Wingdings" panose="05000000000000000000" pitchFamily="2" charset="2"/>
              <a:buChar char="§"/>
            </a:pPr>
            <a:r>
              <a:rPr lang="en-US" sz="1800" dirty="0">
                <a:solidFill>
                  <a:schemeClr val="tx1"/>
                </a:solidFill>
              </a:rPr>
              <a:t>Objective: Predict the Food Quality Rating based on the five features using a Linear Regression model.</a:t>
            </a:r>
          </a:p>
          <a:p>
            <a:pPr marL="285750" lvl="4" indent="-285750" algn="just">
              <a:lnSpc>
                <a:spcPct val="150000"/>
              </a:lnSpc>
              <a:buFont typeface="Wingdings" panose="05000000000000000000" pitchFamily="2" charset="2"/>
              <a:buChar char="§"/>
            </a:pPr>
            <a:r>
              <a:rPr lang="en-US" sz="1800" dirty="0">
                <a:solidFill>
                  <a:schemeClr val="tx1"/>
                </a:solidFill>
              </a:rPr>
              <a:t>Evaluation: The model performance is measured using Mean Absolute Error (MAE) and R-squared (R²) to assess how accurately it predicts food quality.</a:t>
            </a:r>
          </a:p>
          <a:p>
            <a:pPr marL="285750" indent="-285750">
              <a:buFont typeface="Wingdings" panose="05000000000000000000" pitchFamily="2" charset="2"/>
              <a:buChar char="q"/>
            </a:pPr>
            <a:endParaRPr lang="en-US" sz="1800" b="1" dirty="0">
              <a:solidFill>
                <a:srgbClr val="C00000"/>
              </a:solidFill>
            </a:endParaRPr>
          </a:p>
          <a:p>
            <a:pPr marL="285750" lvl="4" indent="-285750" algn="just">
              <a:lnSpc>
                <a:spcPct val="150000"/>
              </a:lnSpc>
              <a:buFont typeface="Wingdings" panose="05000000000000000000" pitchFamily="2" charset="2"/>
              <a:buChar char="§"/>
            </a:pPr>
            <a:r>
              <a:rPr lang="en-US" sz="1800" b="1" dirty="0">
                <a:solidFill>
                  <a:srgbClr val="C00000"/>
                </a:solidFill>
              </a:rPr>
              <a:t>Sources</a:t>
            </a:r>
            <a:r>
              <a:rPr lang="en-US" sz="1800" dirty="0">
                <a:solidFill>
                  <a:schemeClr val="tx1"/>
                </a:solidFill>
              </a:rPr>
              <a:t> :</a:t>
            </a:r>
            <a:r>
              <a:rPr lang="en-US" sz="1800" dirty="0">
                <a:solidFill>
                  <a:schemeClr val="tx1"/>
                </a:solidFill>
                <a:hlinkClick r:id="rId3"/>
              </a:rPr>
              <a:t>https://www.kaggle.com/</a:t>
            </a:r>
            <a:endParaRPr lang="en-US" sz="1800" dirty="0">
              <a:solidFill>
                <a:schemeClr val="tx1"/>
              </a:solidFill>
            </a:endParaRPr>
          </a:p>
          <a:p>
            <a:r>
              <a:rPr lang="en-US" sz="1800" dirty="0">
                <a:solidFill>
                  <a:schemeClr val="tx1"/>
                </a:solidFill>
              </a:rPr>
              <a:t>  </a:t>
            </a:r>
            <a:endParaRPr lang="en-IN" sz="1800" dirty="0">
              <a:solidFill>
                <a:schemeClr val="tx1"/>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548868"/>
          </a:xfrm>
          <a:prstGeom prst="rect">
            <a:avLst/>
          </a:prstGeom>
          <a:noFill/>
        </p:spPr>
        <p:txBody>
          <a:bodyPr wrap="square" rtlCol="0">
            <a:spAutoFit/>
          </a:bodyPr>
          <a:lstStyle/>
          <a:p>
            <a:pPr lvl="4">
              <a:spcAft>
                <a:spcPts val="800"/>
              </a:spcAft>
            </a:pPr>
            <a:r>
              <a:rPr lang="en-US" sz="1100" dirty="0">
                <a:solidFill>
                  <a:schemeClr val="tx1"/>
                </a:solidFill>
                <a:hlinkClick r:id="rId3"/>
              </a:rPr>
              <a:t>https://www.kaggle.com/</a:t>
            </a:r>
            <a:endParaRPr lang="en-US" sz="1100" dirty="0">
              <a:solidFill>
                <a:schemeClr val="tx1"/>
              </a:solidFill>
            </a:endParaRPr>
          </a:p>
          <a:p>
            <a:pPr>
              <a:spcAft>
                <a:spcPts val="800"/>
              </a:spcAft>
            </a:pP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966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99809" y="1325150"/>
            <a:ext cx="10435915" cy="646331"/>
          </a:xfrm>
          <a:prstGeom prst="rect">
            <a:avLst/>
          </a:prstGeom>
          <a:noFill/>
        </p:spPr>
        <p:txBody>
          <a:bodyPr wrap="square" rtlCol="0">
            <a:spAutoFit/>
          </a:bodyPr>
          <a:lstStyle/>
          <a:p>
            <a:pPr>
              <a:spcAft>
                <a:spcPts val="800"/>
              </a:spcAft>
            </a:pP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812466"/>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89780" y="1325150"/>
            <a:ext cx="11612439" cy="4402487"/>
          </a:xfrm>
          <a:prstGeom prst="rect">
            <a:avLst/>
          </a:prstGeom>
          <a:noFill/>
        </p:spPr>
        <p:txBody>
          <a:bodyPr wrap="square" rtlCol="0">
            <a:spAutoFit/>
          </a:bodyPr>
          <a:lstStyle/>
          <a:p>
            <a:pPr marL="457200" indent="-457200" algn="just">
              <a:lnSpc>
                <a:spcPct val="150000"/>
              </a:lnSpc>
              <a:buAutoNum type="arabicPeriod"/>
            </a:pPr>
            <a:r>
              <a:rPr lang="en-US" b="1" dirty="0"/>
              <a:t>Data Collection:</a:t>
            </a:r>
          </a:p>
          <a:p>
            <a:pPr algn="just">
              <a:lnSpc>
                <a:spcPct val="150000"/>
              </a:lnSpc>
            </a:pPr>
            <a:r>
              <a:rPr lang="en-US" dirty="0"/>
              <a:t> Gather data on ingredients, processing methods, and environmental factors.</a:t>
            </a:r>
          </a:p>
          <a:p>
            <a:pPr algn="just">
              <a:lnSpc>
                <a:spcPct val="150000"/>
              </a:lnSpc>
            </a:pPr>
            <a:r>
              <a:rPr lang="en-US" b="1" dirty="0"/>
              <a:t>2.    Feature Extraction: </a:t>
            </a:r>
          </a:p>
          <a:p>
            <a:pPr algn="just">
              <a:lnSpc>
                <a:spcPct val="150000"/>
              </a:lnSpc>
            </a:pPr>
            <a:r>
              <a:rPr lang="en-US" dirty="0"/>
              <a:t>Identify critical features such as texture, taste, and chemical composition.</a:t>
            </a:r>
          </a:p>
          <a:p>
            <a:pPr algn="just">
              <a:lnSpc>
                <a:spcPct val="150000"/>
              </a:lnSpc>
            </a:pPr>
            <a:r>
              <a:rPr lang="en-US" b="1" dirty="0"/>
              <a:t>3.    Preprocessing:</a:t>
            </a:r>
          </a:p>
          <a:p>
            <a:pPr algn="just">
              <a:lnSpc>
                <a:spcPct val="150000"/>
              </a:lnSpc>
            </a:pPr>
            <a:r>
              <a:rPr lang="en-US" dirty="0"/>
              <a:t> Clean and normalize the data to ensure quality.</a:t>
            </a:r>
          </a:p>
          <a:p>
            <a:pPr algn="just">
              <a:lnSpc>
                <a:spcPct val="150000"/>
              </a:lnSpc>
            </a:pPr>
            <a:r>
              <a:rPr lang="en-US" b="1" dirty="0"/>
              <a:t>4.   Model Selection: </a:t>
            </a:r>
          </a:p>
          <a:p>
            <a:pPr algn="just">
              <a:lnSpc>
                <a:spcPct val="150000"/>
              </a:lnSpc>
            </a:pPr>
            <a:r>
              <a:rPr lang="en-US" dirty="0"/>
              <a:t>Choose appropriate machine learning algorithms for prediction.</a:t>
            </a:r>
          </a:p>
          <a:p>
            <a:pPr algn="just">
              <a:lnSpc>
                <a:spcPct val="150000"/>
              </a:lnSpc>
            </a:pPr>
            <a:r>
              <a:rPr lang="en-US" b="1" dirty="0"/>
              <a:t>5.   Evaluation:</a:t>
            </a:r>
          </a:p>
          <a:p>
            <a:pPr algn="just">
              <a:lnSpc>
                <a:spcPct val="150000"/>
              </a:lnSpc>
            </a:pPr>
            <a:r>
              <a:rPr lang="en-US" dirty="0"/>
              <a:t> Test and validate the model using accuracy metrics.</a:t>
            </a:r>
            <a:endParaRPr lang="en-IN" dirty="0"/>
          </a:p>
        </p:txBody>
      </p:sp>
      <p:sp>
        <p:nvSpPr>
          <p:cNvPr id="4" name="TextBox 3"/>
          <p:cNvSpPr txBox="1"/>
          <p:nvPr/>
        </p:nvSpPr>
        <p:spPr>
          <a:xfrm>
            <a:off x="845780" y="6165309"/>
            <a:ext cx="2781841" cy="261610"/>
          </a:xfrm>
          <a:prstGeom prst="rect">
            <a:avLst/>
          </a:prstGeom>
          <a:noFill/>
        </p:spPr>
        <p:txBody>
          <a:bodyPr wrap="square" rtlCol="0">
            <a:spAutoFit/>
          </a:bodyPr>
          <a:lstStyle/>
          <a:p>
            <a:pPr lvl="4">
              <a:spcAft>
                <a:spcPts val="800"/>
              </a:spcAft>
            </a:pPr>
            <a:r>
              <a:rPr lang="en-US" sz="1100" dirty="0">
                <a:solidFill>
                  <a:schemeClr val="tx1"/>
                </a:solidFill>
                <a:hlinkClick r:id="rId3"/>
              </a:rPr>
              <a:t>https://www.kaggle.com/</a:t>
            </a:r>
            <a:endParaRPr lang="en-US" sz="1100" dirty="0">
              <a:solidFill>
                <a:schemeClr val="tx1"/>
              </a:solidFill>
            </a:endParaRPr>
          </a:p>
        </p:txBody>
      </p:sp>
    </p:spTree>
    <p:extLst>
      <p:ext uri="{BB962C8B-B14F-4D97-AF65-F5344CB8AC3E}">
        <p14:creationId xmlns:p14="http://schemas.microsoft.com/office/powerpoint/2010/main" val="2025430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548868"/>
          </a:xfrm>
          <a:prstGeom prst="rect">
            <a:avLst/>
          </a:prstGeom>
          <a:noFill/>
        </p:spPr>
        <p:txBody>
          <a:bodyPr wrap="square" rtlCol="0">
            <a:spAutoFit/>
          </a:bodyPr>
          <a:lstStyle/>
          <a:p>
            <a:pPr lvl="4">
              <a:spcAft>
                <a:spcPts val="800"/>
              </a:spcAft>
            </a:pPr>
            <a:r>
              <a:rPr lang="en-US" sz="1100" dirty="0">
                <a:solidFill>
                  <a:schemeClr val="tx1"/>
                </a:solidFill>
                <a:hlinkClick r:id="rId3"/>
              </a:rPr>
              <a:t>https://www.kaggle.com/</a:t>
            </a:r>
            <a:endParaRPr lang="en-US" sz="1100" dirty="0">
              <a:solidFill>
                <a:schemeClr val="tx1"/>
              </a:solidFill>
            </a:endParaRPr>
          </a:p>
          <a:p>
            <a:pPr>
              <a:spcAft>
                <a:spcPts val="800"/>
              </a:spcAft>
            </a:pP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77451AB-FD85-E874-6154-69F0B9B14C68}"/>
              </a:ext>
            </a:extLst>
          </p:cNvPr>
          <p:cNvSpPr txBox="1"/>
          <p:nvPr/>
        </p:nvSpPr>
        <p:spPr>
          <a:xfrm>
            <a:off x="408791" y="802639"/>
            <a:ext cx="10015370" cy="4724370"/>
          </a:xfrm>
          <a:prstGeom prst="rect">
            <a:avLst/>
          </a:prstGeom>
          <a:noFill/>
        </p:spPr>
        <p:txBody>
          <a:bodyPr wrap="square" rtlCol="0">
            <a:spAutoFit/>
          </a:bodyPr>
          <a:lstStyle/>
          <a:p>
            <a:r>
              <a:rPr lang="en-US" sz="1700"/>
              <a:t>. </a:t>
            </a:r>
            <a:r>
              <a:rPr lang="en-US" sz="1700" dirty="0"/>
              <a:t>*</a:t>
            </a:r>
            <a:r>
              <a:rPr lang="en-US" sz="1700" b="1" dirty="0"/>
              <a:t>Prediction and Analysis</a:t>
            </a:r>
            <a:r>
              <a:rPr lang="en-US" sz="1700" dirty="0"/>
              <a:t>*   - </a:t>
            </a:r>
          </a:p>
          <a:p>
            <a:endParaRPr lang="en-US" sz="1700" dirty="0"/>
          </a:p>
          <a:p>
            <a:endParaRPr lang="en-US" sz="1700" dirty="0"/>
          </a:p>
          <a:p>
            <a:pPr marL="285750" indent="-285750">
              <a:buFont typeface="Wingdings" panose="05000000000000000000" pitchFamily="2" charset="2"/>
              <a:buChar char="q"/>
            </a:pPr>
            <a:r>
              <a:rPr lang="en-US" sz="1700" b="1" u="sng" dirty="0"/>
              <a:t>Algorithms Used:</a:t>
            </a:r>
          </a:p>
          <a:p>
            <a:r>
              <a:rPr lang="en-US" sz="1700" dirty="0"/>
              <a:t>  </a:t>
            </a:r>
            <a:endParaRPr lang="en-US" sz="1600" dirty="0"/>
          </a:p>
          <a:p>
            <a:pPr marL="342900" indent="-342900" algn="just">
              <a:lnSpc>
                <a:spcPct val="150000"/>
              </a:lnSpc>
              <a:buAutoNum type="arabicPeriod"/>
            </a:pPr>
            <a:r>
              <a:rPr lang="en-US" sz="1800" b="1" dirty="0"/>
              <a:t>Generate Data: </a:t>
            </a:r>
            <a:r>
              <a:rPr lang="en-US" sz="1800" dirty="0"/>
              <a:t>Simulate food features (taste, texture, color, nutrition, prep time) and target (food quality rating) with noise.</a:t>
            </a:r>
          </a:p>
          <a:p>
            <a:pPr algn="just">
              <a:lnSpc>
                <a:spcPct val="150000"/>
              </a:lnSpc>
            </a:pPr>
            <a:r>
              <a:rPr lang="en-US" sz="1800" b="1" dirty="0"/>
              <a:t>2.   Prepare Data: </a:t>
            </a:r>
            <a:r>
              <a:rPr lang="en-US" sz="1800" dirty="0"/>
              <a:t>Store the data in a Data Frame, separating features (X) and target (y).</a:t>
            </a:r>
          </a:p>
          <a:p>
            <a:pPr algn="just">
              <a:lnSpc>
                <a:spcPct val="150000"/>
              </a:lnSpc>
            </a:pPr>
            <a:r>
              <a:rPr lang="en-US" sz="1800" b="1" dirty="0"/>
              <a:t>3.   Split Data: </a:t>
            </a:r>
            <a:r>
              <a:rPr lang="en-US" sz="1800" dirty="0"/>
              <a:t>Divide data into training (80%) and testing (20%) sets.</a:t>
            </a:r>
          </a:p>
          <a:p>
            <a:pPr algn="just">
              <a:lnSpc>
                <a:spcPct val="150000"/>
              </a:lnSpc>
            </a:pPr>
            <a:r>
              <a:rPr lang="en-US" sz="1800" b="1" dirty="0"/>
              <a:t>4.   Train Model: </a:t>
            </a:r>
            <a:r>
              <a:rPr lang="en-US" sz="1800" dirty="0"/>
              <a:t>Initialize and train a linear regression model using training data.</a:t>
            </a:r>
          </a:p>
          <a:p>
            <a:pPr algn="just">
              <a:lnSpc>
                <a:spcPct val="150000"/>
              </a:lnSpc>
            </a:pPr>
            <a:r>
              <a:rPr lang="en-US" sz="1800" b="1" dirty="0"/>
              <a:t>5.   Evaluate: </a:t>
            </a:r>
            <a:r>
              <a:rPr lang="en-US" sz="1800" dirty="0"/>
              <a:t>Predict food quality ratings on test data, calculate Mean Absolute Error (MAE) and R² score.</a:t>
            </a:r>
          </a:p>
          <a:p>
            <a:pPr algn="just">
              <a:lnSpc>
                <a:spcPct val="150000"/>
              </a:lnSpc>
            </a:pPr>
            <a:r>
              <a:rPr lang="en-US" sz="1800" b="1" dirty="0"/>
              <a:t>6.   Visualize</a:t>
            </a:r>
            <a:r>
              <a:rPr lang="en-US" sz="1800" dirty="0"/>
              <a:t>: Plot actual vs predicted food quality ratings to evaluate model performance.</a:t>
            </a:r>
            <a:endParaRPr lang="en-US" sz="1800" b="1" u="sng" dirty="0"/>
          </a:p>
        </p:txBody>
      </p:sp>
    </p:spTree>
    <p:extLst>
      <p:ext uri="{BB962C8B-B14F-4D97-AF65-F5344CB8AC3E}">
        <p14:creationId xmlns:p14="http://schemas.microsoft.com/office/powerpoint/2010/main" val="204632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0567" y="802639"/>
            <a:ext cx="5904091" cy="400110"/>
          </a:xfrm>
          <a:prstGeom prst="rect">
            <a:avLst/>
          </a:prstGeom>
          <a:noFill/>
        </p:spPr>
        <p:txBody>
          <a:bodyPr wrap="square">
            <a:spAutoFit/>
          </a:bodyPr>
          <a:lstStyle/>
          <a:p>
            <a:r>
              <a:rPr lang="en-IN" sz="2000" b="1" dirty="0">
                <a:solidFill>
                  <a:srgbClr val="213163"/>
                </a:solidFill>
              </a:rPr>
              <a:t>Flow Chart:</a:t>
            </a:r>
            <a:endParaRPr lang="en-IN" sz="2000" dirty="0">
              <a:solidFill>
                <a:srgbClr val="213163"/>
              </a:solidFill>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61610"/>
          </a:xfrm>
          <a:prstGeom prst="rect">
            <a:avLst/>
          </a:prstGeom>
          <a:noFill/>
        </p:spPr>
        <p:txBody>
          <a:bodyPr wrap="square" rtlCol="0">
            <a:spAutoFit/>
          </a:bodyPr>
          <a:lstStyle/>
          <a:p>
            <a:pPr lvl="4">
              <a:spcAft>
                <a:spcPts val="800"/>
              </a:spcAft>
            </a:pPr>
            <a:r>
              <a:rPr lang="en-US" sz="1100" dirty="0">
                <a:solidFill>
                  <a:schemeClr val="tx1"/>
                </a:solidFill>
                <a:hlinkClick r:id="rId3"/>
              </a:rPr>
              <a:t>https://www.kaggle.com/</a:t>
            </a:r>
            <a:endParaRPr lang="en-US" sz="1100" dirty="0">
              <a:solidFill>
                <a:schemeClr val="tx1"/>
              </a:solidFill>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5CDD102-0E00-BC57-99D2-0992452D1C91}"/>
              </a:ext>
            </a:extLst>
          </p:cNvPr>
          <p:cNvSpPr txBox="1"/>
          <p:nvPr/>
        </p:nvSpPr>
        <p:spPr>
          <a:xfrm>
            <a:off x="4699747" y="5608041"/>
            <a:ext cx="5143500" cy="323165"/>
          </a:xfrm>
          <a:prstGeom prst="rect">
            <a:avLst/>
          </a:prstGeom>
          <a:noFill/>
        </p:spPr>
        <p:txBody>
          <a:bodyPr wrap="square" rtlCol="0">
            <a:spAutoFit/>
          </a:bodyPr>
          <a:lstStyle/>
          <a:p>
            <a:r>
              <a:rPr lang="en-US" sz="1500" dirty="0">
                <a:solidFill>
                  <a:schemeClr val="tx1"/>
                </a:solidFill>
              </a:rPr>
              <a:t>Fig</a:t>
            </a:r>
            <a:r>
              <a:rPr lang="en-US" sz="1500" dirty="0">
                <a:solidFill>
                  <a:srgbClr val="C00000"/>
                </a:solidFill>
              </a:rPr>
              <a:t> : Food Quality Prediction</a:t>
            </a:r>
          </a:p>
        </p:txBody>
      </p:sp>
      <p:sp>
        <p:nvSpPr>
          <p:cNvPr id="11" name="Oval 10"/>
          <p:cNvSpPr/>
          <p:nvPr/>
        </p:nvSpPr>
        <p:spPr>
          <a:xfrm>
            <a:off x="2250730" y="969627"/>
            <a:ext cx="2938072" cy="1783829"/>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b="1" dirty="0">
                <a:solidFill>
                  <a:schemeClr val="tx1">
                    <a:lumMod val="95000"/>
                    <a:lumOff val="5000"/>
                  </a:schemeClr>
                </a:solidFill>
              </a:rPr>
              <a:t>FOOD PRODUCTION</a:t>
            </a:r>
          </a:p>
        </p:txBody>
      </p:sp>
      <p:sp>
        <p:nvSpPr>
          <p:cNvPr id="12" name="Oval 11"/>
          <p:cNvSpPr/>
          <p:nvPr/>
        </p:nvSpPr>
        <p:spPr>
          <a:xfrm>
            <a:off x="6558369" y="1202749"/>
            <a:ext cx="3192904" cy="1720242"/>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b="1" dirty="0">
                <a:solidFill>
                  <a:schemeClr val="tx1">
                    <a:lumMod val="95000"/>
                    <a:lumOff val="5000"/>
                  </a:schemeClr>
                </a:solidFill>
              </a:rPr>
              <a:t>FOOD PROCESSING</a:t>
            </a:r>
          </a:p>
        </p:txBody>
      </p:sp>
      <p:sp>
        <p:nvSpPr>
          <p:cNvPr id="13" name="Oval 12"/>
          <p:cNvSpPr/>
          <p:nvPr/>
        </p:nvSpPr>
        <p:spPr>
          <a:xfrm>
            <a:off x="1244183" y="3422642"/>
            <a:ext cx="3174019" cy="197392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b="1" dirty="0">
                <a:solidFill>
                  <a:schemeClr val="tx1"/>
                </a:solidFill>
              </a:rPr>
              <a:t>HEALTHY PEOPLE</a:t>
            </a:r>
          </a:p>
        </p:txBody>
      </p:sp>
      <p:sp>
        <p:nvSpPr>
          <p:cNvPr id="15" name="Oval 14"/>
          <p:cNvSpPr/>
          <p:nvPr/>
        </p:nvSpPr>
        <p:spPr>
          <a:xfrm>
            <a:off x="6096000" y="3585236"/>
            <a:ext cx="3148099" cy="202280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b="1" dirty="0">
                <a:solidFill>
                  <a:schemeClr val="tx1">
                    <a:lumMod val="95000"/>
                    <a:lumOff val="5000"/>
                  </a:schemeClr>
                </a:solidFill>
              </a:rPr>
              <a:t>FOOD PACKAGING</a:t>
            </a:r>
          </a:p>
        </p:txBody>
      </p:sp>
      <p:sp>
        <p:nvSpPr>
          <p:cNvPr id="16" name="Right Arrow 15"/>
          <p:cNvSpPr/>
          <p:nvPr/>
        </p:nvSpPr>
        <p:spPr>
          <a:xfrm>
            <a:off x="5384381" y="1758079"/>
            <a:ext cx="978408" cy="484632"/>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7" name="Left Arrow 16"/>
          <p:cNvSpPr/>
          <p:nvPr/>
        </p:nvSpPr>
        <p:spPr>
          <a:xfrm>
            <a:off x="4836047" y="4319875"/>
            <a:ext cx="978408" cy="484632"/>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8" name="Curved Left Arrow 17"/>
          <p:cNvSpPr/>
          <p:nvPr/>
        </p:nvSpPr>
        <p:spPr>
          <a:xfrm>
            <a:off x="9332435" y="2922991"/>
            <a:ext cx="1021624" cy="1216152"/>
          </a:xfrm>
          <a:prstGeom prst="curved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450665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CA2FE3-7CA7-5291-C32E-C9BC4F1674A9}"/>
              </a:ext>
            </a:extLst>
          </p:cNvPr>
          <p:cNvSpPr txBox="1"/>
          <p:nvPr/>
        </p:nvSpPr>
        <p:spPr>
          <a:xfrm>
            <a:off x="212231" y="962377"/>
            <a:ext cx="5904091" cy="400110"/>
          </a:xfrm>
          <a:prstGeom prst="rect">
            <a:avLst/>
          </a:prstGeom>
          <a:noFill/>
        </p:spPr>
        <p:txBody>
          <a:bodyPr wrap="square">
            <a:spAutoFit/>
          </a:bodyPr>
          <a:lstStyle/>
          <a:p>
            <a:r>
              <a:rPr lang="en-US" sz="2000" b="1" dirty="0">
                <a:solidFill>
                  <a:srgbClr val="213163"/>
                </a:solidFill>
              </a:rPr>
              <a:t>O</a:t>
            </a:r>
            <a:r>
              <a:rPr lang="en-IN" sz="2000" b="1" dirty="0">
                <a:solidFill>
                  <a:srgbClr val="213163"/>
                </a:solidFill>
              </a:rPr>
              <a:t>utput</a:t>
            </a:r>
            <a:endParaRPr lang="en-IN" sz="2000" dirty="0">
              <a:solidFill>
                <a:srgbClr val="213163"/>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085" y="962377"/>
            <a:ext cx="10313233" cy="5827088"/>
          </a:xfrm>
          <a:prstGeom prst="rect">
            <a:avLst/>
          </a:prstGeom>
        </p:spPr>
      </p:pic>
    </p:spTree>
    <p:extLst>
      <p:ext uri="{BB962C8B-B14F-4D97-AF65-F5344CB8AC3E}">
        <p14:creationId xmlns:p14="http://schemas.microsoft.com/office/powerpoint/2010/main" val="1672058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7804133" cy="4606389"/>
          </a:xfrm>
          <a:prstGeom prst="rect">
            <a:avLst/>
          </a:prstGeom>
          <a:noFill/>
        </p:spPr>
        <p:txBody>
          <a:bodyPr wrap="square" rtlCol="0">
            <a:spAutoFit/>
          </a:bodyPr>
          <a:lstStyle/>
          <a:p>
            <a:pPr algn="just">
              <a:lnSpc>
                <a:spcPct val="150000"/>
              </a:lnSpc>
              <a:spcAft>
                <a:spcPts val="800"/>
              </a:spcAft>
            </a:pPr>
            <a:r>
              <a:rPr lang="en-US" sz="1800" dirty="0">
                <a:latin typeface="+mn-lt"/>
              </a:rPr>
              <a:t>1. Linear regression is used to predict food quality ratings based on multiple features like taste, texture, and preparation time.</a:t>
            </a:r>
          </a:p>
          <a:p>
            <a:pPr algn="just">
              <a:lnSpc>
                <a:spcPct val="150000"/>
              </a:lnSpc>
              <a:spcAft>
                <a:spcPts val="800"/>
              </a:spcAft>
            </a:pPr>
            <a:r>
              <a:rPr lang="en-US" sz="1800" dirty="0">
                <a:latin typeface="+mn-lt"/>
              </a:rPr>
              <a:t>2. Synthetic data with 100 samples was generated to simulate real-world food quality data.</a:t>
            </a:r>
          </a:p>
          <a:p>
            <a:pPr algn="just">
              <a:lnSpc>
                <a:spcPct val="150000"/>
              </a:lnSpc>
              <a:spcAft>
                <a:spcPts val="800"/>
              </a:spcAft>
            </a:pPr>
            <a:r>
              <a:rPr lang="en-US" sz="1800" dirty="0">
                <a:latin typeface="+mn-lt"/>
              </a:rPr>
              <a:t>3. The model was trained using an 80-20 train-test split and evaluated using Mean Absolute Error (MAE) and R-squared (R²) metrics.</a:t>
            </a:r>
          </a:p>
          <a:p>
            <a:pPr algn="just">
              <a:lnSpc>
                <a:spcPct val="150000"/>
              </a:lnSpc>
              <a:spcAft>
                <a:spcPts val="800"/>
              </a:spcAft>
            </a:pPr>
            <a:r>
              <a:rPr lang="en-US" sz="1800" dirty="0">
                <a:latin typeface="+mn-lt"/>
              </a:rPr>
              <a:t>4. A scatter plot visualizes the relationship between actual and predicted food quality ratings.</a:t>
            </a:r>
          </a:p>
          <a:p>
            <a:pPr algn="just">
              <a:lnSpc>
                <a:spcPct val="150000"/>
              </a:lnSpc>
              <a:spcAft>
                <a:spcPts val="800"/>
              </a:spcAft>
            </a:pPr>
            <a:r>
              <a:rPr lang="en-US" sz="1800" dirty="0">
                <a:latin typeface="+mn-lt"/>
              </a:rPr>
              <a:t>5. The model performs well but can be enhanced by refining features or using more complex algorithms.</a:t>
            </a: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995680" y="6126328"/>
            <a:ext cx="1842351" cy="548868"/>
          </a:xfrm>
          <a:prstGeom prst="rect">
            <a:avLst/>
          </a:prstGeom>
          <a:noFill/>
        </p:spPr>
        <p:txBody>
          <a:bodyPr wrap="square" rtlCol="0">
            <a:spAutoFit/>
          </a:bodyPr>
          <a:lstStyle/>
          <a:p>
            <a:pPr lvl="4">
              <a:spcAft>
                <a:spcPts val="800"/>
              </a:spcAft>
            </a:pPr>
            <a:r>
              <a:rPr lang="en-US" sz="1100" dirty="0">
                <a:solidFill>
                  <a:schemeClr val="tx1"/>
                </a:solidFill>
                <a:hlinkClick r:id="rId3"/>
              </a:rPr>
              <a:t>https://www.kaggle.com/</a:t>
            </a:r>
            <a:endParaRPr lang="en-US" sz="1100" dirty="0">
              <a:solidFill>
                <a:schemeClr val="tx1"/>
              </a:solidFill>
            </a:endParaRPr>
          </a:p>
          <a:p>
            <a:pPr>
              <a:spcAft>
                <a:spcPts val="800"/>
              </a:spcAft>
            </a:pP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520790" y="1000329"/>
            <a:ext cx="4551680" cy="4632115"/>
          </a:xfrm>
          <a:prstGeom prst="rect">
            <a:avLst/>
          </a:prstGeom>
        </p:spPr>
      </p:pic>
    </p:spTree>
    <p:extLst>
      <p:ext uri="{BB962C8B-B14F-4D97-AF65-F5344CB8AC3E}">
        <p14:creationId xmlns:p14="http://schemas.microsoft.com/office/powerpoint/2010/main" val="195852222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schemas.microsoft.com/office/2006/documentManagement/types"/>
    <ds:schemaRef ds:uri="http://purl.org/dc/dcmitype/"/>
    <ds:schemaRef ds:uri="http://schemas.microsoft.com/office/2006/metadata/properties"/>
    <ds:schemaRef ds:uri="http://www.w3.org/XML/1998/namespace"/>
    <ds:schemaRef ds:uri="http://purl.org/dc/elements/1.1/"/>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3974</TotalTime>
  <Words>894</Words>
  <Application>Microsoft Office PowerPoint</Application>
  <PresentationFormat>Widescreen</PresentationFormat>
  <Paragraphs>104</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ullagaddipratiksha@gmail.com</cp:lastModifiedBy>
  <cp:revision>88</cp:revision>
  <dcterms:modified xsi:type="dcterms:W3CDTF">2025-03-18T04:45:15Z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