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4" r:id="rId3"/>
    <p:sldId id="326" r:id="rId4"/>
    <p:sldId id="327" r:id="rId5"/>
    <p:sldId id="328" r:id="rId6"/>
    <p:sldId id="329" r:id="rId7"/>
    <p:sldId id="257" r:id="rId8"/>
    <p:sldId id="297" r:id="rId9"/>
    <p:sldId id="286" r:id="rId10"/>
    <p:sldId id="287" r:id="rId11"/>
    <p:sldId id="288" r:id="rId12"/>
    <p:sldId id="289" r:id="rId13"/>
    <p:sldId id="330" r:id="rId14"/>
    <p:sldId id="291" r:id="rId15"/>
    <p:sldId id="309" r:id="rId16"/>
    <p:sldId id="310" r:id="rId17"/>
    <p:sldId id="293" r:id="rId18"/>
    <p:sldId id="294" r:id="rId19"/>
    <p:sldId id="319" r:id="rId20"/>
    <p:sldId id="295" r:id="rId21"/>
    <p:sldId id="296" r:id="rId22"/>
    <p:sldId id="318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20" r:id="rId31"/>
    <p:sldId id="305" r:id="rId32"/>
    <p:sldId id="306" r:id="rId33"/>
    <p:sldId id="307" r:id="rId34"/>
    <p:sldId id="314" r:id="rId35"/>
    <p:sldId id="315" r:id="rId36"/>
    <p:sldId id="316" r:id="rId37"/>
    <p:sldId id="321" r:id="rId38"/>
    <p:sldId id="322" r:id="rId39"/>
    <p:sldId id="323" r:id="rId40"/>
    <p:sldId id="275" r:id="rId41"/>
    <p:sldId id="332" r:id="rId42"/>
    <p:sldId id="333" r:id="rId43"/>
    <p:sldId id="334" r:id="rId44"/>
    <p:sldId id="335" r:id="rId45"/>
    <p:sldId id="317" r:id="rId46"/>
  </p:sldIdLst>
  <p:sldSz cx="9144000" cy="6858000" type="screen4x3"/>
  <p:notesSz cx="7102475" cy="102314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48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47.wmf"/><Relationship Id="rId5" Type="http://schemas.openxmlformats.org/officeDocument/2006/relationships/image" Target="../media/image38.wmf"/><Relationship Id="rId4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53.wmf"/><Relationship Id="rId7" Type="http://schemas.openxmlformats.org/officeDocument/2006/relationships/image" Target="../media/image34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38.wmf"/><Relationship Id="rId1" Type="http://schemas.openxmlformats.org/officeDocument/2006/relationships/image" Target="../media/image34.wmf"/><Relationship Id="rId5" Type="http://schemas.openxmlformats.org/officeDocument/2006/relationships/image" Target="../media/image75.wmf"/><Relationship Id="rId4" Type="http://schemas.openxmlformats.org/officeDocument/2006/relationships/image" Target="../media/image6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9" Type="http://schemas.openxmlformats.org/officeDocument/2006/relationships/image" Target="../media/image8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34.wmf"/><Relationship Id="rId7" Type="http://schemas.openxmlformats.org/officeDocument/2006/relationships/image" Target="../media/image84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60.wmf"/><Relationship Id="rId5" Type="http://schemas.openxmlformats.org/officeDocument/2006/relationships/image" Target="../media/image56.wmf"/><Relationship Id="rId10" Type="http://schemas.openxmlformats.org/officeDocument/2006/relationships/image" Target="../media/image86.wmf"/><Relationship Id="rId4" Type="http://schemas.openxmlformats.org/officeDocument/2006/relationships/image" Target="../media/image38.wmf"/><Relationship Id="rId9" Type="http://schemas.openxmlformats.org/officeDocument/2006/relationships/image" Target="../media/image8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2E37D-59C0-45A8-B966-445429117D7A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E8781-C986-4433-B9FC-8F283F7BC3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A870336-6C0C-4D95-A41B-50D0E7CD192A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59933"/>
            <a:ext cx="5681980" cy="4604147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809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1809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80420F8-A98F-4899-B77C-452EAD4C74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6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64.png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8.bin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87.bin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9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8.bin"/><Relationship Id="rId12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7.bin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6.bin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5.bin"/><Relationship Id="rId9" Type="http://schemas.openxmlformats.org/officeDocument/2006/relationships/oleObject" Target="../embeddings/oleObject10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10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10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11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26.bin"/><Relationship Id="rId5" Type="http://schemas.openxmlformats.org/officeDocument/2006/relationships/oleObject" Target="../embeddings/oleObject125.bin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4.bin"/><Relationship Id="rId9" Type="http://schemas.openxmlformats.org/officeDocument/2006/relationships/oleObject" Target="../embeddings/oleObject12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1857364"/>
            <a:ext cx="6577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A tutorial of Hidden Markov Model (HMM)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74657" y="3357562"/>
            <a:ext cx="1740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Qiuqiang</a:t>
            </a:r>
            <a:r>
              <a:rPr lang="en-US" altLang="zh-CN" sz="2000" b="1" dirty="0" smtClean="0"/>
              <a:t> Kong</a:t>
            </a:r>
          </a:p>
          <a:p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89427" y="2957452"/>
            <a:ext cx="123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Nov. 2015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14678" y="3786190"/>
            <a:ext cx="231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q.kong@qmul.ac.uk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1285860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Evaluate p(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|</a:t>
            </a:r>
            <a:r>
              <a:rPr lang="en-US" altLang="zh-CN" b="1" dirty="0" smtClean="0"/>
              <a:t>X</a:t>
            </a:r>
            <a:r>
              <a:rPr lang="el-GR" altLang="zh-CN" dirty="0" smtClean="0"/>
              <a:t>θ</a:t>
            </a:r>
            <a:r>
              <a:rPr lang="en-US" altLang="zh-CN" baseline="30000" dirty="0" smtClean="0"/>
              <a:t>old</a:t>
            </a:r>
            <a:r>
              <a:rPr lang="en-US" altLang="zh-CN" dirty="0" smtClean="0"/>
              <a:t>). </a:t>
            </a:r>
          </a:p>
          <a:p>
            <a:r>
              <a:rPr lang="en-US" altLang="zh-CN" dirty="0" smtClean="0"/>
              <a:t>From the form of Q(</a:t>
            </a:r>
            <a:r>
              <a:rPr lang="el-GR" altLang="zh-CN" dirty="0" smtClean="0"/>
              <a:t>θ</a:t>
            </a:r>
            <a:r>
              <a:rPr lang="en-US" altLang="zh-CN" dirty="0" smtClean="0"/>
              <a:t>, </a:t>
            </a:r>
            <a:r>
              <a:rPr lang="el-GR" altLang="zh-CN" dirty="0" smtClean="0"/>
              <a:t>θ</a:t>
            </a:r>
            <a:r>
              <a:rPr lang="en-US" altLang="zh-CN" baseline="30000" dirty="0" smtClean="0"/>
              <a:t>old</a:t>
            </a:r>
            <a:r>
              <a:rPr lang="en-US" altLang="zh-CN" dirty="0" smtClean="0"/>
              <a:t>) of HMM, there is no need to calculate p(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|</a:t>
            </a:r>
            <a:r>
              <a:rPr lang="en-US" altLang="zh-CN" b="1" dirty="0" smtClean="0"/>
              <a:t>X</a:t>
            </a:r>
            <a:r>
              <a:rPr lang="el-GR" altLang="zh-CN" dirty="0" smtClean="0"/>
              <a:t>θ</a:t>
            </a:r>
            <a:r>
              <a:rPr lang="en-US" altLang="zh-CN" baseline="30000" dirty="0" smtClean="0"/>
              <a:t>old</a:t>
            </a:r>
            <a:r>
              <a:rPr lang="en-US" altLang="zh-CN" dirty="0" smtClean="0"/>
              <a:t>) for all 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. Many terms vanish.  So just need to calculate </a:t>
            </a:r>
            <a:endParaRPr lang="zh-CN" altLang="en-US" dirty="0" smtClean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428728" y="2428868"/>
          <a:ext cx="2647950" cy="785813"/>
        </p:xfrm>
        <a:graphic>
          <a:graphicData uri="http://schemas.openxmlformats.org/presentationml/2006/ole">
            <p:oleObj spid="_x0000_s47106" name="Equation" r:id="rId3" imgW="1968480" imgH="58392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0100" y="3425611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Generally, p(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|</a:t>
            </a:r>
            <a:r>
              <a:rPr lang="en-US" altLang="zh-CN" b="1" dirty="0" smtClean="0"/>
              <a:t>X</a:t>
            </a:r>
            <a:r>
              <a:rPr lang="el-GR" altLang="zh-CN" dirty="0" smtClean="0"/>
              <a:t>θ</a:t>
            </a:r>
            <a:r>
              <a:rPr lang="en-US" altLang="zh-CN" baseline="30000" dirty="0" smtClean="0"/>
              <a:t>old</a:t>
            </a:r>
            <a:r>
              <a:rPr lang="en-US" altLang="zh-CN" dirty="0" smtClean="0"/>
              <a:t>) is difficult to estimate in PGM. While using dependency of HMM, we can simplify the computation.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714356"/>
            <a:ext cx="948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E step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00100" y="4214818"/>
            <a:ext cx="692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will show </a:t>
            </a:r>
            <a:r>
              <a:rPr lang="el-GR" altLang="zh-CN" dirty="0" smtClean="0"/>
              <a:t>γ</a:t>
            </a:r>
            <a:r>
              <a:rPr lang="en-US" altLang="zh-CN" dirty="0" smtClean="0"/>
              <a:t>(z</a:t>
            </a:r>
            <a:r>
              <a:rPr lang="en-US" altLang="zh-CN" baseline="-25000" dirty="0" smtClean="0"/>
              <a:t>nk</a:t>
            </a:r>
            <a:r>
              <a:rPr lang="en-US" altLang="zh-CN" dirty="0" smtClean="0"/>
              <a:t>) can be decomposed to forward and backward term. </a:t>
            </a:r>
            <a:endParaRPr lang="zh-CN" altLang="en-US" dirty="0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857488" y="4643446"/>
          <a:ext cx="1979853" cy="428628"/>
        </p:xfrm>
        <a:graphic>
          <a:graphicData uri="http://schemas.openxmlformats.org/presentationml/2006/ole">
            <p:oleObj spid="_x0000_s47108" name="Equation" r:id="rId4" imgW="1231560" imgH="2664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88766" y="5559998"/>
            <a:ext cx="629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Both of forward and backward term can be computed efficiently. 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643306" y="5072074"/>
            <a:ext cx="500066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286248" y="5072074"/>
            <a:ext cx="500066" cy="1588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14678" y="5072074"/>
            <a:ext cx="9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forward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6248" y="5072074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backward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72330" y="470274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(5)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85918" y="4857760"/>
          <a:ext cx="2357454" cy="1109390"/>
        </p:xfrm>
        <a:graphic>
          <a:graphicData uri="http://schemas.openxmlformats.org/presentationml/2006/ole">
            <p:oleObj spid="_x0000_s48131" name="Equation" r:id="rId3" imgW="1942920" imgH="9144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8662" y="4917056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1214422"/>
            <a:ext cx="490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Using independence of PGM, we can decompose</a:t>
            </a:r>
            <a:endParaRPr lang="zh-CN" altLang="en-US" dirty="0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5643570" y="1214422"/>
          <a:ext cx="900119" cy="428628"/>
        </p:xfrm>
        <a:graphic>
          <a:graphicData uri="http://schemas.openxmlformats.org/presentationml/2006/ole">
            <p:oleObj spid="_x0000_s48132" name="Equation" r:id="rId4" imgW="533160" imgH="2538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72330" y="1605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7224" y="1571612"/>
            <a:ext cx="345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into forward and backward term. 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14876" y="4857760"/>
            <a:ext cx="110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(Forward)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4876" y="5643578"/>
            <a:ext cx="12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(Backward)</a:t>
            </a:r>
            <a:endParaRPr lang="zh-CN" altLang="en-US" dirty="0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214414" y="2214554"/>
          <a:ext cx="3429024" cy="2400317"/>
        </p:xfrm>
        <a:graphic>
          <a:graphicData uri="http://schemas.openxmlformats.org/presentationml/2006/ole">
            <p:oleObj spid="_x0000_s48133" name="Equation" r:id="rId5" imgW="2793960" imgH="1955520" progId="Equation.DSMT4">
              <p:embed/>
            </p:oleObj>
          </a:graphicData>
        </a:graphic>
      </p:graphicFrame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8" y="2105296"/>
            <a:ext cx="316405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857224" y="571480"/>
            <a:ext cx="3876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Forward Backward algorithm</a:t>
            </a:r>
            <a:endParaRPr lang="zh-CN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16" y="363117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HMM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72264" y="428625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(6)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2264" y="485776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(7)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72264" y="564357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(8)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14480" y="1071546"/>
            <a:ext cx="547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Can be computed efficiently using dependency of HMM</a:t>
            </a:r>
            <a:endParaRPr lang="zh-CN" altLang="en-US" dirty="0"/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977094" y="2643182"/>
          <a:ext cx="6738178" cy="3786214"/>
        </p:xfrm>
        <a:graphic>
          <a:graphicData uri="http://schemas.openxmlformats.org/presentationml/2006/ole">
            <p:oleObj spid="_x0000_s49155" name="Equation" r:id="rId3" imgW="5333760" imgH="2997000" progId="Equation.DSMT4">
              <p:embed/>
            </p:oleObj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1000100" y="2071678"/>
          <a:ext cx="2555893" cy="571504"/>
        </p:xfrm>
        <a:graphic>
          <a:graphicData uri="http://schemas.openxmlformats.org/presentationml/2006/ole">
            <p:oleObj spid="_x0000_s49156" name="Equation" r:id="rId4" imgW="2044440" imgH="457200" progId="Equation.DSMT4">
              <p:embed/>
            </p:oleObj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1750199" y="1500174"/>
          <a:ext cx="1821669" cy="357190"/>
        </p:xfrm>
        <a:graphic>
          <a:graphicData uri="http://schemas.openxmlformats.org/presentationml/2006/ole">
            <p:oleObj spid="_x0000_s49157" name="Equation" r:id="rId5" imgW="1295280" imgH="2538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8662" y="1500174"/>
            <a:ext cx="85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denote</a:t>
            </a:r>
            <a:endParaRPr lang="zh-CN" alt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8" y="1714488"/>
            <a:ext cx="316405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928662" y="559338"/>
            <a:ext cx="104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Compute</a:t>
            </a:r>
            <a:endParaRPr lang="zh-CN" altLang="en-US" b="1" dirty="0"/>
          </a:p>
        </p:txBody>
      </p: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2071670" y="500042"/>
          <a:ext cx="632736" cy="428628"/>
        </p:xfrm>
        <a:graphic>
          <a:graphicData uri="http://schemas.openxmlformats.org/presentationml/2006/ole">
            <p:oleObj spid="_x0000_s49160" name="Equation" r:id="rId7" imgW="393480" imgH="266400" progId="Equation.DSMT4">
              <p:embed/>
            </p:oleObj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1010306" y="1000108"/>
          <a:ext cx="632736" cy="428628"/>
        </p:xfrm>
        <a:graphic>
          <a:graphicData uri="http://schemas.openxmlformats.org/presentationml/2006/ole">
            <p:oleObj spid="_x0000_s49161" name="Equation" r:id="rId8" imgW="393480" imgH="26640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72000" y="150017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(9)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0" y="214311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(10)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86710" y="591718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(11)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16" y="327398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HMM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7694" y="571480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 </a:t>
            </a:r>
            <a:endParaRPr lang="zh-CN" alt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428728" y="642918"/>
          <a:ext cx="3163979" cy="1143008"/>
        </p:xfrm>
        <a:graphic>
          <a:graphicData uri="http://schemas.openxmlformats.org/presentationml/2006/ole">
            <p:oleObj spid="_x0000_s87042" name="Equation" r:id="rId3" imgW="2425680" imgH="87624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14876" y="1273718"/>
            <a:ext cx="282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(integrate both side of (11) 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000240"/>
            <a:ext cx="438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*Byproduct: the likelihood of a sequence X: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874561" y="1857364"/>
          <a:ext cx="1126199" cy="571504"/>
        </p:xfrm>
        <a:graphic>
          <a:graphicData uri="http://schemas.openxmlformats.org/presentationml/2006/ole">
            <p:oleObj spid="_x0000_s87043" name="Equation" r:id="rId4" imgW="850680" imgH="43164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2910" y="2773916"/>
            <a:ext cx="104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Compute</a:t>
            </a:r>
            <a:endParaRPr lang="zh-CN" altLang="en-US" b="1" dirty="0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1714480" y="2714620"/>
          <a:ext cx="653148" cy="428628"/>
        </p:xfrm>
        <a:graphic>
          <a:graphicData uri="http://schemas.openxmlformats.org/presentationml/2006/ole">
            <p:oleObj spid="_x0000_s87044" name="Equation" r:id="rId5" imgW="406080" imgH="266400" progId="Equation.DSMT4">
              <p:embed/>
            </p:oleObj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714347" y="3214686"/>
          <a:ext cx="7730669" cy="2428892"/>
        </p:xfrm>
        <a:graphic>
          <a:graphicData uri="http://schemas.openxmlformats.org/presentationml/2006/ole">
            <p:oleObj spid="_x0000_s87045" name="Equation" r:id="rId6" imgW="5981400" imgH="187956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2910" y="5917188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 </a:t>
            </a:r>
            <a:endParaRPr lang="zh-CN" altLang="en-US" dirty="0"/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500165" y="5786454"/>
          <a:ext cx="2402573" cy="642942"/>
        </p:xfrm>
        <a:graphic>
          <a:graphicData uri="http://schemas.openxmlformats.org/presentationml/2006/ole">
            <p:oleObj spid="_x0000_s87046" name="Equation" r:id="rId7" imgW="1803240" imgH="4824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858148" y="64291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(12)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58148" y="128586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(13)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58148" y="192880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(14)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58148" y="514351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(15)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58148" y="585789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(16)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928662" y="1928802"/>
          <a:ext cx="5912436" cy="2643206"/>
        </p:xfrm>
        <a:graphic>
          <a:graphicData uri="http://schemas.openxmlformats.org/presentationml/2006/ole">
            <p:oleObj spid="_x0000_s51202" name="Equation" r:id="rId3" imgW="4317840" imgH="1930320" progId="Equation.DSMT4">
              <p:embed/>
            </p:oleObj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7" y="714356"/>
            <a:ext cx="316405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57224" y="785794"/>
            <a:ext cx="104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Compute</a:t>
            </a:r>
            <a:endParaRPr lang="zh-CN" altLang="en-US" b="1" dirty="0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2000231" y="785794"/>
          <a:ext cx="932661" cy="357190"/>
        </p:xfrm>
        <a:graphic>
          <a:graphicData uri="http://schemas.openxmlformats.org/presentationml/2006/ole">
            <p:oleObj spid="_x0000_s51203" name="Equation" r:id="rId5" imgW="596880" imgH="2286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7224" y="1357298"/>
            <a:ext cx="385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Using conditional dependency of HMM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29454" y="228599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HMM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29520" y="421481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(17)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571480"/>
            <a:ext cx="10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M step</a:t>
            </a:r>
            <a:endParaRPr lang="zh-CN" altLang="en-US" sz="2400" b="1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857224" y="1719852"/>
          <a:ext cx="7274429" cy="642942"/>
        </p:xfrm>
        <a:graphic>
          <a:graphicData uri="http://schemas.openxmlformats.org/presentationml/2006/ole">
            <p:oleObj spid="_x0000_s67586" name="Equation" r:id="rId3" imgW="5029200" imgH="444240" progId="Equation.DSMT4">
              <p:embed/>
            </p:oleObj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2000232" y="2505670"/>
            <a:ext cx="928694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143240" y="2505670"/>
            <a:ext cx="2214578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572132" y="2500306"/>
            <a:ext cx="2571768" cy="536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43108" y="257710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4810" y="25649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57950" y="257710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6556" y="3077174"/>
            <a:ext cx="2775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b="1" dirty="0" smtClean="0"/>
              <a:t>π</a:t>
            </a:r>
            <a:r>
              <a:rPr lang="en-US" altLang="zh-CN" dirty="0" smtClean="0"/>
              <a:t> is only associated with </a:t>
            </a:r>
            <a:r>
              <a:rPr lang="zh-CN" altLang="en-US" b="1" dirty="0" smtClean="0">
                <a:solidFill>
                  <a:srgbClr val="FF0000"/>
                </a:solidFill>
              </a:rPr>
              <a:t>①</a:t>
            </a:r>
            <a:endParaRPr lang="en-US" altLang="zh-CN" dirty="0" smtClean="0"/>
          </a:p>
          <a:p>
            <a:r>
              <a:rPr lang="en-US" altLang="zh-CN" b="1" dirty="0" smtClean="0"/>
              <a:t>A</a:t>
            </a:r>
            <a:r>
              <a:rPr lang="en-US" altLang="zh-CN" dirty="0" smtClean="0"/>
              <a:t> is only associated with </a:t>
            </a:r>
            <a:r>
              <a:rPr lang="zh-CN" altLang="en-US" b="1" dirty="0" smtClean="0">
                <a:solidFill>
                  <a:srgbClr val="FF0000"/>
                </a:solidFill>
              </a:rPr>
              <a:t>②</a:t>
            </a:r>
            <a:endParaRPr lang="en-US" altLang="zh-CN" dirty="0" smtClean="0"/>
          </a:p>
          <a:p>
            <a:r>
              <a:rPr lang="en-US" altLang="zh-CN" dirty="0" smtClean="0"/>
              <a:t>φ is only associated with </a:t>
            </a:r>
            <a:r>
              <a:rPr lang="zh-CN" altLang="en-US" b="1" dirty="0" smtClean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1142984"/>
            <a:ext cx="626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 M step, need to optimize Q(</a:t>
            </a:r>
            <a:r>
              <a:rPr lang="el-GR" altLang="zh-CN" dirty="0" smtClean="0"/>
              <a:t>θ</a:t>
            </a:r>
            <a:r>
              <a:rPr lang="en-US" altLang="zh-CN" dirty="0" smtClean="0"/>
              <a:t>,</a:t>
            </a:r>
            <a:r>
              <a:rPr lang="el-GR" altLang="zh-CN" dirty="0" smtClean="0"/>
              <a:t>θ</a:t>
            </a:r>
            <a:r>
              <a:rPr lang="en-US" altLang="zh-CN" baseline="30000" dirty="0" smtClean="0"/>
              <a:t>old</a:t>
            </a:r>
            <a:r>
              <a:rPr lang="en-US" altLang="zh-CN" dirty="0" smtClean="0"/>
              <a:t>) with respect to </a:t>
            </a:r>
            <a:r>
              <a:rPr lang="el-GR" altLang="zh-CN" dirty="0" smtClean="0"/>
              <a:t>θ</a:t>
            </a:r>
            <a:r>
              <a:rPr lang="en-US" altLang="zh-CN" dirty="0" smtClean="0"/>
              <a:t> = {</a:t>
            </a:r>
            <a:r>
              <a:rPr lang="el-GR" altLang="zh-CN" b="1" dirty="0" smtClean="0"/>
              <a:t>π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, φ}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564" y="4357694"/>
            <a:ext cx="616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b="1" dirty="0" smtClean="0"/>
              <a:t>π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, φ are independent, so they can be optimized respectively. 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86776" y="185736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(18)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55933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maximize</a:t>
            </a:r>
            <a:r>
              <a:rPr lang="en-US" altLang="zh-CN" dirty="0" smtClean="0"/>
              <a:t> </a:t>
            </a:r>
            <a:r>
              <a:rPr lang="el-GR" altLang="zh-CN" b="1" dirty="0" smtClean="0"/>
              <a:t>π</a:t>
            </a:r>
            <a:endParaRPr lang="zh-CN" altLang="en-US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2500298" y="857232"/>
          <a:ext cx="785818" cy="597905"/>
        </p:xfrm>
        <a:graphic>
          <a:graphicData uri="http://schemas.openxmlformats.org/presentationml/2006/ole">
            <p:oleObj spid="_x0000_s68610" name="Equation" r:id="rId3" imgW="583920" imgH="44424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7554" y="987966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into consideration, introduce Lagrange function</a:t>
            </a:r>
            <a:endParaRPr lang="zh-CN" altLang="en-US" dirty="0" smtClean="0"/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857224" y="1500174"/>
          <a:ext cx="3786214" cy="745472"/>
        </p:xfrm>
        <a:graphic>
          <a:graphicData uri="http://schemas.openxmlformats.org/presentationml/2006/ole">
            <p:oleObj spid="_x0000_s68611" name="Equation" r:id="rId4" imgW="2450880" imgH="482400" progId="Equation.DSMT4">
              <p:embed/>
            </p:oleObj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285852" y="2428868"/>
          <a:ext cx="2134736" cy="571504"/>
        </p:xfrm>
        <a:graphic>
          <a:graphicData uri="http://schemas.openxmlformats.org/presentationml/2006/ole">
            <p:oleObj spid="_x0000_s68612" name="Equation" r:id="rId5" imgW="1612800" imgH="431640" progId="Equation.DSMT4">
              <p:embed/>
            </p:oleObj>
          </a:graphicData>
        </a:graphic>
      </p:graphicFrame>
      <p:sp>
        <p:nvSpPr>
          <p:cNvPr id="10" name="右箭头 9"/>
          <p:cNvSpPr/>
          <p:nvPr/>
        </p:nvSpPr>
        <p:spPr>
          <a:xfrm>
            <a:off x="3710701" y="2571744"/>
            <a:ext cx="432671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4500562" y="2357430"/>
          <a:ext cx="2267157" cy="928694"/>
        </p:xfrm>
        <a:graphic>
          <a:graphicData uri="http://schemas.openxmlformats.org/presentationml/2006/ole">
            <p:oleObj spid="_x0000_s68613" name="Equation" r:id="rId6" imgW="1549080" imgH="63468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57224" y="328612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maximize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A</a:t>
            </a:r>
            <a:endParaRPr lang="zh-CN" altLang="en-US" dirty="0"/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2428860" y="3571876"/>
          <a:ext cx="2004466" cy="642942"/>
        </p:xfrm>
        <a:graphic>
          <a:graphicData uri="http://schemas.openxmlformats.org/presentationml/2006/ole">
            <p:oleObj spid="_x0000_s68614" name="Equation" r:id="rId7" imgW="1346040" imgH="431640" progId="Equation.DSMT4">
              <p:embed/>
            </p:oleObj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910803" y="4214818"/>
          <a:ext cx="6947345" cy="642942"/>
        </p:xfrm>
        <a:graphic>
          <a:graphicData uri="http://schemas.openxmlformats.org/presentationml/2006/ole">
            <p:oleObj spid="_x0000_s68615" name="Equation" r:id="rId8" imgW="4940280" imgH="457200" progId="Equation.DSMT4">
              <p:embed/>
            </p:oleObj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1357289" y="5143512"/>
          <a:ext cx="2628919" cy="571504"/>
        </p:xfrm>
        <a:graphic>
          <a:graphicData uri="http://schemas.openxmlformats.org/presentationml/2006/ole">
            <p:oleObj spid="_x0000_s68616" name="Equation" r:id="rId9" imgW="2044440" imgH="444240" progId="Equation.DSMT4">
              <p:embed/>
            </p:oleObj>
          </a:graphicData>
        </a:graphic>
      </p:graphicFrame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4626120" y="4929198"/>
          <a:ext cx="2803400" cy="1000132"/>
        </p:xfrm>
        <a:graphic>
          <a:graphicData uri="http://schemas.openxmlformats.org/presentationml/2006/ole">
            <p:oleObj spid="_x0000_s68617" name="Equation" r:id="rId10" imgW="2349360" imgH="83808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85786" y="2500306"/>
            <a:ext cx="4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Let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57224" y="5143512"/>
            <a:ext cx="4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Let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85786" y="5997379"/>
            <a:ext cx="742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shows the elements which are zero in A</a:t>
            </a:r>
            <a:r>
              <a:rPr lang="en-US" altLang="zh-CN" baseline="-25000" dirty="0" smtClean="0"/>
              <a:t>jk</a:t>
            </a:r>
            <a:r>
              <a:rPr lang="en-US" altLang="zh-CN" dirty="0" smtClean="0"/>
              <a:t> will keep zero all the time. </a:t>
            </a:r>
          </a:p>
          <a:p>
            <a:r>
              <a:rPr lang="en-US" altLang="zh-CN" dirty="0" smtClean="0"/>
              <a:t>So it you want to get left-right HMM just initialize A as upper diagonal matrix. 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5786" y="1000108"/>
            <a:ext cx="159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Take constraint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5090" y="3714752"/>
            <a:ext cx="159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Take constraint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29124" y="3702610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into consideration, introduce Lagrange function</a:t>
            </a:r>
            <a:endParaRPr lang="zh-CN" altLang="en-US" dirty="0" smtClean="0"/>
          </a:p>
        </p:txBody>
      </p:sp>
      <p:sp>
        <p:nvSpPr>
          <p:cNvPr id="28" name="右箭头 27"/>
          <p:cNvSpPr/>
          <p:nvPr/>
        </p:nvSpPr>
        <p:spPr>
          <a:xfrm>
            <a:off x="4067891" y="5286388"/>
            <a:ext cx="432671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572396" y="164305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(19)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572396" y="242886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(20)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143900" y="434555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(21)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43900" y="521495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(22)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28596" y="57148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0034" y="32739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92867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emission distribution can be </a:t>
            </a:r>
            <a:r>
              <a:rPr lang="en-US" altLang="zh-CN" dirty="0" err="1" smtClean="0"/>
              <a:t>multinominal</a:t>
            </a:r>
            <a:r>
              <a:rPr lang="en-US" altLang="zh-CN" dirty="0" smtClean="0"/>
              <a:t>, Gaussian, etc. We will discuss separately.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2976" y="1857364"/>
            <a:ext cx="579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Emission </a:t>
            </a:r>
            <a:r>
              <a:rPr lang="en-US" altLang="zh-CN" b="1" dirty="0" err="1" smtClean="0"/>
              <a:t>distribtution</a:t>
            </a:r>
            <a:r>
              <a:rPr lang="en-US" altLang="zh-CN" b="1" dirty="0" smtClean="0"/>
              <a:t> is discrete </a:t>
            </a:r>
            <a:r>
              <a:rPr lang="en-US" altLang="zh-CN" b="1" dirty="0" err="1" smtClean="0"/>
              <a:t>multinominal</a:t>
            </a:r>
            <a:r>
              <a:rPr lang="en-US" altLang="zh-CN" b="1" dirty="0" smtClean="0"/>
              <a:t> distribution</a:t>
            </a:r>
            <a:endParaRPr lang="zh-CN" altLang="en-US" b="1" dirty="0"/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222817" y="2662238"/>
          <a:ext cx="2018455" cy="623886"/>
        </p:xfrm>
        <a:graphic>
          <a:graphicData uri="http://schemas.openxmlformats.org/presentationml/2006/ole">
            <p:oleObj spid="_x0000_s53253" name="Equation" r:id="rId3" imgW="1396800" imgH="431640" progId="Equation.DSMT4">
              <p:embed/>
            </p:oleObj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000232" y="3429000"/>
          <a:ext cx="3294086" cy="357190"/>
        </p:xfrm>
        <a:graphic>
          <a:graphicData uri="http://schemas.openxmlformats.org/presentationml/2006/ole">
            <p:oleObj spid="_x0000_s53254" name="Equation" r:id="rId4" imgW="2108160" imgH="2286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42976" y="3416858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</a:t>
            </a:r>
            <a:endParaRPr lang="zh-CN" altLang="en-US" dirty="0"/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3428992" y="2643182"/>
          <a:ext cx="2382838" cy="642937"/>
        </p:xfrm>
        <a:graphic>
          <a:graphicData uri="http://schemas.openxmlformats.org/presentationml/2006/ole">
            <p:oleObj spid="_x0000_s53255" name="Equation" r:id="rId5" imgW="1600200" imgH="43164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42976" y="3876684"/>
            <a:ext cx="561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en-US" altLang="zh-CN" baseline="-25000" dirty="0" smtClean="0"/>
              <a:t>km</a:t>
            </a:r>
            <a:r>
              <a:rPr lang="en-US" altLang="zh-CN" dirty="0" smtClean="0"/>
              <a:t> represents the probability of m-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event at k-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state. 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42976" y="4559866"/>
            <a:ext cx="449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 estimate B</a:t>
            </a:r>
            <a:r>
              <a:rPr lang="en-US" altLang="zh-CN" baseline="-25000" dirty="0" smtClean="0"/>
              <a:t>km</a:t>
            </a:r>
            <a:r>
              <a:rPr lang="en-US" altLang="zh-CN" dirty="0" smtClean="0"/>
              <a:t>, introduce </a:t>
            </a:r>
            <a:r>
              <a:rPr lang="en-US" altLang="zh-CN" dirty="0" err="1" smtClean="0"/>
              <a:t>Lagarange</a:t>
            </a:r>
            <a:r>
              <a:rPr lang="en-US" altLang="zh-CN" dirty="0" smtClean="0"/>
              <a:t> function</a:t>
            </a:r>
            <a:endParaRPr lang="zh-CN" altLang="en-US" dirty="0"/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1214414" y="4929198"/>
          <a:ext cx="6127793" cy="571504"/>
        </p:xfrm>
        <a:graphic>
          <a:graphicData uri="http://schemas.openxmlformats.org/presentationml/2006/ole">
            <p:oleObj spid="_x0000_s53257" name="Equation" r:id="rId6" imgW="4902120" imgH="457200" progId="Equation.DSMT4">
              <p:embed/>
            </p:oleObj>
          </a:graphicData>
        </a:graphic>
      </p:graphicFrame>
      <p:sp>
        <p:nvSpPr>
          <p:cNvPr id="22" name="右箭头 21"/>
          <p:cNvSpPr/>
          <p:nvPr/>
        </p:nvSpPr>
        <p:spPr>
          <a:xfrm>
            <a:off x="3571868" y="6000768"/>
            <a:ext cx="428628" cy="212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4357686" y="5734072"/>
          <a:ext cx="2921868" cy="909638"/>
        </p:xfrm>
        <a:graphic>
          <a:graphicData uri="http://schemas.openxmlformats.org/presentationml/2006/ole">
            <p:oleObj spid="_x0000_s53260" name="Equation" r:id="rId7" imgW="2692080" imgH="838080" progId="Equation.DSMT4">
              <p:embed/>
            </p:oleObj>
          </a:graphicData>
        </a:graphic>
      </p:graphicFrame>
      <p:sp>
        <p:nvSpPr>
          <p:cNvPr id="26" name="矩形 25"/>
          <p:cNvSpPr/>
          <p:nvPr/>
        </p:nvSpPr>
        <p:spPr>
          <a:xfrm>
            <a:off x="714348" y="57148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4348" y="185736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Ⅰ.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71538" y="55933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Maximize </a:t>
            </a:r>
            <a:r>
              <a:rPr lang="el-GR" altLang="zh-CN" dirty="0" smtClean="0"/>
              <a:t>φ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42976" y="2285992"/>
            <a:ext cx="27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probability density function</a:t>
            </a:r>
            <a:endParaRPr lang="zh-CN" altLang="en-US" dirty="0"/>
          </a:p>
        </p:txBody>
      </p:sp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1285851" y="5857892"/>
          <a:ext cx="2000265" cy="595120"/>
        </p:xfrm>
        <a:graphic>
          <a:graphicData uri="http://schemas.openxmlformats.org/presentationml/2006/ole">
            <p:oleObj spid="_x0000_s53261" name="Equation" r:id="rId8" imgW="1536480" imgH="45720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798445" y="271462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(23)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86710" y="500063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(24)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86710" y="592933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(25)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14356"/>
            <a:ext cx="376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EM algorithm for </a:t>
            </a:r>
            <a:r>
              <a:rPr lang="en-US" altLang="zh-CN" b="1" dirty="0" err="1" smtClean="0"/>
              <a:t>multinominal</a:t>
            </a:r>
            <a:r>
              <a:rPr lang="en-US" altLang="zh-CN" b="1" dirty="0" smtClean="0"/>
              <a:t>-HMM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1285860"/>
            <a:ext cx="18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Init parameters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1538" y="2202412"/>
            <a:ext cx="9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E step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709" y="2571744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Calculate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86116" y="255960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using (6)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71604" y="2928934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Calculate </a:t>
            </a:r>
            <a:endParaRPr lang="zh-CN" altLang="en-US" dirty="0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2714612" y="2928934"/>
          <a:ext cx="932663" cy="357190"/>
        </p:xfrm>
        <a:graphic>
          <a:graphicData uri="http://schemas.openxmlformats.org/presentationml/2006/ole">
            <p:oleObj spid="_x0000_s54276" name="Equation" r:id="rId3" imgW="596880" imgH="228600" progId="Equation.DSMT4">
              <p:embed/>
            </p:oleObj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2714612" y="2586032"/>
          <a:ext cx="571504" cy="342902"/>
        </p:xfrm>
        <a:graphic>
          <a:graphicData uri="http://schemas.openxmlformats.org/presentationml/2006/ole">
            <p:oleObj spid="_x0000_s54277" name="Equation" r:id="rId4" imgW="380880" imgH="2286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1538" y="3500438"/>
            <a:ext cx="106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M step</a:t>
            </a:r>
            <a:endParaRPr lang="zh-CN" altLang="en-US" dirty="0"/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1714495" y="3929066"/>
          <a:ext cx="2143125" cy="877887"/>
        </p:xfrm>
        <a:graphic>
          <a:graphicData uri="http://schemas.openxmlformats.org/presentationml/2006/ole">
            <p:oleObj spid="_x0000_s54278" name="Equation" r:id="rId5" imgW="1549080" imgH="634680" progId="Equation.DSMT4">
              <p:embed/>
            </p:oleObj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1716645" y="4857760"/>
          <a:ext cx="3212545" cy="1000132"/>
        </p:xfrm>
        <a:graphic>
          <a:graphicData uri="http://schemas.openxmlformats.org/presentationml/2006/ole">
            <p:oleObj spid="_x0000_s54281" name="Equation" r:id="rId6" imgW="2692080" imgH="838080" progId="Equation.DSMT4">
              <p:embed/>
            </p:oleObj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4411806" y="3714752"/>
          <a:ext cx="2803400" cy="1000132"/>
        </p:xfrm>
        <a:graphic>
          <a:graphicData uri="http://schemas.openxmlformats.org/presentationml/2006/ole">
            <p:oleObj spid="_x0000_s54282" name="Equation" r:id="rId7" imgW="2349360" imgH="83808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071538" y="5929330"/>
            <a:ext cx="415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If converge then stop, otherwise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2.</a:t>
            </a:r>
            <a:endParaRPr lang="zh-CN" altLang="en-US" dirty="0"/>
          </a:p>
        </p:txBody>
      </p:sp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2143108" y="1643050"/>
          <a:ext cx="3294086" cy="357190"/>
        </p:xfrm>
        <a:graphic>
          <a:graphicData uri="http://schemas.openxmlformats.org/presentationml/2006/ole">
            <p:oleObj spid="_x0000_s54284" name="Equation" r:id="rId8" imgW="2108160" imgH="228600" progId="Equation.DSMT4">
              <p:embed/>
            </p:oleObj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3000364" y="1311209"/>
          <a:ext cx="1285885" cy="331841"/>
        </p:xfrm>
        <a:graphic>
          <a:graphicData uri="http://schemas.openxmlformats.org/presentationml/2006/ole">
            <p:oleObj spid="_x0000_s54285" name="Equation" r:id="rId9" imgW="787320" imgH="20304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85852" y="1643050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43306" y="2916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using (17)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857232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Example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853975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Data{1} = [1 1 1 4 1 1 1 2 2 2 2 2 2 1 2 2 2 2 3 3 3 3 3 1 3 3 3]</a:t>
            </a:r>
          </a:p>
          <a:p>
            <a:r>
              <a:rPr lang="en-US" altLang="zh-CN" dirty="0" smtClean="0"/>
              <a:t>Data{2} = [1 1 2 1 1 1 1 1 2 2 2 3 2 2 2 2 2 3 3 3 3 3 4 3 3 3]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71604" y="3728869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b="1" dirty="0" smtClean="0"/>
              <a:t>π</a:t>
            </a:r>
            <a:r>
              <a:rPr lang="en-US" altLang="zh-CN" dirty="0" smtClean="0"/>
              <a:t> = [1, 0, 0]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71604" y="4228935"/>
            <a:ext cx="2178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</a:t>
            </a:r>
            <a:r>
              <a:rPr lang="en-US" altLang="zh-CN" dirty="0" smtClean="0"/>
              <a:t> = [ 0.87, 0.13, 0,00</a:t>
            </a:r>
          </a:p>
          <a:p>
            <a:r>
              <a:rPr lang="en-US" altLang="zh-CN" dirty="0" smtClean="0"/>
              <a:t>         0.00, 0.90, 0.10</a:t>
            </a:r>
          </a:p>
          <a:p>
            <a:r>
              <a:rPr lang="en-US" altLang="zh-CN" dirty="0" smtClean="0"/>
              <a:t>         0.00, 0.00, 0.10]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786" y="2773916"/>
            <a:ext cx="345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State num: 3, </a:t>
            </a:r>
            <a:r>
              <a:rPr lang="en-US" altLang="zh-CN" dirty="0" err="1" smtClean="0"/>
              <a:t>multinominal</a:t>
            </a:r>
            <a:r>
              <a:rPr lang="en-US" altLang="zh-CN" dirty="0" smtClean="0"/>
              <a:t> num: 4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71604" y="5157629"/>
            <a:ext cx="2231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</a:t>
            </a:r>
            <a:r>
              <a:rPr lang="en-US" altLang="zh-CN" dirty="0" smtClean="0"/>
              <a:t> = [ 0.85, 0.06, 0.05</a:t>
            </a:r>
          </a:p>
          <a:p>
            <a:r>
              <a:rPr lang="en-US" altLang="zh-CN" dirty="0" smtClean="0"/>
              <a:t>         0.08, 0.89, 0.00</a:t>
            </a:r>
          </a:p>
          <a:p>
            <a:r>
              <a:rPr lang="en-US" altLang="zh-CN" dirty="0" smtClean="0"/>
              <a:t>         0.00, 0.05, 0.89</a:t>
            </a:r>
          </a:p>
          <a:p>
            <a:r>
              <a:rPr lang="en-US" altLang="zh-CN" dirty="0" smtClean="0"/>
              <a:t>         0.07, 0.00, 0.06 ]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8486" y="1345156"/>
            <a:ext cx="526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Generate </a:t>
            </a:r>
            <a:r>
              <a:rPr lang="en-US" altLang="zh-CN" dirty="0" err="1" smtClean="0"/>
              <a:t>Multinominal</a:t>
            </a:r>
            <a:r>
              <a:rPr lang="en-US" altLang="zh-CN" dirty="0" smtClean="0"/>
              <a:t>-HMM for </a:t>
            </a:r>
            <a:r>
              <a:rPr lang="en-US" altLang="zh-CN" dirty="0" err="1" smtClean="0"/>
              <a:t>belowing</a:t>
            </a:r>
            <a:r>
              <a:rPr lang="en-US" altLang="zh-CN" dirty="0" smtClean="0"/>
              <a:t> sequences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3729" y="335756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Output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857232"/>
            <a:ext cx="277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Application of HMM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14546" y="1857364"/>
            <a:ext cx="302172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 smtClean="0"/>
              <a:t> Stock price analysis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 smtClean="0"/>
              <a:t> Auto speech recognition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 smtClean="0"/>
              <a:t> Character recognition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 smtClean="0"/>
              <a:t> Sequence alignment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 smtClean="0"/>
              <a:t> etc. 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3340" y="702214"/>
            <a:ext cx="482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Ⅱ.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Emission distribution is Gaussian distribution</a:t>
            </a:r>
            <a:endParaRPr lang="zh-CN" altLang="en-US" b="1" dirty="0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929058" y="1247393"/>
          <a:ext cx="2571768" cy="395657"/>
        </p:xfrm>
        <a:graphic>
          <a:graphicData uri="http://schemas.openxmlformats.org/presentationml/2006/ole">
            <p:oleObj spid="_x0000_s55299" name="Equation" r:id="rId3" imgW="1650960" imgH="2538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2976" y="1773784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 </a:t>
            </a:r>
            <a:endParaRPr lang="zh-CN" altLang="en-US" dirty="0"/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1928794" y="2428868"/>
          <a:ext cx="5311926" cy="1071570"/>
        </p:xfrm>
        <a:graphic>
          <a:graphicData uri="http://schemas.openxmlformats.org/presentationml/2006/ole">
            <p:oleObj spid="_x0000_s55303" name="Equation" r:id="rId4" imgW="4406760" imgH="888840" progId="Equation.DSMT4">
              <p:embed/>
            </p:oleObj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1357289" y="4929198"/>
          <a:ext cx="2446751" cy="642942"/>
        </p:xfrm>
        <a:graphic>
          <a:graphicData uri="http://schemas.openxmlformats.org/presentationml/2006/ole">
            <p:oleObj spid="_x0000_s55304" name="Equation" r:id="rId5" imgW="1739880" imgH="457200" progId="Equation.DSMT4">
              <p:embed/>
            </p:oleObj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1357290" y="5786454"/>
          <a:ext cx="2446751" cy="642942"/>
        </p:xfrm>
        <a:graphic>
          <a:graphicData uri="http://schemas.openxmlformats.org/presentationml/2006/ole">
            <p:oleObj spid="_x0000_s55305" name="Equation" r:id="rId6" imgW="1739880" imgH="457200" progId="Equation.DSMT4">
              <p:embed/>
            </p:oleObj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4763584" y="4572008"/>
          <a:ext cx="2094432" cy="1071570"/>
        </p:xfrm>
        <a:graphic>
          <a:graphicData uri="http://schemas.openxmlformats.org/presentationml/2006/ole">
            <p:oleObj spid="_x0000_s55306" name="Equation" r:id="rId7" imgW="1638000" imgH="838080" progId="Equation.DSMT4">
              <p:embed/>
            </p:oleObj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4803632" y="5715016"/>
          <a:ext cx="3197392" cy="1000132"/>
        </p:xfrm>
        <a:graphic>
          <a:graphicData uri="http://schemas.openxmlformats.org/presentationml/2006/ole">
            <p:oleObj spid="_x0000_s55307" name="Equation" r:id="rId8" imgW="2679480" imgH="838080" progId="Equation.DSMT4">
              <p:embed/>
            </p:oleObj>
          </a:graphicData>
        </a:graphic>
      </p:graphicFrame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1928794" y="1785926"/>
          <a:ext cx="2401110" cy="357190"/>
        </p:xfrm>
        <a:graphic>
          <a:graphicData uri="http://schemas.openxmlformats.org/presentationml/2006/ole">
            <p:oleObj spid="_x0000_s55308" name="Equation" r:id="rId9" imgW="1536480" imgH="2286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56055" y="1285860"/>
            <a:ext cx="27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probability density function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42976" y="250030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Define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4414" y="3786190"/>
            <a:ext cx="586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 estimate parameters, let derivative of (27) with respect to 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12693" y="121442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(26)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72396" y="307181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(27)</a:t>
            </a:r>
            <a:endParaRPr lang="zh-CN" altLang="en-US" dirty="0"/>
          </a:p>
        </p:txBody>
      </p:sp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1314444" y="4143383"/>
          <a:ext cx="2400300" cy="357187"/>
        </p:xfrm>
        <a:graphic>
          <a:graphicData uri="http://schemas.openxmlformats.org/presentationml/2006/ole">
            <p:oleObj spid="_x0000_s55309" name="Equation" r:id="rId10" imgW="1536480" imgH="22860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97337" y="4131238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 zero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4143372" y="5500702"/>
            <a:ext cx="428628" cy="212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001024" y="514351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(28)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559338"/>
            <a:ext cx="334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EM algorithm for Gaussian-HMM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1130842"/>
            <a:ext cx="18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Init parameters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71538" y="6072206"/>
            <a:ext cx="415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If converge then stop, otherwise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2.</a:t>
            </a:r>
            <a:endParaRPr lang="zh-CN" altLang="en-US" dirty="0"/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2928925" y="1202280"/>
          <a:ext cx="1285885" cy="331841"/>
        </p:xfrm>
        <a:graphic>
          <a:graphicData uri="http://schemas.openxmlformats.org/presentationml/2006/ole">
            <p:oleObj spid="_x0000_s56328" name="Equation" r:id="rId3" imgW="787320" imgH="203040" progId="Equation.DSMT4">
              <p:embed/>
            </p:oleObj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2000231" y="1643050"/>
          <a:ext cx="2873395" cy="285752"/>
        </p:xfrm>
        <a:graphic>
          <a:graphicData uri="http://schemas.openxmlformats.org/presentationml/2006/ole">
            <p:oleObj spid="_x0000_s56329" name="Equation" r:id="rId4" imgW="2298600" imgH="22860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285852" y="1571612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</a:t>
            </a:r>
            <a:endParaRPr lang="zh-CN" altLang="en-US" dirty="0"/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1714480" y="4857760"/>
          <a:ext cx="2000264" cy="1023391"/>
        </p:xfrm>
        <a:graphic>
          <a:graphicData uri="http://schemas.openxmlformats.org/presentationml/2006/ole">
            <p:oleObj spid="_x0000_s56330" name="Equation" r:id="rId5" imgW="1638000" imgH="838080" progId="Equation.DSMT4">
              <p:embed/>
            </p:oleObj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4432346" y="4857760"/>
          <a:ext cx="3425802" cy="1071578"/>
        </p:xfrm>
        <a:graphic>
          <a:graphicData uri="http://schemas.openxmlformats.org/presentationml/2006/ole">
            <p:oleObj spid="_x0000_s56331" name="Equation" r:id="rId6" imgW="2679480" imgH="83808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71538" y="2202412"/>
            <a:ext cx="9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E step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00709" y="2571744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Calculate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86116" y="255960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using (6)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71604" y="2928934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Calculate </a:t>
            </a:r>
            <a:endParaRPr lang="zh-CN" altLang="en-US" dirty="0"/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/>
        </p:nvGraphicFramePr>
        <p:xfrm>
          <a:off x="2714612" y="2928934"/>
          <a:ext cx="932663" cy="357190"/>
        </p:xfrm>
        <a:graphic>
          <a:graphicData uri="http://schemas.openxmlformats.org/presentationml/2006/ole">
            <p:oleObj spid="_x0000_s56332" name="Equation" r:id="rId7" imgW="596880" imgH="228600" progId="Equation.DSMT4">
              <p:embed/>
            </p:oleObj>
          </a:graphicData>
        </a:graphic>
      </p:graphicFrame>
      <p:graphicFrame>
        <p:nvGraphicFramePr>
          <p:cNvPr id="25" name="Object 5"/>
          <p:cNvGraphicFramePr>
            <a:graphicFrameLocks noChangeAspect="1"/>
          </p:cNvGraphicFramePr>
          <p:nvPr/>
        </p:nvGraphicFramePr>
        <p:xfrm>
          <a:off x="2714612" y="2586032"/>
          <a:ext cx="571504" cy="342902"/>
        </p:xfrm>
        <a:graphic>
          <a:graphicData uri="http://schemas.openxmlformats.org/presentationml/2006/ole">
            <p:oleObj spid="_x0000_s56333" name="Equation" r:id="rId8" imgW="380880" imgH="228600" progId="Equation.DSMT4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71538" y="3500438"/>
            <a:ext cx="106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M step</a:t>
            </a:r>
            <a:endParaRPr lang="zh-CN" altLang="en-US" dirty="0"/>
          </a:p>
        </p:txBody>
      </p:sp>
      <p:graphicFrame>
        <p:nvGraphicFramePr>
          <p:cNvPr id="27" name="Object 6"/>
          <p:cNvGraphicFramePr>
            <a:graphicFrameLocks noChangeAspect="1"/>
          </p:cNvGraphicFramePr>
          <p:nvPr/>
        </p:nvGraphicFramePr>
        <p:xfrm>
          <a:off x="1714495" y="3929066"/>
          <a:ext cx="2143125" cy="877887"/>
        </p:xfrm>
        <a:graphic>
          <a:graphicData uri="http://schemas.openxmlformats.org/presentationml/2006/ole">
            <p:oleObj spid="_x0000_s56334" name="Equation" r:id="rId9" imgW="1549080" imgH="634680" progId="Equation.DSMT4">
              <p:embed/>
            </p:oleObj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/>
        </p:nvGraphicFramePr>
        <p:xfrm>
          <a:off x="4411806" y="3714752"/>
          <a:ext cx="2803400" cy="1000132"/>
        </p:xfrm>
        <a:graphic>
          <a:graphicData uri="http://schemas.openxmlformats.org/presentationml/2006/ole">
            <p:oleObj spid="_x0000_s56335" name="Equation" r:id="rId10" imgW="2349360" imgH="838080" progId="Equation.DSMT4">
              <p:embed/>
            </p:oleObj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643306" y="2916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using (17)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1643050"/>
            <a:ext cx="400052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43042" y="492919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b="1" dirty="0" smtClean="0"/>
              <a:t>π</a:t>
            </a:r>
            <a:r>
              <a:rPr lang="en-US" altLang="zh-CN" dirty="0" smtClean="0"/>
              <a:t> = [1, 0, 0]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1802" y="4929198"/>
            <a:ext cx="2178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</a:t>
            </a:r>
            <a:r>
              <a:rPr lang="en-US" altLang="zh-CN" dirty="0" smtClean="0"/>
              <a:t> = [0.95, 0.05, 0.00</a:t>
            </a:r>
          </a:p>
          <a:p>
            <a:r>
              <a:rPr lang="en-US" altLang="zh-CN" dirty="0" smtClean="0"/>
              <a:t>        0.00, 0.97, 0.03</a:t>
            </a:r>
          </a:p>
          <a:p>
            <a:r>
              <a:rPr lang="en-US" altLang="zh-CN" dirty="0" smtClean="0"/>
              <a:t>        0.00, 0.00, 1.00 ]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714356"/>
            <a:ext cx="104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Example 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76990" y="5857892"/>
            <a:ext cx="182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is shown in graph</a:t>
            </a:r>
            <a:endParaRPr lang="zh-CN" altLang="en-US" dirty="0"/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676726" y="5929330"/>
          <a:ext cx="1920875" cy="285750"/>
        </p:xfrm>
        <a:graphic>
          <a:graphicData uri="http://schemas.openxmlformats.org/presentationml/2006/ole">
            <p:oleObj spid="_x0000_s73732" name="Equation" r:id="rId4" imgW="1536480" imgH="22860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43042" y="4631304"/>
            <a:ext cx="137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State num: 3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2976" y="1214422"/>
            <a:ext cx="742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graph below shows the trained Gaussian-HMM model using created data.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571480"/>
            <a:ext cx="174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GMM-HMM</a:t>
            </a:r>
            <a:endParaRPr lang="zh-CN" altLang="en-US" sz="24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928670"/>
            <a:ext cx="242432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28662" y="1142984"/>
            <a:ext cx="542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Gaussian distribution is not able to capture distributions with many centers. Especially in ASR, where the timbre differentiates from person to person.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8662" y="3643314"/>
            <a:ext cx="160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Parameters are</a:t>
            </a:r>
            <a:endParaRPr lang="zh-CN" altLang="en-US" dirty="0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571736" y="3714752"/>
          <a:ext cx="1107289" cy="285752"/>
        </p:xfrm>
        <a:graphic>
          <a:graphicData uri="http://schemas.openxmlformats.org/presentationml/2006/ole">
            <p:oleObj spid="_x0000_s57348" name="Equation" r:id="rId4" imgW="787320" imgH="20304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28662" y="4131238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</a:t>
            </a:r>
            <a:endParaRPr lang="zh-CN" altLang="en-US" dirty="0"/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710511" y="4143380"/>
          <a:ext cx="4147373" cy="357190"/>
        </p:xfrm>
        <a:graphic>
          <a:graphicData uri="http://schemas.openxmlformats.org/presentationml/2006/ole">
            <p:oleObj spid="_x0000_s57349" name="Equation" r:id="rId5" imgW="2654280" imgH="22860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73509" y="5500702"/>
            <a:ext cx="27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Probability density function</a:t>
            </a:r>
            <a:endParaRPr lang="zh-CN" altLang="en-US" dirty="0"/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928662" y="4643446"/>
          <a:ext cx="1375182" cy="357190"/>
        </p:xfrm>
        <a:graphic>
          <a:graphicData uri="http://schemas.openxmlformats.org/presentationml/2006/ole">
            <p:oleObj spid="_x0000_s57351" name="Equation" r:id="rId6" imgW="977760" imgH="25380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85984" y="4631304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is the probability of m-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mixture under k-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state</a:t>
            </a:r>
            <a:endParaRPr lang="zh-CN" altLang="en-US" dirty="0"/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972319" y="5072074"/>
          <a:ext cx="813599" cy="357190"/>
        </p:xfrm>
        <a:graphic>
          <a:graphicData uri="http://schemas.openxmlformats.org/presentationml/2006/ole">
            <p:oleObj spid="_x0000_s57352" name="Equation" r:id="rId7" imgW="520560" imgH="22860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85918" y="5072074"/>
            <a:ext cx="635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is mean and covariance of the k-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state, m-mixture, respectively. </a:t>
            </a:r>
            <a:endParaRPr lang="zh-CN" altLang="en-US" dirty="0"/>
          </a:p>
        </p:txBody>
      </p:sp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1643042" y="5929330"/>
          <a:ext cx="5256996" cy="642942"/>
        </p:xfrm>
        <a:graphic>
          <a:graphicData uri="http://schemas.openxmlformats.org/presentationml/2006/ole">
            <p:oleObj spid="_x0000_s57353" name="Equation" r:id="rId8" imgW="3530520" imgH="43164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00958" y="606006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(29)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8662" y="2143116"/>
            <a:ext cx="5715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GMM-HMM, every single state is a GMM model. </a:t>
            </a:r>
          </a:p>
          <a:p>
            <a:r>
              <a:rPr lang="en-US" altLang="zh-CN" dirty="0" smtClean="0"/>
              <a:t>Define </a:t>
            </a:r>
            <a:r>
              <a:rPr lang="en-US" altLang="zh-CN" b="1" dirty="0" smtClean="0"/>
              <a:t>v</a:t>
            </a:r>
            <a:r>
              <a:rPr lang="en-US" altLang="zh-CN" dirty="0" smtClean="0"/>
              <a:t> as 1-of-K*M random variable, where K is the number of state. M is the mixture number of GMM. </a:t>
            </a:r>
          </a:p>
          <a:p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km</a:t>
            </a:r>
            <a:r>
              <a:rPr lang="en-US" altLang="zh-CN" dirty="0" smtClean="0"/>
              <a:t>=1 represents the k-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state, m-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mixture occurs.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00892" y="300037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GMM-HMM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62" y="2059536"/>
            <a:ext cx="85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denote</a:t>
            </a:r>
            <a:endParaRPr lang="zh-CN" altLang="en-US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857356" y="2143116"/>
          <a:ext cx="1289853" cy="928694"/>
        </p:xfrm>
        <a:graphic>
          <a:graphicData uri="http://schemas.openxmlformats.org/presentationml/2006/ole">
            <p:oleObj spid="_x0000_s58371" name="Equation" r:id="rId3" imgW="952200" imgH="685800" progId="Equation.DSMT4">
              <p:embed/>
            </p:oleObj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714356"/>
            <a:ext cx="242432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500034" y="3714752"/>
          <a:ext cx="7785100" cy="1752600"/>
        </p:xfrm>
        <a:graphic>
          <a:graphicData uri="http://schemas.openxmlformats.org/presentationml/2006/ole">
            <p:oleObj spid="_x0000_s58372" name="Equation" r:id="rId5" imgW="7785000" imgH="175248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28662" y="785794"/>
            <a:ext cx="356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Apply EM algorithm to GMM-HMM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214414" y="5500702"/>
            <a:ext cx="928694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57422" y="5500702"/>
            <a:ext cx="142876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00496" y="5512844"/>
            <a:ext cx="4214842" cy="312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57290" y="55721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28926" y="55721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29322" y="55721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00892" y="328612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GMM-HMM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28662" y="3214686"/>
            <a:ext cx="544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Using independence of GMM-HMM, calculate Q(</a:t>
            </a:r>
            <a:r>
              <a:rPr lang="el-GR" altLang="zh-CN" dirty="0" smtClean="0"/>
              <a:t>θ</a:t>
            </a:r>
            <a:r>
              <a:rPr lang="en-US" altLang="zh-CN" dirty="0" smtClean="0"/>
              <a:t>,</a:t>
            </a:r>
            <a:r>
              <a:rPr lang="el-GR" altLang="zh-CN" dirty="0" smtClean="0"/>
              <a:t>θ</a:t>
            </a:r>
            <a:r>
              <a:rPr lang="en-US" altLang="zh-CN" baseline="30000" dirty="0" smtClean="0"/>
              <a:t>old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8662" y="1214422"/>
            <a:ext cx="4929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Compared with GMM-HMM, there are other latent variables </a:t>
            </a:r>
            <a:r>
              <a:rPr lang="en-US" altLang="zh-CN" b="1" dirty="0" smtClean="0"/>
              <a:t>v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, which dominates the emission GMM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98049" y="242886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(30)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58214" y="507207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(31)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9621" y="785794"/>
            <a:ext cx="74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 step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09621" y="1214422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Calculate</a:t>
            </a:r>
            <a:endParaRPr lang="zh-CN" altLang="en-US" dirty="0"/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1428729" y="2071678"/>
          <a:ext cx="2714643" cy="1190940"/>
        </p:xfrm>
        <a:graphic>
          <a:graphicData uri="http://schemas.openxmlformats.org/presentationml/2006/ole">
            <p:oleObj spid="_x0000_s59394" name="Equation" r:id="rId3" imgW="1968480" imgH="86328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0100" y="4131238"/>
            <a:ext cx="650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 calculate (34), just use forward-backward algorithm similar to (6)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57290" y="5488560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 </a:t>
            </a:r>
            <a:endParaRPr lang="zh-CN" altLang="en-US" dirty="0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2214546" y="5465909"/>
          <a:ext cx="2682769" cy="1177801"/>
        </p:xfrm>
        <a:graphic>
          <a:graphicData uri="http://schemas.openxmlformats.org/presentationml/2006/ole">
            <p:oleObj spid="_x0000_s59397" name="Equation" r:id="rId4" imgW="2082600" imgH="914400" progId="Equation.DSMT4">
              <p:embed/>
            </p:oleObj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1428728" y="4631304"/>
          <a:ext cx="3643338" cy="413162"/>
        </p:xfrm>
        <a:graphic>
          <a:graphicData uri="http://schemas.openxmlformats.org/presentationml/2006/ole">
            <p:oleObj spid="_x0000_s59399" name="Equation" r:id="rId5" imgW="2463480" imgH="279360" progId="Equation.DSMT4">
              <p:embed/>
            </p:oleObj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1909753" y="1214422"/>
          <a:ext cx="1305367" cy="428628"/>
        </p:xfrm>
        <a:graphic>
          <a:graphicData uri="http://schemas.openxmlformats.org/presentationml/2006/ole">
            <p:oleObj spid="_x0000_s59400" name="Equation" r:id="rId6" imgW="850680" imgH="27936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20207" y="1643050"/>
            <a:ext cx="343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 (31), no need to calculate all </a:t>
            </a:r>
            <a:endParaRPr lang="zh-CN" altLang="en-US" dirty="0"/>
          </a:p>
        </p:txBody>
      </p:sp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4214810" y="1571615"/>
          <a:ext cx="1304925" cy="428625"/>
        </p:xfrm>
        <a:graphic>
          <a:graphicData uri="http://schemas.openxmlformats.org/presentationml/2006/ole">
            <p:oleObj spid="_x0000_s59402" name="Equation" r:id="rId7" imgW="850680" imgH="27936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00694" y="1630908"/>
            <a:ext cx="324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, only the terms below is needed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83867" y="200024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(32)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72132" y="242886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(33)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72132" y="285749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(34)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57224" y="3643314"/>
            <a:ext cx="497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(32), (33) can be calculated in same way as (6), (17)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500430" y="5000636"/>
            <a:ext cx="71438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286248" y="5000636"/>
            <a:ext cx="714380" cy="1588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14678" y="5000636"/>
            <a:ext cx="9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forward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6248" y="5000636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backward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3636" y="464344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(35)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55371" y="550070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(36)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43636" y="607220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(37)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142976" y="2428868"/>
          <a:ext cx="5257837" cy="3286148"/>
        </p:xfrm>
        <a:graphic>
          <a:graphicData uri="http://schemas.openxmlformats.org/presentationml/2006/ole">
            <p:oleObj spid="_x0000_s60418" name="Equation" r:id="rId3" imgW="4063680" imgH="253980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2977" y="714356"/>
            <a:ext cx="85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denote</a:t>
            </a:r>
            <a:endParaRPr lang="zh-CN" alt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143108" y="714356"/>
          <a:ext cx="1857388" cy="364194"/>
        </p:xfrm>
        <a:graphic>
          <a:graphicData uri="http://schemas.openxmlformats.org/presentationml/2006/ole">
            <p:oleObj spid="_x0000_s60419" name="Equation" r:id="rId4" imgW="1295280" imgH="253800" progId="Equation.DSMT4">
              <p:embed/>
            </p:oleObj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1214414" y="1285860"/>
          <a:ext cx="1717914" cy="357190"/>
        </p:xfrm>
        <a:graphic>
          <a:graphicData uri="http://schemas.openxmlformats.org/presentationml/2006/ole">
            <p:oleObj spid="_x0000_s60421" name="Equation" r:id="rId5" imgW="1282680" imgH="2664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00364" y="1285860"/>
            <a:ext cx="376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can be computed similar to (10) – (16)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4414" y="1857364"/>
            <a:ext cx="442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Results are given without detailed deduction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9520" y="255960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(38)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41255" y="307181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(39)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29520" y="363117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(40)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29520" y="421481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(41)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29520" y="478632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(42)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29520" y="521495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(43)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428604"/>
            <a:ext cx="10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M step</a:t>
            </a:r>
            <a:endParaRPr lang="zh-CN" altLang="en-US" sz="2400" b="1" dirty="0"/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857356" y="1733551"/>
          <a:ext cx="2143125" cy="877888"/>
        </p:xfrm>
        <a:graphic>
          <a:graphicData uri="http://schemas.openxmlformats.org/presentationml/2006/ole">
            <p:oleObj spid="_x0000_s61442" name="Equation" r:id="rId3" imgW="1549080" imgH="634680" progId="Equation.DSMT4">
              <p:embed/>
            </p:oleObj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1928794" y="2662238"/>
          <a:ext cx="2349500" cy="838200"/>
        </p:xfrm>
        <a:graphic>
          <a:graphicData uri="http://schemas.openxmlformats.org/presentationml/2006/ole">
            <p:oleObj spid="_x0000_s61443" name="Equation" r:id="rId4" imgW="2349360" imgH="83808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224" y="1233485"/>
            <a:ext cx="454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maximization of </a:t>
            </a:r>
            <a:r>
              <a:rPr lang="el-GR" altLang="zh-CN" b="1" dirty="0" smtClean="0"/>
              <a:t>π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 is same as (20), (22). </a:t>
            </a:r>
            <a:endParaRPr lang="zh-CN" altLang="en-US" dirty="0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2643174" y="4500570"/>
          <a:ext cx="1632568" cy="500066"/>
        </p:xfrm>
        <a:graphic>
          <a:graphicData uri="http://schemas.openxmlformats.org/presentationml/2006/ole">
            <p:oleObj spid="_x0000_s61444" name="Equation" r:id="rId5" imgW="1409400" imgH="431640" progId="Equation.DSMT4">
              <p:embed/>
            </p:oleObj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2285984" y="4071942"/>
          <a:ext cx="4148137" cy="357188"/>
        </p:xfrm>
        <a:graphic>
          <a:graphicData uri="http://schemas.openxmlformats.org/presentationml/2006/ole">
            <p:oleObj spid="_x0000_s61445" name="Equation" r:id="rId6" imgW="2654280" imgH="2286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57224" y="4071942"/>
            <a:ext cx="133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 maximize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7224" y="4572008"/>
            <a:ext cx="176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Taking constraint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86248" y="4572008"/>
            <a:ext cx="135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into account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7224" y="5072074"/>
            <a:ext cx="28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Introduce Lagrange function</a:t>
            </a:r>
            <a:endParaRPr lang="zh-CN" altLang="en-US" dirty="0"/>
          </a:p>
        </p:txBody>
      </p:sp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642910" y="5572140"/>
          <a:ext cx="7670800" cy="457200"/>
        </p:xfrm>
        <a:graphic>
          <a:graphicData uri="http://schemas.openxmlformats.org/presentationml/2006/ole">
            <p:oleObj spid="_x0000_s61446" name="Equation" r:id="rId7" imgW="7670520" imgH="45720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69751" y="186428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(44)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16" y="280512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(45)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7224" y="85723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Maximize </a:t>
            </a:r>
            <a:r>
              <a:rPr lang="el-GR" altLang="zh-CN" b="1" dirty="0" smtClean="0"/>
              <a:t>π</a:t>
            </a:r>
            <a:r>
              <a:rPr lang="en-US" altLang="zh-CN" b="1" dirty="0" smtClean="0"/>
              <a:t>, A</a:t>
            </a:r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57224" y="3714752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Maximize </a:t>
            </a:r>
            <a:r>
              <a:rPr lang="el-GR" altLang="zh-CN" dirty="0" smtClean="0"/>
              <a:t>φ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501090" y="557214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(46)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1214414" y="2500306"/>
          <a:ext cx="1920888" cy="571504"/>
        </p:xfrm>
        <a:graphic>
          <a:graphicData uri="http://schemas.openxmlformats.org/presentationml/2006/ole">
            <p:oleObj spid="_x0000_s62466" name="Equation" r:id="rId3" imgW="1536480" imgH="457200" progId="Equation.DSMT4">
              <p:embed/>
            </p:oleObj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214413" y="3328972"/>
          <a:ext cx="1928827" cy="573866"/>
        </p:xfrm>
        <a:graphic>
          <a:graphicData uri="http://schemas.openxmlformats.org/presentationml/2006/ole">
            <p:oleObj spid="_x0000_s62467" name="Equation" r:id="rId4" imgW="1536480" imgH="457200" progId="Equation.DSMT4">
              <p:embed/>
            </p:oleObj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1222352" y="4143380"/>
          <a:ext cx="1920888" cy="571504"/>
        </p:xfrm>
        <a:graphic>
          <a:graphicData uri="http://schemas.openxmlformats.org/presentationml/2006/ole">
            <p:oleObj spid="_x0000_s62468" name="Equation" r:id="rId5" imgW="1536480" imgH="457200" progId="Equation.DSMT4">
              <p:embed/>
            </p:oleObj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4572000" y="2000240"/>
          <a:ext cx="1357313" cy="1150937"/>
        </p:xfrm>
        <a:graphic>
          <a:graphicData uri="http://schemas.openxmlformats.org/presentationml/2006/ole">
            <p:oleObj spid="_x0000_s62469" name="Equation" r:id="rId6" imgW="1002960" imgH="850680" progId="Equation.DSMT4">
              <p:embed/>
            </p:oleObj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4643438" y="3357562"/>
          <a:ext cx="1428750" cy="1209675"/>
        </p:xfrm>
        <a:graphic>
          <a:graphicData uri="http://schemas.openxmlformats.org/presentationml/2006/ole">
            <p:oleObj spid="_x0000_s62470" name="Equation" r:id="rId7" imgW="990360" imgH="838080" progId="Equation.DSMT4">
              <p:embed/>
            </p:oleObj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4643438" y="4714884"/>
          <a:ext cx="2727325" cy="1071563"/>
        </p:xfrm>
        <a:graphic>
          <a:graphicData uri="http://schemas.openxmlformats.org/presentationml/2006/ole">
            <p:oleObj spid="_x0000_s62471" name="Equation" r:id="rId8" imgW="2133360" imgH="838080" progId="Equation.DSMT4">
              <p:embed/>
            </p:oleObj>
          </a:graphicData>
        </a:graphic>
      </p:graphicFrame>
      <p:sp>
        <p:nvSpPr>
          <p:cNvPr id="13" name="右箭头 12"/>
          <p:cNvSpPr/>
          <p:nvPr/>
        </p:nvSpPr>
        <p:spPr>
          <a:xfrm>
            <a:off x="3571868" y="3500438"/>
            <a:ext cx="642942" cy="318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0100" y="1000108"/>
            <a:ext cx="211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Let the derivative of </a:t>
            </a:r>
            <a:endParaRPr lang="zh-CN" altLang="en-US" dirty="0"/>
          </a:p>
        </p:txBody>
      </p:sp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3000363" y="1000108"/>
          <a:ext cx="1714513" cy="339331"/>
        </p:xfrm>
        <a:graphic>
          <a:graphicData uri="http://schemas.openxmlformats.org/presentationml/2006/ole">
            <p:oleObj spid="_x0000_s62472" name="Equation" r:id="rId9" imgW="1218960" imgH="2412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57752" y="1071546"/>
            <a:ext cx="169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With respect to </a:t>
            </a:r>
            <a:endParaRPr lang="zh-CN" altLang="en-US" dirty="0"/>
          </a:p>
        </p:txBody>
      </p:sp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1071538" y="1357298"/>
          <a:ext cx="3714776" cy="319871"/>
        </p:xfrm>
        <a:graphic>
          <a:graphicData uri="http://schemas.openxmlformats.org/presentationml/2006/ole">
            <p:oleObj spid="_x0000_s62473" name="Equation" r:id="rId10" imgW="2654280" imgH="22860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857752" y="1345156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 zero</a:t>
            </a:r>
            <a:endParaRPr lang="zh-CN" altLang="en-US" dirty="0"/>
          </a:p>
        </p:txBody>
      </p:sp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6357950" y="3857628"/>
          <a:ext cx="1982405" cy="285752"/>
        </p:xfrm>
        <a:graphic>
          <a:graphicData uri="http://schemas.openxmlformats.org/presentationml/2006/ole">
            <p:oleObj spid="_x0000_s62474" name="Equation" r:id="rId11" imgW="1409400" imgH="20304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501090" y="378619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(47)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571480"/>
            <a:ext cx="303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EM algorithm for GMM-HMM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1000108"/>
            <a:ext cx="18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Init parameters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1857364"/>
            <a:ext cx="9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E step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1538" y="2214554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Calculate</a:t>
            </a:r>
            <a:endParaRPr lang="zh-CN" altLang="en-US" dirty="0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2853519" y="2214554"/>
          <a:ext cx="932663" cy="357190"/>
        </p:xfrm>
        <a:graphic>
          <a:graphicData uri="http://schemas.openxmlformats.org/presentationml/2006/ole">
            <p:oleObj spid="_x0000_s63490" name="Equation" r:id="rId3" imgW="596880" imgH="228600" progId="Equation.DSMT4">
              <p:embed/>
            </p:oleObj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143108" y="2214554"/>
          <a:ext cx="571504" cy="342902"/>
        </p:xfrm>
        <a:graphic>
          <a:graphicData uri="http://schemas.openxmlformats.org/presentationml/2006/ole">
            <p:oleObj spid="_x0000_s63491" name="Equation" r:id="rId4" imgW="380880" imgH="2286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57224" y="2714620"/>
            <a:ext cx="106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M step</a:t>
            </a:r>
            <a:endParaRPr lang="zh-CN" altLang="en-US" dirty="0"/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1214414" y="3071810"/>
          <a:ext cx="2143125" cy="877887"/>
        </p:xfrm>
        <a:graphic>
          <a:graphicData uri="http://schemas.openxmlformats.org/presentationml/2006/ole">
            <p:oleObj spid="_x0000_s63492" name="Equation" r:id="rId5" imgW="1549080" imgH="634680" progId="Equation.DSMT4">
              <p:embed/>
            </p:oleObj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3857619" y="2857496"/>
          <a:ext cx="3003643" cy="1071570"/>
        </p:xfrm>
        <a:graphic>
          <a:graphicData uri="http://schemas.openxmlformats.org/presentationml/2006/ole">
            <p:oleObj spid="_x0000_s63493" name="Equation" r:id="rId6" imgW="2349360" imgH="83808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57224" y="5572140"/>
            <a:ext cx="415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If converge then stop, otherwise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2.</a:t>
            </a:r>
            <a:endParaRPr lang="zh-CN" altLang="en-US" dirty="0"/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2714612" y="1071546"/>
          <a:ext cx="1107289" cy="285752"/>
        </p:xfrm>
        <a:graphic>
          <a:graphicData uri="http://schemas.openxmlformats.org/presentationml/2006/ole">
            <p:oleObj spid="_x0000_s63494" name="Equation" r:id="rId7" imgW="787320" imgH="20304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71538" y="1357298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</a:t>
            </a:r>
            <a:endParaRPr lang="zh-CN" altLang="en-US" dirty="0"/>
          </a:p>
        </p:txBody>
      </p:sp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1785918" y="1357298"/>
          <a:ext cx="4148137" cy="357188"/>
        </p:xfrm>
        <a:graphic>
          <a:graphicData uri="http://schemas.openxmlformats.org/presentationml/2006/ole">
            <p:oleObj spid="_x0000_s63498" name="Equation" r:id="rId8" imgW="2654280" imgH="228600" progId="Equation.DSMT4">
              <p:embed/>
            </p:oleObj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3972715" y="2214554"/>
          <a:ext cx="813599" cy="357190"/>
        </p:xfrm>
        <a:graphic>
          <a:graphicData uri="http://schemas.openxmlformats.org/presentationml/2006/ole">
            <p:oleObj spid="_x0000_s63499" name="Equation" r:id="rId9" imgW="520560" imgH="228600" progId="Equation.DSMT4">
              <p:embed/>
            </p:oleObj>
          </a:graphicData>
        </a:graphic>
      </p:graphicFrame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1142976" y="4071942"/>
          <a:ext cx="1357312" cy="1150937"/>
        </p:xfrm>
        <a:graphic>
          <a:graphicData uri="http://schemas.openxmlformats.org/presentationml/2006/ole">
            <p:oleObj spid="_x0000_s63500" name="Equation" r:id="rId10" imgW="1002960" imgH="850680" progId="Equation.DSMT4">
              <p:embed/>
            </p:oleObj>
          </a:graphicData>
        </a:graphic>
      </p:graphicFrame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2928936" y="4000504"/>
          <a:ext cx="1428750" cy="1209675"/>
        </p:xfrm>
        <a:graphic>
          <a:graphicData uri="http://schemas.openxmlformats.org/presentationml/2006/ole">
            <p:oleObj spid="_x0000_s63501" name="Equation" r:id="rId11" imgW="990360" imgH="838080" progId="Equation.DSMT4">
              <p:embed/>
            </p:oleObj>
          </a:graphicData>
        </a:graphic>
      </p:graphicFrame>
      <p:graphicFrame>
        <p:nvGraphicFramePr>
          <p:cNvPr id="63502" name="Object 14"/>
          <p:cNvGraphicFramePr>
            <a:graphicFrameLocks noChangeAspect="1"/>
          </p:cNvGraphicFramePr>
          <p:nvPr/>
        </p:nvGraphicFramePr>
        <p:xfrm>
          <a:off x="4916509" y="4143387"/>
          <a:ext cx="2727325" cy="1071563"/>
        </p:xfrm>
        <a:graphic>
          <a:graphicData uri="http://schemas.openxmlformats.org/presentationml/2006/ole">
            <p:oleObj spid="_x0000_s63502" name="Equation" r:id="rId12" imgW="2133360" imgH="83808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643174" y="221455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,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14744" y="221455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,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57752" y="2214554"/>
            <a:ext cx="203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 (32), (33), (34)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928670"/>
            <a:ext cx="482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Probabilistic Graphical Model (PGM)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1643050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PGM is a probabilistic model. The graph expresses the conditional dependence structure between random variables. </a:t>
            </a: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928934"/>
            <a:ext cx="7215238" cy="1495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456526" y="45005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GMM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14046" y="450057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HMM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00128" y="4500570"/>
            <a:ext cx="8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Others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71538" y="2500306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Example: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1538" y="5148876"/>
            <a:ext cx="4314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White circle represents latent variable. </a:t>
            </a:r>
          </a:p>
          <a:p>
            <a:r>
              <a:rPr lang="en-US" altLang="zh-CN" dirty="0" smtClean="0"/>
              <a:t>Solid circle represents observed variable. </a:t>
            </a:r>
            <a:endParaRPr lang="zh-CN" altLang="en-US" dirty="0" smtClean="0"/>
          </a:p>
          <a:p>
            <a:r>
              <a:rPr lang="en-US" altLang="zh-CN" dirty="0" smtClean="0"/>
              <a:t>All of GMM, HMM, Others belongs to PGM.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214422"/>
            <a:ext cx="4381531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357166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Example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85852" y="478632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b="1" dirty="0" smtClean="0"/>
              <a:t>π</a:t>
            </a:r>
            <a:r>
              <a:rPr lang="en-US" altLang="zh-CN" dirty="0" smtClean="0"/>
              <a:t>: [0, 0, 1]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852" y="5286388"/>
            <a:ext cx="2125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</a:t>
            </a:r>
            <a:r>
              <a:rPr lang="en-US" altLang="zh-CN" dirty="0" smtClean="0"/>
              <a:t>: [ 1.00, 0.00, 0.00, </a:t>
            </a:r>
          </a:p>
          <a:p>
            <a:r>
              <a:rPr lang="en-US" altLang="zh-CN" dirty="0" smtClean="0"/>
              <a:t>       0.03, 0.97, 0.00, </a:t>
            </a:r>
          </a:p>
          <a:p>
            <a:r>
              <a:rPr lang="en-US" altLang="zh-CN" dirty="0" smtClean="0"/>
              <a:t>       0.00, 0.05, 0.95 ]</a:t>
            </a:r>
            <a:endParaRPr lang="zh-CN" altLang="en-US" dirty="0"/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4286248" y="4774180"/>
          <a:ext cx="4148138" cy="357187"/>
        </p:xfrm>
        <a:graphic>
          <a:graphicData uri="http://schemas.openxmlformats.org/presentationml/2006/ole">
            <p:oleObj spid="_x0000_s74755" name="Equation" r:id="rId4" imgW="2654280" imgH="2286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14810" y="5131370"/>
            <a:ext cx="22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is shown on the graph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71604" y="857232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GMM-HMM with state num:3, mix num:2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642918"/>
            <a:ext cx="326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Multi Sequence Training</a:t>
            </a:r>
            <a:endParaRPr lang="zh-CN" altLang="en-US" sz="2400" b="1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143116"/>
            <a:ext cx="48768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67546" y="1142984"/>
            <a:ext cx="8154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Till now, we train HMM only use one sequence. </a:t>
            </a:r>
          </a:p>
          <a:p>
            <a:r>
              <a:rPr lang="en-US" altLang="zh-CN" dirty="0" smtClean="0"/>
              <a:t> In ASR, we have many utterance to train one HMM model for each phoneme / word.</a:t>
            </a:r>
          </a:p>
          <a:p>
            <a:r>
              <a:rPr lang="en-US" altLang="zh-CN" dirty="0" smtClean="0"/>
              <a:t>This part will show how to train HMM using multi sequences.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8324" y="320254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Seq</a:t>
            </a:r>
            <a:r>
              <a:rPr lang="en-US" altLang="zh-CN" baseline="30000" dirty="0" smtClean="0"/>
              <a:t>(1)</a:t>
            </a:r>
            <a:endParaRPr lang="zh-CN" alt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5439597" y="321468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Seq</a:t>
            </a:r>
            <a:r>
              <a:rPr lang="en-US" altLang="zh-CN" baseline="30000" dirty="0" smtClean="0"/>
              <a:t>(R)</a:t>
            </a:r>
            <a:endParaRPr lang="zh-CN" altLang="en-US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6000768"/>
            <a:ext cx="4840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 X</a:t>
            </a:r>
            <a:r>
              <a:rPr lang="en-US" altLang="zh-CN" baseline="30000" dirty="0" smtClean="0"/>
              <a:t>(r)</a:t>
            </a:r>
            <a:r>
              <a:rPr lang="en-US" altLang="zh-CN" dirty="0" smtClean="0"/>
              <a:t> is the observation variables of r-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seq.</a:t>
            </a:r>
          </a:p>
          <a:p>
            <a:r>
              <a:rPr lang="en-US" altLang="zh-CN" dirty="0" smtClean="0"/>
              <a:t>Z</a:t>
            </a:r>
            <a:r>
              <a:rPr lang="en-US" altLang="zh-CN" baseline="30000" dirty="0" smtClean="0"/>
              <a:t>(r)</a:t>
            </a:r>
            <a:r>
              <a:rPr lang="en-US" altLang="zh-CN" dirty="0" smtClean="0"/>
              <a:t> is the latent variables of r-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seq.</a:t>
            </a:r>
            <a:endParaRPr lang="zh-CN" altLang="en-US" dirty="0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000100" y="4143380"/>
          <a:ext cx="6731818" cy="1643074"/>
        </p:xfrm>
        <a:graphic>
          <a:graphicData uri="http://schemas.openxmlformats.org/presentationml/2006/ole">
            <p:oleObj spid="_x0000_s64515" name="Equation" r:id="rId4" imgW="5359320" imgH="13078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28662" y="3774048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Using independency of PGM, Q(</a:t>
            </a:r>
            <a:r>
              <a:rPr lang="el-GR" altLang="zh-CN" dirty="0" smtClean="0"/>
              <a:t>θ</a:t>
            </a:r>
            <a:r>
              <a:rPr lang="en-US" altLang="zh-CN" dirty="0" smtClean="0"/>
              <a:t>,</a:t>
            </a:r>
            <a:r>
              <a:rPr lang="el-GR" altLang="zh-CN" dirty="0" smtClean="0"/>
              <a:t>θ</a:t>
            </a:r>
            <a:r>
              <a:rPr lang="en-US" altLang="zh-CN" baseline="30000" dirty="0" smtClean="0"/>
              <a:t>old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29586" y="528638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(48)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14356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 STEP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1142984"/>
            <a:ext cx="456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Estimate </a:t>
            </a:r>
            <a:r>
              <a:rPr lang="el-GR" altLang="zh-CN" dirty="0" smtClean="0"/>
              <a:t>γ</a:t>
            </a:r>
            <a:r>
              <a:rPr lang="en-US" altLang="zh-CN" dirty="0" smtClean="0"/>
              <a:t>, </a:t>
            </a:r>
            <a:r>
              <a:rPr lang="el-GR" altLang="zh-CN" dirty="0" smtClean="0"/>
              <a:t>ξ</a:t>
            </a:r>
            <a:r>
              <a:rPr lang="en-US" altLang="zh-CN" dirty="0" smtClean="0"/>
              <a:t>, </a:t>
            </a:r>
            <a:r>
              <a:rPr lang="el-GR" altLang="zh-CN" dirty="0" smtClean="0"/>
              <a:t>η</a:t>
            </a:r>
            <a:r>
              <a:rPr lang="en-US" altLang="zh-CN" dirty="0" smtClean="0"/>
              <a:t> for each sequences separately. </a:t>
            </a:r>
            <a:endParaRPr lang="zh-CN" altLang="en-US" dirty="0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142976" y="1571612"/>
          <a:ext cx="3261300" cy="857256"/>
        </p:xfrm>
        <a:graphic>
          <a:graphicData uri="http://schemas.openxmlformats.org/presentationml/2006/ole">
            <p:oleObj spid="_x0000_s65538" name="Equation" r:id="rId3" imgW="2222280" imgH="58392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0100" y="3131106"/>
            <a:ext cx="8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 STEP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0100" y="3571876"/>
            <a:ext cx="409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Optimize (48) with respect to </a:t>
            </a:r>
            <a:r>
              <a:rPr lang="el-GR" altLang="zh-CN" dirty="0" smtClean="0"/>
              <a:t>θ</a:t>
            </a:r>
            <a:r>
              <a:rPr lang="en-US" altLang="zh-CN" dirty="0" smtClean="0"/>
              <a:t> = {</a:t>
            </a:r>
            <a:r>
              <a:rPr lang="el-GR" altLang="zh-CN" b="1" dirty="0" smtClean="0"/>
              <a:t>π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, </a:t>
            </a:r>
            <a:r>
              <a:rPr lang="el-GR" altLang="zh-CN" dirty="0" smtClean="0"/>
              <a:t>φ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571625" y="3929063"/>
          <a:ext cx="2571750" cy="2479675"/>
        </p:xfrm>
        <a:graphic>
          <a:graphicData uri="http://schemas.openxmlformats.org/presentationml/2006/ole">
            <p:oleObj spid="_x0000_s65539" name="Equation" r:id="rId4" imgW="1765080" imgH="1701720" progId="Equation.DSMT4">
              <p:embed/>
            </p:oleObj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1142976" y="2500306"/>
          <a:ext cx="2240556" cy="428628"/>
        </p:xfrm>
        <a:graphic>
          <a:graphicData uri="http://schemas.openxmlformats.org/presentationml/2006/ole">
            <p:oleObj spid="_x0000_s65540" name="Equation" r:id="rId5" imgW="1460160" imgH="27936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14744" y="2488164"/>
            <a:ext cx="16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(for GMM only)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29322" y="150017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(49)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1057" y="198809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(50)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29322" y="250030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(51)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72198" y="428625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(52)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72198" y="550070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(53)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642918"/>
            <a:ext cx="302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Ⅰ. </a:t>
            </a:r>
            <a:r>
              <a:rPr lang="en-US" altLang="zh-CN" b="1" dirty="0" err="1" smtClean="0"/>
              <a:t>Multinominal</a:t>
            </a:r>
            <a:r>
              <a:rPr lang="en-US" altLang="zh-CN" b="1" dirty="0" smtClean="0"/>
              <a:t> Distribution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2357430"/>
            <a:ext cx="229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Ⅱ. Gauss Distribution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28662" y="434555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Ⅲ. GMM</a:t>
            </a:r>
            <a:endParaRPr lang="zh-CN" altLang="en-US" b="1" dirty="0"/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3428992" y="2786058"/>
          <a:ext cx="3288189" cy="1285884"/>
        </p:xfrm>
        <a:graphic>
          <a:graphicData uri="http://schemas.openxmlformats.org/presentationml/2006/ole">
            <p:oleObj spid="_x0000_s66562" name="Equation" r:id="rId3" imgW="2273040" imgH="888840" progId="Equation.DSMT4">
              <p:embed/>
            </p:oleObj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1328715" y="1142984"/>
          <a:ext cx="1600211" cy="1000132"/>
        </p:xfrm>
        <a:graphic>
          <a:graphicData uri="http://schemas.openxmlformats.org/presentationml/2006/ole">
            <p:oleObj spid="_x0000_s66563" name="Equation" r:id="rId4" imgW="1422360" imgH="888840" progId="Equation.DSMT4">
              <p:embed/>
            </p:oleObj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1285852" y="2857496"/>
          <a:ext cx="1428760" cy="1087100"/>
        </p:xfrm>
        <a:graphic>
          <a:graphicData uri="http://schemas.openxmlformats.org/presentationml/2006/ole">
            <p:oleObj spid="_x0000_s66564" name="Equation" r:id="rId5" imgW="1168200" imgH="888840" progId="Equation.DSMT4">
              <p:embed/>
            </p:oleObj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1285852" y="4786322"/>
          <a:ext cx="1433790" cy="1071570"/>
        </p:xfrm>
        <a:graphic>
          <a:graphicData uri="http://schemas.openxmlformats.org/presentationml/2006/ole">
            <p:oleObj spid="_x0000_s66565" name="Equation" r:id="rId6" imgW="1206360" imgH="901440" progId="Equation.DSMT4">
              <p:embed/>
            </p:oleObj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3000363" y="4786322"/>
          <a:ext cx="1518567" cy="1143008"/>
        </p:xfrm>
        <a:graphic>
          <a:graphicData uri="http://schemas.openxmlformats.org/presentationml/2006/ole">
            <p:oleObj spid="_x0000_s66566" name="Equation" r:id="rId7" imgW="1180800" imgH="888840" progId="Equation.DSMT4">
              <p:embed/>
            </p:oleObj>
          </a:graphicData>
        </a:graphic>
      </p:graphicFrame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4857752" y="4857760"/>
          <a:ext cx="2816698" cy="1071570"/>
        </p:xfrm>
        <a:graphic>
          <a:graphicData uri="http://schemas.openxmlformats.org/presentationml/2006/ole">
            <p:oleObj spid="_x0000_s66567" name="Equation" r:id="rId8" imgW="2336760" imgH="8888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86710" y="142873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(54)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86710" y="321468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(55)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58148" y="521495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(56)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662" y="1428736"/>
            <a:ext cx="3985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Q</a:t>
            </a:r>
            <a:r>
              <a:rPr lang="en-US" altLang="zh-CN" dirty="0" smtClean="0"/>
              <a:t>: How to find the best decoding path?  </a:t>
            </a:r>
            <a:endParaRPr lang="zh-CN" altLang="en-US" dirty="0"/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1357290" y="1978616"/>
          <a:ext cx="3714776" cy="1164632"/>
        </p:xfrm>
        <a:graphic>
          <a:graphicData uri="http://schemas.openxmlformats.org/presentationml/2006/ole">
            <p:oleObj spid="_x0000_s71682" name="Equation" r:id="rId3" imgW="2349360" imgH="73656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8662" y="3571876"/>
            <a:ext cx="607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However, we need to evaluate all possible 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 which is K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 times to get accurate solution. This infeasible.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714356"/>
            <a:ext cx="251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Decoding of HMM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192880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29454" y="255960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(57)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1000108"/>
            <a:ext cx="183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Viterbi</a:t>
            </a:r>
            <a:r>
              <a:rPr lang="en-US" altLang="zh-CN" b="1" dirty="0" smtClean="0"/>
              <a:t> Algorithm</a:t>
            </a:r>
            <a:endParaRPr lang="zh-CN" altLang="en-US" b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3000372"/>
            <a:ext cx="262707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214414" y="1571612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 greedy algorithm to estimate optimized path step by step. </a:t>
            </a:r>
          </a:p>
          <a:p>
            <a:r>
              <a:rPr lang="en-US" altLang="zh-CN" dirty="0" smtClean="0"/>
              <a:t>By discarding paths with low probability and storing previous step, the computation complexity decreased to K*N</a:t>
            </a:r>
            <a:endParaRPr lang="zh-CN" altLang="en-US" dirty="0"/>
          </a:p>
        </p:txBody>
      </p:sp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1857356" y="3143248"/>
          <a:ext cx="3690219" cy="2071702"/>
        </p:xfrm>
        <a:graphic>
          <a:graphicData uri="http://schemas.openxmlformats.org/presentationml/2006/ole">
            <p:oleObj spid="_x0000_s72712" name="Equation" r:id="rId4" imgW="2895480" imgH="16254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30084" y="4357694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Path stored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2702478"/>
            <a:ext cx="183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Viterbi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467005"/>
            <a:ext cx="4878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Experiments in small vocabulary ASR</a:t>
            </a:r>
            <a:endParaRPr lang="zh-CN" altLang="en-US" sz="2400" b="1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678769"/>
            <a:ext cx="3286148" cy="246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57224" y="987966"/>
            <a:ext cx="607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 </a:t>
            </a:r>
            <a:r>
              <a:rPr lang="en-US" altLang="zh-CN" dirty="0" err="1" smtClean="0"/>
              <a:t>Mfcc</a:t>
            </a:r>
            <a:r>
              <a:rPr lang="en-US" altLang="zh-CN" dirty="0" smtClean="0"/>
              <a:t> feature (only choose the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and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dimension to plot)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57290" y="4926352"/>
          <a:ext cx="300039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  <a:gridCol w="500066"/>
              </a:tblGrid>
              <a:tr h="142876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0.86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0.14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86044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0.90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0.10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26038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0.87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0.13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08908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48902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0.91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0.09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28598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348" y="485491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</a:t>
            </a:r>
            <a:r>
              <a:rPr lang="en-US" altLang="zh-CN" dirty="0" smtClean="0"/>
              <a:t> =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71670" y="3916924"/>
            <a:ext cx="106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“</a:t>
            </a:r>
            <a:r>
              <a:rPr lang="en-US" altLang="zh-CN" dirty="0" err="1" smtClean="0"/>
              <a:t>kaimen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643050"/>
            <a:ext cx="3381380" cy="253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72066" y="4929198"/>
          <a:ext cx="300039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  <a:gridCol w="500066"/>
              </a:tblGrid>
              <a:tr h="142876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0.89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0.11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86044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0.87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0.13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26038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0.77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0.23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08908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48902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28598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3438" y="485776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</a:t>
            </a:r>
            <a:r>
              <a:rPr lang="en-US" altLang="zh-CN" dirty="0" smtClean="0"/>
              <a:t> = 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4348" y="4569162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b="1" dirty="0" smtClean="0"/>
              <a:t>π</a:t>
            </a:r>
            <a:r>
              <a:rPr lang="en-US" altLang="zh-CN" dirty="0" smtClean="0"/>
              <a:t> = [1, 0, 0, 0, 0, 0]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3438" y="4559866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b="1" dirty="0" smtClean="0"/>
              <a:t>π</a:t>
            </a:r>
            <a:r>
              <a:rPr lang="en-US" altLang="zh-CN" dirty="0" smtClean="0"/>
              <a:t> = [1, 0, 0, 0, 0, 0]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29322" y="3916924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“</a:t>
            </a:r>
            <a:r>
              <a:rPr lang="en-US" altLang="zh-CN" dirty="0" err="1" smtClean="0"/>
              <a:t>guanmen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7224" y="1345156"/>
            <a:ext cx="314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b="1" dirty="0" smtClean="0"/>
              <a:t>Gaussian-HMM</a:t>
            </a:r>
            <a:r>
              <a:rPr lang="en-US" altLang="zh-CN" dirty="0" smtClean="0"/>
              <a:t>, state num: 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7" y="1714488"/>
            <a:ext cx="4214842" cy="316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2975" y="862596"/>
            <a:ext cx="764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With the increase of dataset, Gaussian-HMM is not able to capture the timbre of different people, gender, age. </a:t>
            </a:r>
          </a:p>
          <a:p>
            <a:r>
              <a:rPr lang="en-US" altLang="zh-CN" dirty="0" smtClean="0"/>
              <a:t>We can use GMM-HMM model instead.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4929198"/>
            <a:ext cx="71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However, GMM-HMM is sensitive to the initial parameters. The tricks we are using in this example is: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Use Gaussian-HMM to train different people separately. 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Combine the data point which are in the same state. Use GMM to initialize the parameters. 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Run GMM-HMM to fine-tune the model.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95409" y="4572008"/>
            <a:ext cx="106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“</a:t>
            </a:r>
            <a:r>
              <a:rPr lang="en-US" altLang="zh-CN" dirty="0" err="1" smtClean="0"/>
              <a:t>kaimen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2975" y="559338"/>
            <a:ext cx="354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en-US" altLang="zh-CN" b="1" dirty="0" smtClean="0"/>
              <a:t>GMM-HMM </a:t>
            </a:r>
            <a:r>
              <a:rPr lang="en-US" altLang="zh-CN" dirty="0" smtClean="0"/>
              <a:t>(6 states, 2 </a:t>
            </a:r>
            <a:r>
              <a:rPr lang="en-US" altLang="zh-CN" dirty="0" err="1" smtClean="0"/>
              <a:t>mixutre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4415" y="1500174"/>
            <a:ext cx="6643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Dataset</a:t>
            </a:r>
            <a:r>
              <a:rPr lang="en-US" altLang="zh-CN" dirty="0" smtClean="0"/>
              <a:t>: 20 Isolated Chinese words. 11 male + 9male. Altogether 800 pronunciations. </a:t>
            </a:r>
          </a:p>
          <a:p>
            <a:r>
              <a:rPr lang="en-US" altLang="zh-CN" dirty="0" smtClean="0"/>
              <a:t>10 male and 9 female for training. 10 male and 10 female for testing.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2428868"/>
            <a:ext cx="288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Feature</a:t>
            </a:r>
            <a:r>
              <a:rPr lang="en-US" altLang="zh-CN" dirty="0" smtClean="0"/>
              <a:t>: 12 dimension MFCC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28728" y="3429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Gaussian-HMM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82.25%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GMM-HMM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84.00%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4414" y="714356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Results</a:t>
            </a:r>
            <a:endParaRPr lang="zh-CN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14414" y="2857496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Model: </a:t>
            </a:r>
            <a:r>
              <a:rPr lang="en-US" altLang="zh-CN" dirty="0" smtClean="0"/>
              <a:t>Gaussian-HMM, GMM-HMM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857232"/>
            <a:ext cx="2608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Weakness of HMM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2976" y="1357298"/>
            <a:ext cx="226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Markov assumption</a:t>
            </a:r>
            <a:endParaRPr lang="zh-CN" altLang="en-US" dirty="0"/>
          </a:p>
        </p:txBody>
      </p:sp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1643042" y="2428868"/>
          <a:ext cx="2500330" cy="357190"/>
        </p:xfrm>
        <a:graphic>
          <a:graphicData uri="http://schemas.openxmlformats.org/presentationml/2006/ole">
            <p:oleObj spid="_x0000_s121859" name="Equation" r:id="rId3" imgW="1777680" imgH="2538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7290" y="1711099"/>
            <a:ext cx="671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next state is only dependent upon the current state. So is poor at capturing long-range correlations between the observed variables.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2928934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Stationary assumption</a:t>
            </a:r>
            <a:endParaRPr lang="zh-CN" altLang="en-US" dirty="0"/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1643042" y="3429000"/>
          <a:ext cx="2018124" cy="357190"/>
        </p:xfrm>
        <a:graphic>
          <a:graphicData uri="http://schemas.openxmlformats.org/presentationml/2006/ole">
            <p:oleObj spid="_x0000_s121860" name="Equation" r:id="rId4" imgW="1434960" imgH="2538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2976" y="4000504"/>
            <a:ext cx="362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Output independence assumption</a:t>
            </a:r>
            <a:endParaRPr lang="zh-CN" altLang="en-US" dirty="0"/>
          </a:p>
        </p:txBody>
      </p:sp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1685064" y="4857760"/>
          <a:ext cx="1815366" cy="571504"/>
        </p:xfrm>
        <a:graphic>
          <a:graphicData uri="http://schemas.openxmlformats.org/presentationml/2006/ole">
            <p:oleObj spid="_x0000_s121861" name="Equation" r:id="rId5" imgW="1371600" imgH="4316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57290" y="4429132"/>
            <a:ext cx="68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current output is conditionally independent of the previous output.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43768" y="242886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(58)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43768" y="350043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(59)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43768" y="498849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(60)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3012" y="2345288"/>
            <a:ext cx="434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EM algorithm for PGM with latent variables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42976" y="5929330"/>
            <a:ext cx="3460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* More details can be seen in GMM Tutorial. </a:t>
            </a:r>
          </a:p>
        </p:txBody>
      </p:sp>
      <p:sp>
        <p:nvSpPr>
          <p:cNvPr id="15" name="矩形 14"/>
          <p:cNvSpPr/>
          <p:nvPr/>
        </p:nvSpPr>
        <p:spPr>
          <a:xfrm>
            <a:off x="928662" y="1139595"/>
            <a:ext cx="6072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EM algorithm is used to estimate parameters in probabilistic graphic model (PGM) with latent variables*. 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8662" y="571480"/>
            <a:ext cx="3049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EM algorithm for PGM</a:t>
            </a:r>
            <a:endParaRPr lang="zh-CN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42049" y="2761774"/>
            <a:ext cx="18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Init parameters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049" y="3333278"/>
            <a:ext cx="259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E step: q(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)=p(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|</a:t>
            </a:r>
            <a:r>
              <a:rPr lang="en-US" altLang="zh-CN" b="1" dirty="0" smtClean="0"/>
              <a:t>X</a:t>
            </a:r>
            <a:r>
              <a:rPr lang="el-GR" altLang="zh-CN" dirty="0" smtClean="0"/>
              <a:t>θ</a:t>
            </a:r>
            <a:r>
              <a:rPr lang="en-US" altLang="zh-CN" baseline="30000" dirty="0" smtClean="0"/>
              <a:t>old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42049" y="3904782"/>
            <a:ext cx="117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M step: 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8662" y="4845618"/>
            <a:ext cx="420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If converge then stop, otherwise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2</a:t>
            </a:r>
            <a:endParaRPr lang="zh-CN" altLang="en-US" dirty="0"/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2143108" y="3845486"/>
          <a:ext cx="2143125" cy="541338"/>
        </p:xfrm>
        <a:graphic>
          <a:graphicData uri="http://schemas.openxmlformats.org/presentationml/2006/ole">
            <p:oleObj spid="_x0000_s84994" name="Equation" r:id="rId3" imgW="1358640" imgH="34272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071670" y="4345552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</a:t>
            </a:r>
            <a:endParaRPr lang="zh-CN" altLang="en-US" dirty="0"/>
          </a:p>
        </p:txBody>
      </p:sp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2820999" y="4345552"/>
          <a:ext cx="3322637" cy="500062"/>
        </p:xfrm>
        <a:graphic>
          <a:graphicData uri="http://schemas.openxmlformats.org/presentationml/2006/ole">
            <p:oleObj spid="_x0000_s84995" name="Equation" r:id="rId4" imgW="2361960" imgH="355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1214422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HMM is more sensitive to the initial parameters than GMM. So it is easy to get into local minimum. </a:t>
            </a:r>
          </a:p>
        </p:txBody>
      </p:sp>
      <p:sp>
        <p:nvSpPr>
          <p:cNvPr id="5" name="矩形 4"/>
          <p:cNvSpPr/>
          <p:nvPr/>
        </p:nvSpPr>
        <p:spPr>
          <a:xfrm>
            <a:off x="1428728" y="714356"/>
            <a:ext cx="2035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Tricks of HMM</a:t>
            </a:r>
          </a:p>
        </p:txBody>
      </p:sp>
      <p:sp>
        <p:nvSpPr>
          <p:cNvPr id="6" name="矩形 5"/>
          <p:cNvSpPr/>
          <p:nvPr/>
        </p:nvSpPr>
        <p:spPr>
          <a:xfrm>
            <a:off x="1428728" y="2000240"/>
            <a:ext cx="7072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Solve</a:t>
            </a:r>
            <a:r>
              <a:rPr lang="en-US" altLang="zh-CN" dirty="0" smtClean="0"/>
              <a:t>: Use GMM or other methods to initialize parameters. </a:t>
            </a:r>
          </a:p>
          <a:p>
            <a:r>
              <a:rPr lang="en-US" altLang="zh-CN" dirty="0" smtClean="0"/>
              <a:t>Initialize parameters randomly and run HMM separately for several times.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8728" y="3345420"/>
            <a:ext cx="6143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/>
              <a:t>2. For Gaussian-HMM &amp; GMM-HMM, if </a:t>
            </a:r>
            <a:r>
              <a:rPr lang="en-US" altLang="zh-CN" dirty="0" err="1" smtClean="0"/>
              <a:t>eig</a:t>
            </a:r>
            <a:r>
              <a:rPr lang="en-US" altLang="zh-CN" dirty="0" smtClean="0"/>
              <a:t>(</a:t>
            </a:r>
            <a:r>
              <a:rPr lang="el-GR" altLang="zh-CN" b="1" dirty="0" smtClean="0"/>
              <a:t>Σ</a:t>
            </a:r>
            <a:r>
              <a:rPr lang="en-US" altLang="zh-CN" dirty="0" smtClean="0"/>
              <a:t>) is too small. Then </a:t>
            </a:r>
            <a:r>
              <a:rPr lang="el-GR" altLang="zh-CN" b="1" dirty="0" smtClean="0"/>
              <a:t>Σ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 will be unstable. </a:t>
            </a:r>
          </a:p>
          <a:p>
            <a:pPr marL="342900" indent="-342900"/>
            <a:r>
              <a:rPr lang="en-US" altLang="zh-CN" dirty="0" smtClean="0"/>
              <a:t>	</a:t>
            </a:r>
            <a:endParaRPr lang="en-US" altLang="zh-CN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428728" y="4059800"/>
            <a:ext cx="32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Solve</a:t>
            </a:r>
            <a:r>
              <a:rPr lang="en-US" altLang="zh-CN" dirty="0" smtClean="0"/>
              <a:t>: if </a:t>
            </a:r>
            <a:r>
              <a:rPr lang="en-US" altLang="zh-CN" dirty="0" err="1" smtClean="0"/>
              <a:t>eig</a:t>
            </a:r>
            <a:r>
              <a:rPr lang="en-US" altLang="zh-CN" dirty="0" smtClean="0"/>
              <a:t>(</a:t>
            </a:r>
            <a:r>
              <a:rPr lang="el-GR" altLang="zh-CN" b="1" dirty="0" smtClean="0"/>
              <a:t>Σ</a:t>
            </a:r>
            <a:r>
              <a:rPr lang="en-US" altLang="zh-CN" dirty="0" smtClean="0"/>
              <a:t>) &lt; </a:t>
            </a:r>
            <a:r>
              <a:rPr lang="el-GR" altLang="zh-CN" dirty="0" smtClean="0"/>
              <a:t>ε</a:t>
            </a:r>
            <a:r>
              <a:rPr lang="en-US" altLang="zh-CN" dirty="0" smtClean="0"/>
              <a:t> then </a:t>
            </a:r>
            <a:r>
              <a:rPr lang="el-GR" altLang="zh-CN" b="1" dirty="0" smtClean="0"/>
              <a:t>Σ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= </a:t>
            </a:r>
            <a:r>
              <a:rPr lang="el-GR" altLang="zh-CN" b="1" dirty="0" smtClean="0"/>
              <a:t>Σ </a:t>
            </a:r>
            <a:r>
              <a:rPr lang="en-US" altLang="zh-CN" dirty="0" smtClean="0"/>
              <a:t>+ </a:t>
            </a:r>
            <a:r>
              <a:rPr lang="el-GR" altLang="zh-CN" dirty="0" smtClean="0"/>
              <a:t>σ</a:t>
            </a:r>
            <a:r>
              <a:rPr lang="en-US" altLang="zh-CN" b="1" dirty="0" smtClean="0"/>
              <a:t>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0696" y="3857628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GMM</a:t>
            </a:r>
            <a:endParaRPr lang="zh-CN" altLang="en-US" dirty="0"/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1142976" y="4282866"/>
          <a:ext cx="6357983" cy="1631831"/>
        </p:xfrm>
        <a:graphic>
          <a:graphicData uri="http://schemas.openxmlformats.org/presentationml/2006/ole">
            <p:oleObj spid="_x0000_s113667" name="Equation" r:id="rId3" imgW="5244840" imgH="1346040" progId="Equation.DSMT4">
              <p:embed/>
            </p:oleObj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2786051" y="5357826"/>
            <a:ext cx="3786214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29323" y="4214818"/>
            <a:ext cx="2666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if this term is too small, 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after exp it will underflow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643703" y="5357826"/>
            <a:ext cx="42862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29323" y="5929330"/>
            <a:ext cx="2250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Normalization factor, </a:t>
            </a:r>
          </a:p>
          <a:p>
            <a:r>
              <a:rPr lang="en-US" altLang="zh-CN" b="1" dirty="0" smtClean="0">
                <a:solidFill>
                  <a:schemeClr val="tx2"/>
                </a:solidFill>
              </a:rPr>
              <a:t>To avoid underflow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571480"/>
            <a:ext cx="569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If p(</a:t>
            </a:r>
            <a:r>
              <a:rPr lang="en-US" altLang="zh-CN" b="1" dirty="0" err="1" smtClean="0"/>
              <a:t>x</a:t>
            </a:r>
            <a:r>
              <a:rPr lang="en-US" altLang="zh-CN" dirty="0" err="1" smtClean="0"/>
              <a:t>|</a:t>
            </a:r>
            <a:r>
              <a:rPr lang="en-US" altLang="zh-CN" b="1" dirty="0" err="1" smtClean="0"/>
              <a:t>z</a:t>
            </a:r>
            <a:r>
              <a:rPr lang="en-US" altLang="zh-CN" dirty="0" smtClean="0"/>
              <a:t>) is Gaussian or GMM </a:t>
            </a:r>
            <a:r>
              <a:rPr lang="en-US" altLang="zh-CN" dirty="0" err="1" smtClean="0"/>
              <a:t>pdf</a:t>
            </a:r>
            <a:r>
              <a:rPr lang="en-US" altLang="zh-CN" dirty="0" smtClean="0"/>
              <a:t>, underflow may occurs. </a:t>
            </a:r>
            <a:endParaRPr lang="zh-CN" altLang="en-US" dirty="0"/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/>
        </p:nvGraphicFramePr>
        <p:xfrm>
          <a:off x="1142976" y="1142984"/>
          <a:ext cx="4286280" cy="624258"/>
        </p:xfrm>
        <a:graphic>
          <a:graphicData uri="http://schemas.openxmlformats.org/presentationml/2006/ole">
            <p:oleObj spid="_x0000_s113668" name="Equation" r:id="rId4" imgW="3314520" imgH="482400" progId="Equation.DSMT4">
              <p:embed/>
            </p:oleObj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3500430" y="1785926"/>
            <a:ext cx="1928826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868" y="1857364"/>
            <a:ext cx="2666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if this term is too small, 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after exp it will underflow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1538" y="2571744"/>
            <a:ext cx="610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Solve</a:t>
            </a:r>
            <a:r>
              <a:rPr lang="en-US" altLang="zh-CN" dirty="0" smtClean="0"/>
              <a:t>: use </a:t>
            </a:r>
            <a:r>
              <a:rPr lang="en-US" altLang="zh-CN" dirty="0" err="1" smtClean="0"/>
              <a:t>ln</a:t>
            </a:r>
            <a:r>
              <a:rPr lang="en-US" altLang="zh-CN" dirty="0" smtClean="0"/>
              <a:t> p(</a:t>
            </a:r>
            <a:r>
              <a:rPr lang="en-US" altLang="zh-CN" b="1" dirty="0" err="1" smtClean="0"/>
              <a:t>x</a:t>
            </a:r>
            <a:r>
              <a:rPr lang="en-US" altLang="zh-CN" dirty="0" err="1" smtClean="0"/>
              <a:t>|</a:t>
            </a:r>
            <a:r>
              <a:rPr lang="en-US" altLang="zh-CN" b="1" dirty="0" err="1" smtClean="0"/>
              <a:t>z</a:t>
            </a:r>
            <a:r>
              <a:rPr lang="en-US" altLang="zh-CN" dirty="0" smtClean="0"/>
              <a:t>) to instead p(</a:t>
            </a:r>
            <a:r>
              <a:rPr lang="en-US" altLang="zh-CN" b="1" dirty="0" err="1" smtClean="0"/>
              <a:t>x</a:t>
            </a:r>
            <a:r>
              <a:rPr lang="en-US" altLang="zh-CN" dirty="0" err="1" smtClean="0"/>
              <a:t>|</a:t>
            </a:r>
            <a:r>
              <a:rPr lang="en-US" altLang="zh-CN" b="1" dirty="0" err="1" smtClean="0"/>
              <a:t>z</a:t>
            </a:r>
            <a:r>
              <a:rPr lang="en-US" altLang="zh-CN" dirty="0" smtClean="0"/>
              <a:t>) in code implementation. </a:t>
            </a:r>
            <a:endParaRPr lang="zh-CN" altLang="en-US" dirty="0"/>
          </a:p>
        </p:txBody>
      </p:sp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1643042" y="3357562"/>
          <a:ext cx="4532856" cy="500066"/>
        </p:xfrm>
        <a:graphic>
          <a:graphicData uri="http://schemas.openxmlformats.org/presentationml/2006/ole">
            <p:oleObj spid="_x0000_s113669" name="Equation" r:id="rId5" imgW="3568680" imgH="39348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43481" y="3000372"/>
            <a:ext cx="13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Gaussian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857232"/>
            <a:ext cx="261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According to (11), (15), </a:t>
            </a:r>
            <a:endParaRPr lang="zh-CN" alt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3643306" y="857232"/>
          <a:ext cx="1105588" cy="357190"/>
        </p:xfrm>
        <a:graphic>
          <a:graphicData uri="http://schemas.openxmlformats.org/presentationml/2006/ole">
            <p:oleObj spid="_x0000_s114690" name="Equation" r:id="rId3" imgW="825480" imgH="2664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86314" y="857232"/>
            <a:ext cx="204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may underflow, and</a:t>
            </a:r>
            <a:endParaRPr lang="zh-CN" altLang="en-US" dirty="0"/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1428727" y="1214422"/>
          <a:ext cx="595317" cy="357190"/>
        </p:xfrm>
        <a:graphic>
          <a:graphicData uri="http://schemas.openxmlformats.org/presentationml/2006/ole">
            <p:oleObj spid="_x0000_s114691" name="Equation" r:id="rId4" imgW="380880" imgH="2286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00232" y="1214422"/>
            <a:ext cx="171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will be unstable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85852" y="1785926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Solve</a:t>
            </a:r>
            <a:r>
              <a:rPr lang="en-US" altLang="zh-CN" dirty="0" smtClean="0"/>
              <a:t>: Use </a:t>
            </a:r>
            <a:endParaRPr lang="zh-CN" altLang="en-US" dirty="0"/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2428859" y="1785926"/>
          <a:ext cx="2653411" cy="357190"/>
        </p:xfrm>
        <a:graphic>
          <a:graphicData uri="http://schemas.openxmlformats.org/presentationml/2006/ole">
            <p:oleObj spid="_x0000_s114692" name="Equation" r:id="rId5" imgW="1981080" imgH="2664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72066" y="1785926"/>
            <a:ext cx="87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replace</a:t>
            </a:r>
            <a:endParaRPr lang="zh-CN" altLang="en-US" dirty="0"/>
          </a:p>
        </p:txBody>
      </p:sp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5929322" y="1795452"/>
          <a:ext cx="1837653" cy="347664"/>
        </p:xfrm>
        <a:graphic>
          <a:graphicData uri="http://schemas.openxmlformats.org/presentationml/2006/ole">
            <p:oleObj spid="_x0000_s114693" name="Equation" r:id="rId6" imgW="1409400" imgH="266400" progId="Equation.DSMT4">
              <p:embed/>
            </p:oleObj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1285851" y="2643182"/>
          <a:ext cx="5984917" cy="1143008"/>
        </p:xfrm>
        <a:graphic>
          <a:graphicData uri="http://schemas.openxmlformats.org/presentationml/2006/ole">
            <p:oleObj spid="_x0000_s114694" name="Equation" r:id="rId7" imgW="4787640" imgH="914400" progId="Equation.DSMT4">
              <p:embed/>
            </p:oleObj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2143108" y="3071810"/>
            <a:ext cx="4429156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7949" y="2428868"/>
            <a:ext cx="2666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if this term is too small, 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after exp it will underflow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429388" y="3214686"/>
            <a:ext cx="42862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357950" y="3786190"/>
            <a:ext cx="2250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Normalization factor, </a:t>
            </a:r>
          </a:p>
          <a:p>
            <a:r>
              <a:rPr lang="en-US" altLang="zh-CN" b="1" dirty="0" smtClean="0">
                <a:solidFill>
                  <a:schemeClr val="tx2"/>
                </a:solidFill>
              </a:rPr>
              <a:t>To avoid underflow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4414" y="4143380"/>
            <a:ext cx="361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same strategy can be applied to </a:t>
            </a:r>
            <a:endParaRPr lang="zh-CN" altLang="en-US" dirty="0"/>
          </a:p>
        </p:txBody>
      </p:sp>
      <p:graphicFrame>
        <p:nvGraphicFramePr>
          <p:cNvPr id="114696" name="Object 8"/>
          <p:cNvGraphicFramePr>
            <a:graphicFrameLocks noChangeAspect="1"/>
          </p:cNvGraphicFramePr>
          <p:nvPr/>
        </p:nvGraphicFramePr>
        <p:xfrm>
          <a:off x="4714876" y="4143380"/>
          <a:ext cx="1173624" cy="357190"/>
        </p:xfrm>
        <a:graphic>
          <a:graphicData uri="http://schemas.openxmlformats.org/presentationml/2006/ole">
            <p:oleObj spid="_x0000_s114696" name="Equation" r:id="rId8" imgW="876240" imgH="26640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214678" y="4643446"/>
            <a:ext cx="131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will turn to </a:t>
            </a:r>
            <a:endParaRPr lang="zh-CN" altLang="en-US" dirty="0"/>
          </a:p>
        </p:txBody>
      </p:sp>
      <p:graphicFrame>
        <p:nvGraphicFramePr>
          <p:cNvPr id="114697" name="Object 9"/>
          <p:cNvGraphicFramePr>
            <a:graphicFrameLocks noChangeAspect="1"/>
          </p:cNvGraphicFramePr>
          <p:nvPr/>
        </p:nvGraphicFramePr>
        <p:xfrm>
          <a:off x="1285852" y="5143512"/>
          <a:ext cx="2398276" cy="357190"/>
        </p:xfrm>
        <a:graphic>
          <a:graphicData uri="http://schemas.openxmlformats.org/presentationml/2006/ole">
            <p:oleObj spid="_x0000_s114697" name="Equation" r:id="rId9" imgW="1790640" imgH="266400" progId="Equation.DSMT4">
              <p:embed/>
            </p:oleObj>
          </a:graphicData>
        </a:graphic>
      </p:graphicFrame>
      <p:graphicFrame>
        <p:nvGraphicFramePr>
          <p:cNvPr id="114698" name="Object 10"/>
          <p:cNvGraphicFramePr>
            <a:graphicFrameLocks noChangeAspect="1"/>
          </p:cNvGraphicFramePr>
          <p:nvPr/>
        </p:nvGraphicFramePr>
        <p:xfrm>
          <a:off x="1285852" y="4572008"/>
          <a:ext cx="1979613" cy="428625"/>
        </p:xfrm>
        <a:graphic>
          <a:graphicData uri="http://schemas.openxmlformats.org/presentationml/2006/ole">
            <p:oleObj spid="_x0000_s114698" name="Equation" r:id="rId10" imgW="1231560" imgH="266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85794"/>
            <a:ext cx="615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Furthermore, for parameter estimation, such as (28) will turn to</a:t>
            </a:r>
            <a:endParaRPr lang="zh-CN" altLang="en-US" dirty="0"/>
          </a:p>
        </p:txBody>
      </p:sp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1142975" y="1428736"/>
          <a:ext cx="4288444" cy="1000132"/>
        </p:xfrm>
        <a:graphic>
          <a:graphicData uri="http://schemas.openxmlformats.org/presentationml/2006/ole">
            <p:oleObj spid="_x0000_s115714" name="Equation" r:id="rId3" imgW="3593880" imgH="838080" progId="Equation.DSMT4">
              <p:embed/>
            </p:oleObj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2928926" y="2357430"/>
            <a:ext cx="571504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85918" y="2428868"/>
            <a:ext cx="2666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if this term is too small, 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after exp it will underflow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29190" y="1928802"/>
            <a:ext cx="42862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57752" y="2500306"/>
            <a:ext cx="2250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Normalization factor, </a:t>
            </a:r>
          </a:p>
          <a:p>
            <a:r>
              <a:rPr lang="en-US" altLang="zh-CN" b="1" dirty="0" smtClean="0">
                <a:solidFill>
                  <a:schemeClr val="tx2"/>
                </a:solidFill>
              </a:rPr>
              <a:t>To avoid underflow</a:t>
            </a:r>
            <a:endParaRPr lang="zh-CN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928670"/>
            <a:ext cx="182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Matlab</a:t>
            </a:r>
            <a:r>
              <a:rPr lang="en-US" altLang="zh-CN" sz="2400" b="1" dirty="0" smtClean="0"/>
              <a:t> Code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1714480" y="1714488"/>
            <a:ext cx="4633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</a:t>
            </a:r>
            <a:r>
              <a:rPr lang="en-US" altLang="zh-CN" smtClean="0"/>
              <a:t>://</a:t>
            </a:r>
            <a:r>
              <a:rPr lang="en-US" altLang="zh-CN" smtClean="0"/>
              <a:t>github.com/qiuqiangkong/matlab-hmm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0430" y="3071810"/>
            <a:ext cx="1814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THANK YOU!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1068157"/>
            <a:ext cx="5872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Generally, estimation of p(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|</a:t>
            </a:r>
            <a:r>
              <a:rPr lang="en-US" altLang="zh-CN" b="1" dirty="0" smtClean="0"/>
              <a:t>X</a:t>
            </a:r>
            <a:r>
              <a:rPr lang="el-GR" altLang="zh-CN" dirty="0" smtClean="0"/>
              <a:t>θ</a:t>
            </a:r>
            <a:r>
              <a:rPr lang="en-US" altLang="zh-CN" baseline="30000" dirty="0" smtClean="0"/>
              <a:t>old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is difficult. </a:t>
            </a:r>
          </a:p>
          <a:p>
            <a:r>
              <a:rPr lang="en-US" altLang="zh-CN" dirty="0" smtClean="0"/>
              <a:t>However, the independence of PGM will simplify the model. </a:t>
            </a:r>
            <a:endParaRPr lang="zh-CN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00100" y="1711099"/>
            <a:ext cx="7929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D-separation property</a:t>
            </a:r>
            <a:r>
              <a:rPr lang="en-US" altLang="zh-CN" baseline="30000" dirty="0" smtClean="0"/>
              <a:t>[1]</a:t>
            </a:r>
          </a:p>
          <a:p>
            <a:r>
              <a:rPr lang="en-US" altLang="zh-CN" dirty="0" smtClean="0"/>
              <a:t>Let A, B, C be set of nodes. We can check whether A and B are conditional independent on C in </a:t>
            </a:r>
            <a:r>
              <a:rPr lang="en-US" altLang="zh-CN" dirty="0" err="1" smtClean="0"/>
              <a:t>belowing</a:t>
            </a:r>
            <a:r>
              <a:rPr lang="en-US" altLang="zh-CN" dirty="0" smtClean="0"/>
              <a:t> way.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1488" y="3139859"/>
            <a:ext cx="7495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zh-CN" altLang="en-US" dirty="0" smtClean="0"/>
              <a:t>∃</a:t>
            </a:r>
            <a:r>
              <a:rPr lang="en-US" altLang="zh-CN" dirty="0" smtClean="0"/>
              <a:t> head-to-tail or tail-to-tail nodes on the path, and the node is in C.</a:t>
            </a:r>
          </a:p>
          <a:p>
            <a:pPr marL="342900" indent="-342900">
              <a:buAutoNum type="alphaLcParenBoth"/>
            </a:pPr>
            <a:r>
              <a:rPr lang="zh-CN" altLang="en-US" dirty="0" smtClean="0"/>
              <a:t>∀ </a:t>
            </a:r>
            <a:r>
              <a:rPr lang="en-US" altLang="zh-CN" dirty="0" smtClean="0"/>
              <a:t>head-to-head nodes, neither the node, nor any of its descendants is in C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0100" y="3854239"/>
            <a:ext cx="6614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If all paths are blocked, then A is said to be d-separated from B by C. </a:t>
            </a:r>
          </a:p>
          <a:p>
            <a:r>
              <a:rPr lang="en-US" altLang="zh-CN" dirty="0" smtClean="0"/>
              <a:t>That is P(AB|C) = P(A|C)P(B|C). 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0100" y="2782669"/>
            <a:ext cx="752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Check all the paths from node in A to node C. The path is said to be blocked if</a:t>
            </a:r>
            <a:endParaRPr lang="zh-CN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42976" y="5857892"/>
            <a:ext cx="6968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[1] Bishop, Christopher M. </a:t>
            </a:r>
            <a:r>
              <a:rPr lang="en-US" sz="1400" i="1" dirty="0" smtClean="0"/>
              <a:t>Pattern recognition and machine learning</a:t>
            </a:r>
            <a:r>
              <a:rPr lang="en-US" sz="1400" dirty="0" smtClean="0"/>
              <a:t>. </a:t>
            </a:r>
            <a:r>
              <a:rPr lang="en-US" sz="1400" dirty="0" err="1" smtClean="0"/>
              <a:t>springer</a:t>
            </a:r>
            <a:r>
              <a:rPr lang="en-US" sz="1400" dirty="0" smtClean="0"/>
              <a:t>, 2006. Chap. 8.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857232"/>
            <a:ext cx="1335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Exercises</a:t>
            </a:r>
            <a:endParaRPr lang="zh-CN" altLang="en-US" sz="2400" b="1" dirty="0"/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857364"/>
            <a:ext cx="37242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1928802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1000100" y="3929066"/>
          <a:ext cx="3000396" cy="428628"/>
        </p:xfrm>
        <a:graphic>
          <a:graphicData uri="http://schemas.openxmlformats.org/presentationml/2006/ole">
            <p:oleObj spid="_x0000_s86018" name="Equation" r:id="rId5" imgW="1777680" imgH="253800" progId="Equation.DSMT4">
              <p:embed/>
            </p:oleObj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4857752" y="3977705"/>
          <a:ext cx="3571900" cy="379989"/>
        </p:xfrm>
        <a:graphic>
          <a:graphicData uri="http://schemas.openxmlformats.org/presentationml/2006/ole">
            <p:oleObj spid="_x0000_s86019" name="Equation" r:id="rId6" imgW="238752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142984"/>
            <a:ext cx="666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Hidden Markov Model (HMM) is a kind of PGM with latent variables. 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3714752"/>
            <a:ext cx="752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HMM’s </a:t>
            </a:r>
            <a:r>
              <a:rPr lang="en-US" altLang="zh-CN" b="1" dirty="0" smtClean="0"/>
              <a:t>joint probability distribution </a:t>
            </a:r>
            <a:r>
              <a:rPr lang="en-US" altLang="zh-CN" dirty="0" smtClean="0"/>
              <a:t>over both latent and observed variables is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42608" y="321468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HMM</a:t>
            </a:r>
            <a:endParaRPr lang="zh-CN" altLang="en-US" b="1" dirty="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928662" y="4143380"/>
          <a:ext cx="4101382" cy="571504"/>
        </p:xfrm>
        <a:graphic>
          <a:graphicData uri="http://schemas.openxmlformats.org/presentationml/2006/ole">
            <p:oleObj spid="_x0000_s1029" name="Equation" r:id="rId3" imgW="3098520" imgH="431640" progId="Equation.DSMT4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500430" y="4714884"/>
          <a:ext cx="1350178" cy="428628"/>
        </p:xfrm>
        <a:graphic>
          <a:graphicData uri="http://schemas.openxmlformats.org/presentationml/2006/ole">
            <p:oleObj spid="_x0000_s1030" name="Equation" r:id="rId4" imgW="799920" imgH="2538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28662" y="5357826"/>
            <a:ext cx="6215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b="1" dirty="0" smtClean="0"/>
              <a:t>π</a:t>
            </a:r>
            <a:r>
              <a:rPr lang="en-US" altLang="zh-CN" dirty="0" smtClean="0"/>
              <a:t> is the start probability of each state. </a:t>
            </a:r>
          </a:p>
          <a:p>
            <a:r>
              <a:rPr lang="en-US" altLang="zh-CN" b="1" dirty="0" smtClean="0"/>
              <a:t>A</a:t>
            </a:r>
            <a:r>
              <a:rPr lang="en-US" altLang="zh-CN" dirty="0" smtClean="0"/>
              <a:t> is the transition matrix. </a:t>
            </a:r>
          </a:p>
          <a:p>
            <a:r>
              <a:rPr lang="el-GR" altLang="zh-CN" dirty="0" smtClean="0"/>
              <a:t>φ</a:t>
            </a:r>
            <a:r>
              <a:rPr lang="en-US" altLang="zh-CN" dirty="0" smtClean="0"/>
              <a:t> is the parameter associated with emission distribution (can be </a:t>
            </a:r>
            <a:r>
              <a:rPr lang="en-US" altLang="zh-CN" dirty="0" err="1" smtClean="0"/>
              <a:t>multinominal</a:t>
            </a:r>
            <a:r>
              <a:rPr lang="en-US" altLang="zh-CN" dirty="0" smtClean="0"/>
              <a:t>, Gauss, GMM, etc. 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8662" y="642918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HMM model</a:t>
            </a:r>
            <a:endParaRPr lang="zh-CN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57224" y="4714884"/>
            <a:ext cx="26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 the parameters are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95671" y="1724023"/>
            <a:ext cx="23907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286644" y="42026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571612"/>
            <a:ext cx="7972888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 smtClean="0"/>
              <a:t>How to train a HMM model?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 smtClean="0"/>
              <a:t>Given a sequence X, how to get the likelihood p(X) from HMM model?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 smtClean="0"/>
              <a:t>How to find the best decoding path of HMM model?</a:t>
            </a:r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28662" y="785794"/>
            <a:ext cx="391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Three basic problem of HMM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428596" y="2202412"/>
          <a:ext cx="7780530" cy="2143140"/>
        </p:xfrm>
        <a:graphic>
          <a:graphicData uri="http://schemas.openxmlformats.org/presentationml/2006/ole">
            <p:oleObj spid="_x0000_s46082" name="Equation" r:id="rId3" imgW="6362640" imgH="175248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0100" y="4714884"/>
            <a:ext cx="87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 </a:t>
            </a:r>
            <a:endParaRPr lang="zh-CN" altLang="en-US" dirty="0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857356" y="4720248"/>
          <a:ext cx="2647865" cy="785818"/>
        </p:xfrm>
        <a:graphic>
          <a:graphicData uri="http://schemas.openxmlformats.org/presentationml/2006/ole">
            <p:oleObj spid="_x0000_s46083" name="Equation" r:id="rId4" imgW="1968480" imgH="583920" progId="Equation.DSMT4">
              <p:embed/>
            </p:oleObj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285852" y="4345552"/>
            <a:ext cx="928694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428860" y="4345552"/>
            <a:ext cx="1928826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572000" y="4345552"/>
            <a:ext cx="2000264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428728" y="43455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3240" y="43455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57818" y="43455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2976" y="5648942"/>
            <a:ext cx="2775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b="1" dirty="0" smtClean="0"/>
              <a:t>π</a:t>
            </a:r>
            <a:r>
              <a:rPr lang="en-US" altLang="zh-CN" dirty="0" smtClean="0"/>
              <a:t> is only associated with </a:t>
            </a:r>
            <a:r>
              <a:rPr lang="zh-CN" altLang="en-US" b="1" dirty="0" smtClean="0">
                <a:solidFill>
                  <a:srgbClr val="FF0000"/>
                </a:solidFill>
              </a:rPr>
              <a:t>①</a:t>
            </a:r>
            <a:endParaRPr lang="en-US" altLang="zh-CN" dirty="0" smtClean="0"/>
          </a:p>
          <a:p>
            <a:r>
              <a:rPr lang="en-US" altLang="zh-CN" b="1" dirty="0" smtClean="0"/>
              <a:t>A</a:t>
            </a:r>
            <a:r>
              <a:rPr lang="en-US" altLang="zh-CN" dirty="0" smtClean="0"/>
              <a:t> is only associated with </a:t>
            </a:r>
            <a:r>
              <a:rPr lang="zh-CN" altLang="en-US" b="1" dirty="0" smtClean="0">
                <a:solidFill>
                  <a:srgbClr val="FF0000"/>
                </a:solidFill>
              </a:rPr>
              <a:t>②</a:t>
            </a:r>
            <a:endParaRPr lang="en-US" altLang="zh-CN" dirty="0" smtClean="0"/>
          </a:p>
          <a:p>
            <a:r>
              <a:rPr lang="en-US" altLang="zh-CN" dirty="0" smtClean="0"/>
              <a:t>φ is only associated with </a:t>
            </a:r>
            <a:r>
              <a:rPr lang="zh-CN" altLang="en-US" b="1" dirty="0" smtClean="0">
                <a:solidFill>
                  <a:srgbClr val="FF0000"/>
                </a:solidFill>
              </a:rPr>
              <a:t>③</a:t>
            </a: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714356"/>
            <a:ext cx="2619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428596" y="1702346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Apply EM algorithm to HMM, Q(</a:t>
            </a:r>
            <a:r>
              <a:rPr lang="el-GR" altLang="zh-CN" dirty="0" smtClean="0"/>
              <a:t>θ</a:t>
            </a:r>
            <a:r>
              <a:rPr lang="en-US" altLang="zh-CN" dirty="0" smtClean="0"/>
              <a:t>,</a:t>
            </a:r>
            <a:r>
              <a:rPr lang="el-GR" altLang="zh-CN" dirty="0" smtClean="0"/>
              <a:t>θ</a:t>
            </a:r>
            <a:r>
              <a:rPr lang="en-US" altLang="zh-CN" baseline="30000" dirty="0" smtClean="0"/>
              <a:t>old</a:t>
            </a:r>
            <a:r>
              <a:rPr lang="en-US" altLang="zh-CN" dirty="0" smtClean="0"/>
              <a:t>) is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28596" y="1068157"/>
            <a:ext cx="4786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HMM is a kind of probabilistic graphic model (PGM) with latent variables.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8596" y="538443"/>
            <a:ext cx="360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How to train HMM model?</a:t>
            </a:r>
            <a:endParaRPr lang="zh-CN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358082" y="221455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HMM</a:t>
            </a:r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643834" y="38576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43834" y="470274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43834" y="505993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(4)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6773</TotalTime>
  <Words>2367</Words>
  <PresentationFormat>全屏显示(4:3)</PresentationFormat>
  <Paragraphs>454</Paragraphs>
  <Slides>45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7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User</cp:lastModifiedBy>
  <cp:revision>450</cp:revision>
  <dcterms:modified xsi:type="dcterms:W3CDTF">2015-12-07T00:47:01Z</dcterms:modified>
</cp:coreProperties>
</file>