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7btT6FBi5IIAqAbJWlYx5n6s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80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24151">
              <a:srgbClr val="FFF0DD"/>
            </a:gs>
            <a:gs pos="36482">
              <a:srgbClr val="FFEAD0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>
                <a:solidFill>
                  <a:schemeClr val="lt1"/>
                </a:solidFill>
                <a:latin typeface="Montserrat"/>
                <a:sym typeface="Montserrat"/>
              </a:rPr>
              <a:t>Airbnb</a:t>
            </a:r>
            <a: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Booking Analysis</a:t>
            </a: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By-Pratik Shiralkar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0" name="Picture 6" descr="Airbnb and the art of Behavioral Influence | by Gaurav Makkar | UX  Collective">
            <a:extLst>
              <a:ext uri="{FF2B5EF4-FFF2-40B4-BE49-F238E27FC236}">
                <a16:creationId xmlns:a16="http://schemas.microsoft.com/office/drawing/2014/main" id="{F2B8191F-A3AE-4D3C-A685-73C1292C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3286125"/>
            <a:ext cx="4148137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11700" y="322118"/>
            <a:ext cx="3627840" cy="56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PRICE DISTRIBUTION </a:t>
            </a:r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311700" y="1028701"/>
            <a:ext cx="4675936" cy="376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distribution for chosen listings which is having price range lower than 200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Most of the chosen listings for price range between 50-100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100-200 dollars also </a:t>
            </a:r>
            <a:r>
              <a:rPr lang="en-US" sz="1400" dirty="0" err="1">
                <a:solidFill>
                  <a:srgbClr val="0A0A0A"/>
                </a:solidFill>
                <a:latin typeface="Montserrat" panose="00000500000000000000" pitchFamily="2" charset="0"/>
              </a:rPr>
              <a:t>favoured</a:t>
            </a: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 price range for listings.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0-50 dollars having least </a:t>
            </a:r>
            <a:r>
              <a:rPr lang="en-US" sz="1400" dirty="0" err="1">
                <a:solidFill>
                  <a:srgbClr val="0A0A0A"/>
                </a:solidFill>
                <a:latin typeface="Montserrat" panose="00000500000000000000" pitchFamily="2" charset="0"/>
              </a:rPr>
              <a:t>favoured</a:t>
            </a: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range of price.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07" name="Google Shape;107;p10" descr="C:\Users\Acer\Desktop\image 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7245" y="979373"/>
            <a:ext cx="3819913" cy="3727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277437" y="367146"/>
            <a:ext cx="6523441" cy="38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NEIGHBORHOOD GROUP PRICING</a:t>
            </a: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207791" y="896254"/>
            <a:ext cx="4364209" cy="413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range is shown in this plot is between 0 – 200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Manhattan is having maximum average price about 140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Manhattan followed by Brooklyn is having  average price about 90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Queens ,Staten Island and Bronx having average price between 70-75 dollars.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14" name="Google Shape;114;p11" descr="C:\Users\Acer\Desktop\imag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9455" y="896254"/>
            <a:ext cx="4062846" cy="39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395520" y="286788"/>
            <a:ext cx="3985980" cy="56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PRICE FREQUENCY</a:t>
            </a:r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311699" y="1059873"/>
            <a:ext cx="4561637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Plot is showing most preferred  prices on the listing.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range between  0- 75 dollars, having highest frequency or count  on the listings.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range after 75-200 dollars , having comparatively less frequency as compared  earlier one.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Prices after 200 dollars are very much less chosen.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21" name="Google Shape;121;p12" descr="C:\Users\Acer\Desktop\image 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0470" y="1226127"/>
            <a:ext cx="3898515" cy="3324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301308" y="137160"/>
            <a:ext cx="416678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PRICES IN ROOM TYPES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311699" y="997527"/>
            <a:ext cx="4156391" cy="357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Plot is showing Prices  for room types.</a:t>
            </a:r>
            <a:endParaRPr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Entire room or Apartment home type is having most  prices for rooms  lower than 200 dollars.</a:t>
            </a:r>
            <a:endParaRPr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Apartment rooms having average price of 140 dollars.</a:t>
            </a:r>
            <a:endParaRPr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Private rooms having average price of 90 dollars.</a:t>
            </a:r>
            <a:endParaRPr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Shared rooms having average price of 40 dollars.</a:t>
            </a:r>
            <a:endParaRPr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28" name="Google Shape;128;p13" descr="C:\Users\Acer\Desktop\image 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8873" y="878222"/>
            <a:ext cx="4371348" cy="365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311699" y="209204"/>
            <a:ext cx="4208345" cy="66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AVAILABILITY OF ROOMS 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311699" y="1007918"/>
            <a:ext cx="4561637" cy="379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Plot is showing number of rooms available for 365 days .</a:t>
            </a:r>
            <a:endParaRPr sz="1400" dirty="0">
              <a:latin typeface="Montserrat" panose="00000500000000000000" pitchFamily="2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None/>
            </a:pP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Maximum number of listings available for 0 to 13 days.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Consistence availability of rooms are shown from 15 days a year to 350 days a year.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Availability of rooms for 365 days a year is also having a good numbers. </a:t>
            </a:r>
            <a:endParaRPr sz="1400" dirty="0">
              <a:latin typeface="Montserrat" panose="00000500000000000000" pitchFamily="2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None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35" name="Google Shape;135;p14" descr="C:\Users\Acer\Desktop\image 1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009" y="1028700"/>
            <a:ext cx="3918638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62530" y="15240"/>
            <a:ext cx="8618940" cy="8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AVAILABILITY OF ROOMS IN NEIGHBOURHOOD GROUP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213360" y="1102129"/>
            <a:ext cx="4281082" cy="366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Staten Island having maximum number of available rooms in the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Bronx having second most available rooms in the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Queens and Manhattan are having  less availability of rooms among the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Least rooms is available in the Brooklyn neighborhood group.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42" name="Google Shape;142;p15" descr="C:\Users\Acer\Desktop\image 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536" y="1038123"/>
            <a:ext cx="4300104" cy="399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11699" y="165025"/>
            <a:ext cx="4763221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AVAILABILITY WITH PRICE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311699" y="1064029"/>
            <a:ext cx="3761537" cy="377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Plot shown here is about availability of rooms against price 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Basically from this information consistent availability of room for lower price.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For  1 or 2 day  booking, there are rooms available with various price range.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For 365 days also booking available at various prices.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49" name="Google Shape;149;p16" descr="C:\Users\Acer\Desktop\image 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855" y="789709"/>
            <a:ext cx="4442771" cy="418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441239" y="190500"/>
            <a:ext cx="5913841" cy="60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ROOM TYPES IN VARIOUS AREAS</a:t>
            </a:r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11699" y="961042"/>
            <a:ext cx="4208345" cy="386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Entire home or Apartment rooms are shown in orange color in this area. Maximum number of listings are occupied by these type of rooms.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Private rooms are shown by blue color dots. They are scattered through out the plot. These rooms are also having considerable large number of bookings.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Shared rooms shown in green dots. These rooms having comparatively less rooms on the listings.</a:t>
            </a:r>
            <a:endParaRPr sz="1400" dirty="0">
              <a:latin typeface="Montserrat" panose="00000500000000000000" pitchFamily="2" charset="0"/>
            </a:endParaRPr>
          </a:p>
        </p:txBody>
      </p:sp>
      <p:pic>
        <p:nvPicPr>
          <p:cNvPr id="156" name="Google Shape;156;p17" descr="C:\Users\Acer\Desktop\image 1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895" y="999605"/>
            <a:ext cx="4288033" cy="382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311698" y="238990"/>
            <a:ext cx="6561541" cy="49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REVIEWS FOR DIFFERENT ROOM TYPES</a:t>
            </a:r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182160" y="1033087"/>
            <a:ext cx="4509682" cy="401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Private rooms having maximum number of review for single room .more than 600 reviews obtained for single room.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Apartment rooms also having various range of value. It is having close to 500 reviews for single room 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Shared rooms having less number of reviews compared to other types of rooms, having max values for reviews is 250.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63" name="Google Shape;163;p18" descr="C:\Users\Acer\Desktop\image 1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1244" y="1132608"/>
            <a:ext cx="3741056" cy="38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96459" y="311448"/>
            <a:ext cx="4364209" cy="55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CORRELATIONS</a:t>
            </a:r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27907" y="1181220"/>
            <a:ext cx="3896618" cy="334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Heat map showing correlations between different characteristics 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From the values obtained from heatmap we can say that there is no strong correlation between the features.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70" name="Google Shape;170;p19" descr="C:\Users\Acer\Desktop\image 1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364" y="1093829"/>
            <a:ext cx="4883729" cy="3430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311700" y="38733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/>
              <a:t>KEY POINTS FOR UNDERSTANDING</a:t>
            </a:r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Summary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Neighborhood Groups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Neighborhood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Room Type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Price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Availability Of Rooms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Number Of Reviews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Correlations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Conclusion</a:t>
            </a:r>
            <a:endParaRPr sz="1400" b="1" dirty="0">
              <a:solidFill>
                <a:schemeClr val="bg1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1400" b="1" dirty="0">
              <a:solidFill>
                <a:schemeClr val="lt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1400" b="1" dirty="0">
              <a:solidFill>
                <a:schemeClr val="lt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1400" b="1" dirty="0">
              <a:solidFill>
                <a:schemeClr val="lt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sz="14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80529" y="281940"/>
            <a:ext cx="8676436" cy="48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CONCLUSIONS-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311700" y="727362"/>
            <a:ext cx="8645265" cy="408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Manhattan is the most popular group among the groups, having most number of listings.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Brooklyn ,there are maximum number of counts private rooms and Shared rooms.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Manhattan ,there are maximum number of counts Apartment rooms.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Williamsburg is the top neighborhood among the other  neighborhoods.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All these top neighborhoods are from Brooklyn and Manhattan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Entire home or Apartment Room Type distribution is most preferred type of room among the listings.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Price distribution is having  75% values below 200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Price range between  0- 75 dollars, having highest frequency or count  on the listings.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Apartment rooms having average price of 140 dollars.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Maximum number of listings available for 0-13 days.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Staten Island having maximum number of available rooms in the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Private rooms having maximum number of review for single room.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Font typeface="Arial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 From Heat map we can say that there is no strong correlation between the features.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D wallpaper: black and brown wooden Thank You signage on top of brown  table | Wallpaper Flare">
            <a:extLst>
              <a:ext uri="{FF2B5EF4-FFF2-40B4-BE49-F238E27FC236}">
                <a16:creationId xmlns:a16="http://schemas.microsoft.com/office/drawing/2014/main" id="{DF77C66A-4064-4DB0-967B-57A5A8ED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12998"/>
            <a:ext cx="6107430" cy="404949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6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SUMMARY</a:t>
            </a:r>
            <a:br>
              <a:rPr lang="en-US" dirty="0"/>
            </a:br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232036" y="641465"/>
            <a:ext cx="8520600" cy="439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all contains details about the dataset.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info_nyc_df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 It contains statistical  details about the dataset.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features_nyc_df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 It contains all featured columns in the dataset.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unique_values_nyc_df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 It contains all unique values of the column features.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room_type_nyc_df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all room types appeared in the dataset.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neighbourhood_groups_nyc_df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all neighborhood groups available in dataset.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prices_nyc_df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all statistical details about the price appeared in the dataset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df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- It contains information about price distribution.</a:t>
            </a:r>
            <a:endParaRPr sz="12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top_host_nyc_df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- it contains all top host id’s.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neighbourhood_group_nyc_df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prices in neighborhood groups.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neighbourhood_prices_nyc_df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prices in neighborhood 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top_host_id_with_reviews_df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information about top host id with reviews.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price_with_room_availability_nyc_df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information about price with room availability .</a:t>
            </a:r>
            <a:endParaRPr sz="1200" dirty="0">
              <a:latin typeface="Montserrat" panose="00000500000000000000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A0A0A"/>
                </a:solidFill>
                <a:latin typeface="Montserrat" panose="00000500000000000000" pitchFamily="2" charset="0"/>
              </a:rPr>
              <a:t>corr_nyc_df</a:t>
            </a:r>
            <a:r>
              <a:rPr lang="en-US" sz="1200" b="1" dirty="0">
                <a:solidFill>
                  <a:srgbClr val="0A0A0A"/>
                </a:solidFill>
                <a:latin typeface="Montserrat" panose="00000500000000000000" pitchFamily="2" charset="0"/>
              </a:rPr>
              <a:t>- </a:t>
            </a:r>
            <a:r>
              <a:rPr lang="en-US" sz="1200" dirty="0">
                <a:solidFill>
                  <a:srgbClr val="0A0A0A"/>
                </a:solidFill>
                <a:latin typeface="Montserrat" panose="00000500000000000000" pitchFamily="2" charset="0"/>
              </a:rPr>
              <a:t>It contains information about correlation between features.</a:t>
            </a:r>
            <a:endParaRPr sz="1200" dirty="0"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200" dirty="0">
              <a:solidFill>
                <a:schemeClr val="lt1"/>
              </a:solidFill>
              <a:latin typeface="Montserrat" panose="00000500000000000000" pitchFamily="2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sz="12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27878" y="212839"/>
            <a:ext cx="6523442" cy="530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POPULAR NEIGHBORHOOD GROUPS</a:t>
            </a:r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0" y="774920"/>
            <a:ext cx="4396740" cy="362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From the popular neighborhood groups it is noticed that there are five neighborhood groups featured in the dataset .They are Brooklyn ,Manhattan ,Queens ,Staten Island  and Bronx.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endParaRPr sz="1400" dirty="0"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Manhattan is the most popular group among the groups, having most number of listings.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endParaRPr sz="1400" dirty="0"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Brooklyn is having second most number of listing .</a:t>
            </a:r>
          </a:p>
          <a:p>
            <a:pPr marL="152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endParaRPr sz="1400" dirty="0"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Queens and Bronx having less number of  count 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Staten Island is having least  number of counts.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272E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65" name="Google Shape;65;p4" descr="C:\Users\Acer\Desktop\imag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0060" y="1120139"/>
            <a:ext cx="4686037" cy="324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160020" y="78036"/>
            <a:ext cx="649224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NEIGHBORHOOD GROUP WITH AREAS</a:t>
            </a:r>
          </a:p>
        </p:txBody>
      </p:sp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60020" y="833736"/>
            <a:ext cx="3717866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Orange color showing for  Manhattan group.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285750" lvl="1" indent="-285750"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Brooklyn  is  shown in the  Blue color.</a:t>
            </a:r>
          </a:p>
          <a:p>
            <a:pPr marL="285750" lvl="1" indent="-285750"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Queens neighborhood group shown in  green .</a:t>
            </a:r>
          </a:p>
          <a:p>
            <a:pPr marL="285750" lvl="1" indent="-285750"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Staten Island neighborhood group shown in  red .</a:t>
            </a:r>
          </a:p>
          <a:p>
            <a:pPr marL="285750" lvl="1" indent="-285750"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Bronx neighborhood group shown in violet</a:t>
            </a:r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72" name="Google Shape;72;p5" descr="C:\Users\Acer\Desktop\image 1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2666" y="833736"/>
            <a:ext cx="4869873" cy="41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311699" y="-8658"/>
            <a:ext cx="7582621" cy="77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NEIGHBORHOOD GROUP WITH ROOM TYPE</a:t>
            </a:r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0" y="694460"/>
            <a:ext cx="4914900" cy="410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Brooklyn ,there are maximum number of counts private rooms followed by apartment room type then shared rooms.</a:t>
            </a:r>
            <a:endParaRPr sz="1300" dirty="0"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Manhattan ,there are maximum number of counts for Apartment rooms followed by private room type then shared rooms.</a:t>
            </a:r>
            <a:endParaRPr sz="1300" dirty="0"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Queens ,there are maximum number of counts private rooms followed by apartment room type then shared rooms.</a:t>
            </a:r>
            <a:endParaRPr sz="1300" dirty="0"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Staten Island ,there are similar number of counts private rooms and apartment room type then very less for shared rooms.</a:t>
            </a:r>
            <a:endParaRPr sz="1300" dirty="0"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A0A0A"/>
                </a:solidFill>
                <a:latin typeface="Montserrat" panose="00000500000000000000" pitchFamily="2" charset="0"/>
              </a:rPr>
              <a:t>For neighborhood group Bronx ,there are maximum number of counts private rooms followed by apartment room type then shared rooms.</a:t>
            </a:r>
            <a:endParaRPr sz="1300" dirty="0"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13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79" name="Google Shape;79;p6" descr="C:\Users\Acer\Desktop\image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2287" y="884709"/>
            <a:ext cx="4239492" cy="406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218209" y="280556"/>
            <a:ext cx="4353791" cy="51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tx1"/>
                </a:solidFill>
              </a:rPr>
              <a:t>TOP NEIGHBORHOODS</a:t>
            </a:r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98339" y="1058780"/>
            <a:ext cx="3902161" cy="350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Williamsburg is the top neighborhood among the other  neighborhoods. </a:t>
            </a: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Bedford-Stuyvesant and Bushwick these top neighborhoods are from Brooklyn neighborhood group.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Harlem and Upper west side these top neighborhoods are from Manhattan neighborhood group.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200"/>
              <a:buChar char="●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All these top neighborhoods are from Brooklyn and Manhattan neighborhood groups.</a:t>
            </a:r>
            <a:endParaRPr sz="1400" dirty="0">
              <a:latin typeface="Montserrat" panose="00000500000000000000" pitchFamily="2" charset="0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86" name="Google Shape;86;p7" descr="C:\Users\Acer\Desktop\image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8140" y="800099"/>
            <a:ext cx="4671061" cy="366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11698" y="239582"/>
            <a:ext cx="4938481" cy="55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ROOM TYPE DISTRIBUTION</a:t>
            </a:r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182159" y="1068262"/>
            <a:ext cx="4094045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Entire home or Apartment Room Type distribution is most preferred type of room among the listings.</a:t>
            </a:r>
            <a:endParaRPr sz="1400" dirty="0">
              <a:latin typeface="Montserrat" panose="00000500000000000000" pitchFamily="2" charset="0"/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Private room type is second most preferred room type.</a:t>
            </a:r>
            <a:endParaRPr sz="1400" dirty="0">
              <a:latin typeface="Montserrat" panose="00000500000000000000" pitchFamily="2" charset="0"/>
            </a:endParaRPr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Shared room type is least type of rooms appeared </a:t>
            </a:r>
            <a:r>
              <a:rPr lang="en-US" sz="1400" dirty="0">
                <a:solidFill>
                  <a:schemeClr val="lt1"/>
                </a:solidFill>
                <a:latin typeface="Montserrat" panose="00000500000000000000" pitchFamily="2" charset="0"/>
              </a:rPr>
              <a:t>.</a:t>
            </a:r>
            <a:endParaRPr sz="1400" dirty="0">
              <a:solidFill>
                <a:schemeClr val="lt1"/>
              </a:solidFill>
              <a:latin typeface="Montserrat" panose="00000500000000000000" pitchFamily="2" charset="0"/>
            </a:endParaRPr>
          </a:p>
        </p:txBody>
      </p:sp>
      <p:pic>
        <p:nvPicPr>
          <p:cNvPr id="93" name="Google Shape;93;p8" descr="C:\Users\Acer\Desktop\image 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3955" y="838529"/>
            <a:ext cx="4125189" cy="353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243840" y="197427"/>
            <a:ext cx="8832301" cy="69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PRICE DISTRIBUTION AMONG NEIGHBORHOOD GROUPS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11699" y="1080655"/>
            <a:ext cx="4249909" cy="375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distribution among the neighborhood groups shows that Brooklyn and Manhattan have range of values from 0 to 10000.</a:t>
            </a:r>
            <a:endParaRPr sz="1400" dirty="0"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Price distribution among the neighborhood groups shows that  Queens, Staten Island and Bronx having range of values not big as compared to Brooklyn  and Manhattan.</a:t>
            </a:r>
            <a:endParaRPr sz="1400" dirty="0"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A0A0A"/>
                </a:solidFill>
                <a:latin typeface="Montserrat" panose="00000500000000000000" pitchFamily="2" charset="0"/>
              </a:rPr>
              <a:t>From plot it is seen that 75% values below 200 dollars .</a:t>
            </a:r>
            <a:endParaRPr sz="1400" dirty="0">
              <a:latin typeface="Montserrat" panose="00000500000000000000" pitchFamily="2" charset="0"/>
            </a:endParaRPr>
          </a:p>
          <a:p>
            <a:pPr marL="5143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Arial" panose="020B0604020202020204" pitchFamily="34" charset="0"/>
              <a:buChar char="•"/>
            </a:pPr>
            <a:endParaRPr sz="1400" dirty="0">
              <a:solidFill>
                <a:srgbClr val="0A0A0A"/>
              </a:solidFill>
              <a:latin typeface="Montserrat" panose="00000500000000000000" pitchFamily="2" charset="0"/>
            </a:endParaRPr>
          </a:p>
        </p:txBody>
      </p:sp>
      <p:pic>
        <p:nvPicPr>
          <p:cNvPr id="100" name="Google Shape;100;p9" descr="C:\Users\Acer\Desktop\image 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8254" y="1026320"/>
            <a:ext cx="3974821" cy="348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1358</Words>
  <Application>Microsoft Office PowerPoint</Application>
  <PresentationFormat>On-screen Show (16:9)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Montserrat</vt:lpstr>
      <vt:lpstr>Arial</vt:lpstr>
      <vt:lpstr>Simple Light</vt:lpstr>
      <vt:lpstr>           Capstone Project on Airbnb Booking Analysis  By-Pratik Shiralkar   </vt:lpstr>
      <vt:lpstr>KEY POINTS FOR UNDERSTANDING</vt:lpstr>
      <vt:lpstr>SUMMARY </vt:lpstr>
      <vt:lpstr>POPULAR NEIGHBORHOOD GROUPS</vt:lpstr>
      <vt:lpstr>NEIGHBORHOOD GROUP WITH AREAS</vt:lpstr>
      <vt:lpstr>NEIGHBORHOOD GROUP WITH ROOM TYPE</vt:lpstr>
      <vt:lpstr>TOP NEIGHBORHOODS</vt:lpstr>
      <vt:lpstr>ROOM TYPE DISTRIBUTION</vt:lpstr>
      <vt:lpstr>PRICE DISTRIBUTION AMONG NEIGHBORHOOD GROUPS</vt:lpstr>
      <vt:lpstr>PRICE DISTRIBUTION </vt:lpstr>
      <vt:lpstr>NEIGHBORHOOD GROUP PRICING</vt:lpstr>
      <vt:lpstr>PRICE FREQUENCY</vt:lpstr>
      <vt:lpstr>PRICES IN ROOM TYPES</vt:lpstr>
      <vt:lpstr>AVAILABILITY OF ROOMS </vt:lpstr>
      <vt:lpstr>AVAILABILITY OF ROOMS IN NEIGHBOURHOOD GROUP</vt:lpstr>
      <vt:lpstr>AVAILABILITY WITH PRICE</vt:lpstr>
      <vt:lpstr>ROOM TYPES IN VARIOUS AREAS</vt:lpstr>
      <vt:lpstr>REVIEWS FOR DIFFERENT ROOM TYPES</vt:lpstr>
      <vt:lpstr>CORRELATIONS</vt:lpstr>
      <vt:lpstr>CONCLUSIONS-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  Airbnb Booking Analysis By-Pratik Shiralkar</dc:title>
  <dc:creator>Acer</dc:creator>
  <cp:lastModifiedBy>Sonali Shiralkar</cp:lastModifiedBy>
  <cp:revision>7</cp:revision>
  <dcterms:modified xsi:type="dcterms:W3CDTF">2021-10-12T14:04:10Z</dcterms:modified>
</cp:coreProperties>
</file>