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</p:sldIdLst>
  <p:sldSz cx="10972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48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27DF-A79F-4E27-A8CD-828C31581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22363"/>
            <a:ext cx="82296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B3ABD-27E1-49D8-A27B-29BA62E62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02038"/>
            <a:ext cx="82296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DF8F-02C0-4D77-B2E7-A5673B114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E658-0CE0-480A-B6E8-533C91A759C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5E73C-24B2-4382-BB0F-795D2A59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CA1B3-0871-4F6A-81EF-9BD8DA15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ADF9-E527-4C6C-8CC2-C4C0EAD83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0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60E20-3748-40BC-90C7-AD261015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70D94-2C23-4C81-8169-79E23D717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7A638-1126-4B19-B272-FEC9CE60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E658-0CE0-480A-B6E8-533C91A759C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70AB2-DA04-4CB0-8441-1EEAD37D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DE38-8D04-46A5-974E-7F070D76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ADF9-E527-4C6C-8CC2-C4C0EAD83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13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A22D45-2E4B-457D-8DFF-47F203286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52410" y="365125"/>
            <a:ext cx="23660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1E68A-C920-4673-ACB3-89996B859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4380" y="365125"/>
            <a:ext cx="696087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6B3B1-9329-415C-B509-7CC0F406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E658-0CE0-480A-B6E8-533C91A759C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D7D5A-15C6-4999-85B9-C6564424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D9842-D118-4F2E-A1C9-67FCA24D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ADF9-E527-4C6C-8CC2-C4C0EAD83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2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2240-F26B-492B-AB88-4913E3A9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52A7F-956E-4BA9-95AA-53E4CDA02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85AB9-0B73-46F8-9802-006806190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E658-0CE0-480A-B6E8-533C91A759C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AB1A4-30F5-4FD6-9555-C9DA7B46B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C0A90-9719-464D-99FC-DEE01A5D6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ADF9-E527-4C6C-8CC2-C4C0EAD83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6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D081-2EAA-4947-B21C-40B2C5CDA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5" y="1709739"/>
            <a:ext cx="946404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6883F-B9B4-48D3-8F42-0E6B117DD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8665" y="4589464"/>
            <a:ext cx="946404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9BA19-6695-4CE3-B482-2808548D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E658-0CE0-480A-B6E8-533C91A759C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60F34-A654-4AE2-B2C9-A71FC0F1C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0CD0E-4C10-4F13-9FA3-86B7340C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ADF9-E527-4C6C-8CC2-C4C0EAD83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4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9C775-0F2F-4A6D-BCF9-87A6B296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B7667-D200-409D-860F-E0BBEF4F9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43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C1D48-CEB5-4C5A-8DB8-BC07312D5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49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78824-BF9A-4705-BD02-E9A5EA5C1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E658-0CE0-480A-B6E8-533C91A759C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29DCB-7EAD-4FB3-85DB-74ACE039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2A7DD-CFFC-4556-9F27-DAB877C7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ADF9-E527-4C6C-8CC2-C4C0EAD83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3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78B61-595F-4A27-87DE-84A6DE43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09" y="365126"/>
            <a:ext cx="946404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0BF0A-F694-4D71-B988-E779DEA9A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810" y="1681163"/>
            <a:ext cx="4642008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C8232-FD7A-4C9E-AA55-334F161B9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810" y="2505075"/>
            <a:ext cx="464200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0862B9-FB31-4F67-8B9B-0AC8E4EDD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54980" y="1681163"/>
            <a:ext cx="4664869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36D4CB-6454-4E72-967C-E04DC403C7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54980" y="2505075"/>
            <a:ext cx="4664869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2D8AF7-3DA5-4E44-B97C-9374D5E8F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E658-0CE0-480A-B6E8-533C91A759C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B6C4A-0F66-4A79-88D6-B3E0E755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E614F2-C2AB-420E-8857-933AB740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ADF9-E527-4C6C-8CC2-C4C0EAD83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1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5262-D8EA-4FA4-8225-5A70675F0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E7CE4-48BB-47E1-B36B-E908C831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E658-0CE0-480A-B6E8-533C91A759C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A0FFB-41B5-4F64-84BE-BDBFD47E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D4FC3-A773-4A2E-8177-53CA79B4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ADF9-E527-4C6C-8CC2-C4C0EAD83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7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F03D2-A3DB-48CB-8D0C-525F1C17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E658-0CE0-480A-B6E8-533C91A759C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029A0C-F689-444D-934A-3FC47280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C5C49-6F88-4D8B-B371-9CE100DC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ADF9-E527-4C6C-8CC2-C4C0EAD83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D8C6-4CCE-4165-AECE-AFB23E7A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10" y="457200"/>
            <a:ext cx="353901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0796-580A-4F62-A01F-F3518E57E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4869" y="987426"/>
            <a:ext cx="5554980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29566-52B6-41CA-AAFD-44EC35DD1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810" y="2057400"/>
            <a:ext cx="353901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98171-F0FF-4547-B1DE-BC3A87B58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E658-0CE0-480A-B6E8-533C91A759C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78484-160B-4FE7-B29D-503D219FF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425AC-C79E-463B-9497-081D1A0E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ADF9-E527-4C6C-8CC2-C4C0EAD83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8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756C-F8DA-4FDD-9DC7-D3DFA11B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10" y="457200"/>
            <a:ext cx="353901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A9601-4509-41A1-939F-B1A76F9A6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64869" y="987426"/>
            <a:ext cx="5554980" cy="4873625"/>
          </a:xfrm>
        </p:spPr>
        <p:txBody>
          <a:bodyPr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6B9A-FD66-4472-8D70-47455D498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810" y="2057400"/>
            <a:ext cx="353901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ECD73-F529-4F07-A0DC-C4100E37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E658-0CE0-480A-B6E8-533C91A759C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2F709-4599-4148-9239-43486850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9A14B-501E-4D37-8AE9-035DF209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ADF9-E527-4C6C-8CC2-C4C0EAD83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6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5A3AD9-77A9-4DC9-891C-1525514EC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365126"/>
            <a:ext cx="9464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718DC-03C9-41E2-AC55-9F515A73E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4380" y="1825625"/>
            <a:ext cx="94640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13120-82D8-4F2D-B6FF-D7032BB478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4380" y="6356351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FE658-0CE0-480A-B6E8-533C91A759C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0F0F5-D7D7-4897-8BD1-F2A3989A4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3474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98DB3-9245-4F54-A5A6-240B4C519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49540" y="6356351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9ADF9-E527-4C6C-8CC2-C4C0EAD83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8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9">
            <a:extLst>
              <a:ext uri="{FF2B5EF4-FFF2-40B4-BE49-F238E27FC236}">
                <a16:creationId xmlns:a16="http://schemas.microsoft.com/office/drawing/2014/main" id="{91E26CA2-6728-448C-BA5C-0452F76C697D}"/>
              </a:ext>
            </a:extLst>
          </p:cNvPr>
          <p:cNvSpPr/>
          <p:nvPr/>
        </p:nvSpPr>
        <p:spPr>
          <a:xfrm>
            <a:off x="8012659" y="773274"/>
            <a:ext cx="2815442" cy="2447989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62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6" name="Rounded Rectangle 9">
            <a:extLst>
              <a:ext uri="{FF2B5EF4-FFF2-40B4-BE49-F238E27FC236}">
                <a16:creationId xmlns:a16="http://schemas.microsoft.com/office/drawing/2014/main" id="{C9AFC5DE-7CE3-4CAF-998D-188BB0DDF2D9}"/>
              </a:ext>
            </a:extLst>
          </p:cNvPr>
          <p:cNvSpPr/>
          <p:nvPr/>
        </p:nvSpPr>
        <p:spPr>
          <a:xfrm>
            <a:off x="8107608" y="3639649"/>
            <a:ext cx="2719896" cy="2447990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62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7E09F8C-4CCA-4B60-A63F-AC4665F03E92}"/>
              </a:ext>
            </a:extLst>
          </p:cNvPr>
          <p:cNvSpPr/>
          <p:nvPr/>
        </p:nvSpPr>
        <p:spPr>
          <a:xfrm>
            <a:off x="8177920" y="906724"/>
            <a:ext cx="1520190" cy="595580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62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D4FCCB72-BD04-4A4F-803F-E475EC3D3606}"/>
              </a:ext>
            </a:extLst>
          </p:cNvPr>
          <p:cNvSpPr/>
          <p:nvPr/>
        </p:nvSpPr>
        <p:spPr>
          <a:xfrm>
            <a:off x="8235597" y="4723263"/>
            <a:ext cx="1520190" cy="589658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62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0" name="TextBox 32">
            <a:extLst>
              <a:ext uri="{FF2B5EF4-FFF2-40B4-BE49-F238E27FC236}">
                <a16:creationId xmlns:a16="http://schemas.microsoft.com/office/drawing/2014/main" id="{C258C184-AB48-4C80-A906-96406AF4C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6893" y="4967505"/>
            <a:ext cx="1401604" cy="216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10" b="1" dirty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Availability Zone 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C3F067-D641-4AF7-9622-63A2F203135B}"/>
              </a:ext>
            </a:extLst>
          </p:cNvPr>
          <p:cNvCxnSpPr>
            <a:cxnSpLocks/>
          </p:cNvCxnSpPr>
          <p:nvPr/>
        </p:nvCxnSpPr>
        <p:spPr>
          <a:xfrm>
            <a:off x="8591829" y="3221263"/>
            <a:ext cx="0" cy="418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33">
            <a:extLst>
              <a:ext uri="{FF2B5EF4-FFF2-40B4-BE49-F238E27FC236}">
                <a16:creationId xmlns:a16="http://schemas.microsoft.com/office/drawing/2014/main" id="{A40200BC-2A77-4C52-966D-1FE478352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7920" y="2904307"/>
            <a:ext cx="1400175" cy="216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10" b="1" dirty="0">
                <a:latin typeface="+mj-lt"/>
                <a:ea typeface="Verdana" pitchFamily="34" charset="0"/>
                <a:cs typeface="Helvetica Neue"/>
              </a:rPr>
              <a:t>Region-Asia Pacific</a:t>
            </a:r>
          </a:p>
        </p:txBody>
      </p:sp>
      <p:sp>
        <p:nvSpPr>
          <p:cNvPr id="19" name="TextBox 33">
            <a:extLst>
              <a:ext uri="{FF2B5EF4-FFF2-40B4-BE49-F238E27FC236}">
                <a16:creationId xmlns:a16="http://schemas.microsoft.com/office/drawing/2014/main" id="{35293109-9514-471C-94DB-AABBB1B24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7920" y="5828857"/>
            <a:ext cx="1400175" cy="216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10" b="1" dirty="0">
                <a:latin typeface="+mj-lt"/>
                <a:ea typeface="Verdana" pitchFamily="34" charset="0"/>
                <a:cs typeface="Helvetica Neue"/>
              </a:rPr>
              <a:t>Region-EU London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612B19-4E00-4C07-B826-D339FDF65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183" y="1502304"/>
            <a:ext cx="489371" cy="5074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1443F7E-0CC2-4ACB-807B-0157CC627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005" y="4341457"/>
            <a:ext cx="489371" cy="50749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46EB47-9888-41A9-88E6-137F70C7E10A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7601869" y="2009798"/>
            <a:ext cx="21822" cy="2331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33">
            <a:extLst>
              <a:ext uri="{FF2B5EF4-FFF2-40B4-BE49-F238E27FC236}">
                <a16:creationId xmlns:a16="http://schemas.microsoft.com/office/drawing/2014/main" id="{4695FEF1-66A6-4054-B233-EAD4AD3EF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6562" y="4891186"/>
            <a:ext cx="1602341" cy="466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10" b="1" dirty="0">
                <a:latin typeface="+mj-lt"/>
                <a:ea typeface="Verdana" pitchFamily="34" charset="0"/>
                <a:cs typeface="Helvetica Neue"/>
              </a:rPr>
              <a:t>Bucket of London foe S3 standard for 75 days </a:t>
            </a:r>
          </a:p>
          <a:p>
            <a:pPr algn="ctr"/>
            <a:r>
              <a:rPr lang="en-US" sz="810" b="1" dirty="0">
                <a:latin typeface="+mj-lt"/>
                <a:ea typeface="Verdana" pitchFamily="34" charset="0"/>
                <a:cs typeface="Helvetica Neue"/>
              </a:rPr>
              <a:t>after 75 days S3-IA for a year</a:t>
            </a:r>
          </a:p>
        </p:txBody>
      </p:sp>
      <p:sp>
        <p:nvSpPr>
          <p:cNvPr id="51" name="TextBox 33">
            <a:extLst>
              <a:ext uri="{FF2B5EF4-FFF2-40B4-BE49-F238E27FC236}">
                <a16:creationId xmlns:a16="http://schemas.microsoft.com/office/drawing/2014/main" id="{DBDF6267-972D-473B-9F43-84BF2AE95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224" y="1252681"/>
            <a:ext cx="1400175" cy="466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10" b="1" dirty="0">
                <a:latin typeface="+mj-lt"/>
                <a:ea typeface="Verdana" pitchFamily="34" charset="0"/>
                <a:cs typeface="Helvetica Neue"/>
              </a:rPr>
              <a:t>Bucket  of Mumbai S3 for 75 days after 75 days that S3-IA for a year</a:t>
            </a:r>
          </a:p>
        </p:txBody>
      </p:sp>
      <p:sp>
        <p:nvSpPr>
          <p:cNvPr id="20" name="Rounded Rectangle 6">
            <a:extLst>
              <a:ext uri="{FF2B5EF4-FFF2-40B4-BE49-F238E27FC236}">
                <a16:creationId xmlns:a16="http://schemas.microsoft.com/office/drawing/2014/main" id="{0C249206-DE06-4CF6-A1E5-3FC8231B3844}"/>
              </a:ext>
            </a:extLst>
          </p:cNvPr>
          <p:cNvSpPr/>
          <p:nvPr/>
        </p:nvSpPr>
        <p:spPr>
          <a:xfrm>
            <a:off x="8235597" y="3785069"/>
            <a:ext cx="1520190" cy="589658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62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3" name="TextBox 32">
            <a:extLst>
              <a:ext uri="{FF2B5EF4-FFF2-40B4-BE49-F238E27FC236}">
                <a16:creationId xmlns:a16="http://schemas.microsoft.com/office/drawing/2014/main" id="{A53780E1-BF1F-45EE-8A9B-C67DEA276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0070" y="1064628"/>
            <a:ext cx="1401604" cy="216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10" b="1" dirty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Availability Zone 1</a:t>
            </a:r>
          </a:p>
        </p:txBody>
      </p:sp>
      <p:sp>
        <p:nvSpPr>
          <p:cNvPr id="24" name="TextBox 32">
            <a:extLst>
              <a:ext uri="{FF2B5EF4-FFF2-40B4-BE49-F238E27FC236}">
                <a16:creationId xmlns:a16="http://schemas.microsoft.com/office/drawing/2014/main" id="{FE40776E-C5C1-4AF5-8FBC-D90CA6E17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6893" y="3980956"/>
            <a:ext cx="1401604" cy="216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10" b="1" dirty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Availability Zone 3</a:t>
            </a:r>
          </a:p>
        </p:txBody>
      </p:sp>
      <p:sp>
        <p:nvSpPr>
          <p:cNvPr id="25" name="Rounded Rectangle 6">
            <a:extLst>
              <a:ext uri="{FF2B5EF4-FFF2-40B4-BE49-F238E27FC236}">
                <a16:creationId xmlns:a16="http://schemas.microsoft.com/office/drawing/2014/main" id="{5FF9CF69-BAB3-405D-BC27-59E4F1426AEE}"/>
              </a:ext>
            </a:extLst>
          </p:cNvPr>
          <p:cNvSpPr/>
          <p:nvPr/>
        </p:nvSpPr>
        <p:spPr>
          <a:xfrm>
            <a:off x="8177920" y="1820099"/>
            <a:ext cx="1520190" cy="556609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62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7" name="TextBox 32">
            <a:extLst>
              <a:ext uri="{FF2B5EF4-FFF2-40B4-BE49-F238E27FC236}">
                <a16:creationId xmlns:a16="http://schemas.microsoft.com/office/drawing/2014/main" id="{69F3C9B3-3EBE-4918-9567-7750E2FC6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730" y="1979229"/>
            <a:ext cx="1398960" cy="216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10" b="1" dirty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Availability Zone 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7B27835-8EE9-47D9-B025-E3657C831F0E}"/>
              </a:ext>
            </a:extLst>
          </p:cNvPr>
          <p:cNvCxnSpPr>
            <a:cxnSpLocks/>
          </p:cNvCxnSpPr>
          <p:nvPr/>
        </p:nvCxnSpPr>
        <p:spPr>
          <a:xfrm>
            <a:off x="8935395" y="1471563"/>
            <a:ext cx="0" cy="325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9FC3BE-0FD3-4904-812E-C87380F3F4AA}"/>
              </a:ext>
            </a:extLst>
          </p:cNvPr>
          <p:cNvCxnSpPr>
            <a:cxnSpLocks/>
          </p:cNvCxnSpPr>
          <p:nvPr/>
        </p:nvCxnSpPr>
        <p:spPr>
          <a:xfrm>
            <a:off x="8970039" y="4328684"/>
            <a:ext cx="0" cy="420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B89CDE3-F702-458B-982B-D20FDB5902F0}"/>
              </a:ext>
            </a:extLst>
          </p:cNvPr>
          <p:cNvCxnSpPr>
            <a:cxnSpLocks/>
          </p:cNvCxnSpPr>
          <p:nvPr/>
        </p:nvCxnSpPr>
        <p:spPr>
          <a:xfrm flipV="1">
            <a:off x="7778266" y="1326803"/>
            <a:ext cx="399654" cy="315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BAB477A-B376-4A6F-94C7-4348FF07C861}"/>
              </a:ext>
            </a:extLst>
          </p:cNvPr>
          <p:cNvCxnSpPr>
            <a:cxnSpLocks/>
          </p:cNvCxnSpPr>
          <p:nvPr/>
        </p:nvCxnSpPr>
        <p:spPr>
          <a:xfrm>
            <a:off x="7778266" y="1836894"/>
            <a:ext cx="411397" cy="172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C299906-CACE-449E-9C6E-2793FFBA9C23}"/>
              </a:ext>
            </a:extLst>
          </p:cNvPr>
          <p:cNvCxnSpPr>
            <a:cxnSpLocks/>
          </p:cNvCxnSpPr>
          <p:nvPr/>
        </p:nvCxnSpPr>
        <p:spPr>
          <a:xfrm flipV="1">
            <a:off x="7836370" y="4183843"/>
            <a:ext cx="399227" cy="347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DDFD569-1F25-4209-A03B-F2E3919F4EC1}"/>
              </a:ext>
            </a:extLst>
          </p:cNvPr>
          <p:cNvCxnSpPr>
            <a:cxnSpLocks/>
          </p:cNvCxnSpPr>
          <p:nvPr/>
        </p:nvCxnSpPr>
        <p:spPr>
          <a:xfrm>
            <a:off x="7771661" y="4652870"/>
            <a:ext cx="463936" cy="375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7CA205C8-FB3A-4268-84FC-2AC76A31D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671" y="574633"/>
            <a:ext cx="364463" cy="469597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62E8993-DA05-45D1-B21B-732DE87D7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094" y="5384829"/>
            <a:ext cx="364463" cy="469597"/>
          </a:xfrm>
          <a:prstGeom prst="rect">
            <a:avLst/>
          </a:prstGeom>
        </p:spPr>
      </p:pic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2150648-EBF5-4B09-B008-16C05A5C8540}"/>
              </a:ext>
            </a:extLst>
          </p:cNvPr>
          <p:cNvCxnSpPr>
            <a:cxnSpLocks/>
            <a:stCxn id="109" idx="2"/>
            <a:endCxn id="21" idx="0"/>
          </p:cNvCxnSpPr>
          <p:nvPr/>
        </p:nvCxnSpPr>
        <p:spPr>
          <a:xfrm>
            <a:off x="7588903" y="1044230"/>
            <a:ext cx="12966" cy="458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655E537-55A6-423B-823F-84A6198D66A1}"/>
              </a:ext>
            </a:extLst>
          </p:cNvPr>
          <p:cNvCxnSpPr>
            <a:stCxn id="22" idx="2"/>
            <a:endCxn id="110" idx="0"/>
          </p:cNvCxnSpPr>
          <p:nvPr/>
        </p:nvCxnSpPr>
        <p:spPr>
          <a:xfrm flipH="1">
            <a:off x="7610325" y="4848952"/>
            <a:ext cx="13365" cy="535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33">
            <a:extLst>
              <a:ext uri="{FF2B5EF4-FFF2-40B4-BE49-F238E27FC236}">
                <a16:creationId xmlns:a16="http://schemas.microsoft.com/office/drawing/2014/main" id="{C42E0C04-58FC-4BB9-999B-251ED209B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602" y="146498"/>
            <a:ext cx="1400175" cy="466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10" b="1" dirty="0">
                <a:latin typeface="+mj-lt"/>
                <a:ea typeface="Verdana" pitchFamily="34" charset="0"/>
                <a:cs typeface="Helvetica Neue"/>
              </a:rPr>
              <a:t>Glacier  1 after 1 year for additional 1 year archival after that data will be deleted</a:t>
            </a:r>
          </a:p>
        </p:txBody>
      </p:sp>
      <p:sp>
        <p:nvSpPr>
          <p:cNvPr id="117" name="TextBox 33">
            <a:extLst>
              <a:ext uri="{FF2B5EF4-FFF2-40B4-BE49-F238E27FC236}">
                <a16:creationId xmlns:a16="http://schemas.microsoft.com/office/drawing/2014/main" id="{D3BFE709-CB18-4A3C-88D7-41F11E38E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237" y="5891427"/>
            <a:ext cx="1400175" cy="466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10" b="1" dirty="0">
                <a:latin typeface="+mj-lt"/>
                <a:ea typeface="Verdana" pitchFamily="34" charset="0"/>
                <a:cs typeface="Helvetica Neue"/>
              </a:rPr>
              <a:t>Glacier 2 after 1 year for additional 1 year archival after that data will be deleted</a:t>
            </a:r>
          </a:p>
        </p:txBody>
      </p:sp>
      <p:sp>
        <p:nvSpPr>
          <p:cNvPr id="68" name="TextBox 33">
            <a:extLst>
              <a:ext uri="{FF2B5EF4-FFF2-40B4-BE49-F238E27FC236}">
                <a16:creationId xmlns:a16="http://schemas.microsoft.com/office/drawing/2014/main" id="{10A62373-A12F-4BF8-B164-421B02C93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4153" y="146498"/>
            <a:ext cx="277741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latin typeface="+mj-lt"/>
                <a:ea typeface="Verdana" pitchFamily="34" charset="0"/>
                <a:cs typeface="Helvetica Neue"/>
              </a:rPr>
              <a:t>Cloud Architecture for http://www.myfilemanagement.com/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AE49BDCC-12B5-4F08-B984-75987503A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224" y="2763610"/>
            <a:ext cx="521366" cy="602829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380C033C-1A43-43A8-AC07-9F05A373FF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310" y="2789859"/>
            <a:ext cx="512376" cy="550330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1F2F9EB-7E71-4D62-AD5B-7E4CD0AFF49E}"/>
              </a:ext>
            </a:extLst>
          </p:cNvPr>
          <p:cNvCxnSpPr>
            <a:cxnSpLocks/>
          </p:cNvCxnSpPr>
          <p:nvPr/>
        </p:nvCxnSpPr>
        <p:spPr>
          <a:xfrm>
            <a:off x="6517723" y="3002570"/>
            <a:ext cx="600229" cy="10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33">
            <a:extLst>
              <a:ext uri="{FF2B5EF4-FFF2-40B4-BE49-F238E27FC236}">
                <a16:creationId xmlns:a16="http://schemas.microsoft.com/office/drawing/2014/main" id="{CAB66243-BE4C-4F0A-94BD-EEFBD02C5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8518" y="2602437"/>
            <a:ext cx="1400175" cy="216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10" b="1" dirty="0" err="1">
                <a:latin typeface="+mj-lt"/>
                <a:ea typeface="Verdana" pitchFamily="34" charset="0"/>
                <a:cs typeface="Helvetica Neue"/>
              </a:rPr>
              <a:t>Mysql</a:t>
            </a:r>
            <a:r>
              <a:rPr lang="en-US" sz="810" b="1" dirty="0">
                <a:latin typeface="+mj-lt"/>
                <a:ea typeface="Verdana" pitchFamily="34" charset="0"/>
                <a:cs typeface="Helvetica Neue"/>
              </a:rPr>
              <a:t> RDS</a:t>
            </a:r>
          </a:p>
        </p:txBody>
      </p:sp>
      <p:sp>
        <p:nvSpPr>
          <p:cNvPr id="78" name="Rounded Rectangle 6">
            <a:extLst>
              <a:ext uri="{FF2B5EF4-FFF2-40B4-BE49-F238E27FC236}">
                <a16:creationId xmlns:a16="http://schemas.microsoft.com/office/drawing/2014/main" id="{D05A6E47-EEF0-46B8-B70F-B324EEA4FE0C}"/>
              </a:ext>
            </a:extLst>
          </p:cNvPr>
          <p:cNvSpPr/>
          <p:nvPr/>
        </p:nvSpPr>
        <p:spPr>
          <a:xfrm>
            <a:off x="3938618" y="3020756"/>
            <a:ext cx="1520190" cy="595580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62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79" name="Rounded Rectangle 6">
            <a:extLst>
              <a:ext uri="{FF2B5EF4-FFF2-40B4-BE49-F238E27FC236}">
                <a16:creationId xmlns:a16="http://schemas.microsoft.com/office/drawing/2014/main" id="{2FB8473A-ECC9-452F-96A6-5227AC63B3C6}"/>
              </a:ext>
            </a:extLst>
          </p:cNvPr>
          <p:cNvSpPr/>
          <p:nvPr/>
        </p:nvSpPr>
        <p:spPr>
          <a:xfrm>
            <a:off x="3953567" y="3782623"/>
            <a:ext cx="1520190" cy="547751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62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35B4016A-7F3B-4891-A1CD-164787E78D0B}"/>
              </a:ext>
            </a:extLst>
          </p:cNvPr>
          <p:cNvSpPr/>
          <p:nvPr/>
        </p:nvSpPr>
        <p:spPr>
          <a:xfrm>
            <a:off x="3956397" y="4383367"/>
            <a:ext cx="1520190" cy="547751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62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86" name="Rounded Rectangle 6">
            <a:extLst>
              <a:ext uri="{FF2B5EF4-FFF2-40B4-BE49-F238E27FC236}">
                <a16:creationId xmlns:a16="http://schemas.microsoft.com/office/drawing/2014/main" id="{BDE4B757-D48D-476A-9D63-337426025299}"/>
              </a:ext>
            </a:extLst>
          </p:cNvPr>
          <p:cNvSpPr/>
          <p:nvPr/>
        </p:nvSpPr>
        <p:spPr>
          <a:xfrm>
            <a:off x="3953567" y="4996158"/>
            <a:ext cx="1520190" cy="547751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62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C906B469-7323-4F32-BFF6-C2871E08E5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989" y="4065660"/>
            <a:ext cx="543639" cy="564958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1E4A8078-9019-4C2C-93AB-0B5818A9B2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44" y="5643076"/>
            <a:ext cx="408274" cy="571583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2BF8C1D0-57BF-4629-86FA-AD160ADA91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60" y="3017119"/>
            <a:ext cx="544781" cy="653737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70DC2DE-0A4E-484B-AF74-435ECDB065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307" y="3656167"/>
            <a:ext cx="544781" cy="653737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EC7C575C-4930-475C-8A89-1A8CB668FC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130" y="4306795"/>
            <a:ext cx="544781" cy="65373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F8338D4B-66E7-4F1F-93C6-0119CBA744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234" y="4918087"/>
            <a:ext cx="544781" cy="653737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8B7FECB0-03EF-4926-AEB1-F38C96730D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187" y="6357162"/>
            <a:ext cx="544781" cy="529649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AF99F25-8722-465B-B51E-F322798E00CA}"/>
              </a:ext>
            </a:extLst>
          </p:cNvPr>
          <p:cNvCxnSpPr>
            <a:cxnSpLocks/>
          </p:cNvCxnSpPr>
          <p:nvPr/>
        </p:nvCxnSpPr>
        <p:spPr>
          <a:xfrm>
            <a:off x="4616577" y="5904299"/>
            <a:ext cx="25349" cy="663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33">
            <a:extLst>
              <a:ext uri="{FF2B5EF4-FFF2-40B4-BE49-F238E27FC236}">
                <a16:creationId xmlns:a16="http://schemas.microsoft.com/office/drawing/2014/main" id="{5BAD4744-5F06-4E03-8C51-FCA0474AC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660" y="5942454"/>
            <a:ext cx="1400175" cy="216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10" b="1" dirty="0">
                <a:latin typeface="+mj-lt"/>
                <a:ea typeface="Verdana" pitchFamily="34" charset="0"/>
                <a:cs typeface="Helvetica Neue"/>
              </a:rPr>
              <a:t>Elastic bean stalk</a:t>
            </a:r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E5210AC4-A4CB-491E-B91F-3D18B9FEF9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7" y="66138"/>
            <a:ext cx="731520" cy="707136"/>
          </a:xfrm>
          <a:prstGeom prst="rect">
            <a:avLst/>
          </a:prstGeom>
        </p:spPr>
      </p:pic>
      <p:sp>
        <p:nvSpPr>
          <p:cNvPr id="129" name="TextBox 32">
            <a:extLst>
              <a:ext uri="{FF2B5EF4-FFF2-40B4-BE49-F238E27FC236}">
                <a16:creationId xmlns:a16="http://schemas.microsoft.com/office/drawing/2014/main" id="{5560C400-A3D2-4C69-ACC5-12EF88BA3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2923" y="2820475"/>
            <a:ext cx="1401604" cy="216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10" b="1" dirty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Availability Zone 1</a:t>
            </a:r>
          </a:p>
        </p:txBody>
      </p:sp>
      <p:sp>
        <p:nvSpPr>
          <p:cNvPr id="130" name="TextBox 32">
            <a:extLst>
              <a:ext uri="{FF2B5EF4-FFF2-40B4-BE49-F238E27FC236}">
                <a16:creationId xmlns:a16="http://schemas.microsoft.com/office/drawing/2014/main" id="{CC33025B-304F-4505-B518-47EB150D8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860" y="4539217"/>
            <a:ext cx="972919" cy="216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10" b="1" dirty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Availability Zone 3</a:t>
            </a:r>
          </a:p>
        </p:txBody>
      </p:sp>
      <p:sp>
        <p:nvSpPr>
          <p:cNvPr id="132" name="TextBox 32">
            <a:extLst>
              <a:ext uri="{FF2B5EF4-FFF2-40B4-BE49-F238E27FC236}">
                <a16:creationId xmlns:a16="http://schemas.microsoft.com/office/drawing/2014/main" id="{4A3D1AAE-7988-4C62-91F0-2A963EA2B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4280" y="3994524"/>
            <a:ext cx="972919" cy="216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10" b="1" dirty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Availability Zone 2</a:t>
            </a:r>
          </a:p>
        </p:txBody>
      </p:sp>
      <p:sp>
        <p:nvSpPr>
          <p:cNvPr id="137" name="TextBox 32">
            <a:extLst>
              <a:ext uri="{FF2B5EF4-FFF2-40B4-BE49-F238E27FC236}">
                <a16:creationId xmlns:a16="http://schemas.microsoft.com/office/drawing/2014/main" id="{4C3C0535-AEDD-40F3-8D45-D350A89EE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7456" y="5488411"/>
            <a:ext cx="972919" cy="216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10" b="1" dirty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Availability Zone 4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F4E6579-192E-40E5-B9A6-6957AC84E6B7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4882351" y="3065025"/>
            <a:ext cx="1119873" cy="223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A610AB57-9CCD-4DEC-93F4-27FB33E4E21B}"/>
              </a:ext>
            </a:extLst>
          </p:cNvPr>
          <p:cNvCxnSpPr>
            <a:cxnSpLocks/>
            <a:stCxn id="92" idx="3"/>
          </p:cNvCxnSpPr>
          <p:nvPr/>
        </p:nvCxnSpPr>
        <p:spPr>
          <a:xfrm flipV="1">
            <a:off x="4887088" y="3217426"/>
            <a:ext cx="1267536" cy="765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B4B9717-1165-4B22-A9F9-467BB7645BCF}"/>
              </a:ext>
            </a:extLst>
          </p:cNvPr>
          <p:cNvCxnSpPr>
            <a:cxnSpLocks/>
            <a:stCxn id="93" idx="3"/>
          </p:cNvCxnSpPr>
          <p:nvPr/>
        </p:nvCxnSpPr>
        <p:spPr>
          <a:xfrm flipV="1">
            <a:off x="4929911" y="3217426"/>
            <a:ext cx="1224713" cy="1416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79CF755-8C1F-4644-8E01-15E57E6867BA}"/>
              </a:ext>
            </a:extLst>
          </p:cNvPr>
          <p:cNvCxnSpPr>
            <a:cxnSpLocks/>
            <a:stCxn id="95" idx="3"/>
          </p:cNvCxnSpPr>
          <p:nvPr/>
        </p:nvCxnSpPr>
        <p:spPr>
          <a:xfrm flipV="1">
            <a:off x="4963015" y="3217426"/>
            <a:ext cx="1191609" cy="2027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E87F7324-1749-49DC-9043-0CF704DFED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949" y="1787623"/>
            <a:ext cx="544780" cy="653098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10FDF7F8-499C-45E4-A38A-3325B3AD2A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41" y="1735304"/>
            <a:ext cx="537317" cy="638065"/>
          </a:xfrm>
          <a:prstGeom prst="rect">
            <a:avLst/>
          </a:prstGeom>
        </p:spPr>
      </p:pic>
      <p:sp>
        <p:nvSpPr>
          <p:cNvPr id="148" name="TextBox 33">
            <a:extLst>
              <a:ext uri="{FF2B5EF4-FFF2-40B4-BE49-F238E27FC236}">
                <a16:creationId xmlns:a16="http://schemas.microsoft.com/office/drawing/2014/main" id="{F2CEAAF5-0A61-4479-B301-779DE6E3D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013" y="773274"/>
            <a:ext cx="1400175" cy="216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10" b="1" dirty="0">
                <a:latin typeface="+mj-lt"/>
                <a:ea typeface="Verdana" pitchFamily="34" charset="0"/>
                <a:cs typeface="Helvetica Neue"/>
              </a:rPr>
              <a:t>users</a:t>
            </a:r>
          </a:p>
        </p:txBody>
      </p:sp>
      <p:sp>
        <p:nvSpPr>
          <p:cNvPr id="150" name="TextBox 33">
            <a:extLst>
              <a:ext uri="{FF2B5EF4-FFF2-40B4-BE49-F238E27FC236}">
                <a16:creationId xmlns:a16="http://schemas.microsoft.com/office/drawing/2014/main" id="{49301148-235A-4262-82CB-D4341B175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503" y="2725277"/>
            <a:ext cx="1400175" cy="216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10" b="1" dirty="0">
                <a:latin typeface="+mj-lt"/>
                <a:ea typeface="Verdana" pitchFamily="34" charset="0"/>
                <a:cs typeface="Helvetica Neue"/>
              </a:rPr>
              <a:t>Route 53</a:t>
            </a:r>
          </a:p>
        </p:txBody>
      </p:sp>
      <p:sp>
        <p:nvSpPr>
          <p:cNvPr id="151" name="TextBox 33">
            <a:extLst>
              <a:ext uri="{FF2B5EF4-FFF2-40B4-BE49-F238E27FC236}">
                <a16:creationId xmlns:a16="http://schemas.microsoft.com/office/drawing/2014/main" id="{EF71BA57-B17E-4395-9AD8-09024B136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7732" y="3455654"/>
            <a:ext cx="1400175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10" b="1" dirty="0">
                <a:latin typeface="+mj-lt"/>
                <a:ea typeface="Verdana" pitchFamily="34" charset="0"/>
                <a:cs typeface="Helvetica Neue"/>
              </a:rPr>
              <a:t>Cross region replication for backup</a:t>
            </a:r>
          </a:p>
        </p:txBody>
      </p:sp>
      <p:sp>
        <p:nvSpPr>
          <p:cNvPr id="152" name="TextBox 33">
            <a:extLst>
              <a:ext uri="{FF2B5EF4-FFF2-40B4-BE49-F238E27FC236}">
                <a16:creationId xmlns:a16="http://schemas.microsoft.com/office/drawing/2014/main" id="{2BFA0EA6-012A-4A1E-83AF-A8F7C45BC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713" y="2501467"/>
            <a:ext cx="1400175" cy="216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10" b="1" dirty="0">
                <a:latin typeface="+mj-lt"/>
                <a:ea typeface="Verdana" pitchFamily="34" charset="0"/>
                <a:cs typeface="Helvetica Neue"/>
              </a:rPr>
              <a:t>Cloud Front</a:t>
            </a:r>
          </a:p>
        </p:txBody>
      </p:sp>
      <p:sp>
        <p:nvSpPr>
          <p:cNvPr id="153" name="TextBox 33">
            <a:extLst>
              <a:ext uri="{FF2B5EF4-FFF2-40B4-BE49-F238E27FC236}">
                <a16:creationId xmlns:a16="http://schemas.microsoft.com/office/drawing/2014/main" id="{826D7239-AEFA-4ED6-B7C4-CA6503F57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283" y="3782623"/>
            <a:ext cx="1400175" cy="216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10" b="1" dirty="0">
                <a:latin typeface="+mj-lt"/>
                <a:ea typeface="Verdana" pitchFamily="34" charset="0"/>
                <a:cs typeface="Helvetica Neue"/>
              </a:rPr>
              <a:t>Elastic load balancer</a:t>
            </a:r>
          </a:p>
        </p:txBody>
      </p:sp>
      <p:sp>
        <p:nvSpPr>
          <p:cNvPr id="154" name="Rounded Rectangle 3">
            <a:extLst>
              <a:ext uri="{FF2B5EF4-FFF2-40B4-BE49-F238E27FC236}">
                <a16:creationId xmlns:a16="http://schemas.microsoft.com/office/drawing/2014/main" id="{491B26F8-631D-4A64-86ED-94B8352E5415}"/>
              </a:ext>
            </a:extLst>
          </p:cNvPr>
          <p:cNvSpPr/>
          <p:nvPr/>
        </p:nvSpPr>
        <p:spPr>
          <a:xfrm>
            <a:off x="3874455" y="2681744"/>
            <a:ext cx="1709738" cy="2890080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55" name="TextBox 33">
            <a:extLst>
              <a:ext uri="{FF2B5EF4-FFF2-40B4-BE49-F238E27FC236}">
                <a16:creationId xmlns:a16="http://schemas.microsoft.com/office/drawing/2014/main" id="{BFBA8B6F-6FC3-428A-ACBD-5FD3B1C32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3567" y="2348949"/>
            <a:ext cx="1400175" cy="216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10" b="1" dirty="0">
                <a:latin typeface="+mj-lt"/>
                <a:ea typeface="Verdana" pitchFamily="34" charset="0"/>
                <a:cs typeface="Helvetica Neue"/>
              </a:rPr>
              <a:t>Auto scaling group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4796A5A-DA6D-4DCD-8709-F61091798CC7}"/>
              </a:ext>
            </a:extLst>
          </p:cNvPr>
          <p:cNvCxnSpPr>
            <a:cxnSpLocks/>
          </p:cNvCxnSpPr>
          <p:nvPr/>
        </p:nvCxnSpPr>
        <p:spPr>
          <a:xfrm>
            <a:off x="823170" y="906724"/>
            <a:ext cx="0" cy="1038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9B1F0FD-1F3B-4960-97E0-121207C67940}"/>
              </a:ext>
            </a:extLst>
          </p:cNvPr>
          <p:cNvCxnSpPr>
            <a:cxnSpLocks/>
          </p:cNvCxnSpPr>
          <p:nvPr/>
        </p:nvCxnSpPr>
        <p:spPr>
          <a:xfrm>
            <a:off x="1070798" y="2087720"/>
            <a:ext cx="146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6AE25D75-9944-41F5-91FE-A1B556A3A36D}"/>
              </a:ext>
            </a:extLst>
          </p:cNvPr>
          <p:cNvCxnSpPr>
            <a:cxnSpLocks/>
          </p:cNvCxnSpPr>
          <p:nvPr/>
        </p:nvCxnSpPr>
        <p:spPr>
          <a:xfrm flipV="1">
            <a:off x="2946011" y="1917950"/>
            <a:ext cx="4469725" cy="92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2AB0E17-9430-453B-9C39-045BAFB8ECCE}"/>
              </a:ext>
            </a:extLst>
          </p:cNvPr>
          <p:cNvCxnSpPr>
            <a:cxnSpLocks/>
            <a:stCxn id="145" idx="2"/>
          </p:cNvCxnSpPr>
          <p:nvPr/>
        </p:nvCxnSpPr>
        <p:spPr>
          <a:xfrm>
            <a:off x="2672339" y="2440721"/>
            <a:ext cx="0" cy="1887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37ED615-DD4E-46AA-AA01-0BEB03AD0B71}"/>
              </a:ext>
            </a:extLst>
          </p:cNvPr>
          <p:cNvCxnSpPr>
            <a:cxnSpLocks/>
          </p:cNvCxnSpPr>
          <p:nvPr/>
        </p:nvCxnSpPr>
        <p:spPr>
          <a:xfrm>
            <a:off x="2672339" y="4328684"/>
            <a:ext cx="745207" cy="12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Picture 160">
            <a:extLst>
              <a:ext uri="{FF2B5EF4-FFF2-40B4-BE49-F238E27FC236}">
                <a16:creationId xmlns:a16="http://schemas.microsoft.com/office/drawing/2014/main" id="{56232BD2-08C2-4752-8A1E-B159ED00CF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118" y="965574"/>
            <a:ext cx="525324" cy="596313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56B24F44-F28A-494B-BBC5-12E0C9B55D9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676" y="635425"/>
            <a:ext cx="470197" cy="554833"/>
          </a:xfrm>
          <a:prstGeom prst="rect">
            <a:avLst/>
          </a:prstGeom>
        </p:spPr>
      </p:pic>
      <p:sp>
        <p:nvSpPr>
          <p:cNvPr id="164" name="TextBox 33">
            <a:extLst>
              <a:ext uri="{FF2B5EF4-FFF2-40B4-BE49-F238E27FC236}">
                <a16:creationId xmlns:a16="http://schemas.microsoft.com/office/drawing/2014/main" id="{ABFEE7A1-C7BE-4D57-B9D4-2D1287C9D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1433" y="1551197"/>
            <a:ext cx="1400175" cy="216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10" b="1" dirty="0">
                <a:latin typeface="+mj-lt"/>
                <a:ea typeface="Verdana" pitchFamily="34" charset="0"/>
                <a:cs typeface="Helvetica Neue"/>
              </a:rPr>
              <a:t>Cloud Watch</a:t>
            </a:r>
          </a:p>
        </p:txBody>
      </p:sp>
      <p:sp>
        <p:nvSpPr>
          <p:cNvPr id="165" name="TextBox 33">
            <a:extLst>
              <a:ext uri="{FF2B5EF4-FFF2-40B4-BE49-F238E27FC236}">
                <a16:creationId xmlns:a16="http://schemas.microsoft.com/office/drawing/2014/main" id="{7F834C78-2422-48C2-A316-B631B715F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0964" y="287893"/>
            <a:ext cx="1400175" cy="216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10" b="1" dirty="0">
                <a:latin typeface="+mj-lt"/>
                <a:ea typeface="Verdana" pitchFamily="34" charset="0"/>
                <a:cs typeface="Helvetica Neue"/>
              </a:rPr>
              <a:t>Billing alarm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5EC5AC7E-C7B3-48A8-9146-40423BD45816}"/>
              </a:ext>
            </a:extLst>
          </p:cNvPr>
          <p:cNvCxnSpPr>
            <a:cxnSpLocks/>
          </p:cNvCxnSpPr>
          <p:nvPr/>
        </p:nvCxnSpPr>
        <p:spPr>
          <a:xfrm flipV="1">
            <a:off x="4534184" y="1044230"/>
            <a:ext cx="2376053" cy="64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6A476438-B6F0-4EDB-8428-345A45FB2B00}"/>
              </a:ext>
            </a:extLst>
          </p:cNvPr>
          <p:cNvCxnSpPr>
            <a:cxnSpLocks/>
          </p:cNvCxnSpPr>
          <p:nvPr/>
        </p:nvCxnSpPr>
        <p:spPr>
          <a:xfrm flipV="1">
            <a:off x="5582438" y="1943006"/>
            <a:ext cx="1905381" cy="738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33">
            <a:extLst>
              <a:ext uri="{FF2B5EF4-FFF2-40B4-BE49-F238E27FC236}">
                <a16:creationId xmlns:a16="http://schemas.microsoft.com/office/drawing/2014/main" id="{8BF78BCF-237F-4811-AE4A-11020888F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1388" y="6463096"/>
            <a:ext cx="1400175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10" b="1" dirty="0">
                <a:latin typeface="+mj-lt"/>
                <a:ea typeface="Verdana" pitchFamily="34" charset="0"/>
                <a:cs typeface="Helvetica Neue"/>
              </a:rPr>
              <a:t>Auto scaling between 4 instances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F2DADB73-A76B-45CB-9428-EF46EF777E0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224" y="65178"/>
            <a:ext cx="521367" cy="521367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0DD40731-E17E-4E56-ACD0-0EF0E9391B0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46" y="135718"/>
            <a:ext cx="539013" cy="337781"/>
          </a:xfrm>
          <a:prstGeom prst="rect">
            <a:avLst/>
          </a:prstGeom>
        </p:spPr>
      </p:pic>
      <p:sp>
        <p:nvSpPr>
          <p:cNvPr id="83" name="TextBox 33">
            <a:extLst>
              <a:ext uri="{FF2B5EF4-FFF2-40B4-BE49-F238E27FC236}">
                <a16:creationId xmlns:a16="http://schemas.microsoft.com/office/drawing/2014/main" id="{887E4EC2-AB08-4637-8F6D-384F2DE05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2091" y="135718"/>
            <a:ext cx="1071717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10" b="1" dirty="0">
                <a:latin typeface="+mj-lt"/>
                <a:ea typeface="Verdana" pitchFamily="34" charset="0"/>
                <a:cs typeface="Helvetica Neue"/>
              </a:rPr>
              <a:t>SNS will get trigger after each database entry by lambda function</a:t>
            </a:r>
          </a:p>
        </p:txBody>
      </p:sp>
      <p:sp>
        <p:nvSpPr>
          <p:cNvPr id="84" name="TextBox 33">
            <a:extLst>
              <a:ext uri="{FF2B5EF4-FFF2-40B4-BE49-F238E27FC236}">
                <a16:creationId xmlns:a16="http://schemas.microsoft.com/office/drawing/2014/main" id="{FDF6A933-0F6A-4211-96C4-A3D0EF223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693" y="130759"/>
            <a:ext cx="1400175" cy="466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10" b="1" dirty="0">
                <a:latin typeface="+mj-lt"/>
                <a:ea typeface="Verdana" pitchFamily="34" charset="0"/>
                <a:cs typeface="Helvetica Neue"/>
              </a:rPr>
              <a:t>SNS email to user after bucket upload and database entry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3720F5F3-ED9C-4C81-AD12-B5397FC3437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620" y="2192905"/>
            <a:ext cx="472566" cy="533573"/>
          </a:xfrm>
          <a:prstGeom prst="rect">
            <a:avLst/>
          </a:prstGeom>
        </p:spPr>
      </p:pic>
      <p:sp>
        <p:nvSpPr>
          <p:cNvPr id="87" name="TextBox 33">
            <a:extLst>
              <a:ext uri="{FF2B5EF4-FFF2-40B4-BE49-F238E27FC236}">
                <a16:creationId xmlns:a16="http://schemas.microsoft.com/office/drawing/2014/main" id="{86AF59E0-E703-4FC3-B71D-10D3AE29F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688" y="3132195"/>
            <a:ext cx="1400175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10" b="1" dirty="0">
                <a:latin typeface="+mj-lt"/>
                <a:ea typeface="Verdana" pitchFamily="34" charset="0"/>
                <a:cs typeface="Helvetica Neue"/>
              </a:rPr>
              <a:t>Multiple EC2 instances in auto scaling</a:t>
            </a:r>
          </a:p>
        </p:txBody>
      </p:sp>
    </p:spTree>
    <p:extLst>
      <p:ext uri="{BB962C8B-B14F-4D97-AF65-F5344CB8AC3E}">
        <p14:creationId xmlns:p14="http://schemas.microsoft.com/office/powerpoint/2010/main" val="69329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159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 dhumal</dc:creator>
  <cp:lastModifiedBy>pratik dhumal</cp:lastModifiedBy>
  <cp:revision>73</cp:revision>
  <dcterms:created xsi:type="dcterms:W3CDTF">2017-09-25T02:50:02Z</dcterms:created>
  <dcterms:modified xsi:type="dcterms:W3CDTF">2017-10-23T17:57:04Z</dcterms:modified>
</cp:coreProperties>
</file>