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3" r:id="rId6"/>
    <p:sldId id="262" r:id="rId7"/>
    <p:sldId id="264" r:id="rId8"/>
    <p:sldId id="259" r:id="rId9"/>
  </p:sldIdLst>
  <p:sldSz cx="12192000" cy="6858000"/>
  <p:notesSz cx="6858000" cy="9144000"/>
  <p:embeddedFontLst>
    <p:embeddedFont>
      <p:font typeface="Lato Black" panose="020F0502020204030203" pitchFamily="34" charset="0"/>
      <p:bold r:id="rId11"/>
      <p:boldItalic r:id="rId12"/>
    </p:embeddedFon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116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ratikshya-karki2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ratikshya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EDA on AMCAT data</a:t>
            </a:r>
            <a:endParaRPr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628527" cy="473971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2000" b="1" i="0" u="none" strike="noStrike" cap="none" dirty="0">
                <a:solidFill>
                  <a:schemeClr val="dk1"/>
                </a:solidFill>
                <a:latin typeface="Calibri"/>
                <a:ea typeface="Calibri"/>
                <a:cs typeface="Calibri"/>
                <a:sym typeface="Calibri"/>
              </a:rPr>
              <a:t>Background ?</a:t>
            </a:r>
          </a:p>
          <a:p>
            <a:pPr marR="0" lvl="0"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I am currently pursuing a B-Tech degree with a specialization in Data Science. My interest in data science stems from a desire to leverage technology and data to solve real-world problems efficiently.</a:t>
            </a:r>
          </a:p>
          <a:p>
            <a:pPr marL="285750" marR="0" lvl="0" indent="-285750" algn="l" rtl="0">
              <a:spcBef>
                <a:spcPts val="0"/>
              </a:spcBef>
              <a:spcAft>
                <a:spcPts val="0"/>
              </a:spcAft>
              <a:buClr>
                <a:schemeClr val="dk1"/>
              </a:buClr>
              <a:buSzPts val="1800"/>
              <a:buFont typeface="Arial"/>
              <a:buChar char="•"/>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20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Data science is a powerful field that allows for decision-making based on data, opening the doors to solving complex problems. I believe that data can offer valuable insights into businesses, and mastering this skill will allow me to make impactful contributions to the company that </a:t>
            </a:r>
            <a:r>
              <a:rPr lang="en-US" sz="1800" dirty="0">
                <a:solidFill>
                  <a:schemeClr val="dk1"/>
                </a:solidFill>
                <a:latin typeface="Calibri"/>
                <a:ea typeface="Calibri"/>
                <a:cs typeface="Calibri"/>
                <a:sym typeface="Calibri"/>
              </a:rPr>
              <a:t>I will join and will secure a good future for me if I do my best in this field as it has a great scope.</a:t>
            </a:r>
            <a:endParaRPr lang="en-US"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20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Not Yet!</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LinkedIn and GitHub Profiles</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LinkedIn: </a:t>
            </a:r>
            <a:r>
              <a:rPr lang="en-US" sz="1800" dirty="0">
                <a:latin typeface="Calibri" panose="020F0502020204030204" pitchFamily="34" charset="0"/>
                <a:ea typeface="Calibri" panose="020F0502020204030204" pitchFamily="34" charset="0"/>
                <a:cs typeface="Calibri" panose="020F0502020204030204" pitchFamily="34" charset="0"/>
                <a:hlinkClick r:id="rId3"/>
              </a:rPr>
              <a:t>(7) Pratikshya Karki | LinkedIn</a:t>
            </a:r>
            <a:endParaRPr lang="en-US" sz="180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GitHub:</a:t>
            </a:r>
            <a:r>
              <a:rPr lang="en-US" sz="1800" dirty="0">
                <a:latin typeface="Calibri" panose="020F0502020204030204" pitchFamily="34" charset="0"/>
                <a:ea typeface="Calibri" panose="020F0502020204030204" pitchFamily="34" charset="0"/>
                <a:cs typeface="Calibri" panose="020F0502020204030204" pitchFamily="34" charset="0"/>
                <a:hlinkClick r:id="rId4"/>
              </a:rPr>
              <a:t>pratikshya22 (Pratikshya Karki) (github.com)</a:t>
            </a:r>
            <a:endParaRPr lang="en-US" sz="180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737811" y="43572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4BEADF-FAA4-8CC9-5563-30C1A3CCE7F0}"/>
              </a:ext>
            </a:extLst>
          </p:cNvPr>
          <p:cNvSpPr txBox="1"/>
          <p:nvPr/>
        </p:nvSpPr>
        <p:spPr>
          <a:xfrm>
            <a:off x="763928" y="372907"/>
            <a:ext cx="10405641" cy="5109091"/>
          </a:xfrm>
          <a:prstGeom prst="rect">
            <a:avLst/>
          </a:prstGeom>
          <a:noFill/>
        </p:spPr>
        <p:txBody>
          <a:bodyPr wrap="square">
            <a:spAutoFit/>
          </a:bodyPr>
          <a:lstStyle/>
          <a:p>
            <a:pPr marR="0" lvl="0" algn="l" rtl="0">
              <a:spcBef>
                <a:spcPts val="0"/>
              </a:spcBef>
              <a:spcAft>
                <a:spcPts val="0"/>
              </a:spcAft>
              <a:buClr>
                <a:schemeClr val="dk1"/>
              </a:buClr>
              <a:buSzPts val="1800"/>
            </a:pPr>
            <a:r>
              <a:rPr lang="en-US" sz="3200" b="1" dirty="0">
                <a:solidFill>
                  <a:srgbClr val="FF0000"/>
                </a:solidFill>
                <a:latin typeface="Calibri"/>
                <a:ea typeface="Calibri"/>
                <a:cs typeface="Calibri"/>
                <a:sym typeface="Calibri"/>
              </a:rPr>
              <a:t>Business Problem and Use Case Domain Understanding</a:t>
            </a:r>
          </a:p>
          <a:p>
            <a:pPr marR="0" lvl="0" algn="l" rtl="0">
              <a:spcBef>
                <a:spcPts val="0"/>
              </a:spcBef>
              <a:spcAft>
                <a:spcPts val="0"/>
              </a:spcAft>
              <a:buClr>
                <a:schemeClr val="dk1"/>
              </a:buClr>
              <a:buSzPts val="1800"/>
            </a:pPr>
            <a:endParaRPr lang="en-US" sz="3200" b="1" dirty="0">
              <a:solidFill>
                <a:srgbClr val="FF0000"/>
              </a:solidFill>
              <a:latin typeface="Calibri"/>
              <a:ea typeface="Calibri"/>
              <a:cs typeface="Calibri"/>
              <a:sym typeface="Calibri"/>
            </a:endParaRP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Domain: Employment and Salary Prediction</a:t>
            </a:r>
          </a:p>
          <a:p>
            <a:pPr marR="0" lvl="0" algn="l" rtl="0">
              <a:spcBef>
                <a:spcPts val="0"/>
              </a:spcBef>
              <a:spcAft>
                <a:spcPts val="0"/>
              </a:spcAft>
              <a:buClr>
                <a:schemeClr val="dk1"/>
              </a:buClr>
              <a:buSzPts val="1800"/>
            </a:pPr>
            <a:endParaRPr lang="en-US" sz="20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The AMCAT dataset contains detailed information about various jobs, salaries, and candidates’ qualifications. The goal of this project is to analyze the data to identify patterns, especially in salary distribution across different job roles and educational backgrounds.</a:t>
            </a:r>
          </a:p>
          <a:p>
            <a:pPr marR="0" lvl="0" algn="l" rtl="0">
              <a:spcBef>
                <a:spcPts val="0"/>
              </a:spcBef>
              <a:spcAft>
                <a:spcPts val="0"/>
              </a:spcAft>
              <a:buClr>
                <a:schemeClr val="dk1"/>
              </a:buClr>
              <a:buSzPts val="1800"/>
            </a:pPr>
            <a:endParaRPr lang="en-US"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US" sz="1800"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3200" b="1" dirty="0">
                <a:solidFill>
                  <a:srgbClr val="FF0000"/>
                </a:solidFill>
                <a:latin typeface="Calibri"/>
                <a:ea typeface="Calibri"/>
                <a:cs typeface="Calibri"/>
                <a:sym typeface="Calibri"/>
              </a:rPr>
              <a:t>Objective of the Project</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The primary objective is to analyze and predict salary trends based on features such as the job role, educational background, and skills. Specifically, we aim to answer key business questions like:</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What is the salary range for Computer Science graduates in specific roles?</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Is there a relationship between specialization and gender in terms of job roles?</a:t>
            </a:r>
          </a:p>
          <a:p>
            <a:pPr marL="285750" marR="0" lvl="0" indent="-285750" algn="l" rtl="0">
              <a:spcBef>
                <a:spcPts val="0"/>
              </a:spcBef>
              <a:spcAft>
                <a:spcPts val="0"/>
              </a:spcAft>
              <a:buClr>
                <a:schemeClr val="dk1"/>
              </a:buClr>
              <a:buSzPts val="1800"/>
              <a:buFont typeface="Arial"/>
              <a:buChar char="•"/>
            </a:pPr>
            <a:endParaRPr lang="en-US"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149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2EF79-8A54-B592-0AB6-96995EA23235}"/>
              </a:ext>
            </a:extLst>
          </p:cNvPr>
          <p:cNvSpPr txBox="1"/>
          <p:nvPr/>
        </p:nvSpPr>
        <p:spPr>
          <a:xfrm>
            <a:off x="823731" y="682340"/>
            <a:ext cx="10544537" cy="4616648"/>
          </a:xfrm>
          <a:prstGeom prst="rect">
            <a:avLst/>
          </a:prstGeom>
          <a:noFill/>
        </p:spPr>
        <p:txBody>
          <a:bodyPr wrap="square">
            <a:spAutoFit/>
          </a:bodyPr>
          <a:lstStyle/>
          <a:p>
            <a:pPr>
              <a:buClr>
                <a:schemeClr val="dk1"/>
              </a:buClr>
              <a:buSzPts val="1800"/>
            </a:pPr>
            <a:r>
              <a:rPr lang="en-US" sz="3200" b="1" dirty="0">
                <a:solidFill>
                  <a:srgbClr val="FF0000"/>
                </a:solidFill>
                <a:latin typeface="Calibri"/>
                <a:ea typeface="Calibri"/>
                <a:cs typeface="Calibri"/>
                <a:sym typeface="Calibri"/>
              </a:rPr>
              <a:t>Web Scraping Details</a:t>
            </a:r>
          </a:p>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For this particular project, web scraping was not involved as the data was sourced from an already available dataset (AMCAT). </a:t>
            </a:r>
          </a:p>
          <a:p>
            <a:pPr marR="0" lvl="0" algn="l" rtl="0">
              <a:spcBef>
                <a:spcPts val="0"/>
              </a:spcBef>
              <a:spcAft>
                <a:spcPts val="0"/>
              </a:spcAft>
              <a:buClr>
                <a:schemeClr val="dk1"/>
              </a:buClr>
              <a:buSzPts val="1800"/>
            </a:pPr>
            <a:endParaRPr lang="en-US"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3200" b="1" dirty="0">
                <a:solidFill>
                  <a:srgbClr val="FF0000"/>
                </a:solidFill>
                <a:latin typeface="Calibri"/>
                <a:ea typeface="Calibri"/>
                <a:cs typeface="Calibri"/>
                <a:sym typeface="Calibri"/>
              </a:rPr>
              <a:t>Summary of the Data</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The AMCAT dataset consists of 39 columns and 3998 rows, capturing various attributes related to job roles, salaries, and academic performance. Here are the key features:</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Designation: </a:t>
            </a:r>
            <a:r>
              <a:rPr lang="en-US" sz="1800" i="0" u="none" strike="noStrike" cap="none" dirty="0">
                <a:solidFill>
                  <a:schemeClr val="dk1"/>
                </a:solidFill>
                <a:latin typeface="Calibri"/>
                <a:ea typeface="Calibri"/>
                <a:cs typeface="Calibri"/>
                <a:sym typeface="Calibri"/>
              </a:rPr>
              <a:t>The job title.</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Salary: </a:t>
            </a:r>
            <a:r>
              <a:rPr lang="en-US" sz="1800" i="0" u="none" strike="noStrike" cap="none" dirty="0">
                <a:solidFill>
                  <a:schemeClr val="dk1"/>
                </a:solidFill>
                <a:latin typeface="Calibri"/>
                <a:ea typeface="Calibri"/>
                <a:cs typeface="Calibri"/>
                <a:sym typeface="Calibri"/>
              </a:rPr>
              <a:t>The salary amount.</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Specialization: </a:t>
            </a:r>
            <a:r>
              <a:rPr lang="en-US" sz="1800" i="0" u="none" strike="noStrike" cap="none" dirty="0">
                <a:solidFill>
                  <a:schemeClr val="dk1"/>
                </a:solidFill>
                <a:latin typeface="Calibri"/>
                <a:ea typeface="Calibri"/>
                <a:cs typeface="Calibri"/>
                <a:sym typeface="Calibri"/>
              </a:rPr>
              <a:t>The academic specialization of the candidate.</a:t>
            </a:r>
          </a:p>
          <a:p>
            <a:pPr marL="285750" marR="0" lvl="0" indent="-285750" algn="l" rtl="0">
              <a:spcBef>
                <a:spcPts val="0"/>
              </a:spcBef>
              <a:spcAft>
                <a:spcPts val="0"/>
              </a:spcAft>
              <a:buClr>
                <a:schemeClr val="dk1"/>
              </a:buClr>
              <a:buSzPts val="1800"/>
              <a:buFont typeface="Arial"/>
              <a:buChar char="•"/>
            </a:pPr>
            <a:r>
              <a:rPr lang="en-US" sz="1800" b="1" i="0" u="none" strike="noStrike" cap="none" dirty="0" err="1">
                <a:solidFill>
                  <a:schemeClr val="dk1"/>
                </a:solidFill>
                <a:latin typeface="Calibri"/>
                <a:ea typeface="Calibri"/>
                <a:cs typeface="Calibri"/>
                <a:sym typeface="Calibri"/>
              </a:rPr>
              <a:t>JobCity</a:t>
            </a:r>
            <a:r>
              <a:rPr lang="en-US" sz="1800" b="1" i="0" u="none" strike="noStrike" cap="none" dirty="0">
                <a:solidFill>
                  <a:schemeClr val="dk1"/>
                </a:solidFill>
                <a:latin typeface="Calibri"/>
                <a:ea typeface="Calibri"/>
                <a:cs typeface="Calibri"/>
                <a:sym typeface="Calibri"/>
              </a:rPr>
              <a:t>: </a:t>
            </a:r>
            <a:r>
              <a:rPr lang="en-US" sz="1800" i="0" u="none" strike="noStrike" cap="none" dirty="0">
                <a:solidFill>
                  <a:schemeClr val="dk1"/>
                </a:solidFill>
                <a:latin typeface="Calibri"/>
                <a:ea typeface="Calibri"/>
                <a:cs typeface="Calibri"/>
                <a:sym typeface="Calibri"/>
              </a:rPr>
              <a:t>The city where the job is located.</a:t>
            </a:r>
          </a:p>
          <a:p>
            <a:pPr marL="285750" marR="0" lvl="0" indent="-285750" algn="l" rtl="0">
              <a:spcBef>
                <a:spcPts val="0"/>
              </a:spcBef>
              <a:spcAft>
                <a:spcPts val="0"/>
              </a:spcAft>
              <a:buClr>
                <a:schemeClr val="dk1"/>
              </a:buClr>
              <a:buSzPts val="1800"/>
              <a:buFont typeface="Arial"/>
              <a:buChar char="•"/>
            </a:pPr>
            <a:endParaRPr lang="en-US"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800"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722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F12ED-A397-E3BD-F486-BDFDE4399B54}"/>
              </a:ext>
            </a:extLst>
          </p:cNvPr>
          <p:cNvSpPr txBox="1"/>
          <p:nvPr/>
        </p:nvSpPr>
        <p:spPr>
          <a:xfrm>
            <a:off x="806369" y="335845"/>
            <a:ext cx="10579262" cy="6186309"/>
          </a:xfrm>
          <a:prstGeom prst="rect">
            <a:avLst/>
          </a:prstGeom>
          <a:noFill/>
        </p:spPr>
        <p:txBody>
          <a:bodyPr wrap="square">
            <a:spAutoFit/>
          </a:bodyPr>
          <a:lstStyle/>
          <a:p>
            <a:pPr marR="0" lvl="0" algn="l" rtl="0">
              <a:spcBef>
                <a:spcPts val="0"/>
              </a:spcBef>
              <a:spcAft>
                <a:spcPts val="0"/>
              </a:spcAft>
              <a:buClr>
                <a:schemeClr val="dk1"/>
              </a:buClr>
              <a:buSzPts val="1800"/>
            </a:pPr>
            <a:r>
              <a:rPr lang="en-US" sz="3200" b="1" dirty="0">
                <a:solidFill>
                  <a:srgbClr val="FF0000"/>
                </a:solidFill>
                <a:latin typeface="Calibri"/>
                <a:ea typeface="Calibri"/>
                <a:cs typeface="Calibri"/>
                <a:sym typeface="Calibri"/>
              </a:rPr>
              <a:t>Exploratory Data Analysis</a:t>
            </a: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Data Cleaning Steps</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Removed rows with missing or null values</a:t>
            </a:r>
            <a:r>
              <a:rPr lang="en-US" sz="1800" dirty="0">
                <a:solidFill>
                  <a:schemeClr val="dk1"/>
                </a:solidFill>
                <a:latin typeface="Calibri"/>
                <a:ea typeface="Calibri"/>
                <a:cs typeface="Calibri"/>
                <a:sym typeface="Calibri"/>
              </a:rPr>
              <a:t>.</a:t>
            </a:r>
            <a:endParaRPr lang="en-US"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Standardized the Designation and Specialization fields to ensure consistent analysis.</a:t>
            </a:r>
          </a:p>
          <a:p>
            <a:pPr marL="285750" marR="0" lvl="0" indent="-285750" algn="l" rtl="0">
              <a:spcBef>
                <a:spcPts val="0"/>
              </a:spcBef>
              <a:spcAft>
                <a:spcPts val="0"/>
              </a:spcAft>
              <a:buClr>
                <a:schemeClr val="dk1"/>
              </a:buClr>
              <a:buSzPts val="1800"/>
              <a:buFont typeface="Arial"/>
              <a:buChar char="•"/>
            </a:pPr>
            <a:endParaRPr lang="en-US"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Data Manipulation Steps</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Created new features such as the </a:t>
            </a:r>
            <a:r>
              <a:rPr lang="en-US" sz="1800" i="0" u="none" strike="noStrike" cap="none" dirty="0" err="1">
                <a:solidFill>
                  <a:schemeClr val="dk1"/>
                </a:solidFill>
                <a:latin typeface="Calibri"/>
                <a:ea typeface="Calibri"/>
                <a:cs typeface="Calibri"/>
                <a:sym typeface="Calibri"/>
              </a:rPr>
              <a:t>years_of_experience</a:t>
            </a:r>
            <a:r>
              <a:rPr lang="en-US" sz="1800" i="0" u="none" strike="noStrike" cap="none" dirty="0">
                <a:solidFill>
                  <a:schemeClr val="dk1"/>
                </a:solidFill>
                <a:latin typeface="Calibri"/>
                <a:ea typeface="Calibri"/>
                <a:cs typeface="Calibri"/>
                <a:sym typeface="Calibri"/>
              </a:rPr>
              <a:t> by calculating the difference between DOJ and DOL.</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Filtered the data for specific specializations such as Computer Science.</a:t>
            </a:r>
          </a:p>
          <a:p>
            <a:pPr marR="0" lvl="0" algn="l" rtl="0">
              <a:spcBef>
                <a:spcPts val="0"/>
              </a:spcBef>
              <a:spcAft>
                <a:spcPts val="0"/>
              </a:spcAft>
              <a:buClr>
                <a:schemeClr val="dk1"/>
              </a:buClr>
              <a:buSzPts val="1800"/>
            </a:pPr>
            <a:endParaRPr lang="en-US" sz="14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Univariate Analysis Steps</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For the numerical columns (e.g., Salary, 10percentage):</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Calculated statistics such as the mean, median, range, IQR, skewness, and kurtosis.</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For the categorical columns (e.g., Designation, Gender):</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Used </a:t>
            </a:r>
            <a:r>
              <a:rPr lang="en-US" sz="1800" i="0" u="none" strike="noStrike" cap="none" dirty="0" err="1">
                <a:solidFill>
                  <a:schemeClr val="dk1"/>
                </a:solidFill>
                <a:latin typeface="Calibri"/>
                <a:ea typeface="Calibri"/>
                <a:cs typeface="Calibri"/>
                <a:sym typeface="Calibri"/>
              </a:rPr>
              <a:t>nunique</a:t>
            </a:r>
            <a:r>
              <a:rPr lang="en-US" sz="1800" i="0" u="none" strike="noStrike" cap="none" dirty="0">
                <a:solidFill>
                  <a:schemeClr val="dk1"/>
                </a:solidFill>
                <a:latin typeface="Calibri"/>
                <a:ea typeface="Calibri"/>
                <a:cs typeface="Calibri"/>
                <a:sym typeface="Calibri"/>
              </a:rPr>
              <a:t>() and </a:t>
            </a:r>
            <a:r>
              <a:rPr lang="en-US" sz="1800" i="0" u="none" strike="noStrike" cap="none" dirty="0" err="1">
                <a:solidFill>
                  <a:schemeClr val="dk1"/>
                </a:solidFill>
                <a:latin typeface="Calibri"/>
                <a:ea typeface="Calibri"/>
                <a:cs typeface="Calibri"/>
                <a:sym typeface="Calibri"/>
              </a:rPr>
              <a:t>value_counts</a:t>
            </a:r>
            <a:r>
              <a:rPr lang="en-US" sz="1800" i="0" u="none" strike="noStrike" cap="none" dirty="0">
                <a:solidFill>
                  <a:schemeClr val="dk1"/>
                </a:solidFill>
                <a:latin typeface="Calibri"/>
                <a:ea typeface="Calibri"/>
                <a:cs typeface="Calibri"/>
                <a:sym typeface="Calibri"/>
              </a:rPr>
              <a:t>() to understand the distribution.</a:t>
            </a:r>
          </a:p>
          <a:p>
            <a:pPr marL="285750" marR="0" lvl="0" indent="-285750" algn="l" rtl="0">
              <a:spcBef>
                <a:spcPts val="0"/>
              </a:spcBef>
              <a:spcAft>
                <a:spcPts val="0"/>
              </a:spcAft>
              <a:buClr>
                <a:schemeClr val="dk1"/>
              </a:buClr>
              <a:buSzPts val="1800"/>
              <a:buFont typeface="Arial"/>
              <a:buChar char="•"/>
            </a:pPr>
            <a:endParaRPr lang="en-US"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2000" b="1" i="0" u="none" strike="noStrike" cap="none" dirty="0">
                <a:solidFill>
                  <a:schemeClr val="dk1"/>
                </a:solidFill>
                <a:latin typeface="Calibri"/>
                <a:ea typeface="Calibri"/>
                <a:cs typeface="Calibri"/>
                <a:sym typeface="Calibri"/>
              </a:rPr>
              <a:t>Bivariate Analysis Steps</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Numerical Columns: Used a heatmap to find correlations between features such as Salary and </a:t>
            </a:r>
            <a:r>
              <a:rPr lang="en-US" sz="1800" i="0" u="none" strike="noStrike" cap="none" dirty="0" err="1">
                <a:solidFill>
                  <a:schemeClr val="dk1"/>
                </a:solidFill>
                <a:latin typeface="Calibri"/>
                <a:ea typeface="Calibri"/>
                <a:cs typeface="Calibri"/>
                <a:sym typeface="Calibri"/>
              </a:rPr>
              <a:t>CollegeGPA</a:t>
            </a:r>
            <a:r>
              <a:rPr lang="en-US" sz="180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Categorical and Numerical Columns: Grouped data by Designation and analyzed the average salary for each job role using </a:t>
            </a:r>
            <a:r>
              <a:rPr lang="en-US" sz="1800" i="0" u="none" strike="noStrike" cap="none" dirty="0" err="1">
                <a:solidFill>
                  <a:schemeClr val="dk1"/>
                </a:solidFill>
                <a:latin typeface="Calibri"/>
                <a:ea typeface="Calibri"/>
                <a:cs typeface="Calibri"/>
                <a:sym typeface="Calibri"/>
              </a:rPr>
              <a:t>groupby</a:t>
            </a:r>
            <a:r>
              <a:rPr lang="en-US" sz="180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Categorical Columns: Analyzed the relationship between Gender and Specialization using frequency tables.</a:t>
            </a:r>
          </a:p>
          <a:p>
            <a:pPr marL="285750" marR="0" lvl="0" indent="-285750" algn="l" rtl="0">
              <a:spcBef>
                <a:spcPts val="0"/>
              </a:spcBef>
              <a:spcAft>
                <a:spcPts val="0"/>
              </a:spcAft>
              <a:buClr>
                <a:schemeClr val="dk1"/>
              </a:buClr>
              <a:buSzPts val="1800"/>
              <a:buFont typeface="Arial"/>
              <a:buChar char="•"/>
            </a:pPr>
            <a:endParaRPr lang="en-US"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604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980209-9841-A7A7-7D51-2AB1B3ADAAC9}"/>
              </a:ext>
            </a:extLst>
          </p:cNvPr>
          <p:cNvSpPr txBox="1"/>
          <p:nvPr/>
        </p:nvSpPr>
        <p:spPr>
          <a:xfrm>
            <a:off x="679048" y="746079"/>
            <a:ext cx="10833904" cy="3785652"/>
          </a:xfrm>
          <a:prstGeom prst="rect">
            <a:avLst/>
          </a:prstGeom>
          <a:noFill/>
        </p:spPr>
        <p:txBody>
          <a:bodyPr wrap="square">
            <a:spAutoFit/>
          </a:bodyPr>
          <a:lstStyle/>
          <a:p>
            <a:pPr>
              <a:buClr>
                <a:schemeClr val="dk1"/>
              </a:buClr>
              <a:buSzPts val="1800"/>
            </a:pPr>
            <a:r>
              <a:rPr lang="en-US" sz="3200" b="1" dirty="0">
                <a:solidFill>
                  <a:srgbClr val="FF0000"/>
                </a:solidFill>
                <a:latin typeface="Calibri"/>
                <a:ea typeface="Calibri"/>
                <a:cs typeface="Calibri"/>
                <a:sym typeface="Calibri"/>
              </a:rPr>
              <a:t>Key Business Questions</a:t>
            </a:r>
          </a:p>
          <a:p>
            <a:pPr>
              <a:buClr>
                <a:schemeClr val="dk1"/>
              </a:buClr>
              <a:buSzPts val="1800"/>
            </a:pPr>
            <a:endParaRPr lang="en-US" sz="3200" b="1"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What is the average salary for specific roles for Computer Science graduates? The data shows that [specific roles] have an average salary of X.</a:t>
            </a:r>
          </a:p>
          <a:p>
            <a:pPr marL="342900" indent="-342900">
              <a:buClr>
                <a:schemeClr val="dk1"/>
              </a:buClr>
              <a:buSzPts val="1800"/>
              <a:buFont typeface="Wingdings" panose="05000000000000000000" pitchFamily="2" charset="2"/>
              <a:buChar char="Ø"/>
            </a:pPr>
            <a:r>
              <a:rPr lang="en-US" sz="1800" i="0" u="none" strike="noStrike" cap="none" dirty="0">
                <a:solidFill>
                  <a:schemeClr val="dk1"/>
                </a:solidFill>
                <a:latin typeface="Calibri"/>
                <a:ea typeface="Calibri"/>
                <a:cs typeface="Calibri"/>
                <a:sym typeface="Calibri"/>
              </a:rPr>
              <a:t>Computer Science graduates in roles such as programmer analyst, software engineer </a:t>
            </a:r>
            <a:r>
              <a:rPr lang="en-US" sz="1800" i="0" u="none" strike="noStrike" cap="none" dirty="0" err="1">
                <a:solidFill>
                  <a:schemeClr val="dk1"/>
                </a:solidFill>
                <a:latin typeface="Calibri"/>
                <a:ea typeface="Calibri"/>
                <a:cs typeface="Calibri"/>
                <a:sym typeface="Calibri"/>
              </a:rPr>
              <a:t>etc</a:t>
            </a:r>
            <a:r>
              <a:rPr lang="en-US" sz="1800" i="0" u="none" strike="noStrike" cap="none" dirty="0">
                <a:solidFill>
                  <a:schemeClr val="dk1"/>
                </a:solidFill>
                <a:latin typeface="Calibri"/>
                <a:ea typeface="Calibri"/>
                <a:cs typeface="Calibri"/>
                <a:sym typeface="Calibri"/>
              </a:rPr>
              <a:t> earn an average salary of 3 lakhs, which aligns with industry standards.</a:t>
            </a:r>
          </a:p>
          <a:p>
            <a:pPr marR="0" lvl="0" algn="l" rtl="0">
              <a:spcBef>
                <a:spcPts val="0"/>
              </a:spcBef>
              <a:spcAft>
                <a:spcPts val="0"/>
              </a:spcAft>
              <a:buClr>
                <a:schemeClr val="dk1"/>
              </a:buClr>
              <a:buSzPts val="1800"/>
            </a:pPr>
            <a:endParaRPr lang="en-US" sz="20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Is there a relationship between specialization and gender? </a:t>
            </a:r>
          </a:p>
          <a:p>
            <a:pPr marL="342900" marR="0" lvl="0" indent="-342900" algn="l" rtl="0">
              <a:spcBef>
                <a:spcPts val="0"/>
              </a:spcBef>
              <a:spcAft>
                <a:spcPts val="0"/>
              </a:spcAft>
              <a:buClr>
                <a:schemeClr val="dk1"/>
              </a:buClr>
              <a:buSzPts val="1800"/>
              <a:buFont typeface="Wingdings" panose="05000000000000000000" pitchFamily="2" charset="2"/>
              <a:buChar char="Ø"/>
            </a:pPr>
            <a:r>
              <a:rPr lang="en-US" sz="1800" dirty="0">
                <a:solidFill>
                  <a:schemeClr val="dk1"/>
                </a:solidFill>
                <a:latin typeface="Calibri"/>
                <a:ea typeface="Calibri"/>
                <a:cs typeface="Calibri"/>
                <a:sym typeface="Calibri"/>
              </a:rPr>
              <a:t>Our analysis shows that there is a relationship based on gender and specialization.</a:t>
            </a:r>
          </a:p>
          <a:p>
            <a:pPr marL="285750" marR="0" lvl="0" indent="-285750" algn="l" rtl="0">
              <a:spcBef>
                <a:spcPts val="0"/>
              </a:spcBef>
              <a:spcAft>
                <a:spcPts val="0"/>
              </a:spcAft>
              <a:buClr>
                <a:schemeClr val="dk1"/>
              </a:buClr>
              <a:buSzPts val="1800"/>
              <a:buFont typeface="Arial"/>
              <a:buChar char="•"/>
            </a:pPr>
            <a:endParaRPr lang="en-US" sz="14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340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C2CAB-D0A5-DCC0-829F-BED4945FED91}"/>
              </a:ext>
            </a:extLst>
          </p:cNvPr>
          <p:cNvSpPr txBox="1"/>
          <p:nvPr/>
        </p:nvSpPr>
        <p:spPr>
          <a:xfrm>
            <a:off x="1160362" y="792866"/>
            <a:ext cx="10449046" cy="3016210"/>
          </a:xfrm>
          <a:prstGeom prst="rect">
            <a:avLst/>
          </a:prstGeom>
          <a:noFill/>
        </p:spPr>
        <p:txBody>
          <a:bodyPr wrap="square">
            <a:spAutoFit/>
          </a:bodyPr>
          <a:lstStyle/>
          <a:p>
            <a:pPr marR="0" lvl="0" algn="l" rtl="0">
              <a:spcBef>
                <a:spcPts val="0"/>
              </a:spcBef>
              <a:spcAft>
                <a:spcPts val="0"/>
              </a:spcAft>
              <a:buClr>
                <a:schemeClr val="dk1"/>
              </a:buClr>
              <a:buSzPts val="1800"/>
            </a:pPr>
            <a:r>
              <a:rPr lang="en-US" sz="3200" b="1" dirty="0">
                <a:solidFill>
                  <a:srgbClr val="FF0000"/>
                </a:solidFill>
                <a:latin typeface="Calibri"/>
                <a:ea typeface="Calibri"/>
                <a:cs typeface="Calibri"/>
                <a:sym typeface="Calibri"/>
              </a:rPr>
              <a:t>Conclusion:</a:t>
            </a:r>
          </a:p>
          <a:p>
            <a:pPr marR="0" lvl="0" algn="l" rtl="0">
              <a:spcBef>
                <a:spcPts val="0"/>
              </a:spcBef>
              <a:spcAft>
                <a:spcPts val="0"/>
              </a:spcAft>
              <a:buClr>
                <a:schemeClr val="dk1"/>
              </a:buClr>
              <a:buSzPts val="1800"/>
            </a:pPr>
            <a:endParaRPr lang="en-US" sz="3200" b="1"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Calibri"/>
                <a:ea typeface="Calibri"/>
                <a:cs typeface="Calibri"/>
                <a:sym typeface="Calibri"/>
              </a:rPr>
              <a:t>Higher Experience Correlates with Higher Salary: As expected, candidates with more years of experience tend to earn higher salaries. However, the effect is not linear, as some highly skilled entry-level candidates (e.g., in programming roles) may still command high salaries due to demand for their technical skills.</a:t>
            </a:r>
          </a:p>
          <a:p>
            <a:pPr marR="0" lvl="0" algn="l" rtl="0">
              <a:spcBef>
                <a:spcPts val="0"/>
              </a:spcBef>
              <a:spcAft>
                <a:spcPts val="0"/>
              </a:spcAft>
              <a:buClr>
                <a:schemeClr val="dk1"/>
              </a:buClr>
              <a:buSzPts val="1800"/>
            </a:pPr>
            <a:endParaRPr lang="en-US" sz="1800" dirty="0">
              <a:solidFill>
                <a:schemeClr val="tx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Calibri"/>
                <a:ea typeface="Calibri"/>
                <a:cs typeface="Calibri"/>
                <a:sym typeface="Calibri"/>
              </a:rPr>
              <a:t>Dominance of Computer Science: Most high-paying jobs, such as software engineering, are occupied by candidates with a specialization in Computer Science. This suggests that the tech sector offers more lucrative job opportunities compared to other specializations.</a:t>
            </a:r>
          </a:p>
        </p:txBody>
      </p:sp>
    </p:spTree>
    <p:extLst>
      <p:ext uri="{BB962C8B-B14F-4D97-AF65-F5344CB8AC3E}">
        <p14:creationId xmlns:p14="http://schemas.microsoft.com/office/powerpoint/2010/main" val="325560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729</Words>
  <Application>Microsoft Office PowerPoint</Application>
  <PresentationFormat>Widescreen</PresentationFormat>
  <Paragraphs>70</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Wingdings</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puja karki</cp:lastModifiedBy>
  <cp:revision>3</cp:revision>
  <dcterms:created xsi:type="dcterms:W3CDTF">2021-02-16T05:19:01Z</dcterms:created>
  <dcterms:modified xsi:type="dcterms:W3CDTF">2024-10-15T08:07:50Z</dcterms:modified>
</cp:coreProperties>
</file>