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56" r:id="rId5"/>
    <p:sldId id="258" r:id="rId6"/>
    <p:sldId id="272" r:id="rId7"/>
    <p:sldId id="273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94" r:id="rId21"/>
    <p:sldId id="287" r:id="rId22"/>
    <p:sldId id="288" r:id="rId23"/>
    <p:sldId id="289" r:id="rId24"/>
    <p:sldId id="290" r:id="rId25"/>
    <p:sldId id="291" r:id="rId26"/>
    <p:sldId id="292" r:id="rId27"/>
    <p:sldId id="295" r:id="rId28"/>
    <p:sldId id="293" r:id="rId29"/>
    <p:sldId id="296" r:id="rId3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492" autoAdjust="0"/>
  </p:normalViewPr>
  <p:slideViewPr>
    <p:cSldViewPr>
      <p:cViewPr varScale="1">
        <p:scale>
          <a:sx n="68" d="100"/>
          <a:sy n="68" d="100"/>
        </p:scale>
        <p:origin x="96" y="16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3/27/2025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3/27/2025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3/27/2025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3/27/2025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3/27/2025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3/27/2025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3/27/2025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3/27/2025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3/27/2025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3/27/2025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3/27/2025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3/27/2025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3/27/2025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3/27/2025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4372" y="152400"/>
            <a:ext cx="6192687" cy="1295400"/>
          </a:xfrm>
        </p:spPr>
        <p:txBody>
          <a:bodyPr>
            <a:normAutofit fontScale="90000"/>
          </a:bodyPr>
          <a:lstStyle/>
          <a:p>
            <a:r>
              <a:rPr lang="en-US" sz="9600" smtClean="0">
                <a:solidFill>
                  <a:schemeClr val="bg1"/>
                </a:solidFill>
                <a:latin typeface="Footlight MT Light" panose="0204060206030A020304" pitchFamily="18" charset="0"/>
                <a:ea typeface="Cascadia Mono" panose="020B0609020000020004" pitchFamily="49" charset="0"/>
                <a:cs typeface="Cascadia Mono" panose="020B0609020000020004" pitchFamily="49" charset="0"/>
              </a:rPr>
              <a:t>Flavour Hub</a:t>
            </a:r>
            <a:endParaRPr lang="en-US" sz="9600" dirty="0">
              <a:solidFill>
                <a:schemeClr val="bg1"/>
              </a:solidFill>
              <a:latin typeface="Footlight MT Light" panose="0204060206030A020304" pitchFamily="18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5230315" y="1447800"/>
            <a:ext cx="6696743" cy="4724400"/>
          </a:xfrm>
        </p:spPr>
        <p:txBody>
          <a:bodyPr>
            <a:normAutofit/>
          </a:bodyPr>
          <a:lstStyle/>
          <a:p>
            <a:r>
              <a:rPr lang="en-US" sz="4000" smtClean="0">
                <a:solidFill>
                  <a:schemeClr val="bg1"/>
                </a:solidFill>
                <a:latin typeface="Script MT Bold" panose="03040602040607080904" pitchFamily="66" charset="0"/>
                <a:ea typeface="Cascadia Mono" panose="020B0609020000020004" pitchFamily="49" charset="0"/>
                <a:cs typeface="Cascadia Mono" panose="020B0609020000020004" pitchFamily="49" charset="0"/>
              </a:rPr>
              <a:t>Deliciousness at your doorstep</a:t>
            </a:r>
          </a:p>
          <a:p>
            <a:endParaRPr lang="en-US" sz="4000">
              <a:solidFill>
                <a:schemeClr val="bg1"/>
              </a:solidFill>
              <a:latin typeface="Script MT Bold" panose="03040602040607080904" pitchFamily="66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endParaRPr lang="en-US" sz="4000" smtClean="0">
              <a:solidFill>
                <a:schemeClr val="bg1"/>
              </a:solidFill>
              <a:latin typeface="Script MT Bold" panose="03040602040607080904" pitchFamily="66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4000" smtClean="0">
                <a:solidFill>
                  <a:schemeClr val="bg1"/>
                </a:solidFill>
                <a:latin typeface="Script MT Bold" panose="03040602040607080904" pitchFamily="66" charset="0"/>
                <a:ea typeface="Cascadia Mono" panose="020B0609020000020004" pitchFamily="49" charset="0"/>
                <a:cs typeface="Cascadia Mono" panose="020B0609020000020004" pitchFamily="49" charset="0"/>
              </a:rPr>
              <a:t>     </a:t>
            </a:r>
            <a:r>
              <a:rPr lang="en-US" sz="2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40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resented by : PRATIKSHYA SINGH</a:t>
            </a:r>
          </a:p>
          <a:p>
            <a:pPr marL="0" indent="0">
              <a:buNone/>
            </a:pPr>
            <a:r>
              <a:rPr lang="en-US" sz="240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MCA 4</a:t>
            </a:r>
            <a:r>
              <a:rPr lang="en-US" sz="2400" baseline="3000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40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SEMESTER</a:t>
            </a:r>
          </a:p>
          <a:p>
            <a:pPr marL="0" indent="0">
              <a:buNone/>
            </a:pPr>
            <a:r>
              <a:rPr lang="en-US" sz="240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Regestration No: 2305260016</a:t>
            </a:r>
          </a:p>
          <a:p>
            <a:pPr marL="0" indent="0">
              <a:buNone/>
            </a:pPr>
            <a:r>
              <a:rPr lang="en-US" sz="240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Rourkela Institute Of Management Studies</a:t>
            </a:r>
            <a:endParaRPr lang="en-US" sz="4000" dirty="0">
              <a:solidFill>
                <a:schemeClr val="bg1"/>
              </a:solidFill>
              <a:latin typeface="Script MT Bold" panose="03040602040607080904" pitchFamily="66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smtClean="0">
                <a:latin typeface="Algerian" panose="04020705040A02060702" pitchFamily="82" charset="0"/>
              </a:rPr>
              <a:t>architecture</a:t>
            </a:r>
            <a:endParaRPr lang="en-US" sz="5400" dirty="0">
              <a:latin typeface="Algerian" panose="04020705040A02060702" pitchFamily="82" charset="0"/>
            </a:endParaRPr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49275" y="1659077"/>
            <a:ext cx="9937625" cy="312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2000" smtClean="0"/>
              <a:t>Data Base :  </a:t>
            </a:r>
            <a:r>
              <a:rPr lang="en-US" sz="2000" b="1"/>
              <a:t>MySQL</a:t>
            </a:r>
            <a:r>
              <a:rPr lang="en-US" sz="2000"/>
              <a:t> for storing customer, product, and order </a:t>
            </a:r>
            <a:r>
              <a:rPr lang="en-US" sz="2000"/>
              <a:t>data</a:t>
            </a:r>
            <a:r>
              <a:rPr lang="en-US" sz="2000" smtClean="0"/>
              <a:t>.</a:t>
            </a:r>
          </a:p>
          <a:p>
            <a:pPr marL="0" indent="0">
              <a:buNone/>
            </a:pPr>
            <a:r>
              <a:rPr lang="en-IN" sz="2000" b="1" smtClean="0"/>
              <a:t>                           CRUD  </a:t>
            </a:r>
            <a:r>
              <a:rPr lang="en-IN" sz="2000" b="1"/>
              <a:t>operations</a:t>
            </a:r>
            <a:r>
              <a:rPr lang="en-IN" sz="2000"/>
              <a:t> for data </a:t>
            </a:r>
            <a:r>
              <a:rPr lang="en-IN" sz="2000"/>
              <a:t>management</a:t>
            </a:r>
            <a:r>
              <a:rPr lang="en-IN" sz="200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/>
              <a:t>Security</a:t>
            </a:r>
            <a:r>
              <a:rPr lang="en-IN" sz="2000" smtClean="0"/>
              <a:t>: </a:t>
            </a:r>
            <a:r>
              <a:rPr lang="en-US" sz="2000" b="1"/>
              <a:t>Spring Boot Security</a:t>
            </a:r>
            <a:r>
              <a:rPr lang="en-US" sz="2000"/>
              <a:t> for authentication and role-based access control.</a:t>
            </a:r>
            <a:endParaRPr lang="en-US" altLang="en-US" sz="2000"/>
          </a:p>
          <a:p>
            <a:pPr marL="0" indent="0">
              <a:buNone/>
            </a:pPr>
            <a:endParaRPr lang="en-US" sz="2000"/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IN" b="1"/>
              <a:t>Frontend </a:t>
            </a:r>
            <a:r>
              <a:rPr lang="en-IN" b="1" smtClean="0"/>
              <a:t>Architecture :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lang="en-IN" sz="2400"/>
              <a:t>Technologies</a:t>
            </a:r>
            <a:r>
              <a:rPr lang="en-IN" sz="2400" smtClean="0"/>
              <a:t>:</a:t>
            </a:r>
            <a:r>
              <a:rPr lang="en-IN" smtClean="0"/>
              <a:t> </a:t>
            </a:r>
            <a:r>
              <a:rPr lang="en-US" sz="2400" b="1"/>
              <a:t>HTML</a:t>
            </a:r>
            <a:r>
              <a:rPr lang="en-US" sz="2400"/>
              <a:t> for structure, </a:t>
            </a:r>
            <a:r>
              <a:rPr lang="en-US" sz="2400" b="1"/>
              <a:t>CSS</a:t>
            </a:r>
            <a:r>
              <a:rPr lang="en-US" sz="2400"/>
              <a:t> for styling, and </a:t>
            </a:r>
            <a:r>
              <a:rPr lang="en-US" sz="2400" b="1"/>
              <a:t>JavaScript</a:t>
            </a:r>
            <a:r>
              <a:rPr lang="en-US" sz="2400"/>
              <a:t> for </a:t>
            </a:r>
            <a:r>
              <a:rPr lang="en-US" sz="2400"/>
              <a:t>interactivity</a:t>
            </a:r>
            <a:r>
              <a:rPr lang="en-US" sz="240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074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smtClean="0">
                <a:latin typeface="Algerian" panose="04020705040A02060702" pitchFamily="82" charset="0"/>
              </a:rPr>
              <a:t>architecture</a:t>
            </a:r>
            <a:endParaRPr lang="en-US" sz="5400" dirty="0">
              <a:latin typeface="Algerian" panose="04020705040A02060702" pitchFamily="82" charset="0"/>
            </a:endParaRPr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49275" y="1451328"/>
            <a:ext cx="9937625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IN" b="1" smtClean="0"/>
              <a:t>Frontend Architecture :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lang="en-IN" sz="2400"/>
              <a:t>API </a:t>
            </a:r>
            <a:r>
              <a:rPr lang="en-IN" sz="2400" smtClean="0"/>
              <a:t>Integration:</a:t>
            </a:r>
            <a:r>
              <a:rPr lang="en-US" sz="2400"/>
              <a:t>Connects with the backend to fetch and display dynamic </a:t>
            </a:r>
            <a:r>
              <a:rPr lang="en-US" sz="2400"/>
              <a:t>content</a:t>
            </a:r>
            <a:r>
              <a:rPr lang="en-US" sz="2400"/>
              <a:t>. Real-time updates for products, categories, and order </a:t>
            </a:r>
            <a:r>
              <a:rPr lang="en-US" sz="2400"/>
              <a:t>status</a:t>
            </a:r>
            <a:r>
              <a:rPr lang="en-US" sz="2400" smtClean="0"/>
              <a:t>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lang="en-IN" sz="2400"/>
              <a:t>Responsive </a:t>
            </a:r>
            <a:r>
              <a:rPr lang="en-IN" sz="2400"/>
              <a:t>Design</a:t>
            </a:r>
            <a:r>
              <a:rPr lang="en-IN" sz="2400" smtClean="0"/>
              <a:t>: </a:t>
            </a:r>
            <a:r>
              <a:rPr lang="en-US" sz="2400"/>
              <a:t>Ensures compatibility across desktop, tablet, and mobile </a:t>
            </a:r>
            <a:r>
              <a:rPr lang="en-US" sz="2400"/>
              <a:t>devices</a:t>
            </a:r>
            <a:r>
              <a:rPr lang="en-US" sz="2400" smtClean="0"/>
              <a:t>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lang="en-IN" sz="2400"/>
              <a:t>User </a:t>
            </a:r>
            <a:r>
              <a:rPr lang="en-IN" sz="2400"/>
              <a:t>Interface </a:t>
            </a:r>
            <a:r>
              <a:rPr lang="en-IN" sz="2400" smtClean="0"/>
              <a:t>Features:</a:t>
            </a:r>
            <a:r>
              <a:rPr lang="en-US" sz="2400"/>
              <a:t>Product catalog, cart management, and checkout process with dynamic content rendering. </a:t>
            </a:r>
            <a:endParaRPr lang="en-IN" sz="2400" b="1" smtClean="0"/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endParaRPr lang="en-IN" b="1" smtClean="0"/>
          </a:p>
        </p:txBody>
      </p:sp>
    </p:spTree>
    <p:extLst>
      <p:ext uri="{BB962C8B-B14F-4D97-AF65-F5344CB8AC3E}">
        <p14:creationId xmlns:p14="http://schemas.microsoft.com/office/powerpoint/2010/main" val="270186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smtClean="0">
                <a:latin typeface="Algerian" panose="04020705040A02060702" pitchFamily="82" charset="0"/>
              </a:rPr>
              <a:t>architecture</a:t>
            </a:r>
            <a:endParaRPr lang="en-US" sz="5400" dirty="0">
              <a:latin typeface="Algerian" panose="04020705040A02060702" pitchFamily="82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17748" y="1600200"/>
            <a:ext cx="10852195" cy="4572000"/>
          </a:xfrm>
        </p:spPr>
        <p:txBody>
          <a:bodyPr/>
          <a:lstStyle/>
          <a:p>
            <a:r>
              <a:rPr lang="en-IN" smtClean="0"/>
              <a:t>Home Page</a:t>
            </a:r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97" y="2564904"/>
            <a:ext cx="7632848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9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smtClean="0">
                <a:latin typeface="Algerian" panose="04020705040A02060702" pitchFamily="82" charset="0"/>
              </a:rPr>
              <a:t>architecture</a:t>
            </a:r>
            <a:endParaRPr lang="en-US" sz="5400" dirty="0">
              <a:latin typeface="Algerian" panose="04020705040A02060702" pitchFamily="82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17748" y="1600200"/>
            <a:ext cx="10852195" cy="4572000"/>
          </a:xfrm>
        </p:spPr>
        <p:txBody>
          <a:bodyPr/>
          <a:lstStyle/>
          <a:p>
            <a:r>
              <a:rPr lang="en-US" smtClean="0"/>
              <a:t>Product Listing Page (PLP)</a:t>
            </a:r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73" y="2348880"/>
            <a:ext cx="8424936" cy="382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70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smtClean="0">
                <a:latin typeface="Algerian" panose="04020705040A02060702" pitchFamily="82" charset="0"/>
              </a:rPr>
              <a:t>architecture</a:t>
            </a:r>
            <a:endParaRPr lang="en-US" sz="5400" dirty="0">
              <a:latin typeface="Algerian" panose="04020705040A02060702" pitchFamily="82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17748" y="1600200"/>
            <a:ext cx="10852195" cy="4572000"/>
          </a:xfrm>
        </p:spPr>
        <p:txBody>
          <a:bodyPr/>
          <a:lstStyle/>
          <a:p>
            <a:r>
              <a:rPr lang="en-US" smtClean="0"/>
              <a:t>Cart Page</a:t>
            </a:r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97" y="2204864"/>
            <a:ext cx="7056783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50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smtClean="0">
                <a:latin typeface="Algerian" panose="04020705040A02060702" pitchFamily="82" charset="0"/>
              </a:rPr>
              <a:t>architecture</a:t>
            </a:r>
            <a:endParaRPr lang="en-US" sz="5400" dirty="0">
              <a:latin typeface="Algerian" panose="04020705040A02060702" pitchFamily="82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17748" y="1600200"/>
            <a:ext cx="10852195" cy="4572000"/>
          </a:xfrm>
        </p:spPr>
        <p:txBody>
          <a:bodyPr/>
          <a:lstStyle/>
          <a:p>
            <a:r>
              <a:rPr lang="en-US" smtClean="0"/>
              <a:t>Admin Dashboard</a:t>
            </a:r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73" y="2492896"/>
            <a:ext cx="8568952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57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smtClean="0">
                <a:latin typeface="Algerian" panose="04020705040A02060702" pitchFamily="82" charset="0"/>
              </a:rPr>
              <a:t>FEATURES</a:t>
            </a:r>
            <a:endParaRPr lang="en-US" sz="5400" dirty="0">
              <a:latin typeface="Algerian" panose="04020705040A02060702" pitchFamily="82" charset="0"/>
            </a:endParaRPr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7475" y="2162651"/>
            <a:ext cx="8713241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Interface:</a:t>
            </a: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User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authentication and registration.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Product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catalog with filtering and sorting.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Cart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management and seamless checkout.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Admin Dashboard:</a:t>
            </a: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Manage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products, categories, and orders.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Real-time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order tracking and updates.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Security:</a:t>
            </a:r>
            <a:r>
              <a:rPr lang="en-US" altLang="en-US" sz="2000"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Spring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Boot Security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authentication and data protection.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Design: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Optimized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desktop, tablet, and mobile devices.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Performance: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reliable order processing with </a:t>
            </a:r>
            <a:r>
              <a:rPr kumimoji="0" lang="en-US" altLang="en-US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</a:t>
            </a:r>
            <a:r>
              <a:rPr kumimoji="0" lang="en-US" altLang="en-US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updates</a:t>
            </a: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20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smtClean="0">
                <a:latin typeface="Algerian" panose="04020705040A02060702" pitchFamily="82" charset="0"/>
              </a:rPr>
              <a:t>FEATURES</a:t>
            </a:r>
            <a:endParaRPr lang="en-US" sz="5400" dirty="0">
              <a:latin typeface="Algerian" panose="04020705040A02060702" pitchFamily="82" charset="0"/>
            </a:endParaRPr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7475" y="2593539"/>
            <a:ext cx="7633121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Security:</a:t>
            </a:r>
            <a:r>
              <a:rPr lang="en-US" altLang="en-US" sz="2400"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Spring </a:t>
            </a:r>
            <a:r>
              <a:rPr kumimoji="0" lang="en-US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Boot Security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authentication and data protection.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 </a:t>
            </a:r>
            <a:r>
              <a:rPr kumimoji="0" lang="en-US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Design: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Optimized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desktop, tablet, and mobile devices.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Performance: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reliable order processing with </a:t>
            </a:r>
            <a:r>
              <a:rPr kumimoji="0" lang="en-US" altLang="en-US" sz="24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</a:t>
            </a:r>
            <a:r>
              <a:rPr kumimoji="0" lang="en-US" altLang="en-US" sz="24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updates</a:t>
            </a:r>
            <a:r>
              <a:rPr kumimoji="0" lang="en-US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90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smtClean="0">
                <a:latin typeface="Algerian" panose="04020705040A02060702" pitchFamily="82" charset="0"/>
              </a:rPr>
              <a:t>SECURITY</a:t>
            </a:r>
            <a:endParaRPr lang="en-US" sz="5400" dirty="0">
              <a:latin typeface="Algerian" panose="04020705040A02060702" pitchFamily="82" charset="0"/>
            </a:endParaRPr>
          </a:p>
        </p:txBody>
      </p:sp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117475" y="2455038"/>
            <a:ext cx="900127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Authentication:</a:t>
            </a:r>
            <a:r>
              <a:rPr lang="en-US" altLang="en-US" sz="2000">
                <a:latin typeface="Arial" panose="020B0604020202020204" pitchFamily="34" charset="0"/>
              </a:rPr>
              <a:t> </a:t>
            </a:r>
            <a:r>
              <a:rPr kumimoji="0" lang="en-US" altLang="en-US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Spring </a:t>
            </a:r>
            <a:r>
              <a:rPr kumimoji="0" lang="en-US" altLang="en-US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Boot Security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user authentication and role-based access control.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Protection</a:t>
            </a:r>
            <a:r>
              <a:rPr kumimoji="0" lang="en-US" altLang="en-US" sz="2000" b="1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  <a:r>
              <a:rPr kumimoji="0" lang="en-US" altLang="en-US" sz="20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handling of sensitive customer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Prevention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 injection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other vulnerabilities.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Session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Management:</a:t>
            </a:r>
            <a:r>
              <a:rPr lang="en-US" altLang="en-US" sz="2000"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session handling to prevent unauthorized access.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Handling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Graceful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 messages and exception handling for a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experience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99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smtClean="0">
                <a:latin typeface="Algerian" panose="04020705040A02060702" pitchFamily="82" charset="0"/>
              </a:rPr>
              <a:t>DATABASE</a:t>
            </a:r>
            <a:endParaRPr lang="en-US" sz="5400" dirty="0">
              <a:latin typeface="Algerian" panose="04020705040A02060702" pitchFamily="82" charset="0"/>
            </a:endParaRPr>
          </a:p>
        </p:txBody>
      </p:sp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117475" y="1993373"/>
            <a:ext cx="9001273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sz="2400"/>
              <a:t>The </a:t>
            </a:r>
            <a:r>
              <a:rPr lang="en-US" sz="2400" b="1"/>
              <a:t>Flavour Hub</a:t>
            </a:r>
            <a:r>
              <a:rPr lang="en-US" sz="2400"/>
              <a:t> project uses </a:t>
            </a:r>
            <a:r>
              <a:rPr lang="en-US" sz="2400" b="1"/>
              <a:t>MySQL</a:t>
            </a:r>
            <a:r>
              <a:rPr lang="en-US" sz="2400"/>
              <a:t> as its </a:t>
            </a:r>
            <a:r>
              <a:rPr lang="en-US" sz="2400" b="1"/>
              <a:t>relational database</a:t>
            </a:r>
            <a:r>
              <a:rPr lang="en-US" sz="2400"/>
              <a:t> to efficiently manage and store data. It includes well-structured tables for </a:t>
            </a:r>
            <a:r>
              <a:rPr lang="en-US" sz="2400" b="1"/>
              <a:t>users, products, categories, and orders</a:t>
            </a:r>
            <a:r>
              <a:rPr lang="en-US" sz="2400"/>
              <a:t>. The </a:t>
            </a:r>
            <a:r>
              <a:rPr lang="en-US" sz="2400" b="1"/>
              <a:t>User table</a:t>
            </a:r>
            <a:r>
              <a:rPr lang="en-US" sz="2400"/>
              <a:t> handles authentication details, while the </a:t>
            </a:r>
            <a:r>
              <a:rPr lang="en-US" sz="2400" b="1"/>
              <a:t>Product and Category tables</a:t>
            </a:r>
            <a:r>
              <a:rPr lang="en-US" sz="2400"/>
              <a:t> store food items and their classifications. The </a:t>
            </a:r>
            <a:r>
              <a:rPr lang="en-US" sz="2400" b="1"/>
              <a:t>Order table</a:t>
            </a:r>
            <a:r>
              <a:rPr lang="en-US" sz="2400"/>
              <a:t> tracks customer purchases and order statuses. The application uses </a:t>
            </a:r>
            <a:r>
              <a:rPr lang="en-US" sz="2400" b="1"/>
              <a:t>CRUD operations</a:t>
            </a:r>
            <a:r>
              <a:rPr lang="en-US" sz="2400"/>
              <a:t> (Create, Read, Update, Delete) for data manipulation, ensuring smooth and consistent data management. </a:t>
            </a:r>
            <a:r>
              <a:rPr lang="en-US" sz="2400" b="1"/>
              <a:t>Entity relationships</a:t>
            </a:r>
            <a:r>
              <a:rPr lang="en-US" sz="2400"/>
              <a:t> and </a:t>
            </a:r>
            <a:r>
              <a:rPr lang="en-US" sz="2400" b="1"/>
              <a:t>foreign key constraints</a:t>
            </a:r>
            <a:r>
              <a:rPr lang="en-US" sz="2400"/>
              <a:t> are implemented to maintain data integrity and accuracy. </a:t>
            </a: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77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smtClean="0">
                <a:latin typeface="Algerian" panose="04020705040A02060702" pitchFamily="82" charset="0"/>
              </a:rPr>
              <a:t>Index</a:t>
            </a:r>
            <a:endParaRPr lang="en-US" sz="6000" dirty="0">
              <a:latin typeface="Algerian" panose="04020705040A02060702" pitchFamily="82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Introduction </a:t>
            </a:r>
            <a:endParaRPr lang="en-US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Objectives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Solution Overview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Technology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Stack </a:t>
            </a:r>
            <a:endParaRPr lang="en-US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Architecture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Security </a:t>
            </a:r>
            <a:endParaRPr lang="en-US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Database </a:t>
            </a:r>
          </a:p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Performance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Scalability </a:t>
            </a:r>
            <a:endParaRPr lang="en-US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Business Impact</a:t>
            </a:r>
          </a:p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Future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Enhancements </a:t>
            </a:r>
            <a:endParaRPr lang="en-US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IN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smtClean="0">
                <a:latin typeface="Algerian" panose="04020705040A02060702" pitchFamily="82" charset="0"/>
              </a:rPr>
              <a:t>Performance and scalability</a:t>
            </a:r>
            <a:endParaRPr lang="en-US" sz="4400" dirty="0">
              <a:latin typeface="Algerian" panose="04020705040A02060702" pitchFamily="82" charset="0"/>
            </a:endParaRPr>
          </a:p>
        </p:txBody>
      </p:sp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117475" y="2311921"/>
            <a:ext cx="9001273" cy="314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Performance:</a:t>
            </a:r>
            <a:endParaRPr lang="en-US" sz="2400"/>
          </a:p>
          <a:p>
            <a:r>
              <a:rPr lang="en-US" sz="2400"/>
              <a:t>Optimized with </a:t>
            </a:r>
            <a:r>
              <a:rPr lang="en-US" sz="2400" b="1"/>
              <a:t>efficient database queries</a:t>
            </a:r>
            <a:r>
              <a:rPr lang="en-US" sz="2400"/>
              <a:t> and indexing for faster data retrieval.</a:t>
            </a:r>
          </a:p>
          <a:p>
            <a:r>
              <a:rPr lang="en-US" sz="2400" b="1"/>
              <a:t>Caching mechanisms</a:t>
            </a:r>
            <a:r>
              <a:rPr lang="en-US" sz="2400"/>
              <a:t> to reduce server load and improve response times.</a:t>
            </a:r>
          </a:p>
          <a:p>
            <a:r>
              <a:rPr lang="en-US" sz="2400"/>
              <a:t>Real-time order updates for a seamless user experience.</a:t>
            </a:r>
          </a:p>
          <a:p>
            <a:pPr marL="0" lvl="0" indent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95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smtClean="0">
                <a:latin typeface="Algerian" panose="04020705040A02060702" pitchFamily="82" charset="0"/>
              </a:rPr>
              <a:t>Performance and scalability</a:t>
            </a:r>
            <a:endParaRPr lang="en-US" sz="4400" dirty="0">
              <a:latin typeface="Algerian" panose="04020705040A02060702" pitchFamily="82" charset="0"/>
            </a:endParaRPr>
          </a:p>
        </p:txBody>
      </p:sp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117475" y="2644319"/>
            <a:ext cx="9001273" cy="248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Scalability:</a:t>
            </a:r>
            <a:endParaRPr lang="en-US" sz="2400"/>
          </a:p>
          <a:p>
            <a:r>
              <a:rPr lang="en-US" sz="2400"/>
              <a:t>Designed to handle </a:t>
            </a:r>
            <a:r>
              <a:rPr lang="en-US" sz="2400" b="1"/>
              <a:t>growing user traffic</a:t>
            </a:r>
            <a:r>
              <a:rPr lang="en-US" sz="2400"/>
              <a:t> and order volume.</a:t>
            </a:r>
          </a:p>
          <a:p>
            <a:r>
              <a:rPr lang="en-US" sz="2400"/>
              <a:t>Asynchronous processing for efficient background operations.</a:t>
            </a:r>
          </a:p>
          <a:p>
            <a:r>
              <a:rPr lang="en-US" sz="2400"/>
              <a:t>Flexible architecture to support future feature expansions. </a:t>
            </a:r>
          </a:p>
          <a:p>
            <a:pPr marL="0" lvl="0" indent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0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smtClean="0">
                <a:latin typeface="Algerian" panose="04020705040A02060702" pitchFamily="82" charset="0"/>
              </a:rPr>
              <a:t>Business impact</a:t>
            </a:r>
            <a:endParaRPr lang="en-US" sz="4400" dirty="0">
              <a:latin typeface="Algerian" panose="04020705040A02060702" pitchFamily="82" charset="0"/>
            </a:endParaRPr>
          </a:p>
        </p:txBody>
      </p:sp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117475" y="1808706"/>
            <a:ext cx="9001273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sz="2400"/>
              <a:t>The </a:t>
            </a:r>
            <a:r>
              <a:rPr lang="en-US" sz="2400" b="1"/>
              <a:t>Flavour Hub</a:t>
            </a:r>
            <a:r>
              <a:rPr lang="en-US" sz="2400"/>
              <a:t> project significantly enhances the </a:t>
            </a:r>
            <a:r>
              <a:rPr lang="en-US" sz="2400" b="1"/>
              <a:t>efficiency and profitability</a:t>
            </a:r>
            <a:r>
              <a:rPr lang="en-US" sz="2400"/>
              <a:t> of cloud kitchens by streamlining </a:t>
            </a:r>
            <a:r>
              <a:rPr lang="en-US" sz="2400" b="1"/>
              <a:t>order management</a:t>
            </a:r>
            <a:r>
              <a:rPr lang="en-US" sz="2400"/>
              <a:t> and reducing manual errors. By offering a seamless </a:t>
            </a:r>
            <a:r>
              <a:rPr lang="en-US" sz="2400" b="1"/>
              <a:t>online ordering platform</a:t>
            </a:r>
            <a:r>
              <a:rPr lang="en-US" sz="2400"/>
              <a:t>, it improves </a:t>
            </a:r>
            <a:r>
              <a:rPr lang="en-US" sz="2400" b="1"/>
              <a:t>customer experience</a:t>
            </a:r>
            <a:r>
              <a:rPr lang="en-US" sz="2400"/>
              <a:t> through faster service, real-time tracking, and secure transactions. The platform also helps cloud kitchens expand their </a:t>
            </a:r>
            <a:r>
              <a:rPr lang="en-US" sz="2400" b="1"/>
              <a:t>customer reach</a:t>
            </a:r>
            <a:r>
              <a:rPr lang="en-US" sz="2400"/>
              <a:t> by establishing a strong </a:t>
            </a:r>
            <a:r>
              <a:rPr lang="en-US" sz="2400" b="1"/>
              <a:t>online presence</a:t>
            </a:r>
            <a:r>
              <a:rPr lang="en-US" sz="2400"/>
              <a:t>, leading to increased sales and revenue growth. With its </a:t>
            </a:r>
            <a:r>
              <a:rPr lang="en-US" sz="2400" b="1"/>
              <a:t>scalable architecture</a:t>
            </a:r>
            <a:r>
              <a:rPr lang="en-US" sz="2400"/>
              <a:t>, Flavour Hub can easily accommodate </a:t>
            </a:r>
            <a:r>
              <a:rPr lang="en-US" sz="2400" b="1"/>
              <a:t>growing user traffic</a:t>
            </a:r>
            <a:r>
              <a:rPr lang="en-US" sz="2400"/>
              <a:t> and adapt to future business expansions, making it a valuable solution for modern cloud kitchens.</a:t>
            </a: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58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smtClean="0">
                <a:latin typeface="Algerian" panose="04020705040A02060702" pitchFamily="82" charset="0"/>
              </a:rPr>
              <a:t>Future enhancement</a:t>
            </a:r>
            <a:endParaRPr lang="en-US" sz="4400" dirty="0">
              <a:latin typeface="Algerian" panose="04020705040A02060702" pitchFamily="82" charset="0"/>
            </a:endParaRPr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7475" y="1531710"/>
            <a:ext cx="7201073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Payment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Gateway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Integration: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online payments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via Stripe or PayPal.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Order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Tracking: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GPS tracking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live order status updates.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AI-Powered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Recommendations: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suggest personalized food items.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86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smtClean="0">
                <a:latin typeface="Algerian" panose="04020705040A02060702" pitchFamily="82" charset="0"/>
              </a:rPr>
              <a:t>Future enhancement</a:t>
            </a:r>
            <a:endParaRPr lang="en-US" sz="4400" dirty="0">
              <a:latin typeface="Algerian" panose="04020705040A02060702" pitchFamily="82" charset="0"/>
            </a:endParaRPr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7475" y="2178040"/>
            <a:ext cx="720107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Analytics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Reporting: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data-driven insights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track sales and customer trends.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Development:</a:t>
            </a:r>
            <a:r>
              <a:rPr lang="en-US" altLang="en-US"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Expand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platform with a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application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wider accessibility.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50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smtClean="0">
                <a:latin typeface="Algerian" panose="04020705040A02060702" pitchFamily="82" charset="0"/>
              </a:rPr>
              <a:t>conclusion</a:t>
            </a:r>
            <a:endParaRPr lang="en-US" sz="4400" dirty="0">
              <a:latin typeface="Algerian" panose="04020705040A02060702" pitchFamily="82" charset="0"/>
            </a:endParaRPr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7475" y="2362706"/>
            <a:ext cx="9361313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sz="2400"/>
              <a:t>The </a:t>
            </a:r>
            <a:r>
              <a:rPr lang="en-US" sz="2400" b="1"/>
              <a:t>Flavour Hub</a:t>
            </a:r>
            <a:r>
              <a:rPr lang="en-US" sz="2400"/>
              <a:t> project effectively streamlines </a:t>
            </a:r>
            <a:r>
              <a:rPr lang="en-US" sz="2400" b="1"/>
              <a:t>online food ordering</a:t>
            </a:r>
            <a:r>
              <a:rPr lang="en-US" sz="2400"/>
              <a:t> and kitchen operations for cloud kitchens. With </a:t>
            </a:r>
            <a:r>
              <a:rPr lang="en-US" sz="2400" b="1"/>
              <a:t>Spring Boot, MySQL, and a responsive frontend</a:t>
            </a:r>
            <a:r>
              <a:rPr lang="en-US" sz="2400"/>
              <a:t>, it ensures </a:t>
            </a:r>
            <a:r>
              <a:rPr lang="en-US" sz="2400" b="1"/>
              <a:t>efficiency, security, and scalability</a:t>
            </a:r>
            <a:r>
              <a:rPr lang="en-US" sz="2400"/>
              <a:t>. The platform simplifies </a:t>
            </a:r>
            <a:r>
              <a:rPr lang="en-US" sz="2400" b="1"/>
              <a:t>order management</a:t>
            </a:r>
            <a:r>
              <a:rPr lang="en-US" sz="2400"/>
              <a:t> and enhances </a:t>
            </a:r>
            <a:r>
              <a:rPr lang="en-US" sz="2400" b="1"/>
              <a:t>customer experience</a:t>
            </a:r>
            <a:r>
              <a:rPr lang="en-US" sz="2400"/>
              <a:t> through real-time updates and a user-friendly interface. Its </a:t>
            </a:r>
            <a:r>
              <a:rPr lang="en-US" sz="2400" b="1"/>
              <a:t>scalable architecture</a:t>
            </a:r>
            <a:r>
              <a:rPr lang="en-US" sz="2400"/>
              <a:t> and potential for </a:t>
            </a:r>
            <a:r>
              <a:rPr lang="en-US" sz="2400" b="1"/>
              <a:t>future enhancements</a:t>
            </a:r>
            <a:r>
              <a:rPr lang="en-US" sz="2400"/>
              <a:t> make it a robust solution for </a:t>
            </a:r>
            <a:r>
              <a:rPr lang="en-US" sz="2400" b="1"/>
              <a:t>long-term growth</a:t>
            </a:r>
            <a:r>
              <a:rPr lang="en-US" sz="2400"/>
              <a:t> in the cloud kitchen industry. </a:t>
            </a: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31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261764" y="2060848"/>
            <a:ext cx="6315075" cy="1584176"/>
          </a:xfrm>
        </p:spPr>
        <p:txBody>
          <a:bodyPr>
            <a:noAutofit/>
          </a:bodyPr>
          <a:lstStyle/>
          <a:p>
            <a:r>
              <a:rPr lang="en-US" sz="9600" smtClean="0">
                <a:solidFill>
                  <a:schemeClr val="bg1"/>
                </a:solidFill>
                <a:latin typeface="Script MT Bold" panose="03040602040607080904" pitchFamily="66" charset="0"/>
              </a:rPr>
              <a:t>Thank you</a:t>
            </a:r>
            <a:endParaRPr lang="en-US" sz="9600" dirty="0">
              <a:solidFill>
                <a:schemeClr val="bg1"/>
              </a:solidFill>
              <a:latin typeface="Script MT Bold" panose="030406020406070809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39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smtClean="0">
                <a:latin typeface="Algerian" panose="04020705040A02060702" pitchFamily="82" charset="0"/>
              </a:rPr>
              <a:t>Introduction</a:t>
            </a:r>
            <a:endParaRPr lang="en-US" sz="6000" dirty="0">
              <a:latin typeface="Algerian" panose="04020705040A02060702" pitchFamily="82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05781" y="1600200"/>
            <a:ext cx="9217024" cy="4572000"/>
          </a:xfrm>
        </p:spPr>
        <p:txBody>
          <a:bodyPr>
            <a:normAutofit/>
          </a:bodyPr>
          <a:lstStyle/>
          <a:p>
            <a:r>
              <a:rPr lang="en-US" sz="2400" b="1"/>
              <a:t>Flavour Hub</a:t>
            </a:r>
            <a:r>
              <a:rPr lang="en-US" sz="2400"/>
              <a:t> is a </a:t>
            </a:r>
            <a:r>
              <a:rPr lang="en-US" sz="2400" b="1"/>
              <a:t>cloud kitchen-based e-commerce platform</a:t>
            </a:r>
            <a:r>
              <a:rPr lang="en-US" sz="2400"/>
              <a:t> designed to streamline </a:t>
            </a:r>
            <a:r>
              <a:rPr lang="en-US" sz="2400" b="1"/>
              <a:t>online food ordering</a:t>
            </a:r>
            <a:r>
              <a:rPr lang="en-US" sz="2400"/>
              <a:t> and kitchen operations. It offers a seamless interface for customers to browse menus, place orders, and track deliveries, while providing an </a:t>
            </a:r>
            <a:r>
              <a:rPr lang="en-US" sz="2400" b="1"/>
              <a:t>admin dashboard</a:t>
            </a:r>
            <a:r>
              <a:rPr lang="en-US" sz="2400"/>
              <a:t> for efficient order and product management.</a:t>
            </a:r>
          </a:p>
          <a:p>
            <a:r>
              <a:rPr lang="en-US" sz="2400"/>
              <a:t>Built using </a:t>
            </a:r>
            <a:r>
              <a:rPr lang="en-US" sz="2400" b="1"/>
              <a:t>Spring Boot, HTML, CSS, JavaScript, and MySQL</a:t>
            </a:r>
            <a:r>
              <a:rPr lang="en-US" sz="2400"/>
              <a:t>, Flavour Hub ensures </a:t>
            </a:r>
            <a:r>
              <a:rPr lang="en-US" sz="2400" b="1"/>
              <a:t>scalability, security, and performance</a:t>
            </a:r>
            <a:r>
              <a:rPr lang="en-US" sz="2400"/>
              <a:t>. The platform aims to enhance </a:t>
            </a:r>
            <a:r>
              <a:rPr lang="en-US" sz="2400" b="1"/>
              <a:t>customer experience</a:t>
            </a:r>
            <a:r>
              <a:rPr lang="en-US" sz="2400"/>
              <a:t>, reduce manual errors, and improve the </a:t>
            </a:r>
            <a:r>
              <a:rPr lang="en-US" sz="2400" b="1"/>
              <a:t>efficiency of cloud kitchens</a:t>
            </a:r>
            <a:r>
              <a:rPr lang="en-US" sz="240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35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smtClean="0">
                <a:latin typeface="Algerian" panose="04020705040A02060702" pitchFamily="82" charset="0"/>
              </a:rPr>
              <a:t>objectives</a:t>
            </a:r>
            <a:endParaRPr lang="en-US" sz="6000" dirty="0">
              <a:latin typeface="Algerian" panose="04020705040A02060702" pitchFamily="82" charset="0"/>
            </a:endParaRPr>
          </a:p>
        </p:txBody>
      </p:sp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549795" y="1636003"/>
            <a:ext cx="8208913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 Customer Experience: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 a seamless and user-friendly online food ordering platform.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Streamline Kitchen Operations: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Simplify order management and reduce manual errors.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Security: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Protect customer data with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Spring Boot Security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secure authentication.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 Scalability: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Handle growing customer demands efficiently with a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robust backend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 Performance: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Ensure fast and reliable order processing and real-time updates.</a:t>
            </a:r>
          </a:p>
        </p:txBody>
      </p:sp>
    </p:spTree>
    <p:extLst>
      <p:ext uri="{BB962C8B-B14F-4D97-AF65-F5344CB8AC3E}">
        <p14:creationId xmlns:p14="http://schemas.microsoft.com/office/powerpoint/2010/main" val="236759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smtClean="0">
                <a:latin typeface="Algerian" panose="04020705040A02060702" pitchFamily="82" charset="0"/>
              </a:rPr>
              <a:t>Problem Statements</a:t>
            </a:r>
            <a:endParaRPr lang="en-US" sz="5400" dirty="0">
              <a:latin typeface="Algerian" panose="04020705040A02060702" pitchFamily="82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49275" y="1697544"/>
            <a:ext cx="8425457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Inefficient Order Management: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Manual order handling leads to errors and delays.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 of Online Presence: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Cloud kitchens struggle to reach more customers without a digital platform.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Inconsistency: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Managing customer and order data manually increases the risk of inaccuracies.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Limited Scalability: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Traditional systems cannot efficiently handle growing order volumes.</a:t>
            </a:r>
          </a:p>
        </p:txBody>
      </p:sp>
    </p:spTree>
    <p:extLst>
      <p:ext uri="{BB962C8B-B14F-4D97-AF65-F5344CB8AC3E}">
        <p14:creationId xmlns:p14="http://schemas.microsoft.com/office/powerpoint/2010/main" val="207550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smtClean="0">
                <a:latin typeface="Algerian" panose="04020705040A02060702" pitchFamily="82" charset="0"/>
              </a:rPr>
              <a:t>Solution OVERVIEW</a:t>
            </a:r>
            <a:endParaRPr lang="en-US" sz="5400" dirty="0">
              <a:latin typeface="Algerian" panose="04020705040A02060702" pitchFamily="82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49275" y="1946842"/>
            <a:ext cx="8425457" cy="2548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400" b="1"/>
              <a:t>Flavour Hub</a:t>
            </a:r>
            <a:r>
              <a:rPr lang="en-US" sz="2400"/>
              <a:t> offers a </a:t>
            </a:r>
            <a:r>
              <a:rPr lang="en-US" sz="2400" b="1"/>
              <a:t>cloud kitchen e-commerce platform</a:t>
            </a:r>
            <a:r>
              <a:rPr lang="en-US" sz="2400"/>
              <a:t> that addresses the challenges of online food ordering by: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/>
              <a:t>Seamless Customer Experience:</a:t>
            </a:r>
            <a:r>
              <a:rPr lang="en-US" sz="2400"/>
              <a:t> Easy product browsing, cart management, and real-time order tracking.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/>
              <a:t>Efficient Admin Dashboard:</a:t>
            </a:r>
            <a:r>
              <a:rPr lang="en-US" sz="2400"/>
              <a:t> Manage products, categories, and orders with </a:t>
            </a:r>
            <a:r>
              <a:rPr lang="en-US" sz="2400"/>
              <a:t>ease</a:t>
            </a:r>
            <a:r>
              <a:rPr lang="en-US" sz="2400" smtClean="0"/>
              <a:t>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50387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smtClean="0">
                <a:latin typeface="Algerian" panose="04020705040A02060702" pitchFamily="82" charset="0"/>
              </a:rPr>
              <a:t>Solution OVERVIEW</a:t>
            </a:r>
            <a:endParaRPr lang="en-US" sz="5400" dirty="0">
              <a:latin typeface="Algerian" panose="04020705040A02060702" pitchFamily="82" charset="0"/>
            </a:endParaRPr>
          </a:p>
        </p:txBody>
      </p:sp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549275" y="2313098"/>
            <a:ext cx="8209433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Authentication: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Spring Boot Security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ensures data protection and secure transactions.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Scalable Architecture: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Handles increasing user traffic and order volume efficiently. </a:t>
            </a:r>
          </a:p>
        </p:txBody>
      </p:sp>
    </p:spTree>
    <p:extLst>
      <p:ext uri="{BB962C8B-B14F-4D97-AF65-F5344CB8AC3E}">
        <p14:creationId xmlns:p14="http://schemas.microsoft.com/office/powerpoint/2010/main" val="136658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smtClean="0">
                <a:latin typeface="Algerian" panose="04020705040A02060702" pitchFamily="82" charset="0"/>
              </a:rPr>
              <a:t>TECHNOLOGY STACK</a:t>
            </a:r>
            <a:endParaRPr lang="en-US" sz="5400" dirty="0">
              <a:latin typeface="Algerian" panose="04020705040A02060702" pitchFamily="82" charset="0"/>
            </a:endParaRPr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49275" y="1635990"/>
            <a:ext cx="8497465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Backend: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Spring Boot (Java) – for business logic and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APIs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Frontend: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HTML, CSS, JavaScript – for a responsive and user-friendly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interface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Database: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MySQL – for storing customer, product, and order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Security: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Spring Boot Security – for authentication and data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protection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Tools: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IntelliJ IDEA, Git – for development and version control.</a:t>
            </a:r>
          </a:p>
        </p:txBody>
      </p:sp>
    </p:spTree>
    <p:extLst>
      <p:ext uri="{BB962C8B-B14F-4D97-AF65-F5344CB8AC3E}">
        <p14:creationId xmlns:p14="http://schemas.microsoft.com/office/powerpoint/2010/main" val="332168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smtClean="0">
                <a:latin typeface="Algerian" panose="04020705040A02060702" pitchFamily="82" charset="0"/>
              </a:rPr>
              <a:t>architecture</a:t>
            </a:r>
            <a:endParaRPr lang="en-US" sz="5400" dirty="0">
              <a:latin typeface="Algerian" panose="04020705040A02060702" pitchFamily="82" charset="0"/>
            </a:endParaRPr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49275" y="1534424"/>
            <a:ext cx="9937625" cy="3373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smtClean="0"/>
              <a:t> </a:t>
            </a:r>
            <a:r>
              <a:rPr lang="en-US" b="1"/>
              <a:t>Backend Architecture</a:t>
            </a:r>
          </a:p>
          <a:p>
            <a:r>
              <a:rPr lang="en-US" sz="2000" b="1"/>
              <a:t>Framework:</a:t>
            </a:r>
            <a:r>
              <a:rPr lang="en-US" sz="2000"/>
              <a:t> Built using </a:t>
            </a:r>
            <a:r>
              <a:rPr lang="en-US" sz="2000" b="1"/>
              <a:t>Spring Boot</a:t>
            </a:r>
            <a:r>
              <a:rPr lang="en-US" sz="2000"/>
              <a:t> to manage business logic and API interactions.</a:t>
            </a:r>
          </a:p>
          <a:p>
            <a:r>
              <a:rPr lang="en-US" sz="2000" b="1"/>
              <a:t>Layers:</a:t>
            </a:r>
            <a:endParaRPr lang="en-US" sz="2000"/>
          </a:p>
          <a:p>
            <a:pPr lvl="1"/>
            <a:r>
              <a:rPr lang="en-US" sz="2000" b="1"/>
              <a:t>Controller Layer:</a:t>
            </a:r>
            <a:r>
              <a:rPr lang="en-US" sz="2000"/>
              <a:t> Handles HTTP requests and responses.</a:t>
            </a:r>
          </a:p>
          <a:p>
            <a:pPr lvl="1"/>
            <a:r>
              <a:rPr lang="en-US" sz="2000" b="1"/>
              <a:t>Service Layer:</a:t>
            </a:r>
            <a:r>
              <a:rPr lang="en-US" sz="2000"/>
              <a:t> Contains business logic for order processing, authentication, and data management.</a:t>
            </a:r>
          </a:p>
          <a:p>
            <a:pPr lvl="1"/>
            <a:r>
              <a:rPr lang="en-US" sz="2000" b="1"/>
              <a:t>Repository Layer:</a:t>
            </a:r>
            <a:r>
              <a:rPr lang="en-US" sz="2000"/>
              <a:t> Manages database operations using </a:t>
            </a:r>
            <a:r>
              <a:rPr lang="en-US" sz="2000" b="1"/>
              <a:t>JPA/Hibernate</a:t>
            </a:r>
            <a:r>
              <a:rPr lang="en-US" sz="2000"/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53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700CCB-20BA-4760-AB9F-AC3B63ED32E0}">
  <ds:schemaRefs>
    <ds:schemaRef ds:uri="http://purl.org/dc/terms/"/>
    <ds:schemaRef ds:uri="http://schemas.microsoft.com/office/infopath/2007/PartnerControls"/>
    <ds:schemaRef ds:uri="http://purl.org/dc/elements/1.1/"/>
    <ds:schemaRef ds:uri="http://www.w3.org/XML/1998/namespace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40262f94-9f35-4ac3-9a90-690165a166b7"/>
    <ds:schemaRef ds:uri="a4f35948-e619-41b3-aa29-22878b09cfd2"/>
  </ds:schemaRefs>
</ds:datastoreItem>
</file>

<file path=customXml/itemProps2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170</TotalTime>
  <Words>1182</Words>
  <Application>Microsoft Office PowerPoint</Application>
  <PresentationFormat>Custom</PresentationFormat>
  <Paragraphs>126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Algerian</vt:lpstr>
      <vt:lpstr>Arial</vt:lpstr>
      <vt:lpstr>Calibri</vt:lpstr>
      <vt:lpstr>Cascadia Mono</vt:lpstr>
      <vt:lpstr>Constantia</vt:lpstr>
      <vt:lpstr>Footlight MT Light</vt:lpstr>
      <vt:lpstr>Script MT Bold</vt:lpstr>
      <vt:lpstr>Wingdings</vt:lpstr>
      <vt:lpstr>Cooking 16x9</vt:lpstr>
      <vt:lpstr>Flavour Hub</vt:lpstr>
      <vt:lpstr>Index</vt:lpstr>
      <vt:lpstr>Introduction</vt:lpstr>
      <vt:lpstr>objectives</vt:lpstr>
      <vt:lpstr>Problem Statements</vt:lpstr>
      <vt:lpstr>Solution OVERVIEW</vt:lpstr>
      <vt:lpstr>Solution OVERVIEW</vt:lpstr>
      <vt:lpstr>TECHNOLOGY STACK</vt:lpstr>
      <vt:lpstr>architecture</vt:lpstr>
      <vt:lpstr>architecture</vt:lpstr>
      <vt:lpstr>architecture</vt:lpstr>
      <vt:lpstr>architecture</vt:lpstr>
      <vt:lpstr>architecture</vt:lpstr>
      <vt:lpstr>architecture</vt:lpstr>
      <vt:lpstr>architecture</vt:lpstr>
      <vt:lpstr>FEATURES</vt:lpstr>
      <vt:lpstr>FEATURES</vt:lpstr>
      <vt:lpstr>SECURITY</vt:lpstr>
      <vt:lpstr>DATABASE</vt:lpstr>
      <vt:lpstr>Performance and scalability</vt:lpstr>
      <vt:lpstr>Performance and scalability</vt:lpstr>
      <vt:lpstr>Business impact</vt:lpstr>
      <vt:lpstr>Future enhancement</vt:lpstr>
      <vt:lpstr>Future enhancement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Flavour Hub</dc:title>
  <dc:creator>pratik singh</dc:creator>
  <cp:lastModifiedBy>pratik singh</cp:lastModifiedBy>
  <cp:revision>16</cp:revision>
  <dcterms:created xsi:type="dcterms:W3CDTF">2025-03-27T17:03:07Z</dcterms:created>
  <dcterms:modified xsi:type="dcterms:W3CDTF">2025-03-27T19:53:16Z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