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1330" y="3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40D638-D27F-470D-85E9-6938D6BF91F1}" type="datetimeFigureOut">
              <a:rPr lang="en-IN" smtClean="0"/>
              <a:t>17-12-2024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354CC4-DF38-44E8-9617-31042AED07FC}" type="slidenum">
              <a:rPr lang="en-IN" smtClean="0"/>
              <a:t>‹#›</a:t>
            </a:fld>
            <a:endParaRPr lang="en-IN"/>
          </a:p>
        </p:txBody>
      </p:sp>
    </p:spTree>
    <p:extLst>
      <p:ext uri="{BB962C8B-B14F-4D97-AF65-F5344CB8AC3E}">
        <p14:creationId xmlns:p14="http://schemas.microsoft.com/office/powerpoint/2010/main" val="3802679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DC5B60-4687-42CC-95CB-3D0C472FD53E}"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7454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38908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82986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41530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15044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06525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1372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68291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24635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43156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16556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0582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12/17/2024</a:t>
            </a:fld>
            <a:endParaRPr lang="en-US"/>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5783639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5.png"/><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6.png"/><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7.png"/><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7.sv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6056184" y="-62724"/>
            <a:ext cx="39817" cy="6858000"/>
          </a:xfrm>
          <a:custGeom>
            <a:avLst/>
            <a:gdLst/>
            <a:ahLst/>
            <a:cxnLst/>
            <a:rect l="l" t="t" r="r" b="b"/>
            <a:pathLst>
              <a:path w="59725" h="10287000">
                <a:moveTo>
                  <a:pt x="0" y="0"/>
                </a:moveTo>
                <a:lnTo>
                  <a:pt x="59725" y="0"/>
                </a:lnTo>
                <a:lnTo>
                  <a:pt x="59725" y="10287000"/>
                </a:lnTo>
                <a:lnTo>
                  <a:pt x="0" y="10287000"/>
                </a:lnTo>
                <a:lnTo>
                  <a:pt x="0" y="0"/>
                </a:lnTo>
                <a:close/>
              </a:path>
            </a:pathLst>
          </a:custGeom>
          <a:blipFill>
            <a:blip r:embed="rId2">
              <a:alphaModFix amt="31000"/>
            </a:blip>
            <a:stretch>
              <a:fillRect r="-24544984" b="-91098"/>
            </a:stretch>
          </a:blipFill>
        </p:spPr>
      </p:sp>
      <p:sp>
        <p:nvSpPr>
          <p:cNvPr id="3" name="Freeform 3"/>
          <p:cNvSpPr/>
          <p:nvPr/>
        </p:nvSpPr>
        <p:spPr>
          <a:xfrm rot="-6954155">
            <a:off x="7650565" y="-1113417"/>
            <a:ext cx="6808029" cy="4926537"/>
          </a:xfrm>
          <a:custGeom>
            <a:avLst/>
            <a:gdLst/>
            <a:ahLst/>
            <a:cxnLst/>
            <a:rect l="l" t="t" r="r" b="b"/>
            <a:pathLst>
              <a:path w="10212044" h="7389806">
                <a:moveTo>
                  <a:pt x="0" y="0"/>
                </a:moveTo>
                <a:lnTo>
                  <a:pt x="10212044" y="0"/>
                </a:lnTo>
                <a:lnTo>
                  <a:pt x="10212044" y="7389807"/>
                </a:lnTo>
                <a:lnTo>
                  <a:pt x="0" y="73898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3351545">
            <a:off x="-2319138" y="3024684"/>
            <a:ext cx="6808029" cy="4926537"/>
          </a:xfrm>
          <a:custGeom>
            <a:avLst/>
            <a:gdLst/>
            <a:ahLst/>
            <a:cxnLst/>
            <a:rect l="l" t="t" r="r" b="b"/>
            <a:pathLst>
              <a:path w="10212044" h="7389806">
                <a:moveTo>
                  <a:pt x="0" y="0"/>
                </a:moveTo>
                <a:lnTo>
                  <a:pt x="10212044" y="0"/>
                </a:lnTo>
                <a:lnTo>
                  <a:pt x="10212044" y="7389806"/>
                </a:lnTo>
                <a:lnTo>
                  <a:pt x="0" y="738980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5" name="Group 5"/>
          <p:cNvGrpSpPr/>
          <p:nvPr/>
        </p:nvGrpSpPr>
        <p:grpSpPr>
          <a:xfrm>
            <a:off x="10888899" y="5631686"/>
            <a:ext cx="617301" cy="612898"/>
            <a:chOff x="0" y="0"/>
            <a:chExt cx="289003" cy="286941"/>
          </a:xfrm>
        </p:grpSpPr>
        <p:sp>
          <p:nvSpPr>
            <p:cNvPr id="6" name="Freeform 6"/>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FFFFF"/>
            </a:solidFill>
          </p:spPr>
        </p:sp>
        <p:sp>
          <p:nvSpPr>
            <p:cNvPr id="7" name="TextBox 7"/>
            <p:cNvSpPr txBox="1"/>
            <p:nvPr/>
          </p:nvSpPr>
          <p:spPr>
            <a:xfrm>
              <a:off x="0" y="-38100"/>
              <a:ext cx="289003" cy="325041"/>
            </a:xfrm>
            <a:prstGeom prst="rect">
              <a:avLst/>
            </a:prstGeom>
          </p:spPr>
          <p:txBody>
            <a:bodyPr lIns="33867" tIns="33867" rIns="33867" bIns="33867" rtlCol="0" anchor="ctr"/>
            <a:lstStyle/>
            <a:p>
              <a:pPr algn="ctr" defTabSz="609630">
                <a:lnSpc>
                  <a:spcPts val="1773"/>
                </a:lnSpc>
              </a:pPr>
              <a:endParaRPr sz="1200">
                <a:solidFill>
                  <a:prstClr val="black"/>
                </a:solidFill>
                <a:latin typeface="Calibri"/>
              </a:endParaRPr>
            </a:p>
          </p:txBody>
        </p:sp>
      </p:grpSp>
      <p:sp>
        <p:nvSpPr>
          <p:cNvPr id="8" name="Freeform 8"/>
          <p:cNvSpPr/>
          <p:nvPr/>
        </p:nvSpPr>
        <p:spPr>
          <a:xfrm rot="-5400000">
            <a:off x="11100268" y="5796176"/>
            <a:ext cx="210101" cy="283919"/>
          </a:xfrm>
          <a:custGeom>
            <a:avLst/>
            <a:gdLst/>
            <a:ahLst/>
            <a:cxnLst/>
            <a:rect l="l" t="t" r="r" b="b"/>
            <a:pathLst>
              <a:path w="315151" h="425879">
                <a:moveTo>
                  <a:pt x="0" y="0"/>
                </a:moveTo>
                <a:lnTo>
                  <a:pt x="315151" y="0"/>
                </a:lnTo>
                <a:lnTo>
                  <a:pt x="315151" y="425880"/>
                </a:lnTo>
                <a:lnTo>
                  <a:pt x="0" y="42588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9" name="Group 9"/>
          <p:cNvGrpSpPr/>
          <p:nvPr/>
        </p:nvGrpSpPr>
        <p:grpSpPr>
          <a:xfrm>
            <a:off x="922313" y="3335630"/>
            <a:ext cx="928653" cy="928653"/>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sp>
        <p:sp>
          <p:nvSpPr>
            <p:cNvPr id="11" name="TextBox 11"/>
            <p:cNvSpPr txBox="1"/>
            <p:nvPr/>
          </p:nvSpPr>
          <p:spPr>
            <a:xfrm>
              <a:off x="76200" y="9525"/>
              <a:ext cx="660400" cy="727075"/>
            </a:xfrm>
            <a:prstGeom prst="rect">
              <a:avLst/>
            </a:prstGeom>
          </p:spPr>
          <p:txBody>
            <a:bodyPr lIns="33867" tIns="33867" rIns="33867" bIns="33867" rtlCol="0" anchor="ctr"/>
            <a:lstStyle/>
            <a:p>
              <a:pPr algn="ctr" defTabSz="609630">
                <a:lnSpc>
                  <a:spcPts val="2101"/>
                </a:lnSpc>
              </a:pPr>
              <a:endParaRPr sz="1200">
                <a:solidFill>
                  <a:prstClr val="black"/>
                </a:solidFill>
                <a:latin typeface="Calibri"/>
              </a:endParaRPr>
            </a:p>
          </p:txBody>
        </p:sp>
      </p:grpSp>
      <p:sp>
        <p:nvSpPr>
          <p:cNvPr id="12" name="Freeform 12"/>
          <p:cNvSpPr/>
          <p:nvPr/>
        </p:nvSpPr>
        <p:spPr>
          <a:xfrm>
            <a:off x="0" y="3237485"/>
            <a:ext cx="12192000" cy="3620515"/>
          </a:xfrm>
          <a:custGeom>
            <a:avLst/>
            <a:gdLst/>
            <a:ahLst/>
            <a:cxnLst/>
            <a:rect l="l" t="t" r="r" b="b"/>
            <a:pathLst>
              <a:path w="18288000" h="5430773">
                <a:moveTo>
                  <a:pt x="0" y="0"/>
                </a:moveTo>
                <a:lnTo>
                  <a:pt x="18288000" y="0"/>
                </a:lnTo>
                <a:lnTo>
                  <a:pt x="18288000" y="5430773"/>
                </a:lnTo>
                <a:lnTo>
                  <a:pt x="0" y="5430773"/>
                </a:lnTo>
                <a:lnTo>
                  <a:pt x="0" y="0"/>
                </a:lnTo>
                <a:close/>
              </a:path>
            </a:pathLst>
          </a:custGeom>
          <a:blipFill>
            <a:blip r:embed="rId9"/>
            <a:stretch>
              <a:fillRect l="-1957" r="-1957" b="-6767"/>
            </a:stretch>
          </a:blipFill>
        </p:spPr>
      </p:sp>
      <p:sp>
        <p:nvSpPr>
          <p:cNvPr id="13" name="Freeform 13"/>
          <p:cNvSpPr/>
          <p:nvPr/>
        </p:nvSpPr>
        <p:spPr>
          <a:xfrm>
            <a:off x="9759834" y="11733"/>
            <a:ext cx="2258129" cy="1276394"/>
          </a:xfrm>
          <a:custGeom>
            <a:avLst/>
            <a:gdLst/>
            <a:ahLst/>
            <a:cxnLst/>
            <a:rect l="l" t="t" r="r" b="b"/>
            <a:pathLst>
              <a:path w="3387194" h="2022205">
                <a:moveTo>
                  <a:pt x="0" y="0"/>
                </a:moveTo>
                <a:lnTo>
                  <a:pt x="3387194" y="0"/>
                </a:lnTo>
                <a:lnTo>
                  <a:pt x="3387194" y="2022206"/>
                </a:lnTo>
                <a:lnTo>
                  <a:pt x="0" y="2022206"/>
                </a:lnTo>
                <a:lnTo>
                  <a:pt x="0" y="0"/>
                </a:lnTo>
                <a:close/>
              </a:path>
            </a:pathLst>
          </a:custGeom>
          <a:blipFill>
            <a:blip r:embed="rId10"/>
            <a:stretch>
              <a:fillRect/>
            </a:stretch>
          </a:blipFill>
        </p:spPr>
      </p:sp>
      <p:sp>
        <p:nvSpPr>
          <p:cNvPr id="14" name="TextBox 14"/>
          <p:cNvSpPr txBox="1"/>
          <p:nvPr/>
        </p:nvSpPr>
        <p:spPr>
          <a:xfrm>
            <a:off x="127555" y="2124535"/>
            <a:ext cx="12324523" cy="897682"/>
          </a:xfrm>
          <a:prstGeom prst="rect">
            <a:avLst/>
          </a:prstGeom>
        </p:spPr>
        <p:txBody>
          <a:bodyPr wrap="square" lIns="0" tIns="0" rIns="0" bIns="0" rtlCol="0" anchor="t">
            <a:spAutoFit/>
          </a:bodyPr>
          <a:lstStyle/>
          <a:p>
            <a:pPr defTabSz="609630">
              <a:lnSpc>
                <a:spcPts val="3485"/>
              </a:lnSpc>
            </a:pPr>
            <a:r>
              <a:rPr lang="en-US" sz="3650" b="1" dirty="0">
                <a:solidFill>
                  <a:srgbClr val="FFFFFF"/>
                </a:solidFill>
                <a:latin typeface="Codec Pro Bold"/>
                <a:ea typeface="Codec Pro Bold"/>
                <a:cs typeface="Codec Pro Bold"/>
                <a:sym typeface="Codec Pro Bold"/>
              </a:rPr>
              <a:t>INDIA GENERAL ELECTIONS RESULT ANALYSIS 2024</a:t>
            </a:r>
          </a:p>
          <a:p>
            <a:pPr defTabSz="609630">
              <a:lnSpc>
                <a:spcPts val="3485"/>
              </a:lnSpc>
            </a:pPr>
            <a:endParaRPr lang="en-US" sz="3748" b="1" dirty="0">
              <a:solidFill>
                <a:srgbClr val="FFFFFF"/>
              </a:solidFill>
              <a:latin typeface="Codec Pro Bold"/>
              <a:ea typeface="Codec Pro Bold"/>
              <a:cs typeface="Codec Pro Bold"/>
              <a:sym typeface="Codec Pro Bold"/>
            </a:endParaRPr>
          </a:p>
        </p:txBody>
      </p:sp>
      <p:sp>
        <p:nvSpPr>
          <p:cNvPr id="15" name="TextBox 15"/>
          <p:cNvSpPr txBox="1"/>
          <p:nvPr/>
        </p:nvSpPr>
        <p:spPr>
          <a:xfrm>
            <a:off x="2675683" y="1058978"/>
            <a:ext cx="6456273" cy="859210"/>
          </a:xfrm>
          <a:prstGeom prst="rect">
            <a:avLst/>
          </a:prstGeom>
        </p:spPr>
        <p:txBody>
          <a:bodyPr wrap="square" lIns="0" tIns="0" rIns="0" bIns="0" rtlCol="0" anchor="t">
            <a:spAutoFit/>
          </a:bodyPr>
          <a:lstStyle/>
          <a:p>
            <a:pPr defTabSz="609630">
              <a:lnSpc>
                <a:spcPts val="6708"/>
              </a:lnSpc>
            </a:pPr>
            <a:r>
              <a:rPr lang="en-US" sz="7214" b="1" dirty="0">
                <a:solidFill>
                  <a:srgbClr val="FFDE59"/>
                </a:solidFill>
                <a:latin typeface="Codec Pro Bold"/>
                <a:ea typeface="Codec Pro Bold"/>
                <a:cs typeface="Codec Pro Bold"/>
                <a:sym typeface="Codec Pro Bold"/>
              </a:rPr>
              <a:t>SQL PROJECT</a:t>
            </a:r>
          </a:p>
        </p:txBody>
      </p:sp>
      <p:sp>
        <p:nvSpPr>
          <p:cNvPr id="16" name="TextBox 16"/>
          <p:cNvSpPr txBox="1"/>
          <p:nvPr/>
        </p:nvSpPr>
        <p:spPr>
          <a:xfrm>
            <a:off x="2777618" y="2751920"/>
            <a:ext cx="6596948" cy="666849"/>
          </a:xfrm>
          <a:prstGeom prst="rect">
            <a:avLst/>
          </a:prstGeom>
        </p:spPr>
        <p:txBody>
          <a:bodyPr wrap="square" lIns="0" tIns="0" rIns="0" bIns="0" rtlCol="0" anchor="t">
            <a:spAutoFit/>
          </a:bodyPr>
          <a:lstStyle/>
          <a:p>
            <a:pPr defTabSz="609630">
              <a:lnSpc>
                <a:spcPts val="2555"/>
              </a:lnSpc>
            </a:pPr>
            <a:r>
              <a:rPr lang="en-US" sz="2747" b="1" dirty="0">
                <a:solidFill>
                  <a:srgbClr val="FFFFFF"/>
                </a:solidFill>
                <a:latin typeface="Codec Pro Bold"/>
                <a:ea typeface="Codec Pro Bold"/>
                <a:cs typeface="Codec Pro Bold"/>
                <a:sym typeface="Codec Pro Bold"/>
              </a:rPr>
              <a:t>PRESENTED BY: PRATIK TAMGADGE</a:t>
            </a:r>
          </a:p>
          <a:p>
            <a:pPr defTabSz="609630">
              <a:lnSpc>
                <a:spcPts val="2555"/>
              </a:lnSpc>
            </a:pPr>
            <a:endParaRPr lang="en-US" sz="2747" b="1" dirty="0">
              <a:solidFill>
                <a:srgbClr val="FFFFFF"/>
              </a:solidFill>
              <a:latin typeface="Codec Pro Bold"/>
              <a:ea typeface="Codec Pro Bold"/>
              <a:cs typeface="Codec Pro Bold"/>
              <a:sym typeface="Codec Pro Bold"/>
            </a:endParaRPr>
          </a:p>
        </p:txBody>
      </p:sp>
      <p:sp>
        <p:nvSpPr>
          <p:cNvPr id="17" name="TextBox 17"/>
          <p:cNvSpPr txBox="1"/>
          <p:nvPr/>
        </p:nvSpPr>
        <p:spPr>
          <a:xfrm>
            <a:off x="3474613" y="326017"/>
            <a:ext cx="4858412" cy="577081"/>
          </a:xfrm>
          <a:prstGeom prst="rect">
            <a:avLst/>
          </a:prstGeom>
        </p:spPr>
        <p:txBody>
          <a:bodyPr wrap="square" lIns="0" tIns="0" rIns="0" bIns="0" rtlCol="0" anchor="t">
            <a:spAutoFit/>
          </a:bodyPr>
          <a:lstStyle/>
          <a:p>
            <a:pPr defTabSz="609630">
              <a:lnSpc>
                <a:spcPts val="4539"/>
              </a:lnSpc>
            </a:pPr>
            <a:r>
              <a:rPr lang="en-US" sz="4881" b="1" dirty="0">
                <a:solidFill>
                  <a:srgbClr val="1DFAFA"/>
                </a:solidFill>
                <a:latin typeface="Codec Pro Bold"/>
                <a:ea typeface="Codec Pro Bold"/>
                <a:cs typeface="Codec Pro Bold"/>
                <a:sym typeface="Codec Pro Bold"/>
              </a:rPr>
              <a:t>DATA ANALYSIS</a:t>
            </a:r>
          </a:p>
        </p:txBody>
      </p:sp>
      <p:sp>
        <p:nvSpPr>
          <p:cNvPr id="18" name="TextBox 18"/>
          <p:cNvSpPr txBox="1"/>
          <p:nvPr/>
        </p:nvSpPr>
        <p:spPr>
          <a:xfrm>
            <a:off x="10227365" y="1250027"/>
            <a:ext cx="1500809" cy="681533"/>
          </a:xfrm>
          <a:prstGeom prst="rect">
            <a:avLst/>
          </a:prstGeom>
        </p:spPr>
        <p:txBody>
          <a:bodyPr wrap="square" lIns="0" tIns="0" rIns="0" bIns="0" rtlCol="0" anchor="t">
            <a:spAutoFit/>
          </a:bodyPr>
          <a:lstStyle/>
          <a:p>
            <a:pPr defTabSz="609630">
              <a:lnSpc>
                <a:spcPts val="1821"/>
              </a:lnSpc>
            </a:pPr>
            <a:r>
              <a:rPr lang="en-US" sz="1301" dirty="0">
                <a:solidFill>
                  <a:srgbClr val="FFFFFF"/>
                </a:solidFill>
                <a:latin typeface="Poppins"/>
                <a:ea typeface="Poppins"/>
                <a:cs typeface="Poppins"/>
                <a:sym typeface="Poppins"/>
              </a:rPr>
              <a:t>SQL Server </a:t>
            </a:r>
          </a:p>
          <a:p>
            <a:pPr defTabSz="609630">
              <a:lnSpc>
                <a:spcPts val="1821"/>
              </a:lnSpc>
              <a:spcBef>
                <a:spcPct val="0"/>
              </a:spcBef>
            </a:pPr>
            <a:r>
              <a:rPr lang="en-US" sz="1301" dirty="0">
                <a:solidFill>
                  <a:srgbClr val="FFFFFF"/>
                </a:solidFill>
                <a:latin typeface="Poppins"/>
                <a:ea typeface="Poppins"/>
                <a:cs typeface="Poppins"/>
                <a:sym typeface="Poppins"/>
              </a:rPr>
              <a:t>Management Studio(SSMS)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250611" y="0"/>
            <a:ext cx="6346611" cy="6858000"/>
          </a:xfrm>
          <a:custGeom>
            <a:avLst/>
            <a:gdLst/>
            <a:ahLst/>
            <a:cxnLst/>
            <a:rect l="l" t="t" r="r" b="b"/>
            <a:pathLst>
              <a:path w="9519916" h="10287000">
                <a:moveTo>
                  <a:pt x="0" y="0"/>
                </a:moveTo>
                <a:lnTo>
                  <a:pt x="9519916" y="0"/>
                </a:lnTo>
                <a:lnTo>
                  <a:pt x="9519916" y="10287000"/>
                </a:lnTo>
                <a:lnTo>
                  <a:pt x="0" y="10287000"/>
                </a:lnTo>
                <a:lnTo>
                  <a:pt x="0" y="0"/>
                </a:lnTo>
                <a:close/>
              </a:path>
            </a:pathLst>
          </a:custGeom>
          <a:blipFill>
            <a:blip r:embed="rId2">
              <a:alphaModFix amt="31000"/>
            </a:blip>
            <a:stretch>
              <a:fillRect l="-54613" b="-91098"/>
            </a:stretch>
          </a:blipFill>
        </p:spPr>
      </p:sp>
      <p:sp>
        <p:nvSpPr>
          <p:cNvPr id="3" name="Freeform 3"/>
          <p:cNvSpPr/>
          <p:nvPr/>
        </p:nvSpPr>
        <p:spPr>
          <a:xfrm>
            <a:off x="6096000" y="0"/>
            <a:ext cx="6414574" cy="6858000"/>
          </a:xfrm>
          <a:custGeom>
            <a:avLst/>
            <a:gdLst/>
            <a:ahLst/>
            <a:cxnLst/>
            <a:rect l="l" t="t" r="r" b="b"/>
            <a:pathLst>
              <a:path w="9621861" h="10287000">
                <a:moveTo>
                  <a:pt x="0" y="0"/>
                </a:moveTo>
                <a:lnTo>
                  <a:pt x="9621861" y="0"/>
                </a:lnTo>
                <a:lnTo>
                  <a:pt x="9621861" y="10287000"/>
                </a:lnTo>
                <a:lnTo>
                  <a:pt x="0" y="10287000"/>
                </a:lnTo>
                <a:lnTo>
                  <a:pt x="0" y="0"/>
                </a:lnTo>
                <a:close/>
              </a:path>
            </a:pathLst>
          </a:custGeom>
          <a:blipFill>
            <a:blip r:embed="rId2">
              <a:alphaModFix amt="31000"/>
            </a:blip>
            <a:stretch>
              <a:fillRect r="-52975" b="-91098"/>
            </a:stretch>
          </a:blipFill>
        </p:spPr>
      </p:sp>
      <p:grpSp>
        <p:nvGrpSpPr>
          <p:cNvPr id="4" name="Group 4"/>
          <p:cNvGrpSpPr/>
          <p:nvPr/>
        </p:nvGrpSpPr>
        <p:grpSpPr>
          <a:xfrm>
            <a:off x="10888899" y="5631686"/>
            <a:ext cx="617301" cy="612898"/>
            <a:chOff x="0" y="0"/>
            <a:chExt cx="289003" cy="286941"/>
          </a:xfrm>
        </p:grpSpPr>
        <p:sp>
          <p:nvSpPr>
            <p:cNvPr id="5" name="Freeform 5"/>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FFFFF"/>
            </a:solidFill>
          </p:spPr>
        </p:sp>
        <p:sp>
          <p:nvSpPr>
            <p:cNvPr id="6" name="TextBox 6"/>
            <p:cNvSpPr txBox="1"/>
            <p:nvPr/>
          </p:nvSpPr>
          <p:spPr>
            <a:xfrm>
              <a:off x="0" y="-38100"/>
              <a:ext cx="289003" cy="325041"/>
            </a:xfrm>
            <a:prstGeom prst="rect">
              <a:avLst/>
            </a:prstGeom>
          </p:spPr>
          <p:txBody>
            <a:bodyPr lIns="33867" tIns="33867" rIns="33867" bIns="33867" rtlCol="0" anchor="ctr"/>
            <a:lstStyle/>
            <a:p>
              <a:pPr algn="ctr" defTabSz="609630">
                <a:lnSpc>
                  <a:spcPts val="1773"/>
                </a:lnSpc>
              </a:pPr>
              <a:endParaRPr sz="1200">
                <a:solidFill>
                  <a:prstClr val="black"/>
                </a:solidFill>
                <a:latin typeface="Calibri"/>
              </a:endParaRPr>
            </a:p>
          </p:txBody>
        </p:sp>
      </p:grpSp>
      <p:sp>
        <p:nvSpPr>
          <p:cNvPr id="7" name="Freeform 7"/>
          <p:cNvSpPr/>
          <p:nvPr/>
        </p:nvSpPr>
        <p:spPr>
          <a:xfrm rot="-5400000">
            <a:off x="11100268" y="5796176"/>
            <a:ext cx="210101" cy="283919"/>
          </a:xfrm>
          <a:custGeom>
            <a:avLst/>
            <a:gdLst/>
            <a:ahLst/>
            <a:cxnLst/>
            <a:rect l="l" t="t" r="r" b="b"/>
            <a:pathLst>
              <a:path w="315151" h="425879">
                <a:moveTo>
                  <a:pt x="0" y="0"/>
                </a:moveTo>
                <a:lnTo>
                  <a:pt x="315151" y="0"/>
                </a:lnTo>
                <a:lnTo>
                  <a:pt x="315151" y="425880"/>
                </a:lnTo>
                <a:lnTo>
                  <a:pt x="0" y="4258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685800" y="641350"/>
            <a:ext cx="1149747" cy="255904"/>
          </a:xfrm>
          <a:prstGeom prst="rect">
            <a:avLst/>
          </a:prstGeom>
        </p:spPr>
        <p:txBody>
          <a:bodyPr lIns="0" tIns="0" rIns="0" bIns="0" rtlCol="0" anchor="t">
            <a:spAutoFit/>
          </a:bodyPr>
          <a:lstStyle/>
          <a:p>
            <a:pPr algn="ctr" defTabSz="609630">
              <a:lnSpc>
                <a:spcPts val="2101"/>
              </a:lnSpc>
              <a:spcBef>
                <a:spcPct val="0"/>
              </a:spcBef>
            </a:pPr>
            <a:r>
              <a:rPr lang="en-US" sz="1501">
                <a:solidFill>
                  <a:srgbClr val="000000"/>
                </a:solidFill>
                <a:latin typeface="Poppins"/>
                <a:ea typeface="Poppins"/>
                <a:cs typeface="Poppins"/>
                <a:sym typeface="Poppins"/>
              </a:rPr>
              <a:t>1.Total Seats</a:t>
            </a:r>
          </a:p>
        </p:txBody>
      </p:sp>
      <p:sp>
        <p:nvSpPr>
          <p:cNvPr id="9" name="TextBox 9"/>
          <p:cNvSpPr txBox="1"/>
          <p:nvPr/>
        </p:nvSpPr>
        <p:spPr>
          <a:xfrm>
            <a:off x="74759" y="158103"/>
            <a:ext cx="12042483" cy="907300"/>
          </a:xfrm>
          <a:prstGeom prst="rect">
            <a:avLst/>
          </a:prstGeom>
        </p:spPr>
        <p:txBody>
          <a:bodyPr lIns="0" tIns="0" rIns="0" bIns="0" rtlCol="0" anchor="t">
            <a:spAutoFit/>
          </a:bodyPr>
          <a:lstStyle/>
          <a:p>
            <a:pPr defTabSz="609630">
              <a:lnSpc>
                <a:spcPts val="3688"/>
              </a:lnSpc>
            </a:pPr>
            <a:r>
              <a:rPr lang="en-US" sz="2634" b="1">
                <a:solidFill>
                  <a:srgbClr val="65FFE8"/>
                </a:solidFill>
                <a:latin typeface="Poppins Bold"/>
                <a:ea typeface="Poppins Bold"/>
                <a:cs typeface="Poppins Bold"/>
                <a:sym typeface="Poppins Bold"/>
              </a:rPr>
              <a:t>3.Total Seats Won by NDA Allianz</a:t>
            </a:r>
          </a:p>
          <a:p>
            <a:pPr defTabSz="609630">
              <a:lnSpc>
                <a:spcPts val="3688"/>
              </a:lnSpc>
              <a:spcBef>
                <a:spcPct val="0"/>
              </a:spcBef>
            </a:pPr>
            <a:endParaRPr lang="en-US" sz="2634" b="1">
              <a:solidFill>
                <a:srgbClr val="65FFE8"/>
              </a:solidFill>
              <a:latin typeface="Poppins Bold"/>
              <a:ea typeface="Poppins Bold"/>
              <a:cs typeface="Poppins Bold"/>
              <a:sym typeface="Poppins Bold"/>
            </a:endParaRPr>
          </a:p>
        </p:txBody>
      </p:sp>
      <p:sp>
        <p:nvSpPr>
          <p:cNvPr id="10" name="TextBox 10"/>
          <p:cNvSpPr txBox="1"/>
          <p:nvPr/>
        </p:nvSpPr>
        <p:spPr>
          <a:xfrm>
            <a:off x="149517" y="761989"/>
            <a:ext cx="11892966" cy="5760167"/>
          </a:xfrm>
          <a:prstGeom prst="rect">
            <a:avLst/>
          </a:prstGeom>
        </p:spPr>
        <p:txBody>
          <a:bodyPr lIns="0" tIns="0" rIns="0" bIns="0" rtlCol="0" anchor="t">
            <a:spAutoFit/>
          </a:bodyPr>
          <a:lstStyle/>
          <a:p>
            <a:pPr defTabSz="609630">
              <a:lnSpc>
                <a:spcPts val="1834"/>
              </a:lnSpc>
            </a:pPr>
            <a:r>
              <a:rPr lang="en-US" sz="1310">
                <a:solidFill>
                  <a:srgbClr val="FFFFFF"/>
                </a:solidFill>
                <a:latin typeface="Poppins"/>
                <a:ea typeface="Poppins"/>
                <a:cs typeface="Poppins"/>
                <a:sym typeface="Poppins"/>
              </a:rPr>
              <a:t>SELECT </a:t>
            </a:r>
          </a:p>
          <a:p>
            <a:pPr defTabSz="609630">
              <a:lnSpc>
                <a:spcPts val="1834"/>
              </a:lnSpc>
            </a:pPr>
            <a:r>
              <a:rPr lang="en-US" sz="1310">
                <a:solidFill>
                  <a:srgbClr val="FFFFFF"/>
                </a:solidFill>
                <a:latin typeface="Poppins"/>
                <a:ea typeface="Poppins"/>
                <a:cs typeface="Poppins"/>
                <a:sym typeface="Poppins"/>
              </a:rPr>
              <a:t>    SUM(CASE </a:t>
            </a:r>
          </a:p>
          <a:p>
            <a:pPr defTabSz="609630">
              <a:lnSpc>
                <a:spcPts val="1834"/>
              </a:lnSpc>
            </a:pPr>
            <a:r>
              <a:rPr lang="en-US" sz="1310">
                <a:solidFill>
                  <a:srgbClr val="FFFFFF"/>
                </a:solidFill>
                <a:latin typeface="Poppins"/>
                <a:ea typeface="Poppins"/>
                <a:cs typeface="Poppins"/>
                <a:sym typeface="Poppins"/>
              </a:rPr>
              <a:t>            WHEN party IN (</a:t>
            </a:r>
          </a:p>
          <a:p>
            <a:pPr defTabSz="609630">
              <a:lnSpc>
                <a:spcPts val="1834"/>
              </a:lnSpc>
            </a:pPr>
            <a:r>
              <a:rPr lang="en-US" sz="1310">
                <a:solidFill>
                  <a:srgbClr val="FFFFFF"/>
                </a:solidFill>
                <a:latin typeface="Poppins"/>
                <a:ea typeface="Poppins"/>
                <a:cs typeface="Poppins"/>
                <a:sym typeface="Poppins"/>
              </a:rPr>
              <a:t>                'Bharatiya Janata Party - BJP', </a:t>
            </a:r>
          </a:p>
          <a:p>
            <a:pPr defTabSz="609630">
              <a:lnSpc>
                <a:spcPts val="1834"/>
              </a:lnSpc>
            </a:pPr>
            <a:r>
              <a:rPr lang="en-US" sz="1310">
                <a:solidFill>
                  <a:srgbClr val="FFFFFF"/>
                </a:solidFill>
                <a:latin typeface="Poppins"/>
                <a:ea typeface="Poppins"/>
                <a:cs typeface="Poppins"/>
                <a:sym typeface="Poppins"/>
              </a:rPr>
              <a:t>                'Telugu Desam - TDP', </a:t>
            </a:r>
          </a:p>
          <a:p>
            <a:pPr defTabSz="609630">
              <a:lnSpc>
                <a:spcPts val="1834"/>
              </a:lnSpc>
            </a:pPr>
            <a:r>
              <a:rPr lang="en-US" sz="1310">
                <a:solidFill>
                  <a:srgbClr val="FFFFFF"/>
                </a:solidFill>
                <a:latin typeface="Poppins"/>
                <a:ea typeface="Poppins"/>
                <a:cs typeface="Poppins"/>
                <a:sym typeface="Poppins"/>
              </a:rPr>
              <a:t>                'Janata Dal (United) - JD(U)',</a:t>
            </a:r>
          </a:p>
          <a:p>
            <a:pPr defTabSz="609630">
              <a:lnSpc>
                <a:spcPts val="1834"/>
              </a:lnSpc>
            </a:pPr>
            <a:r>
              <a:rPr lang="en-US" sz="1310">
                <a:solidFill>
                  <a:srgbClr val="FFFFFF"/>
                </a:solidFill>
                <a:latin typeface="Poppins"/>
                <a:ea typeface="Poppins"/>
                <a:cs typeface="Poppins"/>
                <a:sym typeface="Poppins"/>
              </a:rPr>
              <a:t>                'Shiv Sena - SHS', </a:t>
            </a:r>
          </a:p>
          <a:p>
            <a:pPr defTabSz="609630">
              <a:lnSpc>
                <a:spcPts val="1834"/>
              </a:lnSpc>
            </a:pPr>
            <a:r>
              <a:rPr lang="en-US" sz="1310">
                <a:solidFill>
                  <a:srgbClr val="FFFFFF"/>
                </a:solidFill>
                <a:latin typeface="Poppins"/>
                <a:ea typeface="Poppins"/>
                <a:cs typeface="Poppins"/>
                <a:sym typeface="Poppins"/>
              </a:rPr>
              <a:t>                'AJSU Party - AJSUP', </a:t>
            </a:r>
          </a:p>
          <a:p>
            <a:pPr defTabSz="609630">
              <a:lnSpc>
                <a:spcPts val="1834"/>
              </a:lnSpc>
            </a:pPr>
            <a:r>
              <a:rPr lang="en-US" sz="1310">
                <a:solidFill>
                  <a:srgbClr val="FFFFFF"/>
                </a:solidFill>
                <a:latin typeface="Poppins"/>
                <a:ea typeface="Poppins"/>
                <a:cs typeface="Poppins"/>
                <a:sym typeface="Poppins"/>
              </a:rPr>
              <a:t>                'Apna Dal (Soneylal) - ADAL', </a:t>
            </a:r>
          </a:p>
          <a:p>
            <a:pPr defTabSz="609630">
              <a:lnSpc>
                <a:spcPts val="1834"/>
              </a:lnSpc>
            </a:pPr>
            <a:r>
              <a:rPr lang="en-US" sz="1310">
                <a:solidFill>
                  <a:srgbClr val="FFFFFF"/>
                </a:solidFill>
                <a:latin typeface="Poppins"/>
                <a:ea typeface="Poppins"/>
                <a:cs typeface="Poppins"/>
                <a:sym typeface="Poppins"/>
              </a:rPr>
              <a:t>                'Asom Gana Parishad - AGP',</a:t>
            </a:r>
          </a:p>
          <a:p>
            <a:pPr defTabSz="609630">
              <a:lnSpc>
                <a:spcPts val="1834"/>
              </a:lnSpc>
            </a:pPr>
            <a:r>
              <a:rPr lang="en-US" sz="1310">
                <a:solidFill>
                  <a:srgbClr val="FFFFFF"/>
                </a:solidFill>
                <a:latin typeface="Poppins"/>
                <a:ea typeface="Poppins"/>
                <a:cs typeface="Poppins"/>
                <a:sym typeface="Poppins"/>
              </a:rPr>
              <a:t>                'Hindustani Awam Morcha (Secular) - HAMS', </a:t>
            </a:r>
          </a:p>
          <a:p>
            <a:pPr defTabSz="609630">
              <a:lnSpc>
                <a:spcPts val="1834"/>
              </a:lnSpc>
            </a:pPr>
            <a:r>
              <a:rPr lang="en-US" sz="1310">
                <a:solidFill>
                  <a:srgbClr val="FFFFFF"/>
                </a:solidFill>
                <a:latin typeface="Poppins"/>
                <a:ea typeface="Poppins"/>
                <a:cs typeface="Poppins"/>
                <a:sym typeface="Poppins"/>
              </a:rPr>
              <a:t>                'Janasena Party - JnP', </a:t>
            </a:r>
          </a:p>
          <a:p>
            <a:pPr defTabSz="609630">
              <a:lnSpc>
                <a:spcPts val="1834"/>
              </a:lnSpc>
            </a:pPr>
            <a:r>
              <a:rPr lang="en-US" sz="1310">
                <a:solidFill>
                  <a:srgbClr val="FFFFFF"/>
                </a:solidFill>
                <a:latin typeface="Poppins"/>
                <a:ea typeface="Poppins"/>
                <a:cs typeface="Poppins"/>
                <a:sym typeface="Poppins"/>
              </a:rPr>
              <a:t>                'Janata Dal (Secular) - JD(S)',</a:t>
            </a:r>
          </a:p>
          <a:p>
            <a:pPr defTabSz="609630">
              <a:lnSpc>
                <a:spcPts val="1834"/>
              </a:lnSpc>
            </a:pPr>
            <a:r>
              <a:rPr lang="en-US" sz="1310">
                <a:solidFill>
                  <a:srgbClr val="FFFFFF"/>
                </a:solidFill>
                <a:latin typeface="Poppins"/>
                <a:ea typeface="Poppins"/>
                <a:cs typeface="Poppins"/>
                <a:sym typeface="Poppins"/>
              </a:rPr>
              <a:t>                'Lok Janshakti Party(Ram Vilas) - LJPRV', </a:t>
            </a:r>
          </a:p>
          <a:p>
            <a:pPr defTabSz="609630">
              <a:lnSpc>
                <a:spcPts val="1834"/>
              </a:lnSpc>
            </a:pPr>
            <a:r>
              <a:rPr lang="en-US" sz="1310">
                <a:solidFill>
                  <a:srgbClr val="FFFFFF"/>
                </a:solidFill>
                <a:latin typeface="Poppins"/>
                <a:ea typeface="Poppins"/>
                <a:cs typeface="Poppins"/>
                <a:sym typeface="Poppins"/>
              </a:rPr>
              <a:t>                'Nationalist Congress Party - NCP',</a:t>
            </a:r>
          </a:p>
          <a:p>
            <a:pPr defTabSz="609630">
              <a:lnSpc>
                <a:spcPts val="1834"/>
              </a:lnSpc>
            </a:pPr>
            <a:r>
              <a:rPr lang="en-US" sz="1310">
                <a:solidFill>
                  <a:srgbClr val="FFFFFF"/>
                </a:solidFill>
                <a:latin typeface="Poppins"/>
                <a:ea typeface="Poppins"/>
                <a:cs typeface="Poppins"/>
                <a:sym typeface="Poppins"/>
              </a:rPr>
              <a:t>                'Rashtriya Lok Dal - RLD', </a:t>
            </a:r>
          </a:p>
          <a:p>
            <a:pPr defTabSz="609630">
              <a:lnSpc>
                <a:spcPts val="1834"/>
              </a:lnSpc>
            </a:pPr>
            <a:r>
              <a:rPr lang="en-US" sz="1310">
                <a:solidFill>
                  <a:srgbClr val="FFFFFF"/>
                </a:solidFill>
                <a:latin typeface="Poppins"/>
                <a:ea typeface="Poppins"/>
                <a:cs typeface="Poppins"/>
                <a:sym typeface="Poppins"/>
              </a:rPr>
              <a:t>                'Sikkim Krantikari Morcha - SKM'</a:t>
            </a:r>
          </a:p>
          <a:p>
            <a:pPr defTabSz="609630">
              <a:lnSpc>
                <a:spcPts val="1834"/>
              </a:lnSpc>
            </a:pPr>
            <a:r>
              <a:rPr lang="en-US" sz="1310">
                <a:solidFill>
                  <a:srgbClr val="FFFFFF"/>
                </a:solidFill>
                <a:latin typeface="Poppins"/>
                <a:ea typeface="Poppins"/>
                <a:cs typeface="Poppins"/>
                <a:sym typeface="Poppins"/>
              </a:rPr>
              <a:t>            ) THEN [Won]</a:t>
            </a:r>
          </a:p>
          <a:p>
            <a:pPr defTabSz="609630">
              <a:lnSpc>
                <a:spcPts val="1834"/>
              </a:lnSpc>
            </a:pPr>
            <a:r>
              <a:rPr lang="en-US" sz="1310">
                <a:solidFill>
                  <a:srgbClr val="FFFFFF"/>
                </a:solidFill>
                <a:latin typeface="Poppins"/>
                <a:ea typeface="Poppins"/>
                <a:cs typeface="Poppins"/>
                <a:sym typeface="Poppins"/>
              </a:rPr>
              <a:t>            ELSE 0 </a:t>
            </a:r>
          </a:p>
          <a:p>
            <a:pPr defTabSz="609630">
              <a:lnSpc>
                <a:spcPts val="1834"/>
              </a:lnSpc>
            </a:pPr>
            <a:r>
              <a:rPr lang="en-US" sz="1310">
                <a:solidFill>
                  <a:srgbClr val="FFFFFF"/>
                </a:solidFill>
                <a:latin typeface="Poppins"/>
                <a:ea typeface="Poppins"/>
                <a:cs typeface="Poppins"/>
                <a:sym typeface="Poppins"/>
              </a:rPr>
              <a:t>        END) AS NDA_Total_Seats_Won</a:t>
            </a:r>
          </a:p>
          <a:p>
            <a:pPr defTabSz="609630">
              <a:lnSpc>
                <a:spcPts val="1834"/>
              </a:lnSpc>
            </a:pPr>
            <a:r>
              <a:rPr lang="en-US" sz="1310">
                <a:solidFill>
                  <a:srgbClr val="FFFFFF"/>
                </a:solidFill>
                <a:latin typeface="Poppins"/>
                <a:ea typeface="Poppins"/>
                <a:cs typeface="Poppins"/>
                <a:sym typeface="Poppins"/>
              </a:rPr>
              <a:t>FROM </a:t>
            </a:r>
          </a:p>
          <a:p>
            <a:pPr defTabSz="609630">
              <a:lnSpc>
                <a:spcPts val="1834"/>
              </a:lnSpc>
            </a:pPr>
            <a:r>
              <a:rPr lang="en-US" sz="1310">
                <a:solidFill>
                  <a:srgbClr val="FFFFFF"/>
                </a:solidFill>
                <a:latin typeface="Poppins"/>
                <a:ea typeface="Poppins"/>
                <a:cs typeface="Poppins"/>
                <a:sym typeface="Poppins"/>
              </a:rPr>
              <a:t>    partywise_results</a:t>
            </a:r>
          </a:p>
          <a:p>
            <a:pPr defTabSz="609630">
              <a:lnSpc>
                <a:spcPts val="1834"/>
              </a:lnSpc>
            </a:pPr>
            <a:endParaRPr lang="en-US" sz="1310">
              <a:solidFill>
                <a:srgbClr val="FFFFFF"/>
              </a:solidFill>
              <a:latin typeface="Poppins"/>
              <a:ea typeface="Poppins"/>
              <a:cs typeface="Poppins"/>
              <a:sym typeface="Poppins"/>
            </a:endParaRPr>
          </a:p>
          <a:p>
            <a:pPr defTabSz="609630">
              <a:lnSpc>
                <a:spcPts val="1834"/>
              </a:lnSpc>
            </a:pPr>
            <a:endParaRPr lang="en-US" sz="1310">
              <a:solidFill>
                <a:srgbClr val="FFFFFF"/>
              </a:solidFill>
              <a:latin typeface="Poppins"/>
              <a:ea typeface="Poppins"/>
              <a:cs typeface="Poppins"/>
              <a:sym typeface="Poppins"/>
            </a:endParaRPr>
          </a:p>
          <a:p>
            <a:pPr defTabSz="609630">
              <a:lnSpc>
                <a:spcPts val="1834"/>
              </a:lnSpc>
              <a:spcBef>
                <a:spcPct val="0"/>
              </a:spcBef>
            </a:pPr>
            <a:endParaRPr lang="en-US" sz="1310">
              <a:solidFill>
                <a:srgbClr val="FFFFFF"/>
              </a:solidFill>
              <a:latin typeface="Poppins"/>
              <a:ea typeface="Poppins"/>
              <a:cs typeface="Poppins"/>
              <a:sym typeface="Poppins"/>
            </a:endParaRPr>
          </a:p>
        </p:txBody>
      </p:sp>
      <p:sp>
        <p:nvSpPr>
          <p:cNvPr id="11" name="Freeform 11"/>
          <p:cNvSpPr/>
          <p:nvPr/>
        </p:nvSpPr>
        <p:spPr>
          <a:xfrm>
            <a:off x="8545347" y="2997043"/>
            <a:ext cx="3090531" cy="1186265"/>
          </a:xfrm>
          <a:custGeom>
            <a:avLst/>
            <a:gdLst/>
            <a:ahLst/>
            <a:cxnLst/>
            <a:rect l="l" t="t" r="r" b="b"/>
            <a:pathLst>
              <a:path w="4635797" h="1779397">
                <a:moveTo>
                  <a:pt x="0" y="0"/>
                </a:moveTo>
                <a:lnTo>
                  <a:pt x="4635797" y="0"/>
                </a:lnTo>
                <a:lnTo>
                  <a:pt x="4635797" y="1779397"/>
                </a:lnTo>
                <a:lnTo>
                  <a:pt x="0" y="1779397"/>
                </a:lnTo>
                <a:lnTo>
                  <a:pt x="0" y="0"/>
                </a:lnTo>
                <a:close/>
              </a:path>
            </a:pathLst>
          </a:custGeom>
          <a:blipFill>
            <a:blip r:embed="rId5"/>
            <a:stretch>
              <a:fillRect/>
            </a:stretch>
          </a:blipFill>
        </p:spPr>
      </p:sp>
      <p:sp>
        <p:nvSpPr>
          <p:cNvPr id="12" name="Freeform 12"/>
          <p:cNvSpPr/>
          <p:nvPr/>
        </p:nvSpPr>
        <p:spPr>
          <a:xfrm>
            <a:off x="9934294" y="126020"/>
            <a:ext cx="2258129" cy="1348137"/>
          </a:xfrm>
          <a:custGeom>
            <a:avLst/>
            <a:gdLst/>
            <a:ahLst/>
            <a:cxnLst/>
            <a:rect l="l" t="t" r="r" b="b"/>
            <a:pathLst>
              <a:path w="3387194" h="2022205">
                <a:moveTo>
                  <a:pt x="0" y="0"/>
                </a:moveTo>
                <a:lnTo>
                  <a:pt x="3387194" y="0"/>
                </a:lnTo>
                <a:lnTo>
                  <a:pt x="3387194" y="2022206"/>
                </a:lnTo>
                <a:lnTo>
                  <a:pt x="0" y="2022206"/>
                </a:lnTo>
                <a:lnTo>
                  <a:pt x="0" y="0"/>
                </a:lnTo>
                <a:close/>
              </a:path>
            </a:pathLst>
          </a:custGeom>
          <a:blipFill>
            <a:blip r:embed="rId6"/>
            <a:stretch>
              <a:fillRect/>
            </a:stretch>
          </a:blipFill>
        </p:spPr>
      </p:sp>
    </p:spTree>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250611" y="0"/>
            <a:ext cx="6346611" cy="6858000"/>
          </a:xfrm>
          <a:custGeom>
            <a:avLst/>
            <a:gdLst/>
            <a:ahLst/>
            <a:cxnLst/>
            <a:rect l="l" t="t" r="r" b="b"/>
            <a:pathLst>
              <a:path w="9519916" h="10287000">
                <a:moveTo>
                  <a:pt x="0" y="0"/>
                </a:moveTo>
                <a:lnTo>
                  <a:pt x="9519916" y="0"/>
                </a:lnTo>
                <a:lnTo>
                  <a:pt x="9519916" y="10287000"/>
                </a:lnTo>
                <a:lnTo>
                  <a:pt x="0" y="10287000"/>
                </a:lnTo>
                <a:lnTo>
                  <a:pt x="0" y="0"/>
                </a:lnTo>
                <a:close/>
              </a:path>
            </a:pathLst>
          </a:custGeom>
          <a:blipFill>
            <a:blip r:embed="rId2">
              <a:alphaModFix amt="31000"/>
            </a:blip>
            <a:stretch>
              <a:fillRect l="-54613" b="-91098"/>
            </a:stretch>
          </a:blipFill>
        </p:spPr>
      </p:sp>
      <p:sp>
        <p:nvSpPr>
          <p:cNvPr id="3" name="Freeform 3"/>
          <p:cNvSpPr/>
          <p:nvPr/>
        </p:nvSpPr>
        <p:spPr>
          <a:xfrm>
            <a:off x="6096000" y="0"/>
            <a:ext cx="6414574" cy="6858000"/>
          </a:xfrm>
          <a:custGeom>
            <a:avLst/>
            <a:gdLst/>
            <a:ahLst/>
            <a:cxnLst/>
            <a:rect l="l" t="t" r="r" b="b"/>
            <a:pathLst>
              <a:path w="9621861" h="10287000">
                <a:moveTo>
                  <a:pt x="0" y="0"/>
                </a:moveTo>
                <a:lnTo>
                  <a:pt x="9621861" y="0"/>
                </a:lnTo>
                <a:lnTo>
                  <a:pt x="9621861" y="10287000"/>
                </a:lnTo>
                <a:lnTo>
                  <a:pt x="0" y="10287000"/>
                </a:lnTo>
                <a:lnTo>
                  <a:pt x="0" y="0"/>
                </a:lnTo>
                <a:close/>
              </a:path>
            </a:pathLst>
          </a:custGeom>
          <a:blipFill>
            <a:blip r:embed="rId2">
              <a:alphaModFix amt="31000"/>
            </a:blip>
            <a:stretch>
              <a:fillRect r="-52975" b="-91098"/>
            </a:stretch>
          </a:blipFill>
        </p:spPr>
      </p:sp>
      <p:grpSp>
        <p:nvGrpSpPr>
          <p:cNvPr id="4" name="Group 4"/>
          <p:cNvGrpSpPr/>
          <p:nvPr/>
        </p:nvGrpSpPr>
        <p:grpSpPr>
          <a:xfrm>
            <a:off x="10888899" y="5631686"/>
            <a:ext cx="617301" cy="612898"/>
            <a:chOff x="0" y="0"/>
            <a:chExt cx="289003" cy="286941"/>
          </a:xfrm>
        </p:grpSpPr>
        <p:sp>
          <p:nvSpPr>
            <p:cNvPr id="5" name="Freeform 5"/>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FFFFF"/>
            </a:solidFill>
          </p:spPr>
        </p:sp>
        <p:sp>
          <p:nvSpPr>
            <p:cNvPr id="6" name="TextBox 6"/>
            <p:cNvSpPr txBox="1"/>
            <p:nvPr/>
          </p:nvSpPr>
          <p:spPr>
            <a:xfrm>
              <a:off x="0" y="-38100"/>
              <a:ext cx="289003" cy="325041"/>
            </a:xfrm>
            <a:prstGeom prst="rect">
              <a:avLst/>
            </a:prstGeom>
          </p:spPr>
          <p:txBody>
            <a:bodyPr lIns="33867" tIns="33867" rIns="33867" bIns="33867" rtlCol="0" anchor="ctr"/>
            <a:lstStyle/>
            <a:p>
              <a:pPr algn="ctr" defTabSz="609630">
                <a:lnSpc>
                  <a:spcPts val="1773"/>
                </a:lnSpc>
              </a:pPr>
              <a:endParaRPr sz="1200">
                <a:solidFill>
                  <a:prstClr val="black"/>
                </a:solidFill>
                <a:latin typeface="Calibri"/>
              </a:endParaRPr>
            </a:p>
          </p:txBody>
        </p:sp>
      </p:grpSp>
      <p:sp>
        <p:nvSpPr>
          <p:cNvPr id="7" name="Freeform 7"/>
          <p:cNvSpPr/>
          <p:nvPr/>
        </p:nvSpPr>
        <p:spPr>
          <a:xfrm rot="-5400000">
            <a:off x="11100268" y="5796176"/>
            <a:ext cx="210101" cy="283919"/>
          </a:xfrm>
          <a:custGeom>
            <a:avLst/>
            <a:gdLst/>
            <a:ahLst/>
            <a:cxnLst/>
            <a:rect l="l" t="t" r="r" b="b"/>
            <a:pathLst>
              <a:path w="315151" h="425879">
                <a:moveTo>
                  <a:pt x="0" y="0"/>
                </a:moveTo>
                <a:lnTo>
                  <a:pt x="315151" y="0"/>
                </a:lnTo>
                <a:lnTo>
                  <a:pt x="315151" y="425880"/>
                </a:lnTo>
                <a:lnTo>
                  <a:pt x="0" y="4258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685800" y="641350"/>
            <a:ext cx="1149747" cy="255904"/>
          </a:xfrm>
          <a:prstGeom prst="rect">
            <a:avLst/>
          </a:prstGeom>
        </p:spPr>
        <p:txBody>
          <a:bodyPr lIns="0" tIns="0" rIns="0" bIns="0" rtlCol="0" anchor="t">
            <a:spAutoFit/>
          </a:bodyPr>
          <a:lstStyle/>
          <a:p>
            <a:pPr algn="ctr" defTabSz="609630">
              <a:lnSpc>
                <a:spcPts val="2101"/>
              </a:lnSpc>
              <a:spcBef>
                <a:spcPct val="0"/>
              </a:spcBef>
            </a:pPr>
            <a:r>
              <a:rPr lang="en-US" sz="1501">
                <a:solidFill>
                  <a:srgbClr val="000000"/>
                </a:solidFill>
                <a:latin typeface="Poppins"/>
                <a:ea typeface="Poppins"/>
                <a:cs typeface="Poppins"/>
                <a:sym typeface="Poppins"/>
              </a:rPr>
              <a:t>1.Total Seats</a:t>
            </a:r>
          </a:p>
        </p:txBody>
      </p:sp>
      <p:sp>
        <p:nvSpPr>
          <p:cNvPr id="9" name="TextBox 9"/>
          <p:cNvSpPr txBox="1"/>
          <p:nvPr/>
        </p:nvSpPr>
        <p:spPr>
          <a:xfrm>
            <a:off x="74759" y="158103"/>
            <a:ext cx="12042483" cy="907300"/>
          </a:xfrm>
          <a:prstGeom prst="rect">
            <a:avLst/>
          </a:prstGeom>
        </p:spPr>
        <p:txBody>
          <a:bodyPr lIns="0" tIns="0" rIns="0" bIns="0" rtlCol="0" anchor="t">
            <a:spAutoFit/>
          </a:bodyPr>
          <a:lstStyle/>
          <a:p>
            <a:pPr defTabSz="609630">
              <a:lnSpc>
                <a:spcPts val="3688"/>
              </a:lnSpc>
            </a:pPr>
            <a:r>
              <a:rPr lang="en-US" sz="2634" b="1">
                <a:solidFill>
                  <a:srgbClr val="65FFE8"/>
                </a:solidFill>
                <a:latin typeface="Poppins Bold"/>
                <a:ea typeface="Poppins Bold"/>
                <a:cs typeface="Poppins Bold"/>
                <a:sym typeface="Poppins Bold"/>
              </a:rPr>
              <a:t>4.Seats Won by NDA Allianz Parties</a:t>
            </a:r>
          </a:p>
          <a:p>
            <a:pPr defTabSz="609630">
              <a:lnSpc>
                <a:spcPts val="3688"/>
              </a:lnSpc>
              <a:spcBef>
                <a:spcPct val="0"/>
              </a:spcBef>
            </a:pPr>
            <a:endParaRPr lang="en-US" sz="2634" b="1">
              <a:solidFill>
                <a:srgbClr val="65FFE8"/>
              </a:solidFill>
              <a:latin typeface="Poppins Bold"/>
              <a:ea typeface="Poppins Bold"/>
              <a:cs typeface="Poppins Bold"/>
              <a:sym typeface="Poppins Bold"/>
            </a:endParaRPr>
          </a:p>
        </p:txBody>
      </p:sp>
      <p:sp>
        <p:nvSpPr>
          <p:cNvPr id="10" name="TextBox 10"/>
          <p:cNvSpPr txBox="1"/>
          <p:nvPr/>
        </p:nvSpPr>
        <p:spPr>
          <a:xfrm>
            <a:off x="74759" y="761989"/>
            <a:ext cx="12042483" cy="6452920"/>
          </a:xfrm>
          <a:prstGeom prst="rect">
            <a:avLst/>
          </a:prstGeom>
        </p:spPr>
        <p:txBody>
          <a:bodyPr lIns="0" tIns="0" rIns="0" bIns="0" rtlCol="0" anchor="t">
            <a:spAutoFit/>
          </a:bodyPr>
          <a:lstStyle/>
          <a:p>
            <a:pPr defTabSz="609630">
              <a:lnSpc>
                <a:spcPts val="1846"/>
              </a:lnSpc>
            </a:pPr>
            <a:r>
              <a:rPr lang="en-US" sz="1318">
                <a:solidFill>
                  <a:srgbClr val="FFFFFF"/>
                </a:solidFill>
                <a:latin typeface="Poppins"/>
                <a:ea typeface="Poppins"/>
                <a:cs typeface="Poppins"/>
                <a:sym typeface="Poppins"/>
              </a:rPr>
              <a:t>SELECT </a:t>
            </a:r>
          </a:p>
          <a:p>
            <a:pPr defTabSz="609630">
              <a:lnSpc>
                <a:spcPts val="1846"/>
              </a:lnSpc>
            </a:pPr>
            <a:r>
              <a:rPr lang="en-US" sz="1318">
                <a:solidFill>
                  <a:srgbClr val="FFFFFF"/>
                </a:solidFill>
                <a:latin typeface="Poppins"/>
                <a:ea typeface="Poppins"/>
                <a:cs typeface="Poppins"/>
                <a:sym typeface="Poppins"/>
              </a:rPr>
              <a:t>    party as Party_Name,</a:t>
            </a:r>
          </a:p>
          <a:p>
            <a:pPr defTabSz="609630">
              <a:lnSpc>
                <a:spcPts val="1846"/>
              </a:lnSpc>
            </a:pPr>
            <a:r>
              <a:rPr lang="en-US" sz="1318">
                <a:solidFill>
                  <a:srgbClr val="FFFFFF"/>
                </a:solidFill>
                <a:latin typeface="Poppins"/>
                <a:ea typeface="Poppins"/>
                <a:cs typeface="Poppins"/>
                <a:sym typeface="Poppins"/>
              </a:rPr>
              <a:t>    won as Seats_Won</a:t>
            </a:r>
          </a:p>
          <a:p>
            <a:pPr defTabSz="609630">
              <a:lnSpc>
                <a:spcPts val="1846"/>
              </a:lnSpc>
            </a:pPr>
            <a:r>
              <a:rPr lang="en-US" sz="1318">
                <a:solidFill>
                  <a:srgbClr val="FFFFFF"/>
                </a:solidFill>
                <a:latin typeface="Poppins"/>
                <a:ea typeface="Poppins"/>
                <a:cs typeface="Poppins"/>
                <a:sym typeface="Poppins"/>
              </a:rPr>
              <a:t>FROM </a:t>
            </a:r>
          </a:p>
          <a:p>
            <a:pPr defTabSz="609630">
              <a:lnSpc>
                <a:spcPts val="1846"/>
              </a:lnSpc>
            </a:pPr>
            <a:r>
              <a:rPr lang="en-US" sz="1318">
                <a:solidFill>
                  <a:srgbClr val="FFFFFF"/>
                </a:solidFill>
                <a:latin typeface="Poppins"/>
                <a:ea typeface="Poppins"/>
                <a:cs typeface="Poppins"/>
                <a:sym typeface="Poppins"/>
              </a:rPr>
              <a:t>    partywise_results</a:t>
            </a:r>
          </a:p>
          <a:p>
            <a:pPr defTabSz="609630">
              <a:lnSpc>
                <a:spcPts val="1846"/>
              </a:lnSpc>
            </a:pPr>
            <a:r>
              <a:rPr lang="en-US" sz="1318">
                <a:solidFill>
                  <a:srgbClr val="FFFFFF"/>
                </a:solidFill>
                <a:latin typeface="Poppins"/>
                <a:ea typeface="Poppins"/>
                <a:cs typeface="Poppins"/>
                <a:sym typeface="Poppins"/>
              </a:rPr>
              <a:t>WHERE </a:t>
            </a:r>
          </a:p>
          <a:p>
            <a:pPr defTabSz="609630">
              <a:lnSpc>
                <a:spcPts val="1846"/>
              </a:lnSpc>
            </a:pPr>
            <a:r>
              <a:rPr lang="en-US" sz="1318">
                <a:solidFill>
                  <a:srgbClr val="FFFFFF"/>
                </a:solidFill>
                <a:latin typeface="Poppins"/>
                <a:ea typeface="Poppins"/>
                <a:cs typeface="Poppins"/>
                <a:sym typeface="Poppins"/>
              </a:rPr>
              <a:t>    party IN (</a:t>
            </a:r>
          </a:p>
          <a:p>
            <a:pPr defTabSz="609630">
              <a:lnSpc>
                <a:spcPts val="1846"/>
              </a:lnSpc>
            </a:pPr>
            <a:r>
              <a:rPr lang="en-US" sz="1318">
                <a:solidFill>
                  <a:srgbClr val="FFFFFF"/>
                </a:solidFill>
                <a:latin typeface="Poppins"/>
                <a:ea typeface="Poppins"/>
                <a:cs typeface="Poppins"/>
                <a:sym typeface="Poppins"/>
              </a:rPr>
              <a:t>        'Bharatiya Janata Party - BJP', </a:t>
            </a:r>
          </a:p>
          <a:p>
            <a:pPr defTabSz="609630">
              <a:lnSpc>
                <a:spcPts val="1846"/>
              </a:lnSpc>
            </a:pPr>
            <a:r>
              <a:rPr lang="en-US" sz="1318">
                <a:solidFill>
                  <a:srgbClr val="FFFFFF"/>
                </a:solidFill>
                <a:latin typeface="Poppins"/>
                <a:ea typeface="Poppins"/>
                <a:cs typeface="Poppins"/>
                <a:sym typeface="Poppins"/>
              </a:rPr>
              <a:t>        'Telugu Desam - TDP', </a:t>
            </a:r>
          </a:p>
          <a:p>
            <a:pPr defTabSz="609630">
              <a:lnSpc>
                <a:spcPts val="1846"/>
              </a:lnSpc>
            </a:pPr>
            <a:r>
              <a:rPr lang="en-US" sz="1318">
                <a:solidFill>
                  <a:srgbClr val="FFFFFF"/>
                </a:solidFill>
                <a:latin typeface="Poppins"/>
                <a:ea typeface="Poppins"/>
                <a:cs typeface="Poppins"/>
                <a:sym typeface="Poppins"/>
              </a:rPr>
              <a:t>       'Janata Dal (United) - JD(U)',</a:t>
            </a:r>
          </a:p>
          <a:p>
            <a:pPr defTabSz="609630">
              <a:lnSpc>
                <a:spcPts val="1846"/>
              </a:lnSpc>
            </a:pPr>
            <a:r>
              <a:rPr lang="en-US" sz="1318">
                <a:solidFill>
                  <a:srgbClr val="FFFFFF"/>
                </a:solidFill>
                <a:latin typeface="Poppins"/>
                <a:ea typeface="Poppins"/>
                <a:cs typeface="Poppins"/>
                <a:sym typeface="Poppins"/>
              </a:rPr>
              <a:t>        'Shiv Sena - SHS', </a:t>
            </a:r>
          </a:p>
          <a:p>
            <a:pPr defTabSz="609630">
              <a:lnSpc>
                <a:spcPts val="1846"/>
              </a:lnSpc>
            </a:pPr>
            <a:r>
              <a:rPr lang="en-US" sz="1318">
                <a:solidFill>
                  <a:srgbClr val="FFFFFF"/>
                </a:solidFill>
                <a:latin typeface="Poppins"/>
                <a:ea typeface="Poppins"/>
                <a:cs typeface="Poppins"/>
                <a:sym typeface="Poppins"/>
              </a:rPr>
              <a:t>        'AJSU Party - AJSUP', </a:t>
            </a:r>
          </a:p>
          <a:p>
            <a:pPr defTabSz="609630">
              <a:lnSpc>
                <a:spcPts val="1846"/>
              </a:lnSpc>
            </a:pPr>
            <a:r>
              <a:rPr lang="en-US" sz="1318">
                <a:solidFill>
                  <a:srgbClr val="FFFFFF"/>
                </a:solidFill>
                <a:latin typeface="Poppins"/>
                <a:ea typeface="Poppins"/>
                <a:cs typeface="Poppins"/>
                <a:sym typeface="Poppins"/>
              </a:rPr>
              <a:t>        'Apna Dal (Soneylal) - ADAL', </a:t>
            </a:r>
          </a:p>
          <a:p>
            <a:pPr defTabSz="609630">
              <a:lnSpc>
                <a:spcPts val="1846"/>
              </a:lnSpc>
            </a:pPr>
            <a:r>
              <a:rPr lang="en-US" sz="1318">
                <a:solidFill>
                  <a:srgbClr val="FFFFFF"/>
                </a:solidFill>
                <a:latin typeface="Poppins"/>
                <a:ea typeface="Poppins"/>
                <a:cs typeface="Poppins"/>
                <a:sym typeface="Poppins"/>
              </a:rPr>
              <a:t>        'Asom Gana Parishad - AGP',</a:t>
            </a:r>
          </a:p>
          <a:p>
            <a:pPr defTabSz="609630">
              <a:lnSpc>
                <a:spcPts val="1846"/>
              </a:lnSpc>
            </a:pPr>
            <a:r>
              <a:rPr lang="en-US" sz="1318">
                <a:solidFill>
                  <a:srgbClr val="FFFFFF"/>
                </a:solidFill>
                <a:latin typeface="Poppins"/>
                <a:ea typeface="Poppins"/>
                <a:cs typeface="Poppins"/>
                <a:sym typeface="Poppins"/>
              </a:rPr>
              <a:t>        'Hindustani Awam Morcha (Secular) - HAMS', </a:t>
            </a:r>
          </a:p>
          <a:p>
            <a:pPr defTabSz="609630">
              <a:lnSpc>
                <a:spcPts val="1846"/>
              </a:lnSpc>
            </a:pPr>
            <a:r>
              <a:rPr lang="en-US" sz="1318">
                <a:solidFill>
                  <a:srgbClr val="FFFFFF"/>
                </a:solidFill>
                <a:latin typeface="Poppins"/>
                <a:ea typeface="Poppins"/>
                <a:cs typeface="Poppins"/>
                <a:sym typeface="Poppins"/>
              </a:rPr>
              <a:t>        'Janasena Party - JnP', </a:t>
            </a:r>
          </a:p>
          <a:p>
            <a:pPr defTabSz="609630">
              <a:lnSpc>
                <a:spcPts val="1846"/>
              </a:lnSpc>
            </a:pPr>
            <a:r>
              <a:rPr lang="en-US" sz="1318">
                <a:solidFill>
                  <a:srgbClr val="FFFFFF"/>
                </a:solidFill>
                <a:latin typeface="Poppins"/>
                <a:ea typeface="Poppins"/>
                <a:cs typeface="Poppins"/>
                <a:sym typeface="Poppins"/>
              </a:rPr>
              <a:t>       'Janata Dal (Secular) - JD(S)',</a:t>
            </a:r>
          </a:p>
          <a:p>
            <a:pPr defTabSz="609630">
              <a:lnSpc>
                <a:spcPts val="1846"/>
              </a:lnSpc>
            </a:pPr>
            <a:r>
              <a:rPr lang="en-US" sz="1318">
                <a:solidFill>
                  <a:srgbClr val="FFFFFF"/>
                </a:solidFill>
                <a:latin typeface="Poppins"/>
                <a:ea typeface="Poppins"/>
                <a:cs typeface="Poppins"/>
                <a:sym typeface="Poppins"/>
              </a:rPr>
              <a:t>        'Lok Janshakti Party(Ram Vilas) - LJPRV', </a:t>
            </a:r>
          </a:p>
          <a:p>
            <a:pPr defTabSz="609630">
              <a:lnSpc>
                <a:spcPts val="1846"/>
              </a:lnSpc>
            </a:pPr>
            <a:r>
              <a:rPr lang="en-US" sz="1318">
                <a:solidFill>
                  <a:srgbClr val="FFFFFF"/>
                </a:solidFill>
                <a:latin typeface="Poppins"/>
                <a:ea typeface="Poppins"/>
                <a:cs typeface="Poppins"/>
                <a:sym typeface="Poppins"/>
              </a:rPr>
              <a:t>        'Nationalist Congress Party - NCP',</a:t>
            </a:r>
          </a:p>
          <a:p>
            <a:pPr defTabSz="609630">
              <a:lnSpc>
                <a:spcPts val="1846"/>
              </a:lnSpc>
            </a:pPr>
            <a:r>
              <a:rPr lang="en-US" sz="1318">
                <a:solidFill>
                  <a:srgbClr val="FFFFFF"/>
                </a:solidFill>
                <a:latin typeface="Poppins"/>
                <a:ea typeface="Poppins"/>
                <a:cs typeface="Poppins"/>
                <a:sym typeface="Poppins"/>
              </a:rPr>
              <a:t>        'Rashtriya Lok Dal - RLD', </a:t>
            </a:r>
          </a:p>
          <a:p>
            <a:pPr defTabSz="609630">
              <a:lnSpc>
                <a:spcPts val="1846"/>
              </a:lnSpc>
            </a:pPr>
            <a:r>
              <a:rPr lang="en-US" sz="1318">
                <a:solidFill>
                  <a:srgbClr val="FFFFFF"/>
                </a:solidFill>
                <a:latin typeface="Poppins"/>
                <a:ea typeface="Poppins"/>
                <a:cs typeface="Poppins"/>
                <a:sym typeface="Poppins"/>
              </a:rPr>
              <a:t>        'Sikkim Krantikari Morcha - SKM'</a:t>
            </a:r>
          </a:p>
          <a:p>
            <a:pPr defTabSz="609630">
              <a:lnSpc>
                <a:spcPts val="1846"/>
              </a:lnSpc>
            </a:pPr>
            <a:r>
              <a:rPr lang="en-US" sz="1318">
                <a:solidFill>
                  <a:srgbClr val="FFFFFF"/>
                </a:solidFill>
                <a:latin typeface="Poppins"/>
                <a:ea typeface="Poppins"/>
                <a:cs typeface="Poppins"/>
                <a:sym typeface="Poppins"/>
              </a:rPr>
              <a:t>    )</a:t>
            </a:r>
          </a:p>
          <a:p>
            <a:pPr defTabSz="609630">
              <a:lnSpc>
                <a:spcPts val="1846"/>
              </a:lnSpc>
            </a:pPr>
            <a:r>
              <a:rPr lang="en-US" sz="1318">
                <a:solidFill>
                  <a:srgbClr val="FFFFFF"/>
                </a:solidFill>
                <a:latin typeface="Poppins"/>
                <a:ea typeface="Poppins"/>
                <a:cs typeface="Poppins"/>
                <a:sym typeface="Poppins"/>
              </a:rPr>
              <a:t>ORDER BY Seats_Won DESC</a:t>
            </a:r>
          </a:p>
          <a:p>
            <a:pPr defTabSz="609630">
              <a:lnSpc>
                <a:spcPts val="1846"/>
              </a:lnSpc>
            </a:pPr>
            <a:endParaRPr lang="en-US" sz="1318">
              <a:solidFill>
                <a:srgbClr val="FFFFFF"/>
              </a:solidFill>
              <a:latin typeface="Poppins"/>
              <a:ea typeface="Poppins"/>
              <a:cs typeface="Poppins"/>
              <a:sym typeface="Poppins"/>
            </a:endParaRPr>
          </a:p>
          <a:p>
            <a:pPr defTabSz="609630">
              <a:lnSpc>
                <a:spcPts val="1846"/>
              </a:lnSpc>
            </a:pPr>
            <a:r>
              <a:rPr lang="en-US" sz="1318">
                <a:solidFill>
                  <a:srgbClr val="FFFFFF"/>
                </a:solidFill>
                <a:latin typeface="Poppins"/>
                <a:ea typeface="Poppins"/>
                <a:cs typeface="Poppins"/>
                <a:sym typeface="Poppins"/>
              </a:rPr>
              <a:t>    </a:t>
            </a:r>
          </a:p>
          <a:p>
            <a:pPr defTabSz="609630">
              <a:lnSpc>
                <a:spcPts val="1846"/>
              </a:lnSpc>
            </a:pPr>
            <a:endParaRPr lang="en-US" sz="1318">
              <a:solidFill>
                <a:srgbClr val="FFFFFF"/>
              </a:solidFill>
              <a:latin typeface="Poppins"/>
              <a:ea typeface="Poppins"/>
              <a:cs typeface="Poppins"/>
              <a:sym typeface="Poppins"/>
            </a:endParaRPr>
          </a:p>
          <a:p>
            <a:pPr defTabSz="609630">
              <a:lnSpc>
                <a:spcPts val="1846"/>
              </a:lnSpc>
            </a:pPr>
            <a:endParaRPr lang="en-US" sz="1318">
              <a:solidFill>
                <a:srgbClr val="FFFFFF"/>
              </a:solidFill>
              <a:latin typeface="Poppins"/>
              <a:ea typeface="Poppins"/>
              <a:cs typeface="Poppins"/>
              <a:sym typeface="Poppins"/>
            </a:endParaRPr>
          </a:p>
          <a:p>
            <a:pPr defTabSz="609630">
              <a:lnSpc>
                <a:spcPts val="1846"/>
              </a:lnSpc>
              <a:spcBef>
                <a:spcPct val="0"/>
              </a:spcBef>
            </a:pPr>
            <a:endParaRPr lang="en-US" sz="1318">
              <a:solidFill>
                <a:srgbClr val="FFFFFF"/>
              </a:solidFill>
              <a:latin typeface="Poppins"/>
              <a:ea typeface="Poppins"/>
              <a:cs typeface="Poppins"/>
              <a:sym typeface="Poppins"/>
            </a:endParaRPr>
          </a:p>
        </p:txBody>
      </p:sp>
      <p:sp>
        <p:nvSpPr>
          <p:cNvPr id="11" name="Freeform 11"/>
          <p:cNvSpPr/>
          <p:nvPr/>
        </p:nvSpPr>
        <p:spPr>
          <a:xfrm>
            <a:off x="7802255" y="1987207"/>
            <a:ext cx="3844379" cy="3332829"/>
          </a:xfrm>
          <a:custGeom>
            <a:avLst/>
            <a:gdLst/>
            <a:ahLst/>
            <a:cxnLst/>
            <a:rect l="l" t="t" r="r" b="b"/>
            <a:pathLst>
              <a:path w="5766569" h="4999243">
                <a:moveTo>
                  <a:pt x="0" y="0"/>
                </a:moveTo>
                <a:lnTo>
                  <a:pt x="5766569" y="0"/>
                </a:lnTo>
                <a:lnTo>
                  <a:pt x="5766569" y="4999243"/>
                </a:lnTo>
                <a:lnTo>
                  <a:pt x="0" y="4999243"/>
                </a:lnTo>
                <a:lnTo>
                  <a:pt x="0" y="0"/>
                </a:lnTo>
                <a:close/>
              </a:path>
            </a:pathLst>
          </a:custGeom>
          <a:blipFill>
            <a:blip r:embed="rId5"/>
            <a:stretch>
              <a:fillRect/>
            </a:stretch>
          </a:blipFill>
        </p:spPr>
      </p:sp>
      <p:sp>
        <p:nvSpPr>
          <p:cNvPr id="12" name="Freeform 12"/>
          <p:cNvSpPr/>
          <p:nvPr/>
        </p:nvSpPr>
        <p:spPr>
          <a:xfrm>
            <a:off x="10085204" y="126020"/>
            <a:ext cx="2258129" cy="1348137"/>
          </a:xfrm>
          <a:custGeom>
            <a:avLst/>
            <a:gdLst/>
            <a:ahLst/>
            <a:cxnLst/>
            <a:rect l="l" t="t" r="r" b="b"/>
            <a:pathLst>
              <a:path w="3387194" h="2022205">
                <a:moveTo>
                  <a:pt x="0" y="0"/>
                </a:moveTo>
                <a:lnTo>
                  <a:pt x="3387194" y="0"/>
                </a:lnTo>
                <a:lnTo>
                  <a:pt x="3387194" y="2022206"/>
                </a:lnTo>
                <a:lnTo>
                  <a:pt x="0" y="2022206"/>
                </a:lnTo>
                <a:lnTo>
                  <a:pt x="0" y="0"/>
                </a:lnTo>
                <a:close/>
              </a:path>
            </a:pathLst>
          </a:custGeom>
          <a:blipFill>
            <a:blip r:embed="rId6"/>
            <a:stretch>
              <a:fillRect/>
            </a:stretch>
          </a:blipFill>
        </p:spPr>
      </p:sp>
    </p:spTree>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250611" y="0"/>
            <a:ext cx="6346611" cy="6858000"/>
          </a:xfrm>
          <a:custGeom>
            <a:avLst/>
            <a:gdLst/>
            <a:ahLst/>
            <a:cxnLst/>
            <a:rect l="l" t="t" r="r" b="b"/>
            <a:pathLst>
              <a:path w="9519916" h="10287000">
                <a:moveTo>
                  <a:pt x="0" y="0"/>
                </a:moveTo>
                <a:lnTo>
                  <a:pt x="9519916" y="0"/>
                </a:lnTo>
                <a:lnTo>
                  <a:pt x="9519916" y="10287000"/>
                </a:lnTo>
                <a:lnTo>
                  <a:pt x="0" y="10287000"/>
                </a:lnTo>
                <a:lnTo>
                  <a:pt x="0" y="0"/>
                </a:lnTo>
                <a:close/>
              </a:path>
            </a:pathLst>
          </a:custGeom>
          <a:blipFill>
            <a:blip r:embed="rId2">
              <a:alphaModFix amt="31000"/>
            </a:blip>
            <a:stretch>
              <a:fillRect l="-54613" b="-91098"/>
            </a:stretch>
          </a:blipFill>
        </p:spPr>
      </p:sp>
      <p:sp>
        <p:nvSpPr>
          <p:cNvPr id="3" name="Freeform 3"/>
          <p:cNvSpPr/>
          <p:nvPr/>
        </p:nvSpPr>
        <p:spPr>
          <a:xfrm>
            <a:off x="6096000" y="0"/>
            <a:ext cx="6414574" cy="6858000"/>
          </a:xfrm>
          <a:custGeom>
            <a:avLst/>
            <a:gdLst/>
            <a:ahLst/>
            <a:cxnLst/>
            <a:rect l="l" t="t" r="r" b="b"/>
            <a:pathLst>
              <a:path w="9621861" h="10287000">
                <a:moveTo>
                  <a:pt x="0" y="0"/>
                </a:moveTo>
                <a:lnTo>
                  <a:pt x="9621861" y="0"/>
                </a:lnTo>
                <a:lnTo>
                  <a:pt x="9621861" y="10287000"/>
                </a:lnTo>
                <a:lnTo>
                  <a:pt x="0" y="10287000"/>
                </a:lnTo>
                <a:lnTo>
                  <a:pt x="0" y="0"/>
                </a:lnTo>
                <a:close/>
              </a:path>
            </a:pathLst>
          </a:custGeom>
          <a:blipFill>
            <a:blip r:embed="rId2">
              <a:alphaModFix amt="31000"/>
            </a:blip>
            <a:stretch>
              <a:fillRect r="-52975" b="-91098"/>
            </a:stretch>
          </a:blipFill>
        </p:spPr>
      </p:sp>
      <p:sp>
        <p:nvSpPr>
          <p:cNvPr id="4" name="Freeform 4"/>
          <p:cNvSpPr/>
          <p:nvPr/>
        </p:nvSpPr>
        <p:spPr>
          <a:xfrm rot="-5400000">
            <a:off x="11100268" y="5796176"/>
            <a:ext cx="210101" cy="283919"/>
          </a:xfrm>
          <a:custGeom>
            <a:avLst/>
            <a:gdLst/>
            <a:ahLst/>
            <a:cxnLst/>
            <a:rect l="l" t="t" r="r" b="b"/>
            <a:pathLst>
              <a:path w="315151" h="425879">
                <a:moveTo>
                  <a:pt x="0" y="0"/>
                </a:moveTo>
                <a:lnTo>
                  <a:pt x="315151" y="0"/>
                </a:lnTo>
                <a:lnTo>
                  <a:pt x="315151" y="425880"/>
                </a:lnTo>
                <a:lnTo>
                  <a:pt x="0" y="4258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685800" y="641350"/>
            <a:ext cx="1149747" cy="255904"/>
          </a:xfrm>
          <a:prstGeom prst="rect">
            <a:avLst/>
          </a:prstGeom>
        </p:spPr>
        <p:txBody>
          <a:bodyPr lIns="0" tIns="0" rIns="0" bIns="0" rtlCol="0" anchor="t">
            <a:spAutoFit/>
          </a:bodyPr>
          <a:lstStyle/>
          <a:p>
            <a:pPr algn="ctr" defTabSz="609630">
              <a:lnSpc>
                <a:spcPts val="2101"/>
              </a:lnSpc>
              <a:spcBef>
                <a:spcPct val="0"/>
              </a:spcBef>
            </a:pPr>
            <a:r>
              <a:rPr lang="en-US" sz="1501">
                <a:solidFill>
                  <a:srgbClr val="000000"/>
                </a:solidFill>
                <a:latin typeface="Poppins"/>
                <a:ea typeface="Poppins"/>
                <a:cs typeface="Poppins"/>
                <a:sym typeface="Poppins"/>
              </a:rPr>
              <a:t>1.Total Seats</a:t>
            </a:r>
          </a:p>
        </p:txBody>
      </p:sp>
      <p:sp>
        <p:nvSpPr>
          <p:cNvPr id="6" name="TextBox 6"/>
          <p:cNvSpPr txBox="1"/>
          <p:nvPr/>
        </p:nvSpPr>
        <p:spPr>
          <a:xfrm>
            <a:off x="74759" y="158103"/>
            <a:ext cx="12042483" cy="907300"/>
          </a:xfrm>
          <a:prstGeom prst="rect">
            <a:avLst/>
          </a:prstGeom>
        </p:spPr>
        <p:txBody>
          <a:bodyPr lIns="0" tIns="0" rIns="0" bIns="0" rtlCol="0" anchor="t">
            <a:spAutoFit/>
          </a:bodyPr>
          <a:lstStyle/>
          <a:p>
            <a:pPr defTabSz="609630">
              <a:lnSpc>
                <a:spcPts val="3688"/>
              </a:lnSpc>
            </a:pPr>
            <a:r>
              <a:rPr lang="en-US" sz="2634" b="1">
                <a:solidFill>
                  <a:srgbClr val="65FFE8"/>
                </a:solidFill>
                <a:latin typeface="Poppins Bold"/>
                <a:ea typeface="Poppins Bold"/>
                <a:cs typeface="Poppins Bold"/>
                <a:sym typeface="Poppins Bold"/>
              </a:rPr>
              <a:t>5.Total Seats Won by I.N.D.I.A. Allianz</a:t>
            </a:r>
          </a:p>
          <a:p>
            <a:pPr defTabSz="609630">
              <a:lnSpc>
                <a:spcPts val="3688"/>
              </a:lnSpc>
              <a:spcBef>
                <a:spcPct val="0"/>
              </a:spcBef>
            </a:pPr>
            <a:endParaRPr lang="en-US" sz="2634" b="1">
              <a:solidFill>
                <a:srgbClr val="65FFE8"/>
              </a:solidFill>
              <a:latin typeface="Poppins Bold"/>
              <a:ea typeface="Poppins Bold"/>
              <a:cs typeface="Poppins Bold"/>
              <a:sym typeface="Poppins Bold"/>
            </a:endParaRPr>
          </a:p>
        </p:txBody>
      </p:sp>
      <p:sp>
        <p:nvSpPr>
          <p:cNvPr id="7" name="TextBox 7"/>
          <p:cNvSpPr txBox="1"/>
          <p:nvPr/>
        </p:nvSpPr>
        <p:spPr>
          <a:xfrm>
            <a:off x="177109" y="560930"/>
            <a:ext cx="5918891" cy="6722674"/>
          </a:xfrm>
          <a:prstGeom prst="rect">
            <a:avLst/>
          </a:prstGeom>
        </p:spPr>
        <p:txBody>
          <a:bodyPr lIns="0" tIns="0" rIns="0" bIns="0" rtlCol="0" anchor="t">
            <a:spAutoFit/>
          </a:bodyPr>
          <a:lstStyle/>
          <a:p>
            <a:pPr defTabSz="609630">
              <a:lnSpc>
                <a:spcPts val="1488"/>
              </a:lnSpc>
            </a:pPr>
            <a:r>
              <a:rPr lang="en-US" sz="1063">
                <a:solidFill>
                  <a:srgbClr val="FFFFFF"/>
                </a:solidFill>
                <a:latin typeface="Poppins"/>
                <a:ea typeface="Poppins"/>
                <a:cs typeface="Poppins"/>
                <a:sym typeface="Poppins"/>
              </a:rPr>
              <a:t>SELECT </a:t>
            </a:r>
          </a:p>
          <a:p>
            <a:pPr defTabSz="609630">
              <a:lnSpc>
                <a:spcPts val="1488"/>
              </a:lnSpc>
            </a:pPr>
            <a:r>
              <a:rPr lang="en-US" sz="1063">
                <a:solidFill>
                  <a:srgbClr val="FFFFFF"/>
                </a:solidFill>
                <a:latin typeface="Poppins"/>
                <a:ea typeface="Poppins"/>
                <a:cs typeface="Poppins"/>
                <a:sym typeface="Poppins"/>
              </a:rPr>
              <a:t>    SUM(CASE </a:t>
            </a:r>
          </a:p>
          <a:p>
            <a:pPr defTabSz="609630">
              <a:lnSpc>
                <a:spcPts val="1488"/>
              </a:lnSpc>
            </a:pPr>
            <a:r>
              <a:rPr lang="en-US" sz="1063">
                <a:solidFill>
                  <a:srgbClr val="FFFFFF"/>
                </a:solidFill>
                <a:latin typeface="Poppins"/>
                <a:ea typeface="Poppins"/>
                <a:cs typeface="Poppins"/>
                <a:sym typeface="Poppins"/>
              </a:rPr>
              <a:t>            WHEN party IN (</a:t>
            </a:r>
          </a:p>
          <a:p>
            <a:pPr defTabSz="609630">
              <a:lnSpc>
                <a:spcPts val="1488"/>
              </a:lnSpc>
            </a:pPr>
            <a:r>
              <a:rPr lang="en-US" sz="1063">
                <a:solidFill>
                  <a:srgbClr val="FFFFFF"/>
                </a:solidFill>
                <a:latin typeface="Poppins"/>
                <a:ea typeface="Poppins"/>
                <a:cs typeface="Poppins"/>
                <a:sym typeface="Poppins"/>
              </a:rPr>
              <a:t>                'Indian National Congress - INC',</a:t>
            </a:r>
          </a:p>
          <a:p>
            <a:pPr defTabSz="609630">
              <a:lnSpc>
                <a:spcPts val="1488"/>
              </a:lnSpc>
            </a:pPr>
            <a:r>
              <a:rPr lang="en-US" sz="1063">
                <a:solidFill>
                  <a:srgbClr val="FFFFFF"/>
                </a:solidFill>
                <a:latin typeface="Poppins"/>
                <a:ea typeface="Poppins"/>
                <a:cs typeface="Poppins"/>
                <a:sym typeface="Poppins"/>
              </a:rPr>
              <a:t>                'Aam Aadmi Party - AAAP',</a:t>
            </a:r>
          </a:p>
          <a:p>
            <a:pPr defTabSz="609630">
              <a:lnSpc>
                <a:spcPts val="1488"/>
              </a:lnSpc>
            </a:pPr>
            <a:r>
              <a:rPr lang="en-US" sz="1063">
                <a:solidFill>
                  <a:srgbClr val="FFFFFF"/>
                </a:solidFill>
                <a:latin typeface="Poppins"/>
                <a:ea typeface="Poppins"/>
                <a:cs typeface="Poppins"/>
                <a:sym typeface="Poppins"/>
              </a:rPr>
              <a:t>                'All India Trinamool Congress - AITC',</a:t>
            </a:r>
          </a:p>
          <a:p>
            <a:pPr defTabSz="609630">
              <a:lnSpc>
                <a:spcPts val="1488"/>
              </a:lnSpc>
            </a:pPr>
            <a:r>
              <a:rPr lang="en-US" sz="1063">
                <a:solidFill>
                  <a:srgbClr val="FFFFFF"/>
                </a:solidFill>
                <a:latin typeface="Poppins"/>
                <a:ea typeface="Poppins"/>
                <a:cs typeface="Poppins"/>
                <a:sym typeface="Poppins"/>
              </a:rPr>
              <a:t>                'Bharat Adivasi Party - BHRTADVSIP',</a:t>
            </a:r>
          </a:p>
          <a:p>
            <a:pPr defTabSz="609630">
              <a:lnSpc>
                <a:spcPts val="1488"/>
              </a:lnSpc>
            </a:pPr>
            <a:r>
              <a:rPr lang="en-US" sz="1063">
                <a:solidFill>
                  <a:srgbClr val="FFFFFF"/>
                </a:solidFill>
                <a:latin typeface="Poppins"/>
                <a:ea typeface="Poppins"/>
                <a:cs typeface="Poppins"/>
                <a:sym typeface="Poppins"/>
              </a:rPr>
              <a:t>                'Communist Party of India (Marxist) - CPI(M)',</a:t>
            </a:r>
          </a:p>
          <a:p>
            <a:pPr defTabSz="609630">
              <a:lnSpc>
                <a:spcPts val="1488"/>
              </a:lnSpc>
            </a:pPr>
            <a:r>
              <a:rPr lang="en-US" sz="1063">
                <a:solidFill>
                  <a:srgbClr val="FFFFFF"/>
                </a:solidFill>
                <a:latin typeface="Poppins"/>
                <a:ea typeface="Poppins"/>
                <a:cs typeface="Poppins"/>
                <a:sym typeface="Poppins"/>
              </a:rPr>
              <a:t>                'Communist Party of India (Marxist-Leninist) (Liberation) - CPI(ML)(L)',</a:t>
            </a:r>
          </a:p>
          <a:p>
            <a:pPr defTabSz="609630">
              <a:lnSpc>
                <a:spcPts val="1488"/>
              </a:lnSpc>
            </a:pPr>
            <a:r>
              <a:rPr lang="en-US" sz="1063">
                <a:solidFill>
                  <a:srgbClr val="FFFFFF"/>
                </a:solidFill>
                <a:latin typeface="Poppins"/>
                <a:ea typeface="Poppins"/>
                <a:cs typeface="Poppins"/>
                <a:sym typeface="Poppins"/>
              </a:rPr>
              <a:t>                'Communist Party of India - CPI',</a:t>
            </a:r>
          </a:p>
          <a:p>
            <a:pPr defTabSz="609630">
              <a:lnSpc>
                <a:spcPts val="1488"/>
              </a:lnSpc>
            </a:pPr>
            <a:r>
              <a:rPr lang="en-US" sz="1063">
                <a:solidFill>
                  <a:srgbClr val="FFFFFF"/>
                </a:solidFill>
                <a:latin typeface="Poppins"/>
                <a:ea typeface="Poppins"/>
                <a:cs typeface="Poppins"/>
                <a:sym typeface="Poppins"/>
              </a:rPr>
              <a:t>                'Dravida Munnetra Kazhagam - DMK',</a:t>
            </a:r>
          </a:p>
          <a:p>
            <a:pPr defTabSz="609630">
              <a:lnSpc>
                <a:spcPts val="1488"/>
              </a:lnSpc>
            </a:pPr>
            <a:r>
              <a:rPr lang="en-US" sz="1063">
                <a:solidFill>
                  <a:srgbClr val="FFFFFF"/>
                </a:solidFill>
                <a:latin typeface="Poppins"/>
                <a:ea typeface="Poppins"/>
                <a:cs typeface="Poppins"/>
                <a:sym typeface="Poppins"/>
              </a:rPr>
              <a:t>                'Indian Union Muslim League - IUML',</a:t>
            </a:r>
          </a:p>
          <a:p>
            <a:pPr defTabSz="609630">
              <a:lnSpc>
                <a:spcPts val="1488"/>
              </a:lnSpc>
            </a:pPr>
            <a:r>
              <a:rPr lang="en-US" sz="1063">
                <a:solidFill>
                  <a:srgbClr val="FFFFFF"/>
                </a:solidFill>
                <a:latin typeface="Poppins"/>
                <a:ea typeface="Poppins"/>
                <a:cs typeface="Poppins"/>
                <a:sym typeface="Poppins"/>
              </a:rPr>
              <a:t>                'Nat`Jammu &amp; Kashmir National Conference - JKN',</a:t>
            </a:r>
          </a:p>
          <a:p>
            <a:pPr defTabSz="609630">
              <a:lnSpc>
                <a:spcPts val="1488"/>
              </a:lnSpc>
            </a:pPr>
            <a:r>
              <a:rPr lang="en-US" sz="1063">
                <a:solidFill>
                  <a:srgbClr val="FFFFFF"/>
                </a:solidFill>
                <a:latin typeface="Poppins"/>
                <a:ea typeface="Poppins"/>
                <a:cs typeface="Poppins"/>
                <a:sym typeface="Poppins"/>
              </a:rPr>
              <a:t>                'Jharkhand Mukti Morcha - JMM',</a:t>
            </a:r>
          </a:p>
          <a:p>
            <a:pPr defTabSz="609630">
              <a:lnSpc>
                <a:spcPts val="1488"/>
              </a:lnSpc>
            </a:pPr>
            <a:r>
              <a:rPr lang="en-US" sz="1063">
                <a:solidFill>
                  <a:srgbClr val="FFFFFF"/>
                </a:solidFill>
                <a:latin typeface="Poppins"/>
                <a:ea typeface="Poppins"/>
                <a:cs typeface="Poppins"/>
                <a:sym typeface="Poppins"/>
              </a:rPr>
              <a:t>                'Jammu &amp; Kashmir National Conference - JKN',</a:t>
            </a:r>
          </a:p>
          <a:p>
            <a:pPr defTabSz="609630">
              <a:lnSpc>
                <a:spcPts val="1488"/>
              </a:lnSpc>
            </a:pPr>
            <a:r>
              <a:rPr lang="en-US" sz="1063">
                <a:solidFill>
                  <a:srgbClr val="FFFFFF"/>
                </a:solidFill>
                <a:latin typeface="Poppins"/>
                <a:ea typeface="Poppins"/>
                <a:cs typeface="Poppins"/>
                <a:sym typeface="Poppins"/>
              </a:rPr>
              <a:t>                'Kerala Congress - KEC',</a:t>
            </a:r>
          </a:p>
          <a:p>
            <a:pPr defTabSz="609630">
              <a:lnSpc>
                <a:spcPts val="1488"/>
              </a:lnSpc>
            </a:pPr>
            <a:r>
              <a:rPr lang="en-US" sz="1063">
                <a:solidFill>
                  <a:srgbClr val="FFFFFF"/>
                </a:solidFill>
                <a:latin typeface="Poppins"/>
                <a:ea typeface="Poppins"/>
                <a:cs typeface="Poppins"/>
                <a:sym typeface="Poppins"/>
              </a:rPr>
              <a:t>                'Marumalarchi Dravida Munnetra Kazhagam - MDMK',</a:t>
            </a:r>
          </a:p>
          <a:p>
            <a:pPr defTabSz="609630">
              <a:lnSpc>
                <a:spcPts val="1488"/>
              </a:lnSpc>
            </a:pPr>
            <a:r>
              <a:rPr lang="en-US" sz="1063">
                <a:solidFill>
                  <a:srgbClr val="FFFFFF"/>
                </a:solidFill>
                <a:latin typeface="Poppins"/>
                <a:ea typeface="Poppins"/>
                <a:cs typeface="Poppins"/>
                <a:sym typeface="Poppins"/>
              </a:rPr>
              <a:t>                'Nationalist Congress Party Sharadchandra Pawar - NCPSP',</a:t>
            </a:r>
          </a:p>
          <a:p>
            <a:pPr defTabSz="609630">
              <a:lnSpc>
                <a:spcPts val="1488"/>
              </a:lnSpc>
            </a:pPr>
            <a:r>
              <a:rPr lang="en-US" sz="1063">
                <a:solidFill>
                  <a:srgbClr val="FFFFFF"/>
                </a:solidFill>
                <a:latin typeface="Poppins"/>
                <a:ea typeface="Poppins"/>
                <a:cs typeface="Poppins"/>
                <a:sym typeface="Poppins"/>
              </a:rPr>
              <a:t>                'Rashtriya Janata Dal - RJD',</a:t>
            </a:r>
          </a:p>
          <a:p>
            <a:pPr defTabSz="609630">
              <a:lnSpc>
                <a:spcPts val="1488"/>
              </a:lnSpc>
            </a:pPr>
            <a:r>
              <a:rPr lang="en-US" sz="1063">
                <a:solidFill>
                  <a:srgbClr val="FFFFFF"/>
                </a:solidFill>
                <a:latin typeface="Poppins"/>
                <a:ea typeface="Poppins"/>
                <a:cs typeface="Poppins"/>
                <a:sym typeface="Poppins"/>
              </a:rPr>
              <a:t>                'Rashtriya Loktantrik Party - RLTP',</a:t>
            </a:r>
          </a:p>
          <a:p>
            <a:pPr defTabSz="609630">
              <a:lnSpc>
                <a:spcPts val="1488"/>
              </a:lnSpc>
            </a:pPr>
            <a:r>
              <a:rPr lang="en-US" sz="1063">
                <a:solidFill>
                  <a:srgbClr val="FFFFFF"/>
                </a:solidFill>
                <a:latin typeface="Poppins"/>
                <a:ea typeface="Poppins"/>
                <a:cs typeface="Poppins"/>
                <a:sym typeface="Poppins"/>
              </a:rPr>
              <a:t>                'Revolutionary Socialist Party - RSP',</a:t>
            </a:r>
          </a:p>
          <a:p>
            <a:pPr defTabSz="609630">
              <a:lnSpc>
                <a:spcPts val="1488"/>
              </a:lnSpc>
            </a:pPr>
            <a:r>
              <a:rPr lang="en-US" sz="1063">
                <a:solidFill>
                  <a:srgbClr val="FFFFFF"/>
                </a:solidFill>
                <a:latin typeface="Poppins"/>
                <a:ea typeface="Poppins"/>
                <a:cs typeface="Poppins"/>
                <a:sym typeface="Poppins"/>
              </a:rPr>
              <a:t>                'Samajwadi Party - SP',</a:t>
            </a:r>
          </a:p>
          <a:p>
            <a:pPr defTabSz="609630">
              <a:lnSpc>
                <a:spcPts val="1488"/>
              </a:lnSpc>
            </a:pPr>
            <a:r>
              <a:rPr lang="en-US" sz="1063">
                <a:solidFill>
                  <a:srgbClr val="FFFFFF"/>
                </a:solidFill>
                <a:latin typeface="Poppins"/>
                <a:ea typeface="Poppins"/>
                <a:cs typeface="Poppins"/>
                <a:sym typeface="Poppins"/>
              </a:rPr>
              <a:t>                'Shiv Sena (Uddhav Balasaheb Thackrey) - SHSUBT',</a:t>
            </a:r>
          </a:p>
          <a:p>
            <a:pPr defTabSz="609630">
              <a:lnSpc>
                <a:spcPts val="1488"/>
              </a:lnSpc>
            </a:pPr>
            <a:r>
              <a:rPr lang="en-US" sz="1063">
                <a:solidFill>
                  <a:srgbClr val="FFFFFF"/>
                </a:solidFill>
                <a:latin typeface="Poppins"/>
                <a:ea typeface="Poppins"/>
                <a:cs typeface="Poppins"/>
                <a:sym typeface="Poppins"/>
              </a:rPr>
              <a:t>                'Viduthalai Chiruthaigal Katchi - VCK'</a:t>
            </a:r>
          </a:p>
          <a:p>
            <a:pPr defTabSz="609630">
              <a:lnSpc>
                <a:spcPts val="1488"/>
              </a:lnSpc>
            </a:pPr>
            <a:r>
              <a:rPr lang="en-US" sz="1063">
                <a:solidFill>
                  <a:srgbClr val="FFFFFF"/>
                </a:solidFill>
                <a:latin typeface="Poppins"/>
                <a:ea typeface="Poppins"/>
                <a:cs typeface="Poppins"/>
                <a:sym typeface="Poppins"/>
              </a:rPr>
              <a:t>            ) THEN [Won]</a:t>
            </a:r>
          </a:p>
          <a:p>
            <a:pPr defTabSz="609630">
              <a:lnSpc>
                <a:spcPts val="1488"/>
              </a:lnSpc>
            </a:pPr>
            <a:r>
              <a:rPr lang="en-US" sz="1063">
                <a:solidFill>
                  <a:srgbClr val="FFFFFF"/>
                </a:solidFill>
                <a:latin typeface="Poppins"/>
                <a:ea typeface="Poppins"/>
                <a:cs typeface="Poppins"/>
                <a:sym typeface="Poppins"/>
              </a:rPr>
              <a:t>            ELSE 0 </a:t>
            </a:r>
          </a:p>
          <a:p>
            <a:pPr defTabSz="609630">
              <a:lnSpc>
                <a:spcPts val="1488"/>
              </a:lnSpc>
            </a:pPr>
            <a:r>
              <a:rPr lang="en-US" sz="1063">
                <a:solidFill>
                  <a:srgbClr val="FFFFFF"/>
                </a:solidFill>
                <a:latin typeface="Poppins"/>
                <a:ea typeface="Poppins"/>
                <a:cs typeface="Poppins"/>
                <a:sym typeface="Poppins"/>
              </a:rPr>
              <a:t>        END) AS INDIA_Total_Seats_Won</a:t>
            </a:r>
          </a:p>
          <a:p>
            <a:pPr defTabSz="609630">
              <a:lnSpc>
                <a:spcPts val="1488"/>
              </a:lnSpc>
            </a:pPr>
            <a:r>
              <a:rPr lang="en-US" sz="1063">
                <a:solidFill>
                  <a:srgbClr val="FFFFFF"/>
                </a:solidFill>
                <a:latin typeface="Poppins"/>
                <a:ea typeface="Poppins"/>
                <a:cs typeface="Poppins"/>
                <a:sym typeface="Poppins"/>
              </a:rPr>
              <a:t>FROM </a:t>
            </a:r>
          </a:p>
          <a:p>
            <a:pPr defTabSz="609630">
              <a:lnSpc>
                <a:spcPts val="1488"/>
              </a:lnSpc>
            </a:pPr>
            <a:r>
              <a:rPr lang="en-US" sz="1063">
                <a:solidFill>
                  <a:srgbClr val="FFFFFF"/>
                </a:solidFill>
                <a:latin typeface="Poppins"/>
                <a:ea typeface="Poppins"/>
                <a:cs typeface="Poppins"/>
                <a:sym typeface="Poppins"/>
              </a:rPr>
              <a:t>    partywise_results</a:t>
            </a:r>
          </a:p>
          <a:p>
            <a:pPr defTabSz="609630">
              <a:lnSpc>
                <a:spcPts val="1488"/>
              </a:lnSpc>
            </a:pPr>
            <a:endParaRPr lang="en-US" sz="1063">
              <a:solidFill>
                <a:srgbClr val="FFFFFF"/>
              </a:solidFill>
              <a:latin typeface="Poppins"/>
              <a:ea typeface="Poppins"/>
              <a:cs typeface="Poppins"/>
              <a:sym typeface="Poppins"/>
            </a:endParaRPr>
          </a:p>
          <a:p>
            <a:pPr defTabSz="609630">
              <a:lnSpc>
                <a:spcPts val="1488"/>
              </a:lnSpc>
            </a:pPr>
            <a:r>
              <a:rPr lang="en-US" sz="1063">
                <a:solidFill>
                  <a:srgbClr val="FFFFFF"/>
                </a:solidFill>
                <a:latin typeface="Poppins"/>
                <a:ea typeface="Poppins"/>
                <a:cs typeface="Poppins"/>
                <a:sym typeface="Poppins"/>
              </a:rPr>
              <a:t>        '</a:t>
            </a:r>
          </a:p>
          <a:p>
            <a:pPr defTabSz="609630">
              <a:lnSpc>
                <a:spcPts val="1488"/>
              </a:lnSpc>
            </a:pPr>
            <a:r>
              <a:rPr lang="en-US" sz="1063">
                <a:solidFill>
                  <a:srgbClr val="FFFFFF"/>
                </a:solidFill>
                <a:latin typeface="Poppins"/>
                <a:ea typeface="Poppins"/>
                <a:cs typeface="Poppins"/>
                <a:sym typeface="Poppins"/>
              </a:rPr>
              <a:t>    </a:t>
            </a:r>
          </a:p>
          <a:p>
            <a:pPr defTabSz="609630">
              <a:lnSpc>
                <a:spcPts val="1488"/>
              </a:lnSpc>
            </a:pPr>
            <a:endParaRPr lang="en-US" sz="1063">
              <a:solidFill>
                <a:srgbClr val="FFFFFF"/>
              </a:solidFill>
              <a:latin typeface="Poppins"/>
              <a:ea typeface="Poppins"/>
              <a:cs typeface="Poppins"/>
              <a:sym typeface="Poppins"/>
            </a:endParaRPr>
          </a:p>
          <a:p>
            <a:pPr defTabSz="609630">
              <a:lnSpc>
                <a:spcPts val="1488"/>
              </a:lnSpc>
            </a:pPr>
            <a:endParaRPr lang="en-US" sz="1063">
              <a:solidFill>
                <a:srgbClr val="FFFFFF"/>
              </a:solidFill>
              <a:latin typeface="Poppins"/>
              <a:ea typeface="Poppins"/>
              <a:cs typeface="Poppins"/>
              <a:sym typeface="Poppins"/>
            </a:endParaRPr>
          </a:p>
          <a:p>
            <a:pPr defTabSz="609630">
              <a:lnSpc>
                <a:spcPts val="1488"/>
              </a:lnSpc>
              <a:spcBef>
                <a:spcPct val="0"/>
              </a:spcBef>
            </a:pPr>
            <a:endParaRPr lang="en-US" sz="1063">
              <a:solidFill>
                <a:srgbClr val="FFFFFF"/>
              </a:solidFill>
              <a:latin typeface="Poppins"/>
              <a:ea typeface="Poppins"/>
              <a:cs typeface="Poppins"/>
              <a:sym typeface="Poppins"/>
            </a:endParaRPr>
          </a:p>
        </p:txBody>
      </p:sp>
      <p:sp>
        <p:nvSpPr>
          <p:cNvPr id="8" name="Freeform 8"/>
          <p:cNvSpPr/>
          <p:nvPr/>
        </p:nvSpPr>
        <p:spPr>
          <a:xfrm>
            <a:off x="7705086" y="4506233"/>
            <a:ext cx="4175170" cy="863828"/>
          </a:xfrm>
          <a:custGeom>
            <a:avLst/>
            <a:gdLst/>
            <a:ahLst/>
            <a:cxnLst/>
            <a:rect l="l" t="t" r="r" b="b"/>
            <a:pathLst>
              <a:path w="6262755" h="1295742">
                <a:moveTo>
                  <a:pt x="0" y="0"/>
                </a:moveTo>
                <a:lnTo>
                  <a:pt x="6262755" y="0"/>
                </a:lnTo>
                <a:lnTo>
                  <a:pt x="6262755" y="1295742"/>
                </a:lnTo>
                <a:lnTo>
                  <a:pt x="0" y="1295742"/>
                </a:lnTo>
                <a:lnTo>
                  <a:pt x="0" y="0"/>
                </a:lnTo>
                <a:close/>
              </a:path>
            </a:pathLst>
          </a:custGeom>
          <a:blipFill>
            <a:blip r:embed="rId5"/>
            <a:stretch>
              <a:fillRect/>
            </a:stretch>
          </a:blipFill>
        </p:spPr>
      </p:sp>
      <p:sp>
        <p:nvSpPr>
          <p:cNvPr id="9" name="Freeform 9"/>
          <p:cNvSpPr/>
          <p:nvPr/>
        </p:nvSpPr>
        <p:spPr>
          <a:xfrm>
            <a:off x="10085204" y="126020"/>
            <a:ext cx="2258129" cy="1348137"/>
          </a:xfrm>
          <a:custGeom>
            <a:avLst/>
            <a:gdLst/>
            <a:ahLst/>
            <a:cxnLst/>
            <a:rect l="l" t="t" r="r" b="b"/>
            <a:pathLst>
              <a:path w="3387194" h="2022205">
                <a:moveTo>
                  <a:pt x="0" y="0"/>
                </a:moveTo>
                <a:lnTo>
                  <a:pt x="3387194" y="0"/>
                </a:lnTo>
                <a:lnTo>
                  <a:pt x="3387194" y="2022206"/>
                </a:lnTo>
                <a:lnTo>
                  <a:pt x="0" y="2022206"/>
                </a:lnTo>
                <a:lnTo>
                  <a:pt x="0" y="0"/>
                </a:lnTo>
                <a:close/>
              </a:path>
            </a:pathLst>
          </a:custGeom>
          <a:blipFill>
            <a:blip r:embed="rId6"/>
            <a:stretch>
              <a:fillRect/>
            </a:stretch>
          </a:blipFill>
        </p:spPr>
      </p:sp>
    </p:spTree>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250611" y="0"/>
            <a:ext cx="6346611" cy="6858000"/>
          </a:xfrm>
          <a:custGeom>
            <a:avLst/>
            <a:gdLst/>
            <a:ahLst/>
            <a:cxnLst/>
            <a:rect l="l" t="t" r="r" b="b"/>
            <a:pathLst>
              <a:path w="9519916" h="10287000">
                <a:moveTo>
                  <a:pt x="0" y="0"/>
                </a:moveTo>
                <a:lnTo>
                  <a:pt x="9519916" y="0"/>
                </a:lnTo>
                <a:lnTo>
                  <a:pt x="9519916" y="10287000"/>
                </a:lnTo>
                <a:lnTo>
                  <a:pt x="0" y="10287000"/>
                </a:lnTo>
                <a:lnTo>
                  <a:pt x="0" y="0"/>
                </a:lnTo>
                <a:close/>
              </a:path>
            </a:pathLst>
          </a:custGeom>
          <a:blipFill>
            <a:blip r:embed="rId2">
              <a:alphaModFix amt="31000"/>
            </a:blip>
            <a:stretch>
              <a:fillRect l="-54613" b="-91098"/>
            </a:stretch>
          </a:blipFill>
        </p:spPr>
      </p:sp>
      <p:sp>
        <p:nvSpPr>
          <p:cNvPr id="3" name="Freeform 3"/>
          <p:cNvSpPr/>
          <p:nvPr/>
        </p:nvSpPr>
        <p:spPr>
          <a:xfrm>
            <a:off x="6096000" y="0"/>
            <a:ext cx="6414574" cy="6858000"/>
          </a:xfrm>
          <a:custGeom>
            <a:avLst/>
            <a:gdLst/>
            <a:ahLst/>
            <a:cxnLst/>
            <a:rect l="l" t="t" r="r" b="b"/>
            <a:pathLst>
              <a:path w="9621861" h="10287000">
                <a:moveTo>
                  <a:pt x="0" y="0"/>
                </a:moveTo>
                <a:lnTo>
                  <a:pt x="9621861" y="0"/>
                </a:lnTo>
                <a:lnTo>
                  <a:pt x="9621861" y="10287000"/>
                </a:lnTo>
                <a:lnTo>
                  <a:pt x="0" y="10287000"/>
                </a:lnTo>
                <a:lnTo>
                  <a:pt x="0" y="0"/>
                </a:lnTo>
                <a:close/>
              </a:path>
            </a:pathLst>
          </a:custGeom>
          <a:blipFill>
            <a:blip r:embed="rId2">
              <a:alphaModFix amt="31000"/>
            </a:blip>
            <a:stretch>
              <a:fillRect r="-52975" b="-91098"/>
            </a:stretch>
          </a:blipFill>
        </p:spPr>
      </p:sp>
      <p:sp>
        <p:nvSpPr>
          <p:cNvPr id="4" name="Freeform 4"/>
          <p:cNvSpPr/>
          <p:nvPr/>
        </p:nvSpPr>
        <p:spPr>
          <a:xfrm>
            <a:off x="7971231" y="1448808"/>
            <a:ext cx="3534969" cy="3576557"/>
          </a:xfrm>
          <a:custGeom>
            <a:avLst/>
            <a:gdLst/>
            <a:ahLst/>
            <a:cxnLst/>
            <a:rect l="l" t="t" r="r" b="b"/>
            <a:pathLst>
              <a:path w="5302454" h="5364836">
                <a:moveTo>
                  <a:pt x="0" y="0"/>
                </a:moveTo>
                <a:lnTo>
                  <a:pt x="5302454" y="0"/>
                </a:lnTo>
                <a:lnTo>
                  <a:pt x="5302454" y="5364836"/>
                </a:lnTo>
                <a:lnTo>
                  <a:pt x="0" y="5364836"/>
                </a:lnTo>
                <a:lnTo>
                  <a:pt x="0" y="0"/>
                </a:lnTo>
                <a:close/>
              </a:path>
            </a:pathLst>
          </a:custGeom>
          <a:blipFill>
            <a:blip r:embed="rId3"/>
            <a:stretch>
              <a:fillRect/>
            </a:stretch>
          </a:blipFill>
        </p:spPr>
      </p:sp>
      <p:sp>
        <p:nvSpPr>
          <p:cNvPr id="5" name="TextBox 5"/>
          <p:cNvSpPr txBox="1"/>
          <p:nvPr/>
        </p:nvSpPr>
        <p:spPr>
          <a:xfrm>
            <a:off x="685800" y="641350"/>
            <a:ext cx="1149747" cy="255904"/>
          </a:xfrm>
          <a:prstGeom prst="rect">
            <a:avLst/>
          </a:prstGeom>
        </p:spPr>
        <p:txBody>
          <a:bodyPr lIns="0" tIns="0" rIns="0" bIns="0" rtlCol="0" anchor="t">
            <a:spAutoFit/>
          </a:bodyPr>
          <a:lstStyle/>
          <a:p>
            <a:pPr algn="ctr" defTabSz="609630">
              <a:lnSpc>
                <a:spcPts val="2101"/>
              </a:lnSpc>
              <a:spcBef>
                <a:spcPct val="0"/>
              </a:spcBef>
            </a:pPr>
            <a:r>
              <a:rPr lang="en-US" sz="1501">
                <a:solidFill>
                  <a:srgbClr val="000000"/>
                </a:solidFill>
                <a:latin typeface="Poppins"/>
                <a:ea typeface="Poppins"/>
                <a:cs typeface="Poppins"/>
                <a:sym typeface="Poppins"/>
              </a:rPr>
              <a:t>1.Total Seats</a:t>
            </a:r>
          </a:p>
        </p:txBody>
      </p:sp>
      <p:sp>
        <p:nvSpPr>
          <p:cNvPr id="6" name="TextBox 6"/>
          <p:cNvSpPr txBox="1"/>
          <p:nvPr/>
        </p:nvSpPr>
        <p:spPr>
          <a:xfrm>
            <a:off x="0" y="-205134"/>
            <a:ext cx="7382342" cy="1856919"/>
          </a:xfrm>
          <a:prstGeom prst="rect">
            <a:avLst/>
          </a:prstGeom>
        </p:spPr>
        <p:txBody>
          <a:bodyPr lIns="0" tIns="0" rIns="0" bIns="0" rtlCol="0" anchor="t">
            <a:spAutoFit/>
          </a:bodyPr>
          <a:lstStyle/>
          <a:p>
            <a:pPr defTabSz="609630">
              <a:lnSpc>
                <a:spcPts val="3718"/>
              </a:lnSpc>
            </a:pPr>
            <a:endParaRPr sz="1200">
              <a:solidFill>
                <a:prstClr val="black"/>
              </a:solidFill>
              <a:latin typeface="Calibri"/>
            </a:endParaRPr>
          </a:p>
          <a:p>
            <a:pPr defTabSz="609630">
              <a:lnSpc>
                <a:spcPts val="3718"/>
              </a:lnSpc>
            </a:pPr>
            <a:r>
              <a:rPr lang="en-US" sz="2655" b="1">
                <a:solidFill>
                  <a:srgbClr val="65FFE8"/>
                </a:solidFill>
                <a:latin typeface="Poppins Bold"/>
                <a:ea typeface="Poppins Bold"/>
                <a:cs typeface="Poppins Bold"/>
                <a:sym typeface="Poppins Bold"/>
              </a:rPr>
              <a:t>6.Seats Won by I.N.D.I.A. Allianz Parties</a:t>
            </a:r>
          </a:p>
          <a:p>
            <a:pPr defTabSz="609630">
              <a:lnSpc>
                <a:spcPts val="3718"/>
              </a:lnSpc>
            </a:pPr>
            <a:endParaRPr lang="en-US" sz="2655" b="1">
              <a:solidFill>
                <a:srgbClr val="65FFE8"/>
              </a:solidFill>
              <a:latin typeface="Poppins Bold"/>
              <a:ea typeface="Poppins Bold"/>
              <a:cs typeface="Poppins Bold"/>
              <a:sym typeface="Poppins Bold"/>
            </a:endParaRPr>
          </a:p>
          <a:p>
            <a:pPr defTabSz="609630">
              <a:lnSpc>
                <a:spcPts val="3718"/>
              </a:lnSpc>
              <a:spcBef>
                <a:spcPct val="0"/>
              </a:spcBef>
            </a:pPr>
            <a:endParaRPr lang="en-US" sz="2655" b="1">
              <a:solidFill>
                <a:srgbClr val="65FFE8"/>
              </a:solidFill>
              <a:latin typeface="Poppins Bold"/>
              <a:ea typeface="Poppins Bold"/>
              <a:cs typeface="Poppins Bold"/>
              <a:sym typeface="Poppins Bold"/>
            </a:endParaRPr>
          </a:p>
        </p:txBody>
      </p:sp>
      <p:sp>
        <p:nvSpPr>
          <p:cNvPr id="7" name="TextBox 7"/>
          <p:cNvSpPr txBox="1"/>
          <p:nvPr/>
        </p:nvSpPr>
        <p:spPr>
          <a:xfrm>
            <a:off x="177109" y="882628"/>
            <a:ext cx="5918891" cy="7299755"/>
          </a:xfrm>
          <a:prstGeom prst="rect">
            <a:avLst/>
          </a:prstGeom>
        </p:spPr>
        <p:txBody>
          <a:bodyPr lIns="0" tIns="0" rIns="0" bIns="0" rtlCol="0" anchor="t">
            <a:spAutoFit/>
          </a:bodyPr>
          <a:lstStyle/>
          <a:p>
            <a:pPr defTabSz="609630">
              <a:lnSpc>
                <a:spcPts val="1488"/>
              </a:lnSpc>
            </a:pPr>
            <a:r>
              <a:rPr lang="en-US" sz="1063">
                <a:solidFill>
                  <a:srgbClr val="FFFFFF"/>
                </a:solidFill>
                <a:latin typeface="Poppins"/>
                <a:ea typeface="Poppins"/>
                <a:cs typeface="Poppins"/>
                <a:sym typeface="Poppins"/>
              </a:rPr>
              <a:t>SELECT </a:t>
            </a:r>
          </a:p>
          <a:p>
            <a:pPr defTabSz="609630">
              <a:lnSpc>
                <a:spcPts val="1488"/>
              </a:lnSpc>
            </a:pPr>
            <a:r>
              <a:rPr lang="en-US" sz="1063">
                <a:solidFill>
                  <a:srgbClr val="FFFFFF"/>
                </a:solidFill>
                <a:latin typeface="Poppins"/>
                <a:ea typeface="Poppins"/>
                <a:cs typeface="Poppins"/>
                <a:sym typeface="Poppins"/>
              </a:rPr>
              <a:t>    party as Party_Name,</a:t>
            </a:r>
          </a:p>
          <a:p>
            <a:pPr defTabSz="609630">
              <a:lnSpc>
                <a:spcPts val="1488"/>
              </a:lnSpc>
            </a:pPr>
            <a:r>
              <a:rPr lang="en-US" sz="1063">
                <a:solidFill>
                  <a:srgbClr val="FFFFFF"/>
                </a:solidFill>
                <a:latin typeface="Poppins"/>
                <a:ea typeface="Poppins"/>
                <a:cs typeface="Poppins"/>
                <a:sym typeface="Poppins"/>
              </a:rPr>
              <a:t>    won as Seats_Won</a:t>
            </a:r>
          </a:p>
          <a:p>
            <a:pPr defTabSz="609630">
              <a:lnSpc>
                <a:spcPts val="1488"/>
              </a:lnSpc>
            </a:pPr>
            <a:r>
              <a:rPr lang="en-US" sz="1063">
                <a:solidFill>
                  <a:srgbClr val="FFFFFF"/>
                </a:solidFill>
                <a:latin typeface="Poppins"/>
                <a:ea typeface="Poppins"/>
                <a:cs typeface="Poppins"/>
                <a:sym typeface="Poppins"/>
              </a:rPr>
              <a:t>FROM </a:t>
            </a:r>
          </a:p>
          <a:p>
            <a:pPr defTabSz="609630">
              <a:lnSpc>
                <a:spcPts val="1488"/>
              </a:lnSpc>
            </a:pPr>
            <a:r>
              <a:rPr lang="en-US" sz="1063">
                <a:solidFill>
                  <a:srgbClr val="FFFFFF"/>
                </a:solidFill>
                <a:latin typeface="Poppins"/>
                <a:ea typeface="Poppins"/>
                <a:cs typeface="Poppins"/>
                <a:sym typeface="Poppins"/>
              </a:rPr>
              <a:t>    partywise_results</a:t>
            </a:r>
          </a:p>
          <a:p>
            <a:pPr defTabSz="609630">
              <a:lnSpc>
                <a:spcPts val="1488"/>
              </a:lnSpc>
            </a:pPr>
            <a:r>
              <a:rPr lang="en-US" sz="1063">
                <a:solidFill>
                  <a:srgbClr val="FFFFFF"/>
                </a:solidFill>
                <a:latin typeface="Poppins"/>
                <a:ea typeface="Poppins"/>
                <a:cs typeface="Poppins"/>
                <a:sym typeface="Poppins"/>
              </a:rPr>
              <a:t>WHERE </a:t>
            </a:r>
          </a:p>
          <a:p>
            <a:pPr defTabSz="609630">
              <a:lnSpc>
                <a:spcPts val="1488"/>
              </a:lnSpc>
            </a:pPr>
            <a:r>
              <a:rPr lang="en-US" sz="1063">
                <a:solidFill>
                  <a:srgbClr val="FFFFFF"/>
                </a:solidFill>
                <a:latin typeface="Poppins"/>
                <a:ea typeface="Poppins"/>
                <a:cs typeface="Poppins"/>
                <a:sym typeface="Poppins"/>
              </a:rPr>
              <a:t>    party IN (</a:t>
            </a:r>
          </a:p>
          <a:p>
            <a:pPr defTabSz="609630">
              <a:lnSpc>
                <a:spcPts val="1488"/>
              </a:lnSpc>
            </a:pPr>
            <a:r>
              <a:rPr lang="en-US" sz="1063">
                <a:solidFill>
                  <a:srgbClr val="FFFFFF"/>
                </a:solidFill>
                <a:latin typeface="Poppins"/>
                <a:ea typeface="Poppins"/>
                <a:cs typeface="Poppins"/>
                <a:sym typeface="Poppins"/>
              </a:rPr>
              <a:t>        'Indian National Congress - INC',</a:t>
            </a:r>
          </a:p>
          <a:p>
            <a:pPr defTabSz="609630">
              <a:lnSpc>
                <a:spcPts val="1488"/>
              </a:lnSpc>
            </a:pPr>
            <a:r>
              <a:rPr lang="en-US" sz="1063">
                <a:solidFill>
                  <a:srgbClr val="FFFFFF"/>
                </a:solidFill>
                <a:latin typeface="Poppins"/>
                <a:ea typeface="Poppins"/>
                <a:cs typeface="Poppins"/>
                <a:sym typeface="Poppins"/>
              </a:rPr>
              <a:t>                'Aam Aadmi Party - AAAP',</a:t>
            </a:r>
          </a:p>
          <a:p>
            <a:pPr defTabSz="609630">
              <a:lnSpc>
                <a:spcPts val="1488"/>
              </a:lnSpc>
            </a:pPr>
            <a:r>
              <a:rPr lang="en-US" sz="1063">
                <a:solidFill>
                  <a:srgbClr val="FFFFFF"/>
                </a:solidFill>
                <a:latin typeface="Poppins"/>
                <a:ea typeface="Poppins"/>
                <a:cs typeface="Poppins"/>
                <a:sym typeface="Poppins"/>
              </a:rPr>
              <a:t>                'All India Trinamool Congress - AITC',</a:t>
            </a:r>
          </a:p>
          <a:p>
            <a:pPr defTabSz="609630">
              <a:lnSpc>
                <a:spcPts val="1488"/>
              </a:lnSpc>
            </a:pPr>
            <a:r>
              <a:rPr lang="en-US" sz="1063">
                <a:solidFill>
                  <a:srgbClr val="FFFFFF"/>
                </a:solidFill>
                <a:latin typeface="Poppins"/>
                <a:ea typeface="Poppins"/>
                <a:cs typeface="Poppins"/>
                <a:sym typeface="Poppins"/>
              </a:rPr>
              <a:t>                'Bharat Adivasi Party - BHRTADVSIP',</a:t>
            </a:r>
          </a:p>
          <a:p>
            <a:pPr defTabSz="609630">
              <a:lnSpc>
                <a:spcPts val="1488"/>
              </a:lnSpc>
            </a:pPr>
            <a:r>
              <a:rPr lang="en-US" sz="1063">
                <a:solidFill>
                  <a:srgbClr val="FFFFFF"/>
                </a:solidFill>
                <a:latin typeface="Poppins"/>
                <a:ea typeface="Poppins"/>
                <a:cs typeface="Poppins"/>
                <a:sym typeface="Poppins"/>
              </a:rPr>
              <a:t>                'Communist Party of India (Marxist) - CPI(M)',</a:t>
            </a:r>
          </a:p>
          <a:p>
            <a:pPr defTabSz="609630">
              <a:lnSpc>
                <a:spcPts val="1488"/>
              </a:lnSpc>
            </a:pPr>
            <a:r>
              <a:rPr lang="en-US" sz="1063">
                <a:solidFill>
                  <a:srgbClr val="FFFFFF"/>
                </a:solidFill>
                <a:latin typeface="Poppins"/>
                <a:ea typeface="Poppins"/>
                <a:cs typeface="Poppins"/>
                <a:sym typeface="Poppins"/>
              </a:rPr>
              <a:t>                'Communist Party of India (Marxist-Leninist) (Liberation) - CPI(ML)(L)',</a:t>
            </a:r>
          </a:p>
          <a:p>
            <a:pPr defTabSz="609630">
              <a:lnSpc>
                <a:spcPts val="1488"/>
              </a:lnSpc>
            </a:pPr>
            <a:r>
              <a:rPr lang="en-US" sz="1063">
                <a:solidFill>
                  <a:srgbClr val="FFFFFF"/>
                </a:solidFill>
                <a:latin typeface="Poppins"/>
                <a:ea typeface="Poppins"/>
                <a:cs typeface="Poppins"/>
                <a:sym typeface="Poppins"/>
              </a:rPr>
              <a:t>                'Communist Party of India - CPI',</a:t>
            </a:r>
          </a:p>
          <a:p>
            <a:pPr defTabSz="609630">
              <a:lnSpc>
                <a:spcPts val="1488"/>
              </a:lnSpc>
            </a:pPr>
            <a:r>
              <a:rPr lang="en-US" sz="1063">
                <a:solidFill>
                  <a:srgbClr val="FFFFFF"/>
                </a:solidFill>
                <a:latin typeface="Poppins"/>
                <a:ea typeface="Poppins"/>
                <a:cs typeface="Poppins"/>
                <a:sym typeface="Poppins"/>
              </a:rPr>
              <a:t>                'Dravida Munnetra Kazhagam - DMK',</a:t>
            </a:r>
          </a:p>
          <a:p>
            <a:pPr defTabSz="609630">
              <a:lnSpc>
                <a:spcPts val="1488"/>
              </a:lnSpc>
            </a:pPr>
            <a:r>
              <a:rPr lang="en-US" sz="1063">
                <a:solidFill>
                  <a:srgbClr val="FFFFFF"/>
                </a:solidFill>
                <a:latin typeface="Poppins"/>
                <a:ea typeface="Poppins"/>
                <a:cs typeface="Poppins"/>
                <a:sym typeface="Poppins"/>
              </a:rPr>
              <a:t>                'Indian Union Muslim League - IUML',</a:t>
            </a:r>
          </a:p>
          <a:p>
            <a:pPr defTabSz="609630">
              <a:lnSpc>
                <a:spcPts val="1488"/>
              </a:lnSpc>
            </a:pPr>
            <a:r>
              <a:rPr lang="en-US" sz="1063">
                <a:solidFill>
                  <a:srgbClr val="FFFFFF"/>
                </a:solidFill>
                <a:latin typeface="Poppins"/>
                <a:ea typeface="Poppins"/>
                <a:cs typeface="Poppins"/>
                <a:sym typeface="Poppins"/>
              </a:rPr>
              <a:t>                'Nat`Jammu &amp; Kashmir National Conference - JKN',</a:t>
            </a:r>
          </a:p>
          <a:p>
            <a:pPr defTabSz="609630">
              <a:lnSpc>
                <a:spcPts val="1488"/>
              </a:lnSpc>
            </a:pPr>
            <a:r>
              <a:rPr lang="en-US" sz="1063">
                <a:solidFill>
                  <a:srgbClr val="FFFFFF"/>
                </a:solidFill>
                <a:latin typeface="Poppins"/>
                <a:ea typeface="Poppins"/>
                <a:cs typeface="Poppins"/>
                <a:sym typeface="Poppins"/>
              </a:rPr>
              <a:t>                'Jharkhand Mukti Morcha - JMM',</a:t>
            </a:r>
          </a:p>
          <a:p>
            <a:pPr defTabSz="609630">
              <a:lnSpc>
                <a:spcPts val="1488"/>
              </a:lnSpc>
            </a:pPr>
            <a:r>
              <a:rPr lang="en-US" sz="1063">
                <a:solidFill>
                  <a:srgbClr val="FFFFFF"/>
                </a:solidFill>
                <a:latin typeface="Poppins"/>
                <a:ea typeface="Poppins"/>
                <a:cs typeface="Poppins"/>
                <a:sym typeface="Poppins"/>
              </a:rPr>
              <a:t>                'Jammu &amp; Kashmir National Conference - JKN',</a:t>
            </a:r>
          </a:p>
          <a:p>
            <a:pPr defTabSz="609630">
              <a:lnSpc>
                <a:spcPts val="1488"/>
              </a:lnSpc>
            </a:pPr>
            <a:r>
              <a:rPr lang="en-US" sz="1063">
                <a:solidFill>
                  <a:srgbClr val="FFFFFF"/>
                </a:solidFill>
                <a:latin typeface="Poppins"/>
                <a:ea typeface="Poppins"/>
                <a:cs typeface="Poppins"/>
                <a:sym typeface="Poppins"/>
              </a:rPr>
              <a:t>                'Kerala Congress - KEC',</a:t>
            </a:r>
          </a:p>
          <a:p>
            <a:pPr defTabSz="609630">
              <a:lnSpc>
                <a:spcPts val="1488"/>
              </a:lnSpc>
            </a:pPr>
            <a:r>
              <a:rPr lang="en-US" sz="1063">
                <a:solidFill>
                  <a:srgbClr val="FFFFFF"/>
                </a:solidFill>
                <a:latin typeface="Poppins"/>
                <a:ea typeface="Poppins"/>
                <a:cs typeface="Poppins"/>
                <a:sym typeface="Poppins"/>
              </a:rPr>
              <a:t>                'Marumalarchi Dravida Munnetra Kazhagam - MDMK',</a:t>
            </a:r>
          </a:p>
          <a:p>
            <a:pPr defTabSz="609630">
              <a:lnSpc>
                <a:spcPts val="1488"/>
              </a:lnSpc>
            </a:pPr>
            <a:r>
              <a:rPr lang="en-US" sz="1063">
                <a:solidFill>
                  <a:srgbClr val="FFFFFF"/>
                </a:solidFill>
                <a:latin typeface="Poppins"/>
                <a:ea typeface="Poppins"/>
                <a:cs typeface="Poppins"/>
                <a:sym typeface="Poppins"/>
              </a:rPr>
              <a:t>                'Nationalist Congress Party Sharadchandra Pawar - NCPSP',</a:t>
            </a:r>
          </a:p>
          <a:p>
            <a:pPr defTabSz="609630">
              <a:lnSpc>
                <a:spcPts val="1488"/>
              </a:lnSpc>
            </a:pPr>
            <a:r>
              <a:rPr lang="en-US" sz="1063">
                <a:solidFill>
                  <a:srgbClr val="FFFFFF"/>
                </a:solidFill>
                <a:latin typeface="Poppins"/>
                <a:ea typeface="Poppins"/>
                <a:cs typeface="Poppins"/>
                <a:sym typeface="Poppins"/>
              </a:rPr>
              <a:t>                'Rashtriya Janata Dal - RJD',</a:t>
            </a:r>
          </a:p>
          <a:p>
            <a:pPr defTabSz="609630">
              <a:lnSpc>
                <a:spcPts val="1488"/>
              </a:lnSpc>
            </a:pPr>
            <a:r>
              <a:rPr lang="en-US" sz="1063">
                <a:solidFill>
                  <a:srgbClr val="FFFFFF"/>
                </a:solidFill>
                <a:latin typeface="Poppins"/>
                <a:ea typeface="Poppins"/>
                <a:cs typeface="Poppins"/>
                <a:sym typeface="Poppins"/>
              </a:rPr>
              <a:t>                'Rashtriya Loktantrik Party - RLTP',</a:t>
            </a:r>
          </a:p>
          <a:p>
            <a:pPr defTabSz="609630">
              <a:lnSpc>
                <a:spcPts val="1488"/>
              </a:lnSpc>
            </a:pPr>
            <a:r>
              <a:rPr lang="en-US" sz="1063">
                <a:solidFill>
                  <a:srgbClr val="FFFFFF"/>
                </a:solidFill>
                <a:latin typeface="Poppins"/>
                <a:ea typeface="Poppins"/>
                <a:cs typeface="Poppins"/>
                <a:sym typeface="Poppins"/>
              </a:rPr>
              <a:t>                'Revolutionary Socialist Party - RSP',</a:t>
            </a:r>
          </a:p>
          <a:p>
            <a:pPr defTabSz="609630">
              <a:lnSpc>
                <a:spcPts val="1488"/>
              </a:lnSpc>
            </a:pPr>
            <a:r>
              <a:rPr lang="en-US" sz="1063">
                <a:solidFill>
                  <a:srgbClr val="FFFFFF"/>
                </a:solidFill>
                <a:latin typeface="Poppins"/>
                <a:ea typeface="Poppins"/>
                <a:cs typeface="Poppins"/>
                <a:sym typeface="Poppins"/>
              </a:rPr>
              <a:t>                'Samajwadi Party - SP',</a:t>
            </a:r>
          </a:p>
          <a:p>
            <a:pPr defTabSz="609630">
              <a:lnSpc>
                <a:spcPts val="1488"/>
              </a:lnSpc>
            </a:pPr>
            <a:r>
              <a:rPr lang="en-US" sz="1063">
                <a:solidFill>
                  <a:srgbClr val="FFFFFF"/>
                </a:solidFill>
                <a:latin typeface="Poppins"/>
                <a:ea typeface="Poppins"/>
                <a:cs typeface="Poppins"/>
                <a:sym typeface="Poppins"/>
              </a:rPr>
              <a:t>                'Shiv Sena (Uddhav Balasaheb Thackrey) - SHSUBT',</a:t>
            </a:r>
          </a:p>
          <a:p>
            <a:pPr defTabSz="609630">
              <a:lnSpc>
                <a:spcPts val="1488"/>
              </a:lnSpc>
            </a:pPr>
            <a:r>
              <a:rPr lang="en-US" sz="1063">
                <a:solidFill>
                  <a:srgbClr val="FFFFFF"/>
                </a:solidFill>
                <a:latin typeface="Poppins"/>
                <a:ea typeface="Poppins"/>
                <a:cs typeface="Poppins"/>
                <a:sym typeface="Poppins"/>
              </a:rPr>
              <a:t>                'Viduthalai Chiruthaigal Katchi - VCK'</a:t>
            </a:r>
          </a:p>
          <a:p>
            <a:pPr defTabSz="609630">
              <a:lnSpc>
                <a:spcPts val="1488"/>
              </a:lnSpc>
            </a:pPr>
            <a:r>
              <a:rPr lang="en-US" sz="1063">
                <a:solidFill>
                  <a:srgbClr val="FFFFFF"/>
                </a:solidFill>
                <a:latin typeface="Poppins"/>
                <a:ea typeface="Poppins"/>
                <a:cs typeface="Poppins"/>
                <a:sym typeface="Poppins"/>
              </a:rPr>
              <a:t>    )</a:t>
            </a:r>
          </a:p>
          <a:p>
            <a:pPr defTabSz="609630">
              <a:lnSpc>
                <a:spcPts val="1488"/>
              </a:lnSpc>
            </a:pPr>
            <a:r>
              <a:rPr lang="en-US" sz="1063">
                <a:solidFill>
                  <a:srgbClr val="FFFFFF"/>
                </a:solidFill>
                <a:latin typeface="Poppins"/>
                <a:ea typeface="Poppins"/>
                <a:cs typeface="Poppins"/>
                <a:sym typeface="Poppins"/>
              </a:rPr>
              <a:t>ORDER BY Seats_Won DESC</a:t>
            </a:r>
          </a:p>
          <a:p>
            <a:pPr defTabSz="609630">
              <a:lnSpc>
                <a:spcPts val="1488"/>
              </a:lnSpc>
            </a:pPr>
            <a:endParaRPr lang="en-US" sz="1063">
              <a:solidFill>
                <a:srgbClr val="FFFFFF"/>
              </a:solidFill>
              <a:latin typeface="Poppins"/>
              <a:ea typeface="Poppins"/>
              <a:cs typeface="Poppins"/>
              <a:sym typeface="Poppins"/>
            </a:endParaRPr>
          </a:p>
          <a:p>
            <a:pPr defTabSz="609630">
              <a:lnSpc>
                <a:spcPts val="1488"/>
              </a:lnSpc>
            </a:pPr>
            <a:endParaRPr lang="en-US" sz="1063">
              <a:solidFill>
                <a:srgbClr val="FFFFFF"/>
              </a:solidFill>
              <a:latin typeface="Poppins"/>
              <a:ea typeface="Poppins"/>
              <a:cs typeface="Poppins"/>
              <a:sym typeface="Poppins"/>
            </a:endParaRPr>
          </a:p>
          <a:p>
            <a:pPr defTabSz="609630">
              <a:lnSpc>
                <a:spcPts val="1488"/>
              </a:lnSpc>
            </a:pPr>
            <a:endParaRPr lang="en-US" sz="1063">
              <a:solidFill>
                <a:srgbClr val="FFFFFF"/>
              </a:solidFill>
              <a:latin typeface="Poppins"/>
              <a:ea typeface="Poppins"/>
              <a:cs typeface="Poppins"/>
              <a:sym typeface="Poppins"/>
            </a:endParaRPr>
          </a:p>
          <a:p>
            <a:pPr defTabSz="609630">
              <a:lnSpc>
                <a:spcPts val="1488"/>
              </a:lnSpc>
            </a:pPr>
            <a:r>
              <a:rPr lang="en-US" sz="1063">
                <a:solidFill>
                  <a:srgbClr val="FFFFFF"/>
                </a:solidFill>
                <a:latin typeface="Poppins"/>
                <a:ea typeface="Poppins"/>
                <a:cs typeface="Poppins"/>
                <a:sym typeface="Poppins"/>
              </a:rPr>
              <a:t>        '</a:t>
            </a:r>
          </a:p>
          <a:p>
            <a:pPr defTabSz="609630">
              <a:lnSpc>
                <a:spcPts val="1488"/>
              </a:lnSpc>
            </a:pPr>
            <a:r>
              <a:rPr lang="en-US" sz="1063">
                <a:solidFill>
                  <a:srgbClr val="FFFFFF"/>
                </a:solidFill>
                <a:latin typeface="Poppins"/>
                <a:ea typeface="Poppins"/>
                <a:cs typeface="Poppins"/>
                <a:sym typeface="Poppins"/>
              </a:rPr>
              <a:t>    </a:t>
            </a:r>
          </a:p>
          <a:p>
            <a:pPr defTabSz="609630">
              <a:lnSpc>
                <a:spcPts val="1488"/>
              </a:lnSpc>
            </a:pPr>
            <a:endParaRPr lang="en-US" sz="1063">
              <a:solidFill>
                <a:srgbClr val="FFFFFF"/>
              </a:solidFill>
              <a:latin typeface="Poppins"/>
              <a:ea typeface="Poppins"/>
              <a:cs typeface="Poppins"/>
              <a:sym typeface="Poppins"/>
            </a:endParaRPr>
          </a:p>
          <a:p>
            <a:pPr defTabSz="609630">
              <a:lnSpc>
                <a:spcPts val="1488"/>
              </a:lnSpc>
            </a:pPr>
            <a:endParaRPr lang="en-US" sz="1063">
              <a:solidFill>
                <a:srgbClr val="FFFFFF"/>
              </a:solidFill>
              <a:latin typeface="Poppins"/>
              <a:ea typeface="Poppins"/>
              <a:cs typeface="Poppins"/>
              <a:sym typeface="Poppins"/>
            </a:endParaRPr>
          </a:p>
          <a:p>
            <a:pPr defTabSz="609630">
              <a:lnSpc>
                <a:spcPts val="1488"/>
              </a:lnSpc>
              <a:spcBef>
                <a:spcPct val="0"/>
              </a:spcBef>
            </a:pPr>
            <a:endParaRPr lang="en-US" sz="1063">
              <a:solidFill>
                <a:srgbClr val="FFFFFF"/>
              </a:solidFill>
              <a:latin typeface="Poppins"/>
              <a:ea typeface="Poppins"/>
              <a:cs typeface="Poppins"/>
              <a:sym typeface="Poppins"/>
            </a:endParaRPr>
          </a:p>
        </p:txBody>
      </p:sp>
      <p:sp>
        <p:nvSpPr>
          <p:cNvPr id="8" name="Freeform 8"/>
          <p:cNvSpPr/>
          <p:nvPr/>
        </p:nvSpPr>
        <p:spPr>
          <a:xfrm>
            <a:off x="10085204" y="126020"/>
            <a:ext cx="2258129" cy="1348137"/>
          </a:xfrm>
          <a:custGeom>
            <a:avLst/>
            <a:gdLst/>
            <a:ahLst/>
            <a:cxnLst/>
            <a:rect l="l" t="t" r="r" b="b"/>
            <a:pathLst>
              <a:path w="3387194" h="2022205">
                <a:moveTo>
                  <a:pt x="0" y="0"/>
                </a:moveTo>
                <a:lnTo>
                  <a:pt x="3387194" y="0"/>
                </a:lnTo>
                <a:lnTo>
                  <a:pt x="3387194" y="2022206"/>
                </a:lnTo>
                <a:lnTo>
                  <a:pt x="0" y="2022206"/>
                </a:lnTo>
                <a:lnTo>
                  <a:pt x="0" y="0"/>
                </a:lnTo>
                <a:close/>
              </a:path>
            </a:pathLst>
          </a:custGeom>
          <a:blipFill>
            <a:blip r:embed="rId4"/>
            <a:stretch>
              <a:fillRect/>
            </a:stretch>
          </a:blipFill>
        </p:spPr>
      </p:sp>
    </p:spTree>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250611" y="0"/>
            <a:ext cx="6346611" cy="6858000"/>
          </a:xfrm>
          <a:custGeom>
            <a:avLst/>
            <a:gdLst/>
            <a:ahLst/>
            <a:cxnLst/>
            <a:rect l="l" t="t" r="r" b="b"/>
            <a:pathLst>
              <a:path w="9519916" h="10287000">
                <a:moveTo>
                  <a:pt x="0" y="0"/>
                </a:moveTo>
                <a:lnTo>
                  <a:pt x="9519916" y="0"/>
                </a:lnTo>
                <a:lnTo>
                  <a:pt x="9519916" y="10287000"/>
                </a:lnTo>
                <a:lnTo>
                  <a:pt x="0" y="10287000"/>
                </a:lnTo>
                <a:lnTo>
                  <a:pt x="0" y="0"/>
                </a:lnTo>
                <a:close/>
              </a:path>
            </a:pathLst>
          </a:custGeom>
          <a:blipFill>
            <a:blip r:embed="rId2">
              <a:alphaModFix amt="31000"/>
            </a:blip>
            <a:stretch>
              <a:fillRect l="-54613" b="-91098"/>
            </a:stretch>
          </a:blipFill>
        </p:spPr>
      </p:sp>
      <p:sp>
        <p:nvSpPr>
          <p:cNvPr id="3" name="Freeform 3"/>
          <p:cNvSpPr/>
          <p:nvPr/>
        </p:nvSpPr>
        <p:spPr>
          <a:xfrm>
            <a:off x="6096000" y="0"/>
            <a:ext cx="6414574" cy="6858000"/>
          </a:xfrm>
          <a:custGeom>
            <a:avLst/>
            <a:gdLst/>
            <a:ahLst/>
            <a:cxnLst/>
            <a:rect l="l" t="t" r="r" b="b"/>
            <a:pathLst>
              <a:path w="9621861" h="10287000">
                <a:moveTo>
                  <a:pt x="0" y="0"/>
                </a:moveTo>
                <a:lnTo>
                  <a:pt x="9621861" y="0"/>
                </a:lnTo>
                <a:lnTo>
                  <a:pt x="9621861" y="10287000"/>
                </a:lnTo>
                <a:lnTo>
                  <a:pt x="0" y="10287000"/>
                </a:lnTo>
                <a:lnTo>
                  <a:pt x="0" y="0"/>
                </a:lnTo>
                <a:close/>
              </a:path>
            </a:pathLst>
          </a:custGeom>
          <a:blipFill>
            <a:blip r:embed="rId2">
              <a:alphaModFix amt="31000"/>
            </a:blip>
            <a:stretch>
              <a:fillRect r="-52975" b="-91098"/>
            </a:stretch>
          </a:blipFill>
        </p:spPr>
      </p:sp>
      <p:sp>
        <p:nvSpPr>
          <p:cNvPr id="4" name="Freeform 4"/>
          <p:cNvSpPr/>
          <p:nvPr/>
        </p:nvSpPr>
        <p:spPr>
          <a:xfrm rot="-5400000">
            <a:off x="11100268" y="5796176"/>
            <a:ext cx="210101" cy="283919"/>
          </a:xfrm>
          <a:custGeom>
            <a:avLst/>
            <a:gdLst/>
            <a:ahLst/>
            <a:cxnLst/>
            <a:rect l="l" t="t" r="r" b="b"/>
            <a:pathLst>
              <a:path w="315151" h="425879">
                <a:moveTo>
                  <a:pt x="0" y="0"/>
                </a:moveTo>
                <a:lnTo>
                  <a:pt x="315151" y="0"/>
                </a:lnTo>
                <a:lnTo>
                  <a:pt x="315151" y="425880"/>
                </a:lnTo>
                <a:lnTo>
                  <a:pt x="0" y="4258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685800" y="641350"/>
            <a:ext cx="1149747" cy="255904"/>
          </a:xfrm>
          <a:prstGeom prst="rect">
            <a:avLst/>
          </a:prstGeom>
        </p:spPr>
        <p:txBody>
          <a:bodyPr lIns="0" tIns="0" rIns="0" bIns="0" rtlCol="0" anchor="t">
            <a:spAutoFit/>
          </a:bodyPr>
          <a:lstStyle/>
          <a:p>
            <a:pPr algn="ctr" defTabSz="609630">
              <a:lnSpc>
                <a:spcPts val="2101"/>
              </a:lnSpc>
              <a:spcBef>
                <a:spcPct val="0"/>
              </a:spcBef>
            </a:pPr>
            <a:r>
              <a:rPr lang="en-US" sz="1501">
                <a:solidFill>
                  <a:srgbClr val="000000"/>
                </a:solidFill>
                <a:latin typeface="Poppins"/>
                <a:ea typeface="Poppins"/>
                <a:cs typeface="Poppins"/>
                <a:sym typeface="Poppins"/>
              </a:rPr>
              <a:t>1.Total Seats</a:t>
            </a:r>
          </a:p>
        </p:txBody>
      </p:sp>
      <p:sp>
        <p:nvSpPr>
          <p:cNvPr id="6" name="TextBox 6"/>
          <p:cNvSpPr txBox="1"/>
          <p:nvPr/>
        </p:nvSpPr>
        <p:spPr>
          <a:xfrm>
            <a:off x="78897" y="67749"/>
            <a:ext cx="11347278" cy="1382430"/>
          </a:xfrm>
          <a:prstGeom prst="rect">
            <a:avLst/>
          </a:prstGeom>
        </p:spPr>
        <p:txBody>
          <a:bodyPr lIns="0" tIns="0" rIns="0" bIns="0" rtlCol="0" anchor="t">
            <a:spAutoFit/>
          </a:bodyPr>
          <a:lstStyle/>
          <a:p>
            <a:pPr defTabSz="609630">
              <a:lnSpc>
                <a:spcPts val="3718"/>
              </a:lnSpc>
            </a:pPr>
            <a:r>
              <a:rPr lang="en-US" sz="2655" b="1">
                <a:solidFill>
                  <a:srgbClr val="65FFE8"/>
                </a:solidFill>
                <a:latin typeface="Poppins Bold"/>
                <a:ea typeface="Poppins Bold"/>
                <a:cs typeface="Poppins Bold"/>
                <a:sym typeface="Poppins Bold"/>
              </a:rPr>
              <a:t>7.Add new column field in table partywise_results to get the Party Allianz as NDA, I.N.D.I.A and OTHER</a:t>
            </a:r>
          </a:p>
          <a:p>
            <a:pPr defTabSz="609630">
              <a:lnSpc>
                <a:spcPts val="3718"/>
              </a:lnSpc>
              <a:spcBef>
                <a:spcPct val="0"/>
              </a:spcBef>
            </a:pPr>
            <a:endParaRPr lang="en-US" sz="2655" b="1">
              <a:solidFill>
                <a:srgbClr val="65FFE8"/>
              </a:solidFill>
              <a:latin typeface="Poppins Bold"/>
              <a:ea typeface="Poppins Bold"/>
              <a:cs typeface="Poppins Bold"/>
              <a:sym typeface="Poppins Bold"/>
            </a:endParaRPr>
          </a:p>
        </p:txBody>
      </p:sp>
      <p:sp>
        <p:nvSpPr>
          <p:cNvPr id="7" name="TextBox 7"/>
          <p:cNvSpPr txBox="1"/>
          <p:nvPr/>
        </p:nvSpPr>
        <p:spPr>
          <a:xfrm>
            <a:off x="78897" y="1217841"/>
            <a:ext cx="5918891" cy="7299755"/>
          </a:xfrm>
          <a:prstGeom prst="rect">
            <a:avLst/>
          </a:prstGeom>
        </p:spPr>
        <p:txBody>
          <a:bodyPr lIns="0" tIns="0" rIns="0" bIns="0" rtlCol="0" anchor="t">
            <a:spAutoFit/>
          </a:bodyPr>
          <a:lstStyle/>
          <a:p>
            <a:pPr defTabSz="609630">
              <a:lnSpc>
                <a:spcPts val="1488"/>
              </a:lnSpc>
            </a:pPr>
            <a:r>
              <a:rPr lang="en-US" sz="1063">
                <a:solidFill>
                  <a:srgbClr val="FFFFFF"/>
                </a:solidFill>
                <a:latin typeface="Poppins"/>
                <a:ea typeface="Poppins"/>
                <a:cs typeface="Poppins"/>
                <a:sym typeface="Poppins"/>
              </a:rPr>
              <a:t>ALTER TABLE partywise_results</a:t>
            </a:r>
          </a:p>
          <a:p>
            <a:pPr defTabSz="609630">
              <a:lnSpc>
                <a:spcPts val="1488"/>
              </a:lnSpc>
            </a:pPr>
            <a:r>
              <a:rPr lang="en-US" sz="1063">
                <a:solidFill>
                  <a:srgbClr val="FFFFFF"/>
                </a:solidFill>
                <a:latin typeface="Poppins"/>
                <a:ea typeface="Poppins"/>
                <a:cs typeface="Poppins"/>
                <a:sym typeface="Poppins"/>
              </a:rPr>
              <a:t>ADD party_alliance VARCHAR(50);</a:t>
            </a:r>
          </a:p>
          <a:p>
            <a:pPr defTabSz="609630">
              <a:lnSpc>
                <a:spcPts val="1488"/>
              </a:lnSpc>
            </a:pPr>
            <a:endParaRPr lang="en-US" sz="1063">
              <a:solidFill>
                <a:srgbClr val="FFFFFF"/>
              </a:solidFill>
              <a:latin typeface="Poppins"/>
              <a:ea typeface="Poppins"/>
              <a:cs typeface="Poppins"/>
              <a:sym typeface="Poppins"/>
            </a:endParaRPr>
          </a:p>
          <a:p>
            <a:pPr defTabSz="609630">
              <a:lnSpc>
                <a:spcPts val="1488"/>
              </a:lnSpc>
            </a:pPr>
            <a:r>
              <a:rPr lang="en-US" sz="1063" b="1">
                <a:solidFill>
                  <a:srgbClr val="FFFFFF"/>
                </a:solidFill>
                <a:latin typeface="Poppins Bold"/>
                <a:ea typeface="Poppins Bold"/>
                <a:cs typeface="Poppins Bold"/>
                <a:sym typeface="Poppins Bold"/>
              </a:rPr>
              <a:t>I.N.D.I.A Allianz</a:t>
            </a:r>
          </a:p>
          <a:p>
            <a:pPr defTabSz="609630">
              <a:lnSpc>
                <a:spcPts val="1488"/>
              </a:lnSpc>
            </a:pPr>
            <a:endParaRPr lang="en-US" sz="1063" b="1">
              <a:solidFill>
                <a:srgbClr val="FFFFFF"/>
              </a:solidFill>
              <a:latin typeface="Poppins Bold"/>
              <a:ea typeface="Poppins Bold"/>
              <a:cs typeface="Poppins Bold"/>
              <a:sym typeface="Poppins Bold"/>
            </a:endParaRPr>
          </a:p>
          <a:p>
            <a:pPr defTabSz="609630">
              <a:lnSpc>
                <a:spcPts val="1488"/>
              </a:lnSpc>
            </a:pPr>
            <a:r>
              <a:rPr lang="en-US" sz="1063">
                <a:solidFill>
                  <a:srgbClr val="FFFFFF"/>
                </a:solidFill>
                <a:latin typeface="Poppins"/>
                <a:ea typeface="Poppins"/>
                <a:cs typeface="Poppins"/>
                <a:sym typeface="Poppins"/>
              </a:rPr>
              <a:t>UPDATE partywise_results</a:t>
            </a:r>
          </a:p>
          <a:p>
            <a:pPr defTabSz="609630">
              <a:lnSpc>
                <a:spcPts val="1488"/>
              </a:lnSpc>
            </a:pPr>
            <a:r>
              <a:rPr lang="en-US" sz="1063">
                <a:solidFill>
                  <a:srgbClr val="FFFFFF"/>
                </a:solidFill>
                <a:latin typeface="Poppins"/>
                <a:ea typeface="Poppins"/>
                <a:cs typeface="Poppins"/>
                <a:sym typeface="Poppins"/>
              </a:rPr>
              <a:t>SET party_alliance = 'I.N.D.I.A'</a:t>
            </a:r>
          </a:p>
          <a:p>
            <a:pPr defTabSz="609630">
              <a:lnSpc>
                <a:spcPts val="1488"/>
              </a:lnSpc>
            </a:pPr>
            <a:r>
              <a:rPr lang="en-US" sz="1063">
                <a:solidFill>
                  <a:srgbClr val="FFFFFF"/>
                </a:solidFill>
                <a:latin typeface="Poppins"/>
                <a:ea typeface="Poppins"/>
                <a:cs typeface="Poppins"/>
                <a:sym typeface="Poppins"/>
              </a:rPr>
              <a:t>WHERE party IN (</a:t>
            </a:r>
          </a:p>
          <a:p>
            <a:pPr defTabSz="609630">
              <a:lnSpc>
                <a:spcPts val="1488"/>
              </a:lnSpc>
            </a:pPr>
            <a:r>
              <a:rPr lang="en-US" sz="1063">
                <a:solidFill>
                  <a:srgbClr val="FFFFFF"/>
                </a:solidFill>
                <a:latin typeface="Poppins"/>
                <a:ea typeface="Poppins"/>
                <a:cs typeface="Poppins"/>
                <a:sym typeface="Poppins"/>
              </a:rPr>
              <a:t>    'Indian National Congress - INC',</a:t>
            </a:r>
          </a:p>
          <a:p>
            <a:pPr defTabSz="609630">
              <a:lnSpc>
                <a:spcPts val="1488"/>
              </a:lnSpc>
            </a:pPr>
            <a:r>
              <a:rPr lang="en-US" sz="1063">
                <a:solidFill>
                  <a:srgbClr val="FFFFFF"/>
                </a:solidFill>
                <a:latin typeface="Poppins"/>
                <a:ea typeface="Poppins"/>
                <a:cs typeface="Poppins"/>
                <a:sym typeface="Poppins"/>
              </a:rPr>
              <a:t>    'Aam Aadmi Party - AAAP',</a:t>
            </a:r>
          </a:p>
          <a:p>
            <a:pPr defTabSz="609630">
              <a:lnSpc>
                <a:spcPts val="1488"/>
              </a:lnSpc>
            </a:pPr>
            <a:r>
              <a:rPr lang="en-US" sz="1063">
                <a:solidFill>
                  <a:srgbClr val="FFFFFF"/>
                </a:solidFill>
                <a:latin typeface="Poppins"/>
                <a:ea typeface="Poppins"/>
                <a:cs typeface="Poppins"/>
                <a:sym typeface="Poppins"/>
              </a:rPr>
              <a:t>    'All India Trinamool Congress - AITC',</a:t>
            </a:r>
          </a:p>
          <a:p>
            <a:pPr defTabSz="609630">
              <a:lnSpc>
                <a:spcPts val="1488"/>
              </a:lnSpc>
            </a:pPr>
            <a:r>
              <a:rPr lang="en-US" sz="1063">
                <a:solidFill>
                  <a:srgbClr val="FFFFFF"/>
                </a:solidFill>
                <a:latin typeface="Poppins"/>
                <a:ea typeface="Poppins"/>
                <a:cs typeface="Poppins"/>
                <a:sym typeface="Poppins"/>
              </a:rPr>
              <a:t>    'Bharat Adivasi Party - BHRTADVSIP',</a:t>
            </a:r>
          </a:p>
          <a:p>
            <a:pPr defTabSz="609630">
              <a:lnSpc>
                <a:spcPts val="1488"/>
              </a:lnSpc>
            </a:pPr>
            <a:r>
              <a:rPr lang="en-US" sz="1063">
                <a:solidFill>
                  <a:srgbClr val="FFFFFF"/>
                </a:solidFill>
                <a:latin typeface="Poppins"/>
                <a:ea typeface="Poppins"/>
                <a:cs typeface="Poppins"/>
                <a:sym typeface="Poppins"/>
              </a:rPr>
              <a:t>    'Communist Party of India (Marxist) - CPI(M)',</a:t>
            </a:r>
          </a:p>
          <a:p>
            <a:pPr defTabSz="609630">
              <a:lnSpc>
                <a:spcPts val="1488"/>
              </a:lnSpc>
            </a:pPr>
            <a:r>
              <a:rPr lang="en-US" sz="1063">
                <a:solidFill>
                  <a:srgbClr val="FFFFFF"/>
                </a:solidFill>
                <a:latin typeface="Poppins"/>
                <a:ea typeface="Poppins"/>
                <a:cs typeface="Poppins"/>
                <a:sym typeface="Poppins"/>
              </a:rPr>
              <a:t>    'Communist Party of India (Marxist-Leninist) (Liberation) - CPI(ML)(L)',</a:t>
            </a:r>
          </a:p>
          <a:p>
            <a:pPr defTabSz="609630">
              <a:lnSpc>
                <a:spcPts val="1488"/>
              </a:lnSpc>
            </a:pPr>
            <a:r>
              <a:rPr lang="en-US" sz="1063">
                <a:solidFill>
                  <a:srgbClr val="FFFFFF"/>
                </a:solidFill>
                <a:latin typeface="Poppins"/>
                <a:ea typeface="Poppins"/>
                <a:cs typeface="Poppins"/>
                <a:sym typeface="Poppins"/>
              </a:rPr>
              <a:t>    'Communist Party of India - CPI',</a:t>
            </a:r>
          </a:p>
          <a:p>
            <a:pPr defTabSz="609630">
              <a:lnSpc>
                <a:spcPts val="1488"/>
              </a:lnSpc>
            </a:pPr>
            <a:r>
              <a:rPr lang="en-US" sz="1063">
                <a:solidFill>
                  <a:srgbClr val="FFFFFF"/>
                </a:solidFill>
                <a:latin typeface="Poppins"/>
                <a:ea typeface="Poppins"/>
                <a:cs typeface="Poppins"/>
                <a:sym typeface="Poppins"/>
              </a:rPr>
              <a:t>    'Dravida Munnetra Kazhagam - DMK', </a:t>
            </a:r>
          </a:p>
          <a:p>
            <a:pPr defTabSz="609630">
              <a:lnSpc>
                <a:spcPts val="1488"/>
              </a:lnSpc>
            </a:pPr>
            <a:r>
              <a:rPr lang="en-US" sz="1063">
                <a:solidFill>
                  <a:srgbClr val="FFFFFF"/>
                </a:solidFill>
                <a:latin typeface="Poppins"/>
                <a:ea typeface="Poppins"/>
                <a:cs typeface="Poppins"/>
                <a:sym typeface="Poppins"/>
              </a:rPr>
              <a:t>    'Indian Union Muslim League - IUML',</a:t>
            </a:r>
          </a:p>
          <a:p>
            <a:pPr defTabSz="609630">
              <a:lnSpc>
                <a:spcPts val="1488"/>
              </a:lnSpc>
            </a:pPr>
            <a:r>
              <a:rPr lang="en-US" sz="1063">
                <a:solidFill>
                  <a:srgbClr val="FFFFFF"/>
                </a:solidFill>
                <a:latin typeface="Poppins"/>
                <a:ea typeface="Poppins"/>
                <a:cs typeface="Poppins"/>
                <a:sym typeface="Poppins"/>
              </a:rPr>
              <a:t>    'Jammu &amp; Kashmir National Conference - JKN',</a:t>
            </a:r>
          </a:p>
          <a:p>
            <a:pPr defTabSz="609630">
              <a:lnSpc>
                <a:spcPts val="1488"/>
              </a:lnSpc>
            </a:pPr>
            <a:r>
              <a:rPr lang="en-US" sz="1063">
                <a:solidFill>
                  <a:srgbClr val="FFFFFF"/>
                </a:solidFill>
                <a:latin typeface="Poppins"/>
                <a:ea typeface="Poppins"/>
                <a:cs typeface="Poppins"/>
                <a:sym typeface="Poppins"/>
              </a:rPr>
              <a:t>    'Jharkhand Mukti Morcha - JMM',</a:t>
            </a:r>
          </a:p>
          <a:p>
            <a:pPr defTabSz="609630">
              <a:lnSpc>
                <a:spcPts val="1488"/>
              </a:lnSpc>
            </a:pPr>
            <a:r>
              <a:rPr lang="en-US" sz="1063">
                <a:solidFill>
                  <a:srgbClr val="FFFFFF"/>
                </a:solidFill>
                <a:latin typeface="Poppins"/>
                <a:ea typeface="Poppins"/>
                <a:cs typeface="Poppins"/>
                <a:sym typeface="Poppins"/>
              </a:rPr>
              <a:t>    'Kerala Congress - KEC',</a:t>
            </a:r>
          </a:p>
          <a:p>
            <a:pPr defTabSz="609630">
              <a:lnSpc>
                <a:spcPts val="1488"/>
              </a:lnSpc>
            </a:pPr>
            <a:r>
              <a:rPr lang="en-US" sz="1063">
                <a:solidFill>
                  <a:srgbClr val="FFFFFF"/>
                </a:solidFill>
                <a:latin typeface="Poppins"/>
                <a:ea typeface="Poppins"/>
                <a:cs typeface="Poppins"/>
                <a:sym typeface="Poppins"/>
              </a:rPr>
              <a:t>    'Marumalarchi Dravida Munnetra Kazhagam - MDMK',</a:t>
            </a:r>
          </a:p>
          <a:p>
            <a:pPr defTabSz="609630">
              <a:lnSpc>
                <a:spcPts val="1488"/>
              </a:lnSpc>
            </a:pPr>
            <a:r>
              <a:rPr lang="en-US" sz="1063">
                <a:solidFill>
                  <a:srgbClr val="FFFFFF"/>
                </a:solidFill>
                <a:latin typeface="Poppins"/>
                <a:ea typeface="Poppins"/>
                <a:cs typeface="Poppins"/>
                <a:sym typeface="Poppins"/>
              </a:rPr>
              <a:t>    'Nationalist Congress Party Sharadchandra Pawar - NCPSP',</a:t>
            </a:r>
          </a:p>
          <a:p>
            <a:pPr defTabSz="609630">
              <a:lnSpc>
                <a:spcPts val="1488"/>
              </a:lnSpc>
            </a:pPr>
            <a:r>
              <a:rPr lang="en-US" sz="1063">
                <a:solidFill>
                  <a:srgbClr val="FFFFFF"/>
                </a:solidFill>
                <a:latin typeface="Poppins"/>
                <a:ea typeface="Poppins"/>
                <a:cs typeface="Poppins"/>
                <a:sym typeface="Poppins"/>
              </a:rPr>
              <a:t>    'Rashtriya Janata Dal - RJD',</a:t>
            </a:r>
          </a:p>
          <a:p>
            <a:pPr defTabSz="609630">
              <a:lnSpc>
                <a:spcPts val="1488"/>
              </a:lnSpc>
            </a:pPr>
            <a:r>
              <a:rPr lang="en-US" sz="1063">
                <a:solidFill>
                  <a:srgbClr val="FFFFFF"/>
                </a:solidFill>
                <a:latin typeface="Poppins"/>
                <a:ea typeface="Poppins"/>
                <a:cs typeface="Poppins"/>
                <a:sym typeface="Poppins"/>
              </a:rPr>
              <a:t>    'Rashtriya Loktantrik Party - RLTP',</a:t>
            </a:r>
          </a:p>
          <a:p>
            <a:pPr defTabSz="609630">
              <a:lnSpc>
                <a:spcPts val="1488"/>
              </a:lnSpc>
            </a:pPr>
            <a:r>
              <a:rPr lang="en-US" sz="1063">
                <a:solidFill>
                  <a:srgbClr val="FFFFFF"/>
                </a:solidFill>
                <a:latin typeface="Poppins"/>
                <a:ea typeface="Poppins"/>
                <a:cs typeface="Poppins"/>
                <a:sym typeface="Poppins"/>
              </a:rPr>
              <a:t>    'Revolutionary Socialist Party - RSP',</a:t>
            </a:r>
          </a:p>
          <a:p>
            <a:pPr defTabSz="609630">
              <a:lnSpc>
                <a:spcPts val="1488"/>
              </a:lnSpc>
            </a:pPr>
            <a:r>
              <a:rPr lang="en-US" sz="1063">
                <a:solidFill>
                  <a:srgbClr val="FFFFFF"/>
                </a:solidFill>
                <a:latin typeface="Poppins"/>
                <a:ea typeface="Poppins"/>
                <a:cs typeface="Poppins"/>
                <a:sym typeface="Poppins"/>
              </a:rPr>
              <a:t>    'Samajwadi Party - SP',</a:t>
            </a:r>
          </a:p>
          <a:p>
            <a:pPr defTabSz="609630">
              <a:lnSpc>
                <a:spcPts val="1488"/>
              </a:lnSpc>
            </a:pPr>
            <a:r>
              <a:rPr lang="en-US" sz="1063">
                <a:solidFill>
                  <a:srgbClr val="FFFFFF"/>
                </a:solidFill>
                <a:latin typeface="Poppins"/>
                <a:ea typeface="Poppins"/>
                <a:cs typeface="Poppins"/>
                <a:sym typeface="Poppins"/>
              </a:rPr>
              <a:t>    'Shiv Sena (Uddhav Balasaheb Thackrey) - SHSUBT',</a:t>
            </a:r>
          </a:p>
          <a:p>
            <a:pPr defTabSz="609630">
              <a:lnSpc>
                <a:spcPts val="1488"/>
              </a:lnSpc>
            </a:pPr>
            <a:r>
              <a:rPr lang="en-US" sz="1063">
                <a:solidFill>
                  <a:srgbClr val="FFFFFF"/>
                </a:solidFill>
                <a:latin typeface="Poppins"/>
                <a:ea typeface="Poppins"/>
                <a:cs typeface="Poppins"/>
                <a:sym typeface="Poppins"/>
              </a:rPr>
              <a:t>    'Viduthalai Chiruthaigal Katchi - VCK'</a:t>
            </a:r>
          </a:p>
          <a:p>
            <a:pPr defTabSz="609630">
              <a:lnSpc>
                <a:spcPts val="1488"/>
              </a:lnSpc>
            </a:pPr>
            <a:r>
              <a:rPr lang="en-US" sz="1063">
                <a:solidFill>
                  <a:srgbClr val="FFFFFF"/>
                </a:solidFill>
                <a:latin typeface="Poppins"/>
                <a:ea typeface="Poppins"/>
                <a:cs typeface="Poppins"/>
                <a:sym typeface="Poppins"/>
              </a:rPr>
              <a:t>);</a:t>
            </a:r>
          </a:p>
          <a:p>
            <a:pPr defTabSz="609630">
              <a:lnSpc>
                <a:spcPts val="1488"/>
              </a:lnSpc>
            </a:pPr>
            <a:endParaRPr lang="en-US" sz="1063">
              <a:solidFill>
                <a:srgbClr val="FFFFFF"/>
              </a:solidFill>
              <a:latin typeface="Poppins"/>
              <a:ea typeface="Poppins"/>
              <a:cs typeface="Poppins"/>
              <a:sym typeface="Poppins"/>
            </a:endParaRPr>
          </a:p>
          <a:p>
            <a:pPr defTabSz="609630">
              <a:lnSpc>
                <a:spcPts val="1488"/>
              </a:lnSpc>
            </a:pPr>
            <a:endParaRPr lang="en-US" sz="1063">
              <a:solidFill>
                <a:srgbClr val="FFFFFF"/>
              </a:solidFill>
              <a:latin typeface="Poppins"/>
              <a:ea typeface="Poppins"/>
              <a:cs typeface="Poppins"/>
              <a:sym typeface="Poppins"/>
            </a:endParaRPr>
          </a:p>
          <a:p>
            <a:pPr defTabSz="609630">
              <a:lnSpc>
                <a:spcPts val="1488"/>
              </a:lnSpc>
            </a:pPr>
            <a:endParaRPr lang="en-US" sz="1063">
              <a:solidFill>
                <a:srgbClr val="FFFFFF"/>
              </a:solidFill>
              <a:latin typeface="Poppins"/>
              <a:ea typeface="Poppins"/>
              <a:cs typeface="Poppins"/>
              <a:sym typeface="Poppins"/>
            </a:endParaRPr>
          </a:p>
          <a:p>
            <a:pPr defTabSz="609630">
              <a:lnSpc>
                <a:spcPts val="1488"/>
              </a:lnSpc>
            </a:pPr>
            <a:endParaRPr lang="en-US" sz="1063">
              <a:solidFill>
                <a:srgbClr val="FFFFFF"/>
              </a:solidFill>
              <a:latin typeface="Poppins"/>
              <a:ea typeface="Poppins"/>
              <a:cs typeface="Poppins"/>
              <a:sym typeface="Poppins"/>
            </a:endParaRPr>
          </a:p>
          <a:p>
            <a:pPr defTabSz="609630">
              <a:lnSpc>
                <a:spcPts val="1488"/>
              </a:lnSpc>
            </a:pPr>
            <a:r>
              <a:rPr lang="en-US" sz="1063">
                <a:solidFill>
                  <a:srgbClr val="FFFFFF"/>
                </a:solidFill>
                <a:latin typeface="Poppins"/>
                <a:ea typeface="Poppins"/>
                <a:cs typeface="Poppins"/>
                <a:sym typeface="Poppins"/>
              </a:rPr>
              <a:t>        '</a:t>
            </a:r>
          </a:p>
          <a:p>
            <a:pPr defTabSz="609630">
              <a:lnSpc>
                <a:spcPts val="1488"/>
              </a:lnSpc>
            </a:pPr>
            <a:r>
              <a:rPr lang="en-US" sz="1063">
                <a:solidFill>
                  <a:srgbClr val="FFFFFF"/>
                </a:solidFill>
                <a:latin typeface="Poppins"/>
                <a:ea typeface="Poppins"/>
                <a:cs typeface="Poppins"/>
                <a:sym typeface="Poppins"/>
              </a:rPr>
              <a:t>    </a:t>
            </a:r>
          </a:p>
          <a:p>
            <a:pPr defTabSz="609630">
              <a:lnSpc>
                <a:spcPts val="1488"/>
              </a:lnSpc>
            </a:pPr>
            <a:endParaRPr lang="en-US" sz="1063">
              <a:solidFill>
                <a:srgbClr val="FFFFFF"/>
              </a:solidFill>
              <a:latin typeface="Poppins"/>
              <a:ea typeface="Poppins"/>
              <a:cs typeface="Poppins"/>
              <a:sym typeface="Poppins"/>
            </a:endParaRPr>
          </a:p>
          <a:p>
            <a:pPr defTabSz="609630">
              <a:lnSpc>
                <a:spcPts val="1488"/>
              </a:lnSpc>
            </a:pPr>
            <a:endParaRPr lang="en-US" sz="1063">
              <a:solidFill>
                <a:srgbClr val="FFFFFF"/>
              </a:solidFill>
              <a:latin typeface="Poppins"/>
              <a:ea typeface="Poppins"/>
              <a:cs typeface="Poppins"/>
              <a:sym typeface="Poppins"/>
            </a:endParaRPr>
          </a:p>
          <a:p>
            <a:pPr defTabSz="609630">
              <a:lnSpc>
                <a:spcPts val="1488"/>
              </a:lnSpc>
              <a:spcBef>
                <a:spcPct val="0"/>
              </a:spcBef>
            </a:pPr>
            <a:endParaRPr lang="en-US" sz="1063">
              <a:solidFill>
                <a:srgbClr val="FFFFFF"/>
              </a:solidFill>
              <a:latin typeface="Poppins"/>
              <a:ea typeface="Poppins"/>
              <a:cs typeface="Poppins"/>
              <a:sym typeface="Poppins"/>
            </a:endParaRPr>
          </a:p>
        </p:txBody>
      </p:sp>
      <p:sp>
        <p:nvSpPr>
          <p:cNvPr id="8" name="TextBox 8"/>
          <p:cNvSpPr txBox="1"/>
          <p:nvPr/>
        </p:nvSpPr>
        <p:spPr>
          <a:xfrm>
            <a:off x="6306438" y="1737612"/>
            <a:ext cx="5199762" cy="4660187"/>
          </a:xfrm>
          <a:prstGeom prst="rect">
            <a:avLst/>
          </a:prstGeom>
        </p:spPr>
        <p:txBody>
          <a:bodyPr lIns="0" tIns="0" rIns="0" bIns="0" rtlCol="0" anchor="t">
            <a:spAutoFit/>
          </a:bodyPr>
          <a:lstStyle/>
          <a:p>
            <a:pPr defTabSz="609630">
              <a:lnSpc>
                <a:spcPts val="1447"/>
              </a:lnSpc>
              <a:spcBef>
                <a:spcPct val="0"/>
              </a:spcBef>
            </a:pPr>
            <a:r>
              <a:rPr lang="en-US" sz="1034" b="1">
                <a:solidFill>
                  <a:srgbClr val="FFFFFF"/>
                </a:solidFill>
                <a:latin typeface="Poppins Bold"/>
                <a:ea typeface="Poppins Bold"/>
                <a:cs typeface="Poppins Bold"/>
                <a:sym typeface="Poppins Bold"/>
              </a:rPr>
              <a:t>NDA Allianz</a:t>
            </a:r>
          </a:p>
          <a:p>
            <a:pPr defTabSz="609630">
              <a:lnSpc>
                <a:spcPts val="1447"/>
              </a:lnSpc>
              <a:spcBef>
                <a:spcPct val="0"/>
              </a:spcBef>
            </a:pPr>
            <a:endParaRPr lang="en-US" sz="1034" b="1">
              <a:solidFill>
                <a:srgbClr val="FFFFFF"/>
              </a:solidFill>
              <a:latin typeface="Poppins Bold"/>
              <a:ea typeface="Poppins Bold"/>
              <a:cs typeface="Poppins Bold"/>
              <a:sym typeface="Poppins Bold"/>
            </a:endParaRPr>
          </a:p>
          <a:p>
            <a:pPr defTabSz="609630">
              <a:lnSpc>
                <a:spcPts val="1447"/>
              </a:lnSpc>
              <a:spcBef>
                <a:spcPct val="0"/>
              </a:spcBef>
            </a:pPr>
            <a:r>
              <a:rPr lang="en-US" sz="1034">
                <a:solidFill>
                  <a:srgbClr val="FFFFFF"/>
                </a:solidFill>
                <a:latin typeface="Poppins"/>
                <a:ea typeface="Poppins"/>
                <a:cs typeface="Poppins"/>
                <a:sym typeface="Poppins"/>
              </a:rPr>
              <a:t>UPDATE partywise_results</a:t>
            </a:r>
          </a:p>
          <a:p>
            <a:pPr defTabSz="609630">
              <a:lnSpc>
                <a:spcPts val="1447"/>
              </a:lnSpc>
              <a:spcBef>
                <a:spcPct val="0"/>
              </a:spcBef>
            </a:pPr>
            <a:r>
              <a:rPr lang="en-US" sz="1034">
                <a:solidFill>
                  <a:srgbClr val="FFFFFF"/>
                </a:solidFill>
                <a:latin typeface="Poppins"/>
                <a:ea typeface="Poppins"/>
                <a:cs typeface="Poppins"/>
                <a:sym typeface="Poppins"/>
              </a:rPr>
              <a:t>SET party_alliance = 'NDA'</a:t>
            </a:r>
          </a:p>
          <a:p>
            <a:pPr defTabSz="609630">
              <a:lnSpc>
                <a:spcPts val="1447"/>
              </a:lnSpc>
              <a:spcBef>
                <a:spcPct val="0"/>
              </a:spcBef>
            </a:pPr>
            <a:r>
              <a:rPr lang="en-US" sz="1034">
                <a:solidFill>
                  <a:srgbClr val="FFFFFF"/>
                </a:solidFill>
                <a:latin typeface="Poppins"/>
                <a:ea typeface="Poppins"/>
                <a:cs typeface="Poppins"/>
                <a:sym typeface="Poppins"/>
              </a:rPr>
              <a:t>WHERE party IN (</a:t>
            </a:r>
          </a:p>
          <a:p>
            <a:pPr defTabSz="609630">
              <a:lnSpc>
                <a:spcPts val="1447"/>
              </a:lnSpc>
              <a:spcBef>
                <a:spcPct val="0"/>
              </a:spcBef>
            </a:pPr>
            <a:r>
              <a:rPr lang="en-US" sz="1034">
                <a:solidFill>
                  <a:srgbClr val="FFFFFF"/>
                </a:solidFill>
                <a:latin typeface="Poppins"/>
                <a:ea typeface="Poppins"/>
                <a:cs typeface="Poppins"/>
                <a:sym typeface="Poppins"/>
              </a:rPr>
              <a:t> 'Bharatiya Janata Party - BJP',</a:t>
            </a:r>
          </a:p>
          <a:p>
            <a:pPr defTabSz="609630">
              <a:lnSpc>
                <a:spcPts val="1447"/>
              </a:lnSpc>
              <a:spcBef>
                <a:spcPct val="0"/>
              </a:spcBef>
            </a:pPr>
            <a:r>
              <a:rPr lang="en-US" sz="1034">
                <a:solidFill>
                  <a:srgbClr val="FFFFFF"/>
                </a:solidFill>
                <a:latin typeface="Poppins"/>
                <a:ea typeface="Poppins"/>
                <a:cs typeface="Poppins"/>
                <a:sym typeface="Poppins"/>
              </a:rPr>
              <a:t> 'Telugu Desam - TDP',</a:t>
            </a:r>
          </a:p>
          <a:p>
            <a:pPr defTabSz="609630">
              <a:lnSpc>
                <a:spcPts val="1447"/>
              </a:lnSpc>
              <a:spcBef>
                <a:spcPct val="0"/>
              </a:spcBef>
            </a:pPr>
            <a:r>
              <a:rPr lang="en-US" sz="1034">
                <a:solidFill>
                  <a:srgbClr val="FFFFFF"/>
                </a:solidFill>
                <a:latin typeface="Poppins"/>
                <a:ea typeface="Poppins"/>
                <a:cs typeface="Poppins"/>
                <a:sym typeface="Poppins"/>
              </a:rPr>
              <a:t> 'Janata Dal (United) - JD(U)',</a:t>
            </a:r>
          </a:p>
          <a:p>
            <a:pPr defTabSz="609630">
              <a:lnSpc>
                <a:spcPts val="1447"/>
              </a:lnSpc>
              <a:spcBef>
                <a:spcPct val="0"/>
              </a:spcBef>
            </a:pPr>
            <a:r>
              <a:rPr lang="en-US" sz="1034">
                <a:solidFill>
                  <a:srgbClr val="FFFFFF"/>
                </a:solidFill>
                <a:latin typeface="Poppins"/>
                <a:ea typeface="Poppins"/>
                <a:cs typeface="Poppins"/>
                <a:sym typeface="Poppins"/>
              </a:rPr>
              <a:t> 'Shiv Sena - SHS',</a:t>
            </a:r>
          </a:p>
          <a:p>
            <a:pPr defTabSz="609630">
              <a:lnSpc>
                <a:spcPts val="1447"/>
              </a:lnSpc>
              <a:spcBef>
                <a:spcPct val="0"/>
              </a:spcBef>
            </a:pPr>
            <a:r>
              <a:rPr lang="en-US" sz="1034">
                <a:solidFill>
                  <a:srgbClr val="FFFFFF"/>
                </a:solidFill>
                <a:latin typeface="Poppins"/>
                <a:ea typeface="Poppins"/>
                <a:cs typeface="Poppins"/>
                <a:sym typeface="Poppins"/>
              </a:rPr>
              <a:t> 'AJSU Party - AJSUP',</a:t>
            </a:r>
          </a:p>
          <a:p>
            <a:pPr defTabSz="609630">
              <a:lnSpc>
                <a:spcPts val="1447"/>
              </a:lnSpc>
              <a:spcBef>
                <a:spcPct val="0"/>
              </a:spcBef>
            </a:pPr>
            <a:r>
              <a:rPr lang="en-US" sz="1034">
                <a:solidFill>
                  <a:srgbClr val="FFFFFF"/>
                </a:solidFill>
                <a:latin typeface="Poppins"/>
                <a:ea typeface="Poppins"/>
                <a:cs typeface="Poppins"/>
                <a:sym typeface="Poppins"/>
              </a:rPr>
              <a:t> 'Apna Dal (Soneylal) - ADAL',</a:t>
            </a:r>
          </a:p>
          <a:p>
            <a:pPr defTabSz="609630">
              <a:lnSpc>
                <a:spcPts val="1447"/>
              </a:lnSpc>
              <a:spcBef>
                <a:spcPct val="0"/>
              </a:spcBef>
            </a:pPr>
            <a:r>
              <a:rPr lang="en-US" sz="1034">
                <a:solidFill>
                  <a:srgbClr val="FFFFFF"/>
                </a:solidFill>
                <a:latin typeface="Poppins"/>
                <a:ea typeface="Poppins"/>
                <a:cs typeface="Poppins"/>
                <a:sym typeface="Poppins"/>
              </a:rPr>
              <a:t> 'Asom Gana Parishad - AGP',</a:t>
            </a:r>
          </a:p>
          <a:p>
            <a:pPr defTabSz="609630">
              <a:lnSpc>
                <a:spcPts val="1447"/>
              </a:lnSpc>
              <a:spcBef>
                <a:spcPct val="0"/>
              </a:spcBef>
            </a:pPr>
            <a:r>
              <a:rPr lang="en-US" sz="1034">
                <a:solidFill>
                  <a:srgbClr val="FFFFFF"/>
                </a:solidFill>
                <a:latin typeface="Poppins"/>
                <a:ea typeface="Poppins"/>
                <a:cs typeface="Poppins"/>
                <a:sym typeface="Poppins"/>
              </a:rPr>
              <a:t> 'Hindustani Awam Morcha (Secular) - HAMS',</a:t>
            </a:r>
          </a:p>
          <a:p>
            <a:pPr defTabSz="609630">
              <a:lnSpc>
                <a:spcPts val="1447"/>
              </a:lnSpc>
              <a:spcBef>
                <a:spcPct val="0"/>
              </a:spcBef>
            </a:pPr>
            <a:r>
              <a:rPr lang="en-US" sz="1034">
                <a:solidFill>
                  <a:srgbClr val="FFFFFF"/>
                </a:solidFill>
                <a:latin typeface="Poppins"/>
                <a:ea typeface="Poppins"/>
                <a:cs typeface="Poppins"/>
                <a:sym typeface="Poppins"/>
              </a:rPr>
              <a:t> 'Janasena Party - JnP',</a:t>
            </a:r>
          </a:p>
          <a:p>
            <a:pPr defTabSz="609630">
              <a:lnSpc>
                <a:spcPts val="1447"/>
              </a:lnSpc>
              <a:spcBef>
                <a:spcPct val="0"/>
              </a:spcBef>
            </a:pPr>
            <a:r>
              <a:rPr lang="en-US" sz="1034">
                <a:solidFill>
                  <a:srgbClr val="FFFFFF"/>
                </a:solidFill>
                <a:latin typeface="Poppins"/>
                <a:ea typeface="Poppins"/>
                <a:cs typeface="Poppins"/>
                <a:sym typeface="Poppins"/>
              </a:rPr>
              <a:t> 'Janata Dal (Secular) - JD(S)',</a:t>
            </a:r>
          </a:p>
          <a:p>
            <a:pPr defTabSz="609630">
              <a:lnSpc>
                <a:spcPts val="1447"/>
              </a:lnSpc>
              <a:spcBef>
                <a:spcPct val="0"/>
              </a:spcBef>
            </a:pPr>
            <a:r>
              <a:rPr lang="en-US" sz="1034">
                <a:solidFill>
                  <a:srgbClr val="FFFFFF"/>
                </a:solidFill>
                <a:latin typeface="Poppins"/>
                <a:ea typeface="Poppins"/>
                <a:cs typeface="Poppins"/>
                <a:sym typeface="Poppins"/>
              </a:rPr>
              <a:t> 'Lok Janshakti Party(Ram Vilas) - LJPRV',</a:t>
            </a:r>
          </a:p>
          <a:p>
            <a:pPr defTabSz="609630">
              <a:lnSpc>
                <a:spcPts val="1447"/>
              </a:lnSpc>
              <a:spcBef>
                <a:spcPct val="0"/>
              </a:spcBef>
            </a:pPr>
            <a:r>
              <a:rPr lang="en-US" sz="1034">
                <a:solidFill>
                  <a:srgbClr val="FFFFFF"/>
                </a:solidFill>
                <a:latin typeface="Poppins"/>
                <a:ea typeface="Poppins"/>
                <a:cs typeface="Poppins"/>
                <a:sym typeface="Poppins"/>
              </a:rPr>
              <a:t> 'Nationalist Congress Party - NCP',</a:t>
            </a:r>
          </a:p>
          <a:p>
            <a:pPr defTabSz="609630">
              <a:lnSpc>
                <a:spcPts val="1447"/>
              </a:lnSpc>
              <a:spcBef>
                <a:spcPct val="0"/>
              </a:spcBef>
            </a:pPr>
            <a:r>
              <a:rPr lang="en-US" sz="1034">
                <a:solidFill>
                  <a:srgbClr val="FFFFFF"/>
                </a:solidFill>
                <a:latin typeface="Poppins"/>
                <a:ea typeface="Poppins"/>
                <a:cs typeface="Poppins"/>
                <a:sym typeface="Poppins"/>
              </a:rPr>
              <a:t> 'Rashtriya Lok Dal - RLD',</a:t>
            </a:r>
          </a:p>
          <a:p>
            <a:pPr defTabSz="609630">
              <a:lnSpc>
                <a:spcPts val="1447"/>
              </a:lnSpc>
              <a:spcBef>
                <a:spcPct val="0"/>
              </a:spcBef>
            </a:pPr>
            <a:r>
              <a:rPr lang="en-US" sz="1034">
                <a:solidFill>
                  <a:srgbClr val="FFFFFF"/>
                </a:solidFill>
                <a:latin typeface="Poppins"/>
                <a:ea typeface="Poppins"/>
                <a:cs typeface="Poppins"/>
                <a:sym typeface="Poppins"/>
              </a:rPr>
              <a:t> 'Sikkim Krantikari Morcha - SKM'</a:t>
            </a:r>
          </a:p>
          <a:p>
            <a:pPr defTabSz="609630">
              <a:lnSpc>
                <a:spcPts val="1447"/>
              </a:lnSpc>
              <a:spcBef>
                <a:spcPct val="0"/>
              </a:spcBef>
            </a:pPr>
            <a:r>
              <a:rPr lang="en-US" sz="1034">
                <a:solidFill>
                  <a:srgbClr val="FFFFFF"/>
                </a:solidFill>
                <a:latin typeface="Poppins"/>
                <a:ea typeface="Poppins"/>
                <a:cs typeface="Poppins"/>
                <a:sym typeface="Poppins"/>
              </a:rPr>
              <a:t>);</a:t>
            </a:r>
          </a:p>
          <a:p>
            <a:pPr defTabSz="609630">
              <a:lnSpc>
                <a:spcPts val="1447"/>
              </a:lnSpc>
              <a:spcBef>
                <a:spcPct val="0"/>
              </a:spcBef>
            </a:pPr>
            <a:endParaRPr lang="en-US" sz="1034">
              <a:solidFill>
                <a:srgbClr val="FFFFFF"/>
              </a:solidFill>
              <a:latin typeface="Poppins"/>
              <a:ea typeface="Poppins"/>
              <a:cs typeface="Poppins"/>
              <a:sym typeface="Poppins"/>
            </a:endParaRPr>
          </a:p>
          <a:p>
            <a:pPr defTabSz="609630">
              <a:lnSpc>
                <a:spcPts val="1447"/>
              </a:lnSpc>
              <a:spcBef>
                <a:spcPct val="0"/>
              </a:spcBef>
            </a:pPr>
            <a:r>
              <a:rPr lang="en-US" sz="1034" b="1">
                <a:solidFill>
                  <a:srgbClr val="FFFFFF"/>
                </a:solidFill>
                <a:latin typeface="Poppins Bold"/>
                <a:ea typeface="Poppins Bold"/>
                <a:cs typeface="Poppins Bold"/>
                <a:sym typeface="Poppins Bold"/>
              </a:rPr>
              <a:t>OTHER</a:t>
            </a:r>
          </a:p>
          <a:p>
            <a:pPr defTabSz="609630">
              <a:lnSpc>
                <a:spcPts val="1447"/>
              </a:lnSpc>
              <a:spcBef>
                <a:spcPct val="0"/>
              </a:spcBef>
            </a:pPr>
            <a:endParaRPr lang="en-US" sz="1034" b="1">
              <a:solidFill>
                <a:srgbClr val="FFFFFF"/>
              </a:solidFill>
              <a:latin typeface="Poppins Bold"/>
              <a:ea typeface="Poppins Bold"/>
              <a:cs typeface="Poppins Bold"/>
              <a:sym typeface="Poppins Bold"/>
            </a:endParaRPr>
          </a:p>
          <a:p>
            <a:pPr defTabSz="609630">
              <a:lnSpc>
                <a:spcPts val="1447"/>
              </a:lnSpc>
              <a:spcBef>
                <a:spcPct val="0"/>
              </a:spcBef>
            </a:pPr>
            <a:r>
              <a:rPr lang="en-US" sz="1034">
                <a:solidFill>
                  <a:srgbClr val="FFFFFF"/>
                </a:solidFill>
                <a:latin typeface="Poppins"/>
                <a:ea typeface="Poppins"/>
                <a:cs typeface="Poppins"/>
                <a:sym typeface="Poppins"/>
              </a:rPr>
              <a:t>UPDATE partywise_results</a:t>
            </a:r>
          </a:p>
          <a:p>
            <a:pPr defTabSz="609630">
              <a:lnSpc>
                <a:spcPts val="1447"/>
              </a:lnSpc>
              <a:spcBef>
                <a:spcPct val="0"/>
              </a:spcBef>
            </a:pPr>
            <a:r>
              <a:rPr lang="en-US" sz="1034">
                <a:solidFill>
                  <a:srgbClr val="FFFFFF"/>
                </a:solidFill>
                <a:latin typeface="Poppins"/>
                <a:ea typeface="Poppins"/>
                <a:cs typeface="Poppins"/>
                <a:sym typeface="Poppins"/>
              </a:rPr>
              <a:t>SET party_alliance = 'OTHER'</a:t>
            </a:r>
          </a:p>
          <a:p>
            <a:pPr defTabSz="609630">
              <a:lnSpc>
                <a:spcPts val="1447"/>
              </a:lnSpc>
              <a:spcBef>
                <a:spcPct val="0"/>
              </a:spcBef>
            </a:pPr>
            <a:r>
              <a:rPr lang="en-US" sz="1034">
                <a:solidFill>
                  <a:srgbClr val="FFFFFF"/>
                </a:solidFill>
                <a:latin typeface="Poppins"/>
                <a:ea typeface="Poppins"/>
                <a:cs typeface="Poppins"/>
                <a:sym typeface="Poppins"/>
              </a:rPr>
              <a:t>WHERE party_alliance IS NULL;</a:t>
            </a:r>
          </a:p>
        </p:txBody>
      </p:sp>
      <p:sp>
        <p:nvSpPr>
          <p:cNvPr id="9" name="Freeform 9"/>
          <p:cNvSpPr/>
          <p:nvPr/>
        </p:nvSpPr>
        <p:spPr>
          <a:xfrm>
            <a:off x="10218214" y="414874"/>
            <a:ext cx="2258129" cy="1348137"/>
          </a:xfrm>
          <a:custGeom>
            <a:avLst/>
            <a:gdLst/>
            <a:ahLst/>
            <a:cxnLst/>
            <a:rect l="l" t="t" r="r" b="b"/>
            <a:pathLst>
              <a:path w="3387194" h="2022205">
                <a:moveTo>
                  <a:pt x="0" y="0"/>
                </a:moveTo>
                <a:lnTo>
                  <a:pt x="3387194" y="0"/>
                </a:lnTo>
                <a:lnTo>
                  <a:pt x="3387194" y="2022206"/>
                </a:lnTo>
                <a:lnTo>
                  <a:pt x="0" y="2022206"/>
                </a:lnTo>
                <a:lnTo>
                  <a:pt x="0" y="0"/>
                </a:lnTo>
                <a:close/>
              </a:path>
            </a:pathLst>
          </a:custGeom>
          <a:blipFill>
            <a:blip r:embed="rId5"/>
            <a:stretch>
              <a:fillRect/>
            </a:stretch>
          </a:blipFill>
        </p:spPr>
      </p:sp>
    </p:spTree>
  </p:cSld>
  <p:clrMapOvr>
    <a:masterClrMapping/>
  </p:clrMapOvr>
  <p:transition>
    <p:push/>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0" y="195257"/>
            <a:ext cx="6346611" cy="6858000"/>
          </a:xfrm>
          <a:custGeom>
            <a:avLst/>
            <a:gdLst/>
            <a:ahLst/>
            <a:cxnLst/>
            <a:rect l="l" t="t" r="r" b="b"/>
            <a:pathLst>
              <a:path w="9519916" h="10287000">
                <a:moveTo>
                  <a:pt x="0" y="0"/>
                </a:moveTo>
                <a:lnTo>
                  <a:pt x="9519916" y="0"/>
                </a:lnTo>
                <a:lnTo>
                  <a:pt x="9519916" y="10287000"/>
                </a:lnTo>
                <a:lnTo>
                  <a:pt x="0" y="10287000"/>
                </a:lnTo>
                <a:lnTo>
                  <a:pt x="0" y="0"/>
                </a:lnTo>
                <a:close/>
              </a:path>
            </a:pathLst>
          </a:custGeom>
          <a:blipFill>
            <a:blip r:embed="rId2">
              <a:alphaModFix amt="31000"/>
            </a:blip>
            <a:stretch>
              <a:fillRect l="-54613" b="-91098"/>
            </a:stretch>
          </a:blipFill>
        </p:spPr>
      </p:sp>
      <p:sp>
        <p:nvSpPr>
          <p:cNvPr id="3" name="Freeform 3"/>
          <p:cNvSpPr/>
          <p:nvPr/>
        </p:nvSpPr>
        <p:spPr>
          <a:xfrm>
            <a:off x="6096000" y="0"/>
            <a:ext cx="6414574" cy="6858000"/>
          </a:xfrm>
          <a:custGeom>
            <a:avLst/>
            <a:gdLst/>
            <a:ahLst/>
            <a:cxnLst/>
            <a:rect l="l" t="t" r="r" b="b"/>
            <a:pathLst>
              <a:path w="9621861" h="10287000">
                <a:moveTo>
                  <a:pt x="0" y="0"/>
                </a:moveTo>
                <a:lnTo>
                  <a:pt x="9621861" y="0"/>
                </a:lnTo>
                <a:lnTo>
                  <a:pt x="9621861" y="10287000"/>
                </a:lnTo>
                <a:lnTo>
                  <a:pt x="0" y="10287000"/>
                </a:lnTo>
                <a:lnTo>
                  <a:pt x="0" y="0"/>
                </a:lnTo>
                <a:close/>
              </a:path>
            </a:pathLst>
          </a:custGeom>
          <a:blipFill>
            <a:blip r:embed="rId2">
              <a:alphaModFix amt="31000"/>
            </a:blip>
            <a:stretch>
              <a:fillRect r="-52975" b="-91098"/>
            </a:stretch>
          </a:blipFill>
        </p:spPr>
      </p:sp>
      <p:sp>
        <p:nvSpPr>
          <p:cNvPr id="4" name="TextBox 4"/>
          <p:cNvSpPr txBox="1"/>
          <p:nvPr/>
        </p:nvSpPr>
        <p:spPr>
          <a:xfrm>
            <a:off x="170384" y="381963"/>
            <a:ext cx="11851233" cy="1381532"/>
          </a:xfrm>
          <a:prstGeom prst="rect">
            <a:avLst/>
          </a:prstGeom>
        </p:spPr>
        <p:txBody>
          <a:bodyPr lIns="0" tIns="0" rIns="0" bIns="0" rtlCol="0" anchor="t">
            <a:spAutoFit/>
          </a:bodyPr>
          <a:lstStyle/>
          <a:p>
            <a:pPr algn="just" defTabSz="609630">
              <a:lnSpc>
                <a:spcPts val="3676"/>
              </a:lnSpc>
            </a:pPr>
            <a:r>
              <a:rPr lang="en-US" sz="2625" b="1">
                <a:solidFill>
                  <a:srgbClr val="65FFE8"/>
                </a:solidFill>
                <a:latin typeface="Poppins Bold"/>
                <a:ea typeface="Poppins Bold"/>
                <a:cs typeface="Poppins Bold"/>
                <a:sym typeface="Poppins Bold"/>
              </a:rPr>
              <a:t>8.Which party alliance (NDA, I.N.D.I.A, or OTHER) won the most seats across all states?</a:t>
            </a:r>
          </a:p>
          <a:p>
            <a:pPr algn="just" defTabSz="609630">
              <a:lnSpc>
                <a:spcPts val="3676"/>
              </a:lnSpc>
              <a:spcBef>
                <a:spcPct val="0"/>
              </a:spcBef>
            </a:pPr>
            <a:endParaRPr lang="en-US" sz="2625" b="1">
              <a:solidFill>
                <a:srgbClr val="65FFE8"/>
              </a:solidFill>
              <a:latin typeface="Poppins Bold"/>
              <a:ea typeface="Poppins Bold"/>
              <a:cs typeface="Poppins Bold"/>
              <a:sym typeface="Poppins Bold"/>
            </a:endParaRPr>
          </a:p>
        </p:txBody>
      </p:sp>
      <p:sp>
        <p:nvSpPr>
          <p:cNvPr id="5" name="TextBox 5"/>
          <p:cNvSpPr txBox="1"/>
          <p:nvPr/>
        </p:nvSpPr>
        <p:spPr>
          <a:xfrm>
            <a:off x="170384" y="1742195"/>
            <a:ext cx="10444085" cy="3682355"/>
          </a:xfrm>
          <a:prstGeom prst="rect">
            <a:avLst/>
          </a:prstGeom>
        </p:spPr>
        <p:txBody>
          <a:bodyPr lIns="0" tIns="0" rIns="0" bIns="0" rtlCol="0" anchor="t">
            <a:spAutoFit/>
          </a:bodyPr>
          <a:lstStyle/>
          <a:p>
            <a:pPr defTabSz="609630">
              <a:lnSpc>
                <a:spcPts val="1821"/>
              </a:lnSpc>
            </a:pPr>
            <a:r>
              <a:rPr lang="en-US" sz="1301">
                <a:solidFill>
                  <a:srgbClr val="FFFFFF"/>
                </a:solidFill>
                <a:latin typeface="Poppins"/>
                <a:ea typeface="Poppins"/>
                <a:cs typeface="Poppins"/>
                <a:sym typeface="Poppins"/>
              </a:rPr>
              <a:t>SELECT </a:t>
            </a:r>
          </a:p>
          <a:p>
            <a:pPr defTabSz="609630">
              <a:lnSpc>
                <a:spcPts val="1821"/>
              </a:lnSpc>
            </a:pPr>
            <a:r>
              <a:rPr lang="en-US" sz="1301">
                <a:solidFill>
                  <a:srgbClr val="FFFFFF"/>
                </a:solidFill>
                <a:latin typeface="Poppins"/>
                <a:ea typeface="Poppins"/>
                <a:cs typeface="Poppins"/>
                <a:sym typeface="Poppins"/>
              </a:rPr>
              <a:t>    p.party_alliance,</a:t>
            </a:r>
          </a:p>
          <a:p>
            <a:pPr defTabSz="609630">
              <a:lnSpc>
                <a:spcPts val="1821"/>
              </a:lnSpc>
            </a:pPr>
            <a:r>
              <a:rPr lang="en-US" sz="1301">
                <a:solidFill>
                  <a:srgbClr val="FFFFFF"/>
                </a:solidFill>
                <a:latin typeface="Poppins"/>
                <a:ea typeface="Poppins"/>
                <a:cs typeface="Poppins"/>
                <a:sym typeface="Poppins"/>
              </a:rPr>
              <a:t>    COUNT(cr.Constituency_ID) AS Seats_Won</a:t>
            </a:r>
          </a:p>
          <a:p>
            <a:pPr defTabSz="609630">
              <a:lnSpc>
                <a:spcPts val="1821"/>
              </a:lnSpc>
            </a:pPr>
            <a:r>
              <a:rPr lang="en-US" sz="1301">
                <a:solidFill>
                  <a:srgbClr val="FFFFFF"/>
                </a:solidFill>
                <a:latin typeface="Poppins"/>
                <a:ea typeface="Poppins"/>
                <a:cs typeface="Poppins"/>
                <a:sym typeface="Poppins"/>
              </a:rPr>
              <a:t>FROM </a:t>
            </a:r>
          </a:p>
          <a:p>
            <a:pPr defTabSz="609630">
              <a:lnSpc>
                <a:spcPts val="1821"/>
              </a:lnSpc>
            </a:pPr>
            <a:r>
              <a:rPr lang="en-US" sz="1301">
                <a:solidFill>
                  <a:srgbClr val="FFFFFF"/>
                </a:solidFill>
                <a:latin typeface="Poppins"/>
                <a:ea typeface="Poppins"/>
                <a:cs typeface="Poppins"/>
                <a:sym typeface="Poppins"/>
              </a:rPr>
              <a:t>    constituencywise_results cr</a:t>
            </a:r>
          </a:p>
          <a:p>
            <a:pPr defTabSz="609630">
              <a:lnSpc>
                <a:spcPts val="1821"/>
              </a:lnSpc>
            </a:pPr>
            <a:r>
              <a:rPr lang="en-US" sz="1301">
                <a:solidFill>
                  <a:srgbClr val="FFFFFF"/>
                </a:solidFill>
                <a:latin typeface="Poppins"/>
                <a:ea typeface="Poppins"/>
                <a:cs typeface="Poppins"/>
                <a:sym typeface="Poppins"/>
              </a:rPr>
              <a:t>JOIN </a:t>
            </a:r>
          </a:p>
          <a:p>
            <a:pPr defTabSz="609630">
              <a:lnSpc>
                <a:spcPts val="1821"/>
              </a:lnSpc>
            </a:pPr>
            <a:r>
              <a:rPr lang="en-US" sz="1301">
                <a:solidFill>
                  <a:srgbClr val="FFFFFF"/>
                </a:solidFill>
                <a:latin typeface="Poppins"/>
                <a:ea typeface="Poppins"/>
                <a:cs typeface="Poppins"/>
                <a:sym typeface="Poppins"/>
              </a:rPr>
              <a:t>    partywise_results p ON cr.Party_ID = p.Party_ID</a:t>
            </a:r>
          </a:p>
          <a:p>
            <a:pPr defTabSz="609630">
              <a:lnSpc>
                <a:spcPts val="1821"/>
              </a:lnSpc>
            </a:pPr>
            <a:r>
              <a:rPr lang="en-US" sz="1301">
                <a:solidFill>
                  <a:srgbClr val="FFFFFF"/>
                </a:solidFill>
                <a:latin typeface="Poppins"/>
                <a:ea typeface="Poppins"/>
                <a:cs typeface="Poppins"/>
                <a:sym typeface="Poppins"/>
              </a:rPr>
              <a:t>WHERE </a:t>
            </a:r>
          </a:p>
          <a:p>
            <a:pPr defTabSz="609630">
              <a:lnSpc>
                <a:spcPts val="1821"/>
              </a:lnSpc>
            </a:pPr>
            <a:r>
              <a:rPr lang="en-US" sz="1301">
                <a:solidFill>
                  <a:srgbClr val="FFFFFF"/>
                </a:solidFill>
                <a:latin typeface="Poppins"/>
                <a:ea typeface="Poppins"/>
                <a:cs typeface="Poppins"/>
                <a:sym typeface="Poppins"/>
              </a:rPr>
              <a:t>    p.party_alliance IN ('NDA', 'I.N.D.I.A', 'OTHER')</a:t>
            </a:r>
          </a:p>
          <a:p>
            <a:pPr defTabSz="609630">
              <a:lnSpc>
                <a:spcPts val="1821"/>
              </a:lnSpc>
            </a:pPr>
            <a:r>
              <a:rPr lang="en-US" sz="1301">
                <a:solidFill>
                  <a:srgbClr val="FFFFFF"/>
                </a:solidFill>
                <a:latin typeface="Poppins"/>
                <a:ea typeface="Poppins"/>
                <a:cs typeface="Poppins"/>
                <a:sym typeface="Poppins"/>
              </a:rPr>
              <a:t>GROUP BY </a:t>
            </a:r>
          </a:p>
          <a:p>
            <a:pPr defTabSz="609630">
              <a:lnSpc>
                <a:spcPts val="1821"/>
              </a:lnSpc>
            </a:pPr>
            <a:r>
              <a:rPr lang="en-US" sz="1301">
                <a:solidFill>
                  <a:srgbClr val="FFFFFF"/>
                </a:solidFill>
                <a:latin typeface="Poppins"/>
                <a:ea typeface="Poppins"/>
                <a:cs typeface="Poppins"/>
                <a:sym typeface="Poppins"/>
              </a:rPr>
              <a:t>    p.party_alliance</a:t>
            </a:r>
          </a:p>
          <a:p>
            <a:pPr defTabSz="609630">
              <a:lnSpc>
                <a:spcPts val="1821"/>
              </a:lnSpc>
            </a:pPr>
            <a:r>
              <a:rPr lang="en-US" sz="1301">
                <a:solidFill>
                  <a:srgbClr val="FFFFFF"/>
                </a:solidFill>
                <a:latin typeface="Poppins"/>
                <a:ea typeface="Poppins"/>
                <a:cs typeface="Poppins"/>
                <a:sym typeface="Poppins"/>
              </a:rPr>
              <a:t>ORDER BY </a:t>
            </a:r>
          </a:p>
          <a:p>
            <a:pPr defTabSz="609630">
              <a:lnSpc>
                <a:spcPts val="1821"/>
              </a:lnSpc>
            </a:pPr>
            <a:r>
              <a:rPr lang="en-US" sz="1301">
                <a:solidFill>
                  <a:srgbClr val="FFFFFF"/>
                </a:solidFill>
                <a:latin typeface="Poppins"/>
                <a:ea typeface="Poppins"/>
                <a:cs typeface="Poppins"/>
                <a:sym typeface="Poppins"/>
              </a:rPr>
              <a:t>    Seats_Won DESC;</a:t>
            </a:r>
          </a:p>
          <a:p>
            <a:pPr defTabSz="609630">
              <a:lnSpc>
                <a:spcPts val="1821"/>
              </a:lnSpc>
            </a:pPr>
            <a:endParaRPr lang="en-US" sz="1301">
              <a:solidFill>
                <a:srgbClr val="FFFFFF"/>
              </a:solidFill>
              <a:latin typeface="Poppins"/>
              <a:ea typeface="Poppins"/>
              <a:cs typeface="Poppins"/>
              <a:sym typeface="Poppins"/>
            </a:endParaRPr>
          </a:p>
          <a:p>
            <a:pPr defTabSz="609630">
              <a:lnSpc>
                <a:spcPts val="1821"/>
              </a:lnSpc>
            </a:pPr>
            <a:endParaRPr lang="en-US" sz="1301">
              <a:solidFill>
                <a:srgbClr val="FFFFFF"/>
              </a:solidFill>
              <a:latin typeface="Poppins"/>
              <a:ea typeface="Poppins"/>
              <a:cs typeface="Poppins"/>
              <a:sym typeface="Poppins"/>
            </a:endParaRPr>
          </a:p>
          <a:p>
            <a:pPr defTabSz="609630">
              <a:lnSpc>
                <a:spcPts val="1821"/>
              </a:lnSpc>
              <a:spcBef>
                <a:spcPct val="0"/>
              </a:spcBef>
            </a:pPr>
            <a:endParaRPr lang="en-US" sz="1301">
              <a:solidFill>
                <a:srgbClr val="FFFFFF"/>
              </a:solidFill>
              <a:latin typeface="Poppins"/>
              <a:ea typeface="Poppins"/>
              <a:cs typeface="Poppins"/>
              <a:sym typeface="Poppins"/>
            </a:endParaRPr>
          </a:p>
        </p:txBody>
      </p:sp>
      <p:sp>
        <p:nvSpPr>
          <p:cNvPr id="6" name="Freeform 6"/>
          <p:cNvSpPr/>
          <p:nvPr/>
        </p:nvSpPr>
        <p:spPr>
          <a:xfrm>
            <a:off x="8108247" y="2883093"/>
            <a:ext cx="3631711" cy="1482331"/>
          </a:xfrm>
          <a:custGeom>
            <a:avLst/>
            <a:gdLst/>
            <a:ahLst/>
            <a:cxnLst/>
            <a:rect l="l" t="t" r="r" b="b"/>
            <a:pathLst>
              <a:path w="5447567" h="2223497">
                <a:moveTo>
                  <a:pt x="0" y="0"/>
                </a:moveTo>
                <a:lnTo>
                  <a:pt x="5447567" y="0"/>
                </a:lnTo>
                <a:lnTo>
                  <a:pt x="5447567" y="2223497"/>
                </a:lnTo>
                <a:lnTo>
                  <a:pt x="0" y="2223497"/>
                </a:lnTo>
                <a:lnTo>
                  <a:pt x="0" y="0"/>
                </a:lnTo>
                <a:close/>
              </a:path>
            </a:pathLst>
          </a:custGeom>
          <a:blipFill>
            <a:blip r:embed="rId3"/>
            <a:stretch>
              <a:fillRect/>
            </a:stretch>
          </a:blipFill>
        </p:spPr>
      </p:sp>
      <p:sp>
        <p:nvSpPr>
          <p:cNvPr id="7" name="Freeform 7"/>
          <p:cNvSpPr/>
          <p:nvPr/>
        </p:nvSpPr>
        <p:spPr>
          <a:xfrm>
            <a:off x="9924102" y="978814"/>
            <a:ext cx="2258129" cy="1348137"/>
          </a:xfrm>
          <a:custGeom>
            <a:avLst/>
            <a:gdLst/>
            <a:ahLst/>
            <a:cxnLst/>
            <a:rect l="l" t="t" r="r" b="b"/>
            <a:pathLst>
              <a:path w="3387194" h="2022205">
                <a:moveTo>
                  <a:pt x="0" y="0"/>
                </a:moveTo>
                <a:lnTo>
                  <a:pt x="3387194" y="0"/>
                </a:lnTo>
                <a:lnTo>
                  <a:pt x="3387194" y="2022205"/>
                </a:lnTo>
                <a:lnTo>
                  <a:pt x="0" y="2022205"/>
                </a:lnTo>
                <a:lnTo>
                  <a:pt x="0" y="0"/>
                </a:lnTo>
                <a:close/>
              </a:path>
            </a:pathLst>
          </a:custGeom>
          <a:blipFill>
            <a:blip r:embed="rId4"/>
            <a:stretch>
              <a:fillRect/>
            </a:stretch>
          </a:blipFill>
        </p:spPr>
      </p:sp>
    </p:spTree>
  </p:cSld>
  <p:clrMapOvr>
    <a:masterClrMapping/>
  </p:clrMapOvr>
  <p:transition>
    <p:push/>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0" y="195257"/>
            <a:ext cx="6346611" cy="6858000"/>
          </a:xfrm>
          <a:custGeom>
            <a:avLst/>
            <a:gdLst/>
            <a:ahLst/>
            <a:cxnLst/>
            <a:rect l="l" t="t" r="r" b="b"/>
            <a:pathLst>
              <a:path w="9519916" h="10287000">
                <a:moveTo>
                  <a:pt x="0" y="0"/>
                </a:moveTo>
                <a:lnTo>
                  <a:pt x="9519916" y="0"/>
                </a:lnTo>
                <a:lnTo>
                  <a:pt x="9519916" y="10287000"/>
                </a:lnTo>
                <a:lnTo>
                  <a:pt x="0" y="10287000"/>
                </a:lnTo>
                <a:lnTo>
                  <a:pt x="0" y="0"/>
                </a:lnTo>
                <a:close/>
              </a:path>
            </a:pathLst>
          </a:custGeom>
          <a:blipFill>
            <a:blip r:embed="rId2">
              <a:alphaModFix amt="31000"/>
            </a:blip>
            <a:stretch>
              <a:fillRect l="-54613" b="-91098"/>
            </a:stretch>
          </a:blipFill>
        </p:spPr>
      </p:sp>
      <p:sp>
        <p:nvSpPr>
          <p:cNvPr id="3" name="Freeform 3"/>
          <p:cNvSpPr/>
          <p:nvPr/>
        </p:nvSpPr>
        <p:spPr>
          <a:xfrm>
            <a:off x="6252205" y="0"/>
            <a:ext cx="6414574" cy="6858000"/>
          </a:xfrm>
          <a:custGeom>
            <a:avLst/>
            <a:gdLst/>
            <a:ahLst/>
            <a:cxnLst/>
            <a:rect l="l" t="t" r="r" b="b"/>
            <a:pathLst>
              <a:path w="9621861" h="10287000">
                <a:moveTo>
                  <a:pt x="0" y="0"/>
                </a:moveTo>
                <a:lnTo>
                  <a:pt x="9621861" y="0"/>
                </a:lnTo>
                <a:lnTo>
                  <a:pt x="9621861" y="10287000"/>
                </a:lnTo>
                <a:lnTo>
                  <a:pt x="0" y="10287000"/>
                </a:lnTo>
                <a:lnTo>
                  <a:pt x="0" y="0"/>
                </a:lnTo>
                <a:close/>
              </a:path>
            </a:pathLst>
          </a:custGeom>
          <a:blipFill>
            <a:blip r:embed="rId2">
              <a:alphaModFix amt="31000"/>
            </a:blip>
            <a:stretch>
              <a:fillRect r="-52975" b="-91098"/>
            </a:stretch>
          </a:blipFill>
        </p:spPr>
      </p:sp>
      <p:sp>
        <p:nvSpPr>
          <p:cNvPr id="4" name="TextBox 4"/>
          <p:cNvSpPr txBox="1"/>
          <p:nvPr/>
        </p:nvSpPr>
        <p:spPr>
          <a:xfrm>
            <a:off x="170384" y="381962"/>
            <a:ext cx="11851233" cy="1381532"/>
          </a:xfrm>
          <a:prstGeom prst="rect">
            <a:avLst/>
          </a:prstGeom>
        </p:spPr>
        <p:txBody>
          <a:bodyPr lIns="0" tIns="0" rIns="0" bIns="0" rtlCol="0" anchor="t">
            <a:spAutoFit/>
          </a:bodyPr>
          <a:lstStyle/>
          <a:p>
            <a:pPr algn="just" defTabSz="609630">
              <a:lnSpc>
                <a:spcPts val="3676"/>
              </a:lnSpc>
            </a:pPr>
            <a:r>
              <a:rPr lang="en-US" sz="2625" b="1">
                <a:solidFill>
                  <a:srgbClr val="65FFE8"/>
                </a:solidFill>
                <a:latin typeface="Poppins Bold"/>
                <a:ea typeface="Poppins Bold"/>
                <a:cs typeface="Poppins Bold"/>
                <a:sym typeface="Poppins Bold"/>
              </a:rPr>
              <a:t>9.Winning candidate's name, their party name, total votes, and the margin of victory for a specific state and constituency?</a:t>
            </a:r>
          </a:p>
          <a:p>
            <a:pPr algn="just" defTabSz="609630">
              <a:lnSpc>
                <a:spcPts val="3676"/>
              </a:lnSpc>
              <a:spcBef>
                <a:spcPct val="0"/>
              </a:spcBef>
            </a:pPr>
            <a:endParaRPr lang="en-US" sz="2625" b="1">
              <a:solidFill>
                <a:srgbClr val="65FFE8"/>
              </a:solidFill>
              <a:latin typeface="Poppins Bold"/>
              <a:ea typeface="Poppins Bold"/>
              <a:cs typeface="Poppins Bold"/>
              <a:sym typeface="Poppins Bold"/>
            </a:endParaRPr>
          </a:p>
        </p:txBody>
      </p:sp>
      <p:sp>
        <p:nvSpPr>
          <p:cNvPr id="5" name="TextBox 5"/>
          <p:cNvSpPr txBox="1"/>
          <p:nvPr/>
        </p:nvSpPr>
        <p:spPr>
          <a:xfrm>
            <a:off x="170384" y="1735845"/>
            <a:ext cx="9476689" cy="2058256"/>
          </a:xfrm>
          <a:prstGeom prst="rect">
            <a:avLst/>
          </a:prstGeom>
        </p:spPr>
        <p:txBody>
          <a:bodyPr lIns="0" tIns="0" rIns="0" bIns="0" rtlCol="0" anchor="t">
            <a:spAutoFit/>
          </a:bodyPr>
          <a:lstStyle/>
          <a:p>
            <a:pPr defTabSz="609630">
              <a:lnSpc>
                <a:spcPts val="2001"/>
              </a:lnSpc>
            </a:pPr>
            <a:r>
              <a:rPr lang="en-US" sz="1429">
                <a:solidFill>
                  <a:srgbClr val="FFFFFF"/>
                </a:solidFill>
                <a:latin typeface="Poppins"/>
                <a:ea typeface="Poppins"/>
                <a:cs typeface="Poppins"/>
                <a:sym typeface="Poppins"/>
              </a:rPr>
              <a:t>SELECT cr.Winning_Candidate, p.Party, p.party_alliance, cr.Total_Votes, cr.Margin, cr.Constituency_Name, s.State</a:t>
            </a:r>
          </a:p>
          <a:p>
            <a:pPr defTabSz="609630">
              <a:lnSpc>
                <a:spcPts val="2001"/>
              </a:lnSpc>
            </a:pPr>
            <a:r>
              <a:rPr lang="en-US" sz="1429">
                <a:solidFill>
                  <a:srgbClr val="FFFFFF"/>
                </a:solidFill>
                <a:latin typeface="Poppins"/>
                <a:ea typeface="Poppins"/>
                <a:cs typeface="Poppins"/>
                <a:sym typeface="Poppins"/>
              </a:rPr>
              <a:t>FROM constituencywise_results cr</a:t>
            </a:r>
          </a:p>
          <a:p>
            <a:pPr defTabSz="609630">
              <a:lnSpc>
                <a:spcPts val="2001"/>
              </a:lnSpc>
            </a:pPr>
            <a:r>
              <a:rPr lang="en-US" sz="1429">
                <a:solidFill>
                  <a:srgbClr val="FFFFFF"/>
                </a:solidFill>
                <a:latin typeface="Poppins"/>
                <a:ea typeface="Poppins"/>
                <a:cs typeface="Poppins"/>
                <a:sym typeface="Poppins"/>
              </a:rPr>
              <a:t>JOIN partywise_results p ON cr.Party_ID = p.Party_ID</a:t>
            </a:r>
          </a:p>
          <a:p>
            <a:pPr defTabSz="609630">
              <a:lnSpc>
                <a:spcPts val="2001"/>
              </a:lnSpc>
            </a:pPr>
            <a:r>
              <a:rPr lang="en-US" sz="1429">
                <a:solidFill>
                  <a:srgbClr val="FFFFFF"/>
                </a:solidFill>
                <a:latin typeface="Poppins"/>
                <a:ea typeface="Poppins"/>
                <a:cs typeface="Poppins"/>
                <a:sym typeface="Poppins"/>
              </a:rPr>
              <a:t>JOIN statewise_results sr ON cr.Parliament_Constituency = sr.Parliament_Constituency</a:t>
            </a:r>
          </a:p>
          <a:p>
            <a:pPr defTabSz="609630">
              <a:lnSpc>
                <a:spcPts val="2001"/>
              </a:lnSpc>
            </a:pPr>
            <a:r>
              <a:rPr lang="en-US" sz="1429">
                <a:solidFill>
                  <a:srgbClr val="FFFFFF"/>
                </a:solidFill>
                <a:latin typeface="Poppins"/>
                <a:ea typeface="Poppins"/>
                <a:cs typeface="Poppins"/>
                <a:sym typeface="Poppins"/>
              </a:rPr>
              <a:t>JOIN states s ON sr.State_ID = s.State_ID</a:t>
            </a:r>
          </a:p>
          <a:p>
            <a:pPr defTabSz="609630">
              <a:lnSpc>
                <a:spcPts val="2001"/>
              </a:lnSpc>
            </a:pPr>
            <a:r>
              <a:rPr lang="en-US" sz="1429">
                <a:solidFill>
                  <a:srgbClr val="FFFFFF"/>
                </a:solidFill>
                <a:latin typeface="Poppins"/>
                <a:ea typeface="Poppins"/>
                <a:cs typeface="Poppins"/>
                <a:sym typeface="Poppins"/>
              </a:rPr>
              <a:t>WHERE s.State = 'Uttar Pradesh' AND cr.Constituency_Name = 'AMETHI';</a:t>
            </a:r>
          </a:p>
          <a:p>
            <a:pPr defTabSz="609630">
              <a:lnSpc>
                <a:spcPts val="2186"/>
              </a:lnSpc>
              <a:spcBef>
                <a:spcPct val="0"/>
              </a:spcBef>
            </a:pPr>
            <a:endParaRPr lang="en-US" sz="1429">
              <a:solidFill>
                <a:srgbClr val="FFFFFF"/>
              </a:solidFill>
              <a:latin typeface="Poppins"/>
              <a:ea typeface="Poppins"/>
              <a:cs typeface="Poppins"/>
              <a:sym typeface="Poppins"/>
            </a:endParaRPr>
          </a:p>
        </p:txBody>
      </p:sp>
      <p:sp>
        <p:nvSpPr>
          <p:cNvPr id="6" name="Freeform 6"/>
          <p:cNvSpPr/>
          <p:nvPr/>
        </p:nvSpPr>
        <p:spPr>
          <a:xfrm>
            <a:off x="170384" y="4101710"/>
            <a:ext cx="8609734" cy="522256"/>
          </a:xfrm>
          <a:custGeom>
            <a:avLst/>
            <a:gdLst/>
            <a:ahLst/>
            <a:cxnLst/>
            <a:rect l="l" t="t" r="r" b="b"/>
            <a:pathLst>
              <a:path w="12914601" h="783384">
                <a:moveTo>
                  <a:pt x="0" y="0"/>
                </a:moveTo>
                <a:lnTo>
                  <a:pt x="12914601" y="0"/>
                </a:lnTo>
                <a:lnTo>
                  <a:pt x="12914601" y="783384"/>
                </a:lnTo>
                <a:lnTo>
                  <a:pt x="0" y="783384"/>
                </a:lnTo>
                <a:lnTo>
                  <a:pt x="0" y="0"/>
                </a:lnTo>
                <a:close/>
              </a:path>
            </a:pathLst>
          </a:custGeom>
          <a:blipFill>
            <a:blip r:embed="rId3"/>
            <a:stretch>
              <a:fillRect b="-3846"/>
            </a:stretch>
          </a:blipFill>
        </p:spPr>
      </p:sp>
      <p:sp>
        <p:nvSpPr>
          <p:cNvPr id="7" name="Freeform 7"/>
          <p:cNvSpPr/>
          <p:nvPr/>
        </p:nvSpPr>
        <p:spPr>
          <a:xfrm>
            <a:off x="9763488" y="982673"/>
            <a:ext cx="2258129" cy="1348137"/>
          </a:xfrm>
          <a:custGeom>
            <a:avLst/>
            <a:gdLst/>
            <a:ahLst/>
            <a:cxnLst/>
            <a:rect l="l" t="t" r="r" b="b"/>
            <a:pathLst>
              <a:path w="3387194" h="2022205">
                <a:moveTo>
                  <a:pt x="0" y="0"/>
                </a:moveTo>
                <a:lnTo>
                  <a:pt x="3387194" y="0"/>
                </a:lnTo>
                <a:lnTo>
                  <a:pt x="3387194" y="2022205"/>
                </a:lnTo>
                <a:lnTo>
                  <a:pt x="0" y="2022205"/>
                </a:lnTo>
                <a:lnTo>
                  <a:pt x="0" y="0"/>
                </a:lnTo>
                <a:close/>
              </a:path>
            </a:pathLst>
          </a:custGeom>
          <a:blipFill>
            <a:blip r:embed="rId4"/>
            <a:stretch>
              <a:fillRect/>
            </a:stretch>
          </a:blipFill>
        </p:spPr>
      </p:sp>
    </p:spTree>
  </p:cSld>
  <p:clrMapOvr>
    <a:masterClrMapping/>
  </p:clrMapOvr>
  <p:transition>
    <p:push/>
  </p:transition>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0" y="195257"/>
            <a:ext cx="6346611" cy="6858000"/>
          </a:xfrm>
          <a:custGeom>
            <a:avLst/>
            <a:gdLst/>
            <a:ahLst/>
            <a:cxnLst/>
            <a:rect l="l" t="t" r="r" b="b"/>
            <a:pathLst>
              <a:path w="9519916" h="10287000">
                <a:moveTo>
                  <a:pt x="0" y="0"/>
                </a:moveTo>
                <a:lnTo>
                  <a:pt x="9519916" y="0"/>
                </a:lnTo>
                <a:lnTo>
                  <a:pt x="9519916" y="10287000"/>
                </a:lnTo>
                <a:lnTo>
                  <a:pt x="0" y="10287000"/>
                </a:lnTo>
                <a:lnTo>
                  <a:pt x="0" y="0"/>
                </a:lnTo>
                <a:close/>
              </a:path>
            </a:pathLst>
          </a:custGeom>
          <a:blipFill>
            <a:blip r:embed="rId2">
              <a:alphaModFix amt="31000"/>
            </a:blip>
            <a:stretch>
              <a:fillRect l="-54613" b="-91098"/>
            </a:stretch>
          </a:blipFill>
        </p:spPr>
      </p:sp>
      <p:sp>
        <p:nvSpPr>
          <p:cNvPr id="3" name="Freeform 3"/>
          <p:cNvSpPr/>
          <p:nvPr/>
        </p:nvSpPr>
        <p:spPr>
          <a:xfrm>
            <a:off x="6096000" y="685800"/>
            <a:ext cx="6414574" cy="6858000"/>
          </a:xfrm>
          <a:custGeom>
            <a:avLst/>
            <a:gdLst/>
            <a:ahLst/>
            <a:cxnLst/>
            <a:rect l="l" t="t" r="r" b="b"/>
            <a:pathLst>
              <a:path w="9621861" h="10287000">
                <a:moveTo>
                  <a:pt x="0" y="0"/>
                </a:moveTo>
                <a:lnTo>
                  <a:pt x="9621861" y="0"/>
                </a:lnTo>
                <a:lnTo>
                  <a:pt x="9621861" y="10287000"/>
                </a:lnTo>
                <a:lnTo>
                  <a:pt x="0" y="10287000"/>
                </a:lnTo>
                <a:lnTo>
                  <a:pt x="0" y="0"/>
                </a:lnTo>
                <a:close/>
              </a:path>
            </a:pathLst>
          </a:custGeom>
          <a:blipFill>
            <a:blip r:embed="rId2">
              <a:alphaModFix amt="31000"/>
            </a:blip>
            <a:stretch>
              <a:fillRect r="-52975" b="-91098"/>
            </a:stretch>
          </a:blipFill>
        </p:spPr>
      </p:sp>
      <p:sp>
        <p:nvSpPr>
          <p:cNvPr id="4" name="TextBox 4"/>
          <p:cNvSpPr txBox="1"/>
          <p:nvPr/>
        </p:nvSpPr>
        <p:spPr>
          <a:xfrm>
            <a:off x="170384" y="381963"/>
            <a:ext cx="11851233" cy="1381532"/>
          </a:xfrm>
          <a:prstGeom prst="rect">
            <a:avLst/>
          </a:prstGeom>
        </p:spPr>
        <p:txBody>
          <a:bodyPr lIns="0" tIns="0" rIns="0" bIns="0" rtlCol="0" anchor="t">
            <a:spAutoFit/>
          </a:bodyPr>
          <a:lstStyle/>
          <a:p>
            <a:pPr algn="just" defTabSz="609630">
              <a:lnSpc>
                <a:spcPts val="3676"/>
              </a:lnSpc>
            </a:pPr>
            <a:r>
              <a:rPr lang="en-US" sz="2625" b="1">
                <a:solidFill>
                  <a:srgbClr val="65FFE8"/>
                </a:solidFill>
                <a:latin typeface="Poppins Bold"/>
                <a:ea typeface="Poppins Bold"/>
                <a:cs typeface="Poppins Bold"/>
                <a:sym typeface="Poppins Bold"/>
              </a:rPr>
              <a:t>10.What is the distribution of EVM votes versus postal votes for candidates in a specific constituency?</a:t>
            </a:r>
          </a:p>
          <a:p>
            <a:pPr algn="just" defTabSz="609630">
              <a:lnSpc>
                <a:spcPts val="3676"/>
              </a:lnSpc>
              <a:spcBef>
                <a:spcPct val="0"/>
              </a:spcBef>
            </a:pPr>
            <a:endParaRPr lang="en-US" sz="2625" b="1">
              <a:solidFill>
                <a:srgbClr val="65FFE8"/>
              </a:solidFill>
              <a:latin typeface="Poppins Bold"/>
              <a:ea typeface="Poppins Bold"/>
              <a:cs typeface="Poppins Bold"/>
              <a:sym typeface="Poppins Bold"/>
            </a:endParaRPr>
          </a:p>
        </p:txBody>
      </p:sp>
      <p:sp>
        <p:nvSpPr>
          <p:cNvPr id="5" name="TextBox 5"/>
          <p:cNvSpPr txBox="1"/>
          <p:nvPr/>
        </p:nvSpPr>
        <p:spPr>
          <a:xfrm>
            <a:off x="279727" y="1461026"/>
            <a:ext cx="11335817" cy="3451266"/>
          </a:xfrm>
          <a:prstGeom prst="rect">
            <a:avLst/>
          </a:prstGeom>
        </p:spPr>
        <p:txBody>
          <a:bodyPr lIns="0" tIns="0" rIns="0" bIns="0" rtlCol="0" anchor="t">
            <a:spAutoFit/>
          </a:bodyPr>
          <a:lstStyle/>
          <a:p>
            <a:pPr defTabSz="609630">
              <a:lnSpc>
                <a:spcPts val="1813"/>
              </a:lnSpc>
            </a:pPr>
            <a:r>
              <a:rPr lang="en-US" sz="1295">
                <a:solidFill>
                  <a:srgbClr val="FFFFFF"/>
                </a:solidFill>
                <a:latin typeface="Poppins"/>
                <a:ea typeface="Poppins"/>
                <a:cs typeface="Poppins"/>
                <a:sym typeface="Poppins"/>
              </a:rPr>
              <a:t>SELECT </a:t>
            </a:r>
          </a:p>
          <a:p>
            <a:pPr defTabSz="609630">
              <a:lnSpc>
                <a:spcPts val="1813"/>
              </a:lnSpc>
            </a:pPr>
            <a:r>
              <a:rPr lang="en-US" sz="1295">
                <a:solidFill>
                  <a:srgbClr val="FFFFFF"/>
                </a:solidFill>
                <a:latin typeface="Poppins"/>
                <a:ea typeface="Poppins"/>
                <a:cs typeface="Poppins"/>
                <a:sym typeface="Poppins"/>
              </a:rPr>
              <a:t>    cd.Candidate,</a:t>
            </a:r>
          </a:p>
          <a:p>
            <a:pPr defTabSz="609630">
              <a:lnSpc>
                <a:spcPts val="1813"/>
              </a:lnSpc>
            </a:pPr>
            <a:r>
              <a:rPr lang="en-US" sz="1295">
                <a:solidFill>
                  <a:srgbClr val="FFFFFF"/>
                </a:solidFill>
                <a:latin typeface="Poppins"/>
                <a:ea typeface="Poppins"/>
                <a:cs typeface="Poppins"/>
                <a:sym typeface="Poppins"/>
              </a:rPr>
              <a:t>    cd.Party,</a:t>
            </a:r>
          </a:p>
          <a:p>
            <a:pPr defTabSz="609630">
              <a:lnSpc>
                <a:spcPts val="1813"/>
              </a:lnSpc>
            </a:pPr>
            <a:r>
              <a:rPr lang="en-US" sz="1295">
                <a:solidFill>
                  <a:srgbClr val="FFFFFF"/>
                </a:solidFill>
                <a:latin typeface="Poppins"/>
                <a:ea typeface="Poppins"/>
                <a:cs typeface="Poppins"/>
                <a:sym typeface="Poppins"/>
              </a:rPr>
              <a:t>    cd.EVM_Votes,</a:t>
            </a:r>
          </a:p>
          <a:p>
            <a:pPr defTabSz="609630">
              <a:lnSpc>
                <a:spcPts val="1813"/>
              </a:lnSpc>
            </a:pPr>
            <a:r>
              <a:rPr lang="en-US" sz="1295">
                <a:solidFill>
                  <a:srgbClr val="FFFFFF"/>
                </a:solidFill>
                <a:latin typeface="Poppins"/>
                <a:ea typeface="Poppins"/>
                <a:cs typeface="Poppins"/>
                <a:sym typeface="Poppins"/>
              </a:rPr>
              <a:t>    cd.Postal_Votes,</a:t>
            </a:r>
          </a:p>
          <a:p>
            <a:pPr defTabSz="609630">
              <a:lnSpc>
                <a:spcPts val="1813"/>
              </a:lnSpc>
            </a:pPr>
            <a:r>
              <a:rPr lang="en-US" sz="1295">
                <a:solidFill>
                  <a:srgbClr val="FFFFFF"/>
                </a:solidFill>
                <a:latin typeface="Poppins"/>
                <a:ea typeface="Poppins"/>
                <a:cs typeface="Poppins"/>
                <a:sym typeface="Poppins"/>
              </a:rPr>
              <a:t>    cd.Total_Votes,</a:t>
            </a:r>
          </a:p>
          <a:p>
            <a:pPr defTabSz="609630">
              <a:lnSpc>
                <a:spcPts val="1813"/>
              </a:lnSpc>
            </a:pPr>
            <a:r>
              <a:rPr lang="en-US" sz="1295">
                <a:solidFill>
                  <a:srgbClr val="FFFFFF"/>
                </a:solidFill>
                <a:latin typeface="Poppins"/>
                <a:ea typeface="Poppins"/>
                <a:cs typeface="Poppins"/>
                <a:sym typeface="Poppins"/>
              </a:rPr>
              <a:t>    cr.Constituency_Name</a:t>
            </a:r>
          </a:p>
          <a:p>
            <a:pPr defTabSz="609630">
              <a:lnSpc>
                <a:spcPts val="1813"/>
              </a:lnSpc>
            </a:pPr>
            <a:r>
              <a:rPr lang="en-US" sz="1295">
                <a:solidFill>
                  <a:srgbClr val="FFFFFF"/>
                </a:solidFill>
                <a:latin typeface="Poppins"/>
                <a:ea typeface="Poppins"/>
                <a:cs typeface="Poppins"/>
                <a:sym typeface="Poppins"/>
              </a:rPr>
              <a:t>FROM </a:t>
            </a:r>
          </a:p>
          <a:p>
            <a:pPr defTabSz="609630">
              <a:lnSpc>
                <a:spcPts val="1813"/>
              </a:lnSpc>
            </a:pPr>
            <a:r>
              <a:rPr lang="en-US" sz="1295">
                <a:solidFill>
                  <a:srgbClr val="FFFFFF"/>
                </a:solidFill>
                <a:latin typeface="Poppins"/>
                <a:ea typeface="Poppins"/>
                <a:cs typeface="Poppins"/>
                <a:sym typeface="Poppins"/>
              </a:rPr>
              <a:t>    constituencywise_details cd</a:t>
            </a:r>
          </a:p>
          <a:p>
            <a:pPr defTabSz="609630">
              <a:lnSpc>
                <a:spcPts val="1813"/>
              </a:lnSpc>
            </a:pPr>
            <a:r>
              <a:rPr lang="en-US" sz="1295">
                <a:solidFill>
                  <a:srgbClr val="FFFFFF"/>
                </a:solidFill>
                <a:latin typeface="Poppins"/>
                <a:ea typeface="Poppins"/>
                <a:cs typeface="Poppins"/>
                <a:sym typeface="Poppins"/>
              </a:rPr>
              <a:t>JOIN </a:t>
            </a:r>
          </a:p>
          <a:p>
            <a:pPr defTabSz="609630">
              <a:lnSpc>
                <a:spcPts val="1813"/>
              </a:lnSpc>
            </a:pPr>
            <a:r>
              <a:rPr lang="en-US" sz="1295">
                <a:solidFill>
                  <a:srgbClr val="FFFFFF"/>
                </a:solidFill>
                <a:latin typeface="Poppins"/>
                <a:ea typeface="Poppins"/>
                <a:cs typeface="Poppins"/>
                <a:sym typeface="Poppins"/>
              </a:rPr>
              <a:t>    constituencywise_results cr ON cd.Constituency_ID = cr.Constituency_ID</a:t>
            </a:r>
          </a:p>
          <a:p>
            <a:pPr defTabSz="609630">
              <a:lnSpc>
                <a:spcPts val="1813"/>
              </a:lnSpc>
            </a:pPr>
            <a:r>
              <a:rPr lang="en-US" sz="1295">
                <a:solidFill>
                  <a:srgbClr val="FFFFFF"/>
                </a:solidFill>
                <a:latin typeface="Poppins"/>
                <a:ea typeface="Poppins"/>
                <a:cs typeface="Poppins"/>
                <a:sym typeface="Poppins"/>
              </a:rPr>
              <a:t>WHERE </a:t>
            </a:r>
          </a:p>
          <a:p>
            <a:pPr defTabSz="609630">
              <a:lnSpc>
                <a:spcPts val="1813"/>
              </a:lnSpc>
            </a:pPr>
            <a:r>
              <a:rPr lang="en-US" sz="1295">
                <a:solidFill>
                  <a:srgbClr val="FFFFFF"/>
                </a:solidFill>
                <a:latin typeface="Poppins"/>
                <a:ea typeface="Poppins"/>
                <a:cs typeface="Poppins"/>
                <a:sym typeface="Poppins"/>
              </a:rPr>
              <a:t>    cr.Constituency_Name = 'MATHURA'</a:t>
            </a:r>
          </a:p>
          <a:p>
            <a:pPr defTabSz="609630">
              <a:lnSpc>
                <a:spcPts val="1813"/>
              </a:lnSpc>
            </a:pPr>
            <a:r>
              <a:rPr lang="en-US" sz="1295">
                <a:solidFill>
                  <a:srgbClr val="FFFFFF"/>
                </a:solidFill>
                <a:latin typeface="Poppins"/>
                <a:ea typeface="Poppins"/>
                <a:cs typeface="Poppins"/>
                <a:sym typeface="Poppins"/>
              </a:rPr>
              <a:t>ORDER BY cd.Total_Votes DESC;</a:t>
            </a:r>
          </a:p>
          <a:p>
            <a:pPr defTabSz="609630">
              <a:lnSpc>
                <a:spcPts val="1813"/>
              </a:lnSpc>
              <a:spcBef>
                <a:spcPct val="0"/>
              </a:spcBef>
            </a:pPr>
            <a:endParaRPr lang="en-US" sz="1295">
              <a:solidFill>
                <a:srgbClr val="FFFFFF"/>
              </a:solidFill>
              <a:latin typeface="Poppins"/>
              <a:ea typeface="Poppins"/>
              <a:cs typeface="Poppins"/>
              <a:sym typeface="Poppins"/>
            </a:endParaRPr>
          </a:p>
        </p:txBody>
      </p:sp>
      <p:sp>
        <p:nvSpPr>
          <p:cNvPr id="6" name="Freeform 6"/>
          <p:cNvSpPr/>
          <p:nvPr/>
        </p:nvSpPr>
        <p:spPr>
          <a:xfrm>
            <a:off x="6176963" y="4114800"/>
            <a:ext cx="5844654" cy="2436891"/>
          </a:xfrm>
          <a:custGeom>
            <a:avLst/>
            <a:gdLst/>
            <a:ahLst/>
            <a:cxnLst/>
            <a:rect l="l" t="t" r="r" b="b"/>
            <a:pathLst>
              <a:path w="8766981" h="3655336">
                <a:moveTo>
                  <a:pt x="0" y="0"/>
                </a:moveTo>
                <a:lnTo>
                  <a:pt x="8766981" y="0"/>
                </a:lnTo>
                <a:lnTo>
                  <a:pt x="8766981" y="3655336"/>
                </a:lnTo>
                <a:lnTo>
                  <a:pt x="0" y="3655336"/>
                </a:lnTo>
                <a:lnTo>
                  <a:pt x="0" y="0"/>
                </a:lnTo>
                <a:close/>
              </a:path>
            </a:pathLst>
          </a:custGeom>
          <a:blipFill>
            <a:blip r:embed="rId3"/>
            <a:stretch>
              <a:fillRect/>
            </a:stretch>
          </a:blipFill>
        </p:spPr>
      </p:sp>
      <p:sp>
        <p:nvSpPr>
          <p:cNvPr id="7" name="Freeform 7"/>
          <p:cNvSpPr/>
          <p:nvPr/>
        </p:nvSpPr>
        <p:spPr>
          <a:xfrm>
            <a:off x="10377136" y="1106226"/>
            <a:ext cx="2258129" cy="1348137"/>
          </a:xfrm>
          <a:custGeom>
            <a:avLst/>
            <a:gdLst/>
            <a:ahLst/>
            <a:cxnLst/>
            <a:rect l="l" t="t" r="r" b="b"/>
            <a:pathLst>
              <a:path w="3387194" h="2022205">
                <a:moveTo>
                  <a:pt x="0" y="0"/>
                </a:moveTo>
                <a:lnTo>
                  <a:pt x="3387194" y="0"/>
                </a:lnTo>
                <a:lnTo>
                  <a:pt x="3387194" y="2022206"/>
                </a:lnTo>
                <a:lnTo>
                  <a:pt x="0" y="2022206"/>
                </a:lnTo>
                <a:lnTo>
                  <a:pt x="0" y="0"/>
                </a:lnTo>
                <a:close/>
              </a:path>
            </a:pathLst>
          </a:custGeom>
          <a:blipFill>
            <a:blip r:embed="rId4"/>
            <a:stretch>
              <a:fillRect/>
            </a:stretch>
          </a:blipFill>
        </p:spPr>
      </p:sp>
    </p:spTree>
  </p:cSld>
  <p:clrMapOvr>
    <a:masterClrMapping/>
  </p:clrMapOvr>
  <p:transition>
    <p:push/>
  </p:transition>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0" y="195257"/>
            <a:ext cx="6346611" cy="6858000"/>
          </a:xfrm>
          <a:custGeom>
            <a:avLst/>
            <a:gdLst/>
            <a:ahLst/>
            <a:cxnLst/>
            <a:rect l="l" t="t" r="r" b="b"/>
            <a:pathLst>
              <a:path w="9519916" h="10287000">
                <a:moveTo>
                  <a:pt x="0" y="0"/>
                </a:moveTo>
                <a:lnTo>
                  <a:pt x="9519916" y="0"/>
                </a:lnTo>
                <a:lnTo>
                  <a:pt x="9519916" y="10287000"/>
                </a:lnTo>
                <a:lnTo>
                  <a:pt x="0" y="10287000"/>
                </a:lnTo>
                <a:lnTo>
                  <a:pt x="0" y="0"/>
                </a:lnTo>
                <a:close/>
              </a:path>
            </a:pathLst>
          </a:custGeom>
          <a:blipFill>
            <a:blip r:embed="rId2">
              <a:alphaModFix amt="31000"/>
            </a:blip>
            <a:stretch>
              <a:fillRect l="-54613" b="-91098"/>
            </a:stretch>
          </a:blipFill>
        </p:spPr>
      </p:sp>
      <p:sp>
        <p:nvSpPr>
          <p:cNvPr id="3" name="Freeform 3"/>
          <p:cNvSpPr/>
          <p:nvPr/>
        </p:nvSpPr>
        <p:spPr>
          <a:xfrm>
            <a:off x="6096000" y="685800"/>
            <a:ext cx="6414574" cy="6858000"/>
          </a:xfrm>
          <a:custGeom>
            <a:avLst/>
            <a:gdLst/>
            <a:ahLst/>
            <a:cxnLst/>
            <a:rect l="l" t="t" r="r" b="b"/>
            <a:pathLst>
              <a:path w="9621861" h="10287000">
                <a:moveTo>
                  <a:pt x="0" y="0"/>
                </a:moveTo>
                <a:lnTo>
                  <a:pt x="9621861" y="0"/>
                </a:lnTo>
                <a:lnTo>
                  <a:pt x="9621861" y="10287000"/>
                </a:lnTo>
                <a:lnTo>
                  <a:pt x="0" y="10287000"/>
                </a:lnTo>
                <a:lnTo>
                  <a:pt x="0" y="0"/>
                </a:lnTo>
                <a:close/>
              </a:path>
            </a:pathLst>
          </a:custGeom>
          <a:blipFill>
            <a:blip r:embed="rId2">
              <a:alphaModFix amt="31000"/>
            </a:blip>
            <a:stretch>
              <a:fillRect r="-52975" b="-91098"/>
            </a:stretch>
          </a:blipFill>
        </p:spPr>
      </p:sp>
      <p:sp>
        <p:nvSpPr>
          <p:cNvPr id="4" name="TextBox 4"/>
          <p:cNvSpPr txBox="1"/>
          <p:nvPr/>
        </p:nvSpPr>
        <p:spPr>
          <a:xfrm>
            <a:off x="170384" y="381963"/>
            <a:ext cx="11851233" cy="1381532"/>
          </a:xfrm>
          <a:prstGeom prst="rect">
            <a:avLst/>
          </a:prstGeom>
        </p:spPr>
        <p:txBody>
          <a:bodyPr lIns="0" tIns="0" rIns="0" bIns="0" rtlCol="0" anchor="t">
            <a:spAutoFit/>
          </a:bodyPr>
          <a:lstStyle/>
          <a:p>
            <a:pPr algn="just" defTabSz="609630">
              <a:lnSpc>
                <a:spcPts val="3676"/>
              </a:lnSpc>
            </a:pPr>
            <a:r>
              <a:rPr lang="en-US" sz="2625" b="1">
                <a:solidFill>
                  <a:srgbClr val="65FFE8"/>
                </a:solidFill>
                <a:latin typeface="Poppins Bold"/>
                <a:ea typeface="Poppins Bold"/>
                <a:cs typeface="Poppins Bold"/>
                <a:sym typeface="Poppins Bold"/>
              </a:rPr>
              <a:t>11.Which parties won the most seats in s State, and how many seats did each party win?</a:t>
            </a:r>
          </a:p>
          <a:p>
            <a:pPr algn="just" defTabSz="609630">
              <a:lnSpc>
                <a:spcPts val="3676"/>
              </a:lnSpc>
              <a:spcBef>
                <a:spcPct val="0"/>
              </a:spcBef>
            </a:pPr>
            <a:endParaRPr lang="en-US" sz="2625" b="1">
              <a:solidFill>
                <a:srgbClr val="65FFE8"/>
              </a:solidFill>
              <a:latin typeface="Poppins Bold"/>
              <a:ea typeface="Poppins Bold"/>
              <a:cs typeface="Poppins Bold"/>
              <a:sym typeface="Poppins Bold"/>
            </a:endParaRPr>
          </a:p>
        </p:txBody>
      </p:sp>
      <p:sp>
        <p:nvSpPr>
          <p:cNvPr id="5" name="TextBox 5"/>
          <p:cNvSpPr txBox="1"/>
          <p:nvPr/>
        </p:nvSpPr>
        <p:spPr>
          <a:xfrm>
            <a:off x="279727" y="1461026"/>
            <a:ext cx="11335817" cy="4143763"/>
          </a:xfrm>
          <a:prstGeom prst="rect">
            <a:avLst/>
          </a:prstGeom>
        </p:spPr>
        <p:txBody>
          <a:bodyPr lIns="0" tIns="0" rIns="0" bIns="0" rtlCol="0" anchor="t">
            <a:spAutoFit/>
          </a:bodyPr>
          <a:lstStyle/>
          <a:p>
            <a:pPr defTabSz="609630">
              <a:lnSpc>
                <a:spcPts val="1813"/>
              </a:lnSpc>
            </a:pPr>
            <a:r>
              <a:rPr lang="en-US" sz="1295">
                <a:solidFill>
                  <a:srgbClr val="FFFFFF"/>
                </a:solidFill>
                <a:latin typeface="Poppins"/>
                <a:ea typeface="Poppins"/>
                <a:cs typeface="Poppins"/>
                <a:sym typeface="Poppins"/>
              </a:rPr>
              <a:t>SELECT </a:t>
            </a:r>
          </a:p>
          <a:p>
            <a:pPr defTabSz="609630">
              <a:lnSpc>
                <a:spcPts val="1813"/>
              </a:lnSpc>
            </a:pPr>
            <a:r>
              <a:rPr lang="en-US" sz="1295">
                <a:solidFill>
                  <a:srgbClr val="FFFFFF"/>
                </a:solidFill>
                <a:latin typeface="Poppins"/>
                <a:ea typeface="Poppins"/>
                <a:cs typeface="Poppins"/>
                <a:sym typeface="Poppins"/>
              </a:rPr>
              <a:t>    p.Party,</a:t>
            </a:r>
          </a:p>
          <a:p>
            <a:pPr defTabSz="609630">
              <a:lnSpc>
                <a:spcPts val="1813"/>
              </a:lnSpc>
            </a:pPr>
            <a:r>
              <a:rPr lang="en-US" sz="1295">
                <a:solidFill>
                  <a:srgbClr val="FFFFFF"/>
                </a:solidFill>
                <a:latin typeface="Poppins"/>
                <a:ea typeface="Poppins"/>
                <a:cs typeface="Poppins"/>
                <a:sym typeface="Poppins"/>
              </a:rPr>
              <a:t>    COUNT(cr.Constituency_ID) AS Seats_Won</a:t>
            </a:r>
          </a:p>
          <a:p>
            <a:pPr defTabSz="609630">
              <a:lnSpc>
                <a:spcPts val="1813"/>
              </a:lnSpc>
            </a:pPr>
            <a:r>
              <a:rPr lang="en-US" sz="1295">
                <a:solidFill>
                  <a:srgbClr val="FFFFFF"/>
                </a:solidFill>
                <a:latin typeface="Poppins"/>
                <a:ea typeface="Poppins"/>
                <a:cs typeface="Poppins"/>
                <a:sym typeface="Poppins"/>
              </a:rPr>
              <a:t>FROM </a:t>
            </a:r>
          </a:p>
          <a:p>
            <a:pPr defTabSz="609630">
              <a:lnSpc>
                <a:spcPts val="1813"/>
              </a:lnSpc>
            </a:pPr>
            <a:r>
              <a:rPr lang="en-US" sz="1295">
                <a:solidFill>
                  <a:srgbClr val="FFFFFF"/>
                </a:solidFill>
                <a:latin typeface="Poppins"/>
                <a:ea typeface="Poppins"/>
                <a:cs typeface="Poppins"/>
                <a:sym typeface="Poppins"/>
              </a:rPr>
              <a:t>    constituencywise_results cr</a:t>
            </a:r>
          </a:p>
          <a:p>
            <a:pPr defTabSz="609630">
              <a:lnSpc>
                <a:spcPts val="1813"/>
              </a:lnSpc>
            </a:pPr>
            <a:r>
              <a:rPr lang="en-US" sz="1295">
                <a:solidFill>
                  <a:srgbClr val="FFFFFF"/>
                </a:solidFill>
                <a:latin typeface="Poppins"/>
                <a:ea typeface="Poppins"/>
                <a:cs typeface="Poppins"/>
                <a:sym typeface="Poppins"/>
              </a:rPr>
              <a:t>JOIN </a:t>
            </a:r>
          </a:p>
          <a:p>
            <a:pPr defTabSz="609630">
              <a:lnSpc>
                <a:spcPts val="1813"/>
              </a:lnSpc>
            </a:pPr>
            <a:r>
              <a:rPr lang="en-US" sz="1295">
                <a:solidFill>
                  <a:srgbClr val="FFFFFF"/>
                </a:solidFill>
                <a:latin typeface="Poppins"/>
                <a:ea typeface="Poppins"/>
                <a:cs typeface="Poppins"/>
                <a:sym typeface="Poppins"/>
              </a:rPr>
              <a:t>    partywise_results p ON cr.Party_ID = p.Party_ID</a:t>
            </a:r>
          </a:p>
          <a:p>
            <a:pPr defTabSz="609630">
              <a:lnSpc>
                <a:spcPts val="1813"/>
              </a:lnSpc>
            </a:pPr>
            <a:r>
              <a:rPr lang="en-US" sz="1295">
                <a:solidFill>
                  <a:srgbClr val="FFFFFF"/>
                </a:solidFill>
                <a:latin typeface="Poppins"/>
                <a:ea typeface="Poppins"/>
                <a:cs typeface="Poppins"/>
                <a:sym typeface="Poppins"/>
              </a:rPr>
              <a:t>JOIN </a:t>
            </a:r>
          </a:p>
          <a:p>
            <a:pPr defTabSz="609630">
              <a:lnSpc>
                <a:spcPts val="1813"/>
              </a:lnSpc>
            </a:pPr>
            <a:r>
              <a:rPr lang="en-US" sz="1295">
                <a:solidFill>
                  <a:srgbClr val="FFFFFF"/>
                </a:solidFill>
                <a:latin typeface="Poppins"/>
                <a:ea typeface="Poppins"/>
                <a:cs typeface="Poppins"/>
                <a:sym typeface="Poppins"/>
              </a:rPr>
              <a:t>    statewise_results sr ON cr.Parliament_Constituency = sr.Parliament_Constituency</a:t>
            </a:r>
          </a:p>
          <a:p>
            <a:pPr defTabSz="609630">
              <a:lnSpc>
                <a:spcPts val="1813"/>
              </a:lnSpc>
            </a:pPr>
            <a:r>
              <a:rPr lang="en-US" sz="1295">
                <a:solidFill>
                  <a:srgbClr val="FFFFFF"/>
                </a:solidFill>
                <a:latin typeface="Poppins"/>
                <a:ea typeface="Poppins"/>
                <a:cs typeface="Poppins"/>
                <a:sym typeface="Poppins"/>
              </a:rPr>
              <a:t>JOIN states s ON sr.State_ID = s.State_ID</a:t>
            </a:r>
          </a:p>
          <a:p>
            <a:pPr defTabSz="609630">
              <a:lnSpc>
                <a:spcPts val="1813"/>
              </a:lnSpc>
            </a:pPr>
            <a:r>
              <a:rPr lang="en-US" sz="1295">
                <a:solidFill>
                  <a:srgbClr val="FFFFFF"/>
                </a:solidFill>
                <a:latin typeface="Poppins"/>
                <a:ea typeface="Poppins"/>
                <a:cs typeface="Poppins"/>
                <a:sym typeface="Poppins"/>
              </a:rPr>
              <a:t>WHERE </a:t>
            </a:r>
          </a:p>
          <a:p>
            <a:pPr defTabSz="609630">
              <a:lnSpc>
                <a:spcPts val="1813"/>
              </a:lnSpc>
            </a:pPr>
            <a:r>
              <a:rPr lang="en-US" sz="1295">
                <a:solidFill>
                  <a:srgbClr val="FFFFFF"/>
                </a:solidFill>
                <a:latin typeface="Poppins"/>
                <a:ea typeface="Poppins"/>
                <a:cs typeface="Poppins"/>
                <a:sym typeface="Poppins"/>
              </a:rPr>
              <a:t>    s.state = 'Andhra Pradesh'</a:t>
            </a:r>
          </a:p>
          <a:p>
            <a:pPr defTabSz="609630">
              <a:lnSpc>
                <a:spcPts val="1813"/>
              </a:lnSpc>
            </a:pPr>
            <a:r>
              <a:rPr lang="en-US" sz="1295">
                <a:solidFill>
                  <a:srgbClr val="FFFFFF"/>
                </a:solidFill>
                <a:latin typeface="Poppins"/>
                <a:ea typeface="Poppins"/>
                <a:cs typeface="Poppins"/>
                <a:sym typeface="Poppins"/>
              </a:rPr>
              <a:t>GROUP BY </a:t>
            </a:r>
          </a:p>
          <a:p>
            <a:pPr defTabSz="609630">
              <a:lnSpc>
                <a:spcPts val="1813"/>
              </a:lnSpc>
            </a:pPr>
            <a:r>
              <a:rPr lang="en-US" sz="1295">
                <a:solidFill>
                  <a:srgbClr val="FFFFFF"/>
                </a:solidFill>
                <a:latin typeface="Poppins"/>
                <a:ea typeface="Poppins"/>
                <a:cs typeface="Poppins"/>
                <a:sym typeface="Poppins"/>
              </a:rPr>
              <a:t>    p.Party</a:t>
            </a:r>
          </a:p>
          <a:p>
            <a:pPr defTabSz="609630">
              <a:lnSpc>
                <a:spcPts val="1813"/>
              </a:lnSpc>
            </a:pPr>
            <a:r>
              <a:rPr lang="en-US" sz="1295">
                <a:solidFill>
                  <a:srgbClr val="FFFFFF"/>
                </a:solidFill>
                <a:latin typeface="Poppins"/>
                <a:ea typeface="Poppins"/>
                <a:cs typeface="Poppins"/>
                <a:sym typeface="Poppins"/>
              </a:rPr>
              <a:t>ORDER BY </a:t>
            </a:r>
          </a:p>
          <a:p>
            <a:pPr defTabSz="609630">
              <a:lnSpc>
                <a:spcPts val="1813"/>
              </a:lnSpc>
            </a:pPr>
            <a:r>
              <a:rPr lang="en-US" sz="1295">
                <a:solidFill>
                  <a:srgbClr val="FFFFFF"/>
                </a:solidFill>
                <a:latin typeface="Poppins"/>
                <a:ea typeface="Poppins"/>
                <a:cs typeface="Poppins"/>
                <a:sym typeface="Poppins"/>
              </a:rPr>
              <a:t>    Seats_Won DESC;</a:t>
            </a:r>
          </a:p>
          <a:p>
            <a:pPr defTabSz="609630">
              <a:lnSpc>
                <a:spcPts val="1813"/>
              </a:lnSpc>
            </a:pPr>
            <a:endParaRPr lang="en-US" sz="1295">
              <a:solidFill>
                <a:srgbClr val="FFFFFF"/>
              </a:solidFill>
              <a:latin typeface="Poppins"/>
              <a:ea typeface="Poppins"/>
              <a:cs typeface="Poppins"/>
              <a:sym typeface="Poppins"/>
            </a:endParaRPr>
          </a:p>
          <a:p>
            <a:pPr defTabSz="609630">
              <a:lnSpc>
                <a:spcPts val="1813"/>
              </a:lnSpc>
              <a:spcBef>
                <a:spcPct val="0"/>
              </a:spcBef>
            </a:pPr>
            <a:endParaRPr lang="en-US" sz="1295">
              <a:solidFill>
                <a:srgbClr val="FFFFFF"/>
              </a:solidFill>
              <a:latin typeface="Poppins"/>
              <a:ea typeface="Poppins"/>
              <a:cs typeface="Poppins"/>
              <a:sym typeface="Poppins"/>
            </a:endParaRPr>
          </a:p>
        </p:txBody>
      </p:sp>
      <p:sp>
        <p:nvSpPr>
          <p:cNvPr id="6" name="Freeform 6"/>
          <p:cNvSpPr/>
          <p:nvPr/>
        </p:nvSpPr>
        <p:spPr>
          <a:xfrm>
            <a:off x="6565625" y="3624258"/>
            <a:ext cx="5455992" cy="2230321"/>
          </a:xfrm>
          <a:custGeom>
            <a:avLst/>
            <a:gdLst/>
            <a:ahLst/>
            <a:cxnLst/>
            <a:rect l="l" t="t" r="r" b="b"/>
            <a:pathLst>
              <a:path w="8183988" h="3345482">
                <a:moveTo>
                  <a:pt x="0" y="0"/>
                </a:moveTo>
                <a:lnTo>
                  <a:pt x="8183988" y="0"/>
                </a:lnTo>
                <a:lnTo>
                  <a:pt x="8183988" y="3345482"/>
                </a:lnTo>
                <a:lnTo>
                  <a:pt x="0" y="3345482"/>
                </a:lnTo>
                <a:lnTo>
                  <a:pt x="0" y="0"/>
                </a:lnTo>
                <a:close/>
              </a:path>
            </a:pathLst>
          </a:custGeom>
          <a:blipFill>
            <a:blip r:embed="rId3"/>
            <a:stretch>
              <a:fillRect/>
            </a:stretch>
          </a:blipFill>
        </p:spPr>
      </p:sp>
      <p:sp>
        <p:nvSpPr>
          <p:cNvPr id="7" name="Freeform 7"/>
          <p:cNvSpPr/>
          <p:nvPr/>
        </p:nvSpPr>
        <p:spPr>
          <a:xfrm>
            <a:off x="10252445" y="962276"/>
            <a:ext cx="2258129" cy="1348137"/>
          </a:xfrm>
          <a:custGeom>
            <a:avLst/>
            <a:gdLst/>
            <a:ahLst/>
            <a:cxnLst/>
            <a:rect l="l" t="t" r="r" b="b"/>
            <a:pathLst>
              <a:path w="3387194" h="2022205">
                <a:moveTo>
                  <a:pt x="0" y="0"/>
                </a:moveTo>
                <a:lnTo>
                  <a:pt x="3387194" y="0"/>
                </a:lnTo>
                <a:lnTo>
                  <a:pt x="3387194" y="2022205"/>
                </a:lnTo>
                <a:lnTo>
                  <a:pt x="0" y="2022205"/>
                </a:lnTo>
                <a:lnTo>
                  <a:pt x="0" y="0"/>
                </a:lnTo>
                <a:close/>
              </a:path>
            </a:pathLst>
          </a:custGeom>
          <a:blipFill>
            <a:blip r:embed="rId4"/>
            <a:stretch>
              <a:fillRect/>
            </a:stretch>
          </a:blipFill>
        </p:spPr>
      </p:sp>
    </p:spTree>
  </p:cSld>
  <p:clrMapOvr>
    <a:masterClrMapping/>
  </p:clrMapOvr>
  <p:transition>
    <p:push/>
  </p:transition>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0" y="195257"/>
            <a:ext cx="6346611" cy="6858000"/>
          </a:xfrm>
          <a:custGeom>
            <a:avLst/>
            <a:gdLst/>
            <a:ahLst/>
            <a:cxnLst/>
            <a:rect l="l" t="t" r="r" b="b"/>
            <a:pathLst>
              <a:path w="9519916" h="10287000">
                <a:moveTo>
                  <a:pt x="0" y="0"/>
                </a:moveTo>
                <a:lnTo>
                  <a:pt x="9519916" y="0"/>
                </a:lnTo>
                <a:lnTo>
                  <a:pt x="9519916" y="10287000"/>
                </a:lnTo>
                <a:lnTo>
                  <a:pt x="0" y="10287000"/>
                </a:lnTo>
                <a:lnTo>
                  <a:pt x="0" y="0"/>
                </a:lnTo>
                <a:close/>
              </a:path>
            </a:pathLst>
          </a:custGeom>
          <a:blipFill>
            <a:blip r:embed="rId2">
              <a:alphaModFix amt="31000"/>
            </a:blip>
            <a:stretch>
              <a:fillRect l="-54613" b="-91098"/>
            </a:stretch>
          </a:blipFill>
        </p:spPr>
      </p:sp>
      <p:sp>
        <p:nvSpPr>
          <p:cNvPr id="3" name="Freeform 3"/>
          <p:cNvSpPr/>
          <p:nvPr/>
        </p:nvSpPr>
        <p:spPr>
          <a:xfrm>
            <a:off x="6096000" y="685800"/>
            <a:ext cx="6414574" cy="6858000"/>
          </a:xfrm>
          <a:custGeom>
            <a:avLst/>
            <a:gdLst/>
            <a:ahLst/>
            <a:cxnLst/>
            <a:rect l="l" t="t" r="r" b="b"/>
            <a:pathLst>
              <a:path w="9621861" h="10287000">
                <a:moveTo>
                  <a:pt x="0" y="0"/>
                </a:moveTo>
                <a:lnTo>
                  <a:pt x="9621861" y="0"/>
                </a:lnTo>
                <a:lnTo>
                  <a:pt x="9621861" y="10287000"/>
                </a:lnTo>
                <a:lnTo>
                  <a:pt x="0" y="10287000"/>
                </a:lnTo>
                <a:lnTo>
                  <a:pt x="0" y="0"/>
                </a:lnTo>
                <a:close/>
              </a:path>
            </a:pathLst>
          </a:custGeom>
          <a:blipFill>
            <a:blip r:embed="rId2">
              <a:alphaModFix amt="31000"/>
            </a:blip>
            <a:stretch>
              <a:fillRect r="-52975" b="-91098"/>
            </a:stretch>
          </a:blipFill>
        </p:spPr>
      </p:sp>
      <p:sp>
        <p:nvSpPr>
          <p:cNvPr id="4" name="TextBox 4"/>
          <p:cNvSpPr txBox="1"/>
          <p:nvPr/>
        </p:nvSpPr>
        <p:spPr>
          <a:xfrm>
            <a:off x="170384" y="-282935"/>
            <a:ext cx="11851233" cy="1856021"/>
          </a:xfrm>
          <a:prstGeom prst="rect">
            <a:avLst/>
          </a:prstGeom>
        </p:spPr>
        <p:txBody>
          <a:bodyPr lIns="0" tIns="0" rIns="0" bIns="0" rtlCol="0" anchor="t">
            <a:spAutoFit/>
          </a:bodyPr>
          <a:lstStyle/>
          <a:p>
            <a:pPr algn="just" defTabSz="609630">
              <a:lnSpc>
                <a:spcPts val="3676"/>
              </a:lnSpc>
            </a:pPr>
            <a:endParaRPr sz="1200">
              <a:solidFill>
                <a:prstClr val="black"/>
              </a:solidFill>
              <a:latin typeface="Calibri"/>
            </a:endParaRPr>
          </a:p>
          <a:p>
            <a:pPr algn="just" defTabSz="609630">
              <a:lnSpc>
                <a:spcPts val="3676"/>
              </a:lnSpc>
            </a:pPr>
            <a:r>
              <a:rPr lang="en-US" sz="2625" b="1">
                <a:solidFill>
                  <a:srgbClr val="65FFE8"/>
                </a:solidFill>
                <a:latin typeface="Poppins Bold"/>
                <a:ea typeface="Poppins Bold"/>
                <a:cs typeface="Poppins Bold"/>
                <a:sym typeface="Poppins Bold"/>
              </a:rPr>
              <a:t>12.What is the total number of seats won by each party alliance (NDA, I.N.D.I.A, and OTHER) in each state for the India Elections 2024</a:t>
            </a:r>
          </a:p>
          <a:p>
            <a:pPr algn="just" defTabSz="609630">
              <a:lnSpc>
                <a:spcPts val="3676"/>
              </a:lnSpc>
              <a:spcBef>
                <a:spcPct val="0"/>
              </a:spcBef>
            </a:pPr>
            <a:endParaRPr lang="en-US" sz="2625" b="1">
              <a:solidFill>
                <a:srgbClr val="65FFE8"/>
              </a:solidFill>
              <a:latin typeface="Poppins Bold"/>
              <a:ea typeface="Poppins Bold"/>
              <a:cs typeface="Poppins Bold"/>
              <a:sym typeface="Poppins Bold"/>
            </a:endParaRPr>
          </a:p>
        </p:txBody>
      </p:sp>
      <p:sp>
        <p:nvSpPr>
          <p:cNvPr id="5" name="TextBox 5"/>
          <p:cNvSpPr txBox="1"/>
          <p:nvPr/>
        </p:nvSpPr>
        <p:spPr>
          <a:xfrm>
            <a:off x="279727" y="1461026"/>
            <a:ext cx="11335817" cy="4605428"/>
          </a:xfrm>
          <a:prstGeom prst="rect">
            <a:avLst/>
          </a:prstGeom>
        </p:spPr>
        <p:txBody>
          <a:bodyPr lIns="0" tIns="0" rIns="0" bIns="0" rtlCol="0" anchor="t">
            <a:spAutoFit/>
          </a:bodyPr>
          <a:lstStyle/>
          <a:p>
            <a:pPr defTabSz="609630">
              <a:lnSpc>
                <a:spcPts val="1813"/>
              </a:lnSpc>
            </a:pPr>
            <a:r>
              <a:rPr lang="en-US" sz="1295">
                <a:solidFill>
                  <a:srgbClr val="FFFFFF"/>
                </a:solidFill>
                <a:latin typeface="Poppins"/>
                <a:ea typeface="Poppins"/>
                <a:cs typeface="Poppins"/>
                <a:sym typeface="Poppins"/>
              </a:rPr>
              <a:t>SELECT </a:t>
            </a:r>
          </a:p>
          <a:p>
            <a:pPr defTabSz="609630">
              <a:lnSpc>
                <a:spcPts val="1813"/>
              </a:lnSpc>
            </a:pPr>
            <a:r>
              <a:rPr lang="en-US" sz="1295">
                <a:solidFill>
                  <a:srgbClr val="FFFFFF"/>
                </a:solidFill>
                <a:latin typeface="Poppins"/>
                <a:ea typeface="Poppins"/>
                <a:cs typeface="Poppins"/>
                <a:sym typeface="Poppins"/>
              </a:rPr>
              <a:t>    s.State AS State_Name,</a:t>
            </a:r>
          </a:p>
          <a:p>
            <a:pPr defTabSz="609630">
              <a:lnSpc>
                <a:spcPts val="1813"/>
              </a:lnSpc>
            </a:pPr>
            <a:r>
              <a:rPr lang="en-US" sz="1295">
                <a:solidFill>
                  <a:srgbClr val="FFFFFF"/>
                </a:solidFill>
                <a:latin typeface="Poppins"/>
                <a:ea typeface="Poppins"/>
                <a:cs typeface="Poppins"/>
                <a:sym typeface="Poppins"/>
              </a:rPr>
              <a:t>    SUM(CASE WHEN p.party_alliance = 'NDA' THEN 1 ELSE 0 END) AS NDA_Seats_Won,</a:t>
            </a:r>
          </a:p>
          <a:p>
            <a:pPr defTabSz="609630">
              <a:lnSpc>
                <a:spcPts val="1813"/>
              </a:lnSpc>
            </a:pPr>
            <a:r>
              <a:rPr lang="en-US" sz="1295">
                <a:solidFill>
                  <a:srgbClr val="FFFFFF"/>
                </a:solidFill>
                <a:latin typeface="Poppins"/>
                <a:ea typeface="Poppins"/>
                <a:cs typeface="Poppins"/>
                <a:sym typeface="Poppins"/>
              </a:rPr>
              <a:t>    SUM(CASE WHEN p.party_alliance = 'I.N.D.I.A' THEN 1 ELSE 0 END) AS INDIA_Seats_Won,</a:t>
            </a:r>
          </a:p>
          <a:p>
            <a:pPr defTabSz="609630">
              <a:lnSpc>
                <a:spcPts val="1813"/>
              </a:lnSpc>
            </a:pPr>
            <a:r>
              <a:rPr lang="en-US" sz="1295">
                <a:solidFill>
                  <a:srgbClr val="FFFFFF"/>
                </a:solidFill>
                <a:latin typeface="Poppins"/>
                <a:ea typeface="Poppins"/>
                <a:cs typeface="Poppins"/>
                <a:sym typeface="Poppins"/>
              </a:rPr>
              <a:t> SUM(CASE WHEN p.party_alliance = 'OTHER' THEN 1 ELSE 0 END) AS OTHER_Seats_Won</a:t>
            </a:r>
          </a:p>
          <a:p>
            <a:pPr defTabSz="609630">
              <a:lnSpc>
                <a:spcPts val="1813"/>
              </a:lnSpc>
            </a:pPr>
            <a:r>
              <a:rPr lang="en-US" sz="1295">
                <a:solidFill>
                  <a:srgbClr val="FFFFFF"/>
                </a:solidFill>
                <a:latin typeface="Poppins"/>
                <a:ea typeface="Poppins"/>
                <a:cs typeface="Poppins"/>
                <a:sym typeface="Poppins"/>
              </a:rPr>
              <a:t>FROM </a:t>
            </a:r>
          </a:p>
          <a:p>
            <a:pPr defTabSz="609630">
              <a:lnSpc>
                <a:spcPts val="1813"/>
              </a:lnSpc>
            </a:pPr>
            <a:r>
              <a:rPr lang="en-US" sz="1295">
                <a:solidFill>
                  <a:srgbClr val="FFFFFF"/>
                </a:solidFill>
                <a:latin typeface="Poppins"/>
                <a:ea typeface="Poppins"/>
                <a:cs typeface="Poppins"/>
                <a:sym typeface="Poppins"/>
              </a:rPr>
              <a:t>    constituencywise_results cr</a:t>
            </a:r>
          </a:p>
          <a:p>
            <a:pPr defTabSz="609630">
              <a:lnSpc>
                <a:spcPts val="1813"/>
              </a:lnSpc>
            </a:pPr>
            <a:r>
              <a:rPr lang="en-US" sz="1295">
                <a:solidFill>
                  <a:srgbClr val="FFFFFF"/>
                </a:solidFill>
                <a:latin typeface="Poppins"/>
                <a:ea typeface="Poppins"/>
                <a:cs typeface="Poppins"/>
                <a:sym typeface="Poppins"/>
              </a:rPr>
              <a:t>JOIN </a:t>
            </a:r>
          </a:p>
          <a:p>
            <a:pPr defTabSz="609630">
              <a:lnSpc>
                <a:spcPts val="1813"/>
              </a:lnSpc>
            </a:pPr>
            <a:r>
              <a:rPr lang="en-US" sz="1295">
                <a:solidFill>
                  <a:srgbClr val="FFFFFF"/>
                </a:solidFill>
                <a:latin typeface="Poppins"/>
                <a:ea typeface="Poppins"/>
                <a:cs typeface="Poppins"/>
                <a:sym typeface="Poppins"/>
              </a:rPr>
              <a:t>    partywise_results p ON cr.Party_ID = p.Party_ID</a:t>
            </a:r>
          </a:p>
          <a:p>
            <a:pPr defTabSz="609630">
              <a:lnSpc>
                <a:spcPts val="1813"/>
              </a:lnSpc>
            </a:pPr>
            <a:r>
              <a:rPr lang="en-US" sz="1295">
                <a:solidFill>
                  <a:srgbClr val="FFFFFF"/>
                </a:solidFill>
                <a:latin typeface="Poppins"/>
                <a:ea typeface="Poppins"/>
                <a:cs typeface="Poppins"/>
                <a:sym typeface="Poppins"/>
              </a:rPr>
              <a:t>JOIN </a:t>
            </a:r>
          </a:p>
          <a:p>
            <a:pPr defTabSz="609630">
              <a:lnSpc>
                <a:spcPts val="1813"/>
              </a:lnSpc>
            </a:pPr>
            <a:r>
              <a:rPr lang="en-US" sz="1295">
                <a:solidFill>
                  <a:srgbClr val="FFFFFF"/>
                </a:solidFill>
                <a:latin typeface="Poppins"/>
                <a:ea typeface="Poppins"/>
                <a:cs typeface="Poppins"/>
                <a:sym typeface="Poppins"/>
              </a:rPr>
              <a:t>    statewise_results sr ON cr.Parliament_Constituency = sr.Parliament_Constituency</a:t>
            </a:r>
          </a:p>
          <a:p>
            <a:pPr defTabSz="609630">
              <a:lnSpc>
                <a:spcPts val="1813"/>
              </a:lnSpc>
            </a:pPr>
            <a:r>
              <a:rPr lang="en-US" sz="1295">
                <a:solidFill>
                  <a:srgbClr val="FFFFFF"/>
                </a:solidFill>
                <a:latin typeface="Poppins"/>
                <a:ea typeface="Poppins"/>
                <a:cs typeface="Poppins"/>
                <a:sym typeface="Poppins"/>
              </a:rPr>
              <a:t>JOIN </a:t>
            </a:r>
          </a:p>
          <a:p>
            <a:pPr defTabSz="609630">
              <a:lnSpc>
                <a:spcPts val="1813"/>
              </a:lnSpc>
            </a:pPr>
            <a:r>
              <a:rPr lang="en-US" sz="1295">
                <a:solidFill>
                  <a:srgbClr val="FFFFFF"/>
                </a:solidFill>
                <a:latin typeface="Poppins"/>
                <a:ea typeface="Poppins"/>
                <a:cs typeface="Poppins"/>
                <a:sym typeface="Poppins"/>
              </a:rPr>
              <a:t>    states s ON sr.State_ID = s.State_ID</a:t>
            </a:r>
          </a:p>
          <a:p>
            <a:pPr defTabSz="609630">
              <a:lnSpc>
                <a:spcPts val="1813"/>
              </a:lnSpc>
            </a:pPr>
            <a:r>
              <a:rPr lang="en-US" sz="1295">
                <a:solidFill>
                  <a:srgbClr val="FFFFFF"/>
                </a:solidFill>
                <a:latin typeface="Poppins"/>
                <a:ea typeface="Poppins"/>
                <a:cs typeface="Poppins"/>
                <a:sym typeface="Poppins"/>
              </a:rPr>
              <a:t>WHERE </a:t>
            </a:r>
          </a:p>
          <a:p>
            <a:pPr defTabSz="609630">
              <a:lnSpc>
                <a:spcPts val="1813"/>
              </a:lnSpc>
            </a:pPr>
            <a:r>
              <a:rPr lang="en-US" sz="1295">
                <a:solidFill>
                  <a:srgbClr val="FFFFFF"/>
                </a:solidFill>
                <a:latin typeface="Poppins"/>
                <a:ea typeface="Poppins"/>
                <a:cs typeface="Poppins"/>
                <a:sym typeface="Poppins"/>
              </a:rPr>
              <a:t>    p.party_alliance IN ('NDA', 'I.N.D.I.A',  'OTHER')  -- Filter for NDA and INDIA alliances</a:t>
            </a:r>
          </a:p>
          <a:p>
            <a:pPr defTabSz="609630">
              <a:lnSpc>
                <a:spcPts val="1813"/>
              </a:lnSpc>
            </a:pPr>
            <a:r>
              <a:rPr lang="en-US" sz="1295">
                <a:solidFill>
                  <a:srgbClr val="FFFFFF"/>
                </a:solidFill>
                <a:latin typeface="Poppins"/>
                <a:ea typeface="Poppins"/>
                <a:cs typeface="Poppins"/>
                <a:sym typeface="Poppins"/>
              </a:rPr>
              <a:t>GROUP BY </a:t>
            </a:r>
          </a:p>
          <a:p>
            <a:pPr defTabSz="609630">
              <a:lnSpc>
                <a:spcPts val="1813"/>
              </a:lnSpc>
            </a:pPr>
            <a:r>
              <a:rPr lang="en-US" sz="1295">
                <a:solidFill>
                  <a:srgbClr val="FFFFFF"/>
                </a:solidFill>
                <a:latin typeface="Poppins"/>
                <a:ea typeface="Poppins"/>
                <a:cs typeface="Poppins"/>
                <a:sym typeface="Poppins"/>
              </a:rPr>
              <a:t>    s.State</a:t>
            </a:r>
          </a:p>
          <a:p>
            <a:pPr defTabSz="609630">
              <a:lnSpc>
                <a:spcPts val="1813"/>
              </a:lnSpc>
            </a:pPr>
            <a:r>
              <a:rPr lang="en-US" sz="1295">
                <a:solidFill>
                  <a:srgbClr val="FFFFFF"/>
                </a:solidFill>
                <a:latin typeface="Poppins"/>
                <a:ea typeface="Poppins"/>
                <a:cs typeface="Poppins"/>
                <a:sym typeface="Poppins"/>
              </a:rPr>
              <a:t>ORDER BY </a:t>
            </a:r>
          </a:p>
          <a:p>
            <a:pPr defTabSz="609630">
              <a:lnSpc>
                <a:spcPts val="1813"/>
              </a:lnSpc>
            </a:pPr>
            <a:r>
              <a:rPr lang="en-US" sz="1295">
                <a:solidFill>
                  <a:srgbClr val="FFFFFF"/>
                </a:solidFill>
                <a:latin typeface="Poppins"/>
                <a:ea typeface="Poppins"/>
                <a:cs typeface="Poppins"/>
                <a:sym typeface="Poppins"/>
              </a:rPr>
              <a:t>    s.State;</a:t>
            </a:r>
          </a:p>
          <a:p>
            <a:pPr defTabSz="609630">
              <a:lnSpc>
                <a:spcPts val="1813"/>
              </a:lnSpc>
              <a:spcBef>
                <a:spcPct val="0"/>
              </a:spcBef>
            </a:pPr>
            <a:endParaRPr lang="en-US" sz="1295">
              <a:solidFill>
                <a:srgbClr val="FFFFFF"/>
              </a:solidFill>
              <a:latin typeface="Poppins"/>
              <a:ea typeface="Poppins"/>
              <a:cs typeface="Poppins"/>
              <a:sym typeface="Poppins"/>
            </a:endParaRPr>
          </a:p>
        </p:txBody>
      </p:sp>
      <p:sp>
        <p:nvSpPr>
          <p:cNvPr id="6" name="Freeform 6"/>
          <p:cNvSpPr/>
          <p:nvPr/>
        </p:nvSpPr>
        <p:spPr>
          <a:xfrm>
            <a:off x="7475676" y="1499126"/>
            <a:ext cx="4572845" cy="5279665"/>
          </a:xfrm>
          <a:custGeom>
            <a:avLst/>
            <a:gdLst/>
            <a:ahLst/>
            <a:cxnLst/>
            <a:rect l="l" t="t" r="r" b="b"/>
            <a:pathLst>
              <a:path w="6859267" h="7919497">
                <a:moveTo>
                  <a:pt x="0" y="0"/>
                </a:moveTo>
                <a:lnTo>
                  <a:pt x="6859267" y="0"/>
                </a:lnTo>
                <a:lnTo>
                  <a:pt x="6859267" y="7919497"/>
                </a:lnTo>
                <a:lnTo>
                  <a:pt x="0" y="7919497"/>
                </a:lnTo>
                <a:lnTo>
                  <a:pt x="0" y="0"/>
                </a:lnTo>
                <a:close/>
              </a:path>
            </a:pathLst>
          </a:custGeom>
          <a:blipFill>
            <a:blip r:embed="rId3"/>
            <a:stretch>
              <a:fillRect l="-258" t="-856" b="-856"/>
            </a:stretch>
          </a:blipFill>
        </p:spPr>
      </p:sp>
      <p:sp>
        <p:nvSpPr>
          <p:cNvPr id="7" name="Freeform 7"/>
          <p:cNvSpPr/>
          <p:nvPr/>
        </p:nvSpPr>
        <p:spPr>
          <a:xfrm>
            <a:off x="5217546" y="5364159"/>
            <a:ext cx="2258129" cy="1348137"/>
          </a:xfrm>
          <a:custGeom>
            <a:avLst/>
            <a:gdLst/>
            <a:ahLst/>
            <a:cxnLst/>
            <a:rect l="l" t="t" r="r" b="b"/>
            <a:pathLst>
              <a:path w="3387194" h="2022205">
                <a:moveTo>
                  <a:pt x="0" y="0"/>
                </a:moveTo>
                <a:lnTo>
                  <a:pt x="3387194" y="0"/>
                </a:lnTo>
                <a:lnTo>
                  <a:pt x="3387194" y="2022205"/>
                </a:lnTo>
                <a:lnTo>
                  <a:pt x="0" y="2022205"/>
                </a:lnTo>
                <a:lnTo>
                  <a:pt x="0" y="0"/>
                </a:lnTo>
                <a:close/>
              </a:path>
            </a:pathLst>
          </a:custGeom>
          <a:blipFill>
            <a:blip r:embed="rId4"/>
            <a:stretch>
              <a:fillRect/>
            </a:stretch>
          </a:blipFill>
        </p:spPr>
      </p:sp>
    </p:spTree>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 y="0"/>
            <a:ext cx="6381455" cy="6858000"/>
            <a:chOff x="0" y="0"/>
            <a:chExt cx="2521069" cy="2709333"/>
          </a:xfrm>
        </p:grpSpPr>
        <p:sp>
          <p:nvSpPr>
            <p:cNvPr id="3" name="Freeform 3"/>
            <p:cNvSpPr/>
            <p:nvPr/>
          </p:nvSpPr>
          <p:spPr>
            <a:xfrm>
              <a:off x="0" y="0"/>
              <a:ext cx="2521069" cy="2709333"/>
            </a:xfrm>
            <a:custGeom>
              <a:avLst/>
              <a:gdLst/>
              <a:ahLst/>
              <a:cxnLst/>
              <a:rect l="l" t="t" r="r" b="b"/>
              <a:pathLst>
                <a:path w="2521069" h="2709333">
                  <a:moveTo>
                    <a:pt x="0" y="0"/>
                  </a:moveTo>
                  <a:lnTo>
                    <a:pt x="2521069" y="0"/>
                  </a:lnTo>
                  <a:lnTo>
                    <a:pt x="2521069" y="2709333"/>
                  </a:lnTo>
                  <a:lnTo>
                    <a:pt x="0" y="2709333"/>
                  </a:ln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sp>
        <p:sp>
          <p:nvSpPr>
            <p:cNvPr id="4" name="TextBox 4"/>
            <p:cNvSpPr txBox="1"/>
            <p:nvPr/>
          </p:nvSpPr>
          <p:spPr>
            <a:xfrm>
              <a:off x="0" y="-66675"/>
              <a:ext cx="2521069" cy="2776008"/>
            </a:xfrm>
            <a:prstGeom prst="rect">
              <a:avLst/>
            </a:prstGeom>
          </p:spPr>
          <p:txBody>
            <a:bodyPr lIns="33867" tIns="33867" rIns="33867" bIns="33867" rtlCol="0" anchor="ctr"/>
            <a:lstStyle/>
            <a:p>
              <a:pPr algn="ctr" defTabSz="609630">
                <a:lnSpc>
                  <a:spcPts val="2101"/>
                </a:lnSpc>
              </a:pPr>
              <a:endParaRPr sz="1200">
                <a:solidFill>
                  <a:prstClr val="black"/>
                </a:solidFill>
                <a:latin typeface="Calibri"/>
              </a:endParaRPr>
            </a:p>
          </p:txBody>
        </p:sp>
      </p:grpSp>
      <p:sp>
        <p:nvSpPr>
          <p:cNvPr id="5" name="Freeform 5"/>
          <p:cNvSpPr/>
          <p:nvPr/>
        </p:nvSpPr>
        <p:spPr>
          <a:xfrm>
            <a:off x="323994" y="180121"/>
            <a:ext cx="5384713" cy="6497759"/>
          </a:xfrm>
          <a:custGeom>
            <a:avLst/>
            <a:gdLst/>
            <a:ahLst/>
            <a:cxnLst/>
            <a:rect l="l" t="t" r="r" b="b"/>
            <a:pathLst>
              <a:path w="8077070" h="9746638">
                <a:moveTo>
                  <a:pt x="0" y="0"/>
                </a:moveTo>
                <a:lnTo>
                  <a:pt x="8077070" y="0"/>
                </a:lnTo>
                <a:lnTo>
                  <a:pt x="8077070" y="9746638"/>
                </a:lnTo>
                <a:lnTo>
                  <a:pt x="0" y="9746638"/>
                </a:lnTo>
                <a:lnTo>
                  <a:pt x="0" y="0"/>
                </a:lnTo>
                <a:close/>
              </a:path>
            </a:pathLst>
          </a:custGeom>
          <a:blipFill>
            <a:blip r:embed="rId2"/>
            <a:stretch>
              <a:fillRect t="-965" b="-965"/>
            </a:stretch>
          </a:blipFill>
        </p:spPr>
      </p:sp>
      <p:sp>
        <p:nvSpPr>
          <p:cNvPr id="6" name="TextBox 6"/>
          <p:cNvSpPr txBox="1"/>
          <p:nvPr/>
        </p:nvSpPr>
        <p:spPr>
          <a:xfrm>
            <a:off x="6534590" y="205521"/>
            <a:ext cx="3570059" cy="1128514"/>
          </a:xfrm>
          <a:prstGeom prst="rect">
            <a:avLst/>
          </a:prstGeom>
        </p:spPr>
        <p:txBody>
          <a:bodyPr lIns="0" tIns="0" rIns="0" bIns="0" rtlCol="0" anchor="t">
            <a:spAutoFit/>
          </a:bodyPr>
          <a:lstStyle/>
          <a:p>
            <a:pPr defTabSz="609630">
              <a:lnSpc>
                <a:spcPts val="2183"/>
              </a:lnSpc>
            </a:pPr>
            <a:r>
              <a:rPr lang="en-US" sz="2347" b="1">
                <a:solidFill>
                  <a:srgbClr val="FFDE59"/>
                </a:solidFill>
                <a:latin typeface="Codec Pro Bold"/>
                <a:ea typeface="Codec Pro Bold"/>
                <a:cs typeface="Codec Pro Bold"/>
                <a:sym typeface="Codec Pro Bold"/>
              </a:rPr>
              <a:t>INDIA GENERAL ELECTIONS RESULT ANALYSIS 2024</a:t>
            </a:r>
          </a:p>
          <a:p>
            <a:pPr defTabSz="609630">
              <a:lnSpc>
                <a:spcPts val="2183"/>
              </a:lnSpc>
            </a:pPr>
            <a:endParaRPr lang="en-US" sz="2347" b="1">
              <a:solidFill>
                <a:srgbClr val="FFDE59"/>
              </a:solidFill>
              <a:latin typeface="Codec Pro Bold"/>
              <a:ea typeface="Codec Pro Bold"/>
              <a:cs typeface="Codec Pro Bold"/>
              <a:sym typeface="Codec Pro Bold"/>
            </a:endParaRPr>
          </a:p>
        </p:txBody>
      </p:sp>
      <p:sp>
        <p:nvSpPr>
          <p:cNvPr id="7" name="TextBox 7"/>
          <p:cNvSpPr txBox="1"/>
          <p:nvPr/>
        </p:nvSpPr>
        <p:spPr>
          <a:xfrm>
            <a:off x="6534590" y="1486759"/>
            <a:ext cx="5533677" cy="4792722"/>
          </a:xfrm>
          <a:prstGeom prst="rect">
            <a:avLst/>
          </a:prstGeom>
        </p:spPr>
        <p:txBody>
          <a:bodyPr lIns="0" tIns="0" rIns="0" bIns="0" rtlCol="0" anchor="t">
            <a:spAutoFit/>
          </a:bodyPr>
          <a:lstStyle/>
          <a:p>
            <a:pPr defTabSz="609630">
              <a:lnSpc>
                <a:spcPts val="2489"/>
              </a:lnSpc>
              <a:spcBef>
                <a:spcPct val="0"/>
              </a:spcBef>
            </a:pPr>
            <a:r>
              <a:rPr lang="en-US" sz="1778">
                <a:solidFill>
                  <a:srgbClr val="FFFFFF"/>
                </a:solidFill>
                <a:latin typeface="Poppins"/>
                <a:ea typeface="Poppins"/>
                <a:cs typeface="Poppins"/>
                <a:sym typeface="Poppins"/>
              </a:rPr>
              <a:t>The 2024 Indian general elections were held from 19 April to 1 June to elect 543 members of the Lok Sabha. Over 968 million people were eligible to vote, and 642 million participated, making it the largest election in history. The Bharatiya Janata Party (BJP), led by Prime Minister Narendra Modi, won 240 seats, losing its singular majority but securing a third consecutive term through the National Democratic Alliance (NDA) coalition. The opposition, the Indian National Developmental Inclusive Alliance (INDIA), secured 234 seats, exceeding expectations. This marked the highest-ever participation by women voters, with 312 million women casting votes.</a:t>
            </a:r>
          </a:p>
        </p:txBody>
      </p:sp>
    </p:spTree>
  </p:cSld>
  <p:clrMapOvr>
    <a:masterClrMapping/>
  </p:clrMapOvr>
  <p:transition>
    <p:push/>
  </p:transition>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0" y="195257"/>
            <a:ext cx="6346611" cy="6858000"/>
          </a:xfrm>
          <a:custGeom>
            <a:avLst/>
            <a:gdLst/>
            <a:ahLst/>
            <a:cxnLst/>
            <a:rect l="l" t="t" r="r" b="b"/>
            <a:pathLst>
              <a:path w="9519916" h="10287000">
                <a:moveTo>
                  <a:pt x="0" y="0"/>
                </a:moveTo>
                <a:lnTo>
                  <a:pt x="9519916" y="0"/>
                </a:lnTo>
                <a:lnTo>
                  <a:pt x="9519916" y="10287000"/>
                </a:lnTo>
                <a:lnTo>
                  <a:pt x="0" y="10287000"/>
                </a:lnTo>
                <a:lnTo>
                  <a:pt x="0" y="0"/>
                </a:lnTo>
                <a:close/>
              </a:path>
            </a:pathLst>
          </a:custGeom>
          <a:blipFill>
            <a:blip r:embed="rId2">
              <a:alphaModFix amt="31000"/>
            </a:blip>
            <a:stretch>
              <a:fillRect l="-54613" b="-91098"/>
            </a:stretch>
          </a:blipFill>
        </p:spPr>
      </p:sp>
      <p:sp>
        <p:nvSpPr>
          <p:cNvPr id="3" name="Freeform 3"/>
          <p:cNvSpPr/>
          <p:nvPr/>
        </p:nvSpPr>
        <p:spPr>
          <a:xfrm>
            <a:off x="6096000" y="685800"/>
            <a:ext cx="6414574" cy="6858000"/>
          </a:xfrm>
          <a:custGeom>
            <a:avLst/>
            <a:gdLst/>
            <a:ahLst/>
            <a:cxnLst/>
            <a:rect l="l" t="t" r="r" b="b"/>
            <a:pathLst>
              <a:path w="9621861" h="10287000">
                <a:moveTo>
                  <a:pt x="0" y="0"/>
                </a:moveTo>
                <a:lnTo>
                  <a:pt x="9621861" y="0"/>
                </a:lnTo>
                <a:lnTo>
                  <a:pt x="9621861" y="10287000"/>
                </a:lnTo>
                <a:lnTo>
                  <a:pt x="0" y="10287000"/>
                </a:lnTo>
                <a:lnTo>
                  <a:pt x="0" y="0"/>
                </a:lnTo>
                <a:close/>
              </a:path>
            </a:pathLst>
          </a:custGeom>
          <a:blipFill>
            <a:blip r:embed="rId2">
              <a:alphaModFix amt="31000"/>
            </a:blip>
            <a:stretch>
              <a:fillRect r="-52975" b="-91098"/>
            </a:stretch>
          </a:blipFill>
        </p:spPr>
      </p:sp>
      <p:sp>
        <p:nvSpPr>
          <p:cNvPr id="4" name="TextBox 4"/>
          <p:cNvSpPr txBox="1"/>
          <p:nvPr/>
        </p:nvSpPr>
        <p:spPr>
          <a:xfrm>
            <a:off x="201442" y="125407"/>
            <a:ext cx="11789117" cy="1855573"/>
          </a:xfrm>
          <a:prstGeom prst="rect">
            <a:avLst/>
          </a:prstGeom>
        </p:spPr>
        <p:txBody>
          <a:bodyPr lIns="0" tIns="0" rIns="0" bIns="0" rtlCol="0" anchor="t">
            <a:spAutoFit/>
          </a:bodyPr>
          <a:lstStyle/>
          <a:p>
            <a:pPr algn="just" defTabSz="609630">
              <a:lnSpc>
                <a:spcPts val="3656"/>
              </a:lnSpc>
            </a:pPr>
            <a:r>
              <a:rPr lang="en-US" sz="2611" b="1">
                <a:solidFill>
                  <a:srgbClr val="65FFE8"/>
                </a:solidFill>
                <a:latin typeface="Poppins Bold"/>
                <a:ea typeface="Poppins Bold"/>
                <a:cs typeface="Poppins Bold"/>
                <a:sym typeface="Poppins Bold"/>
              </a:rPr>
              <a:t>13.Which candidate received the highest number of EVM votes in each constituency (Top 10)?</a:t>
            </a:r>
          </a:p>
          <a:p>
            <a:pPr algn="just" defTabSz="609630">
              <a:lnSpc>
                <a:spcPts val="3656"/>
              </a:lnSpc>
            </a:pPr>
            <a:endParaRPr lang="en-US" sz="2611" b="1">
              <a:solidFill>
                <a:srgbClr val="65FFE8"/>
              </a:solidFill>
              <a:latin typeface="Poppins Bold"/>
              <a:ea typeface="Poppins Bold"/>
              <a:cs typeface="Poppins Bold"/>
              <a:sym typeface="Poppins Bold"/>
            </a:endParaRPr>
          </a:p>
          <a:p>
            <a:pPr algn="just" defTabSz="609630">
              <a:lnSpc>
                <a:spcPts val="3656"/>
              </a:lnSpc>
              <a:spcBef>
                <a:spcPct val="0"/>
              </a:spcBef>
            </a:pPr>
            <a:endParaRPr lang="en-US" sz="2611" b="1">
              <a:solidFill>
                <a:srgbClr val="65FFE8"/>
              </a:solidFill>
              <a:latin typeface="Poppins Bold"/>
              <a:ea typeface="Poppins Bold"/>
              <a:cs typeface="Poppins Bold"/>
              <a:sym typeface="Poppins Bold"/>
            </a:endParaRPr>
          </a:p>
        </p:txBody>
      </p:sp>
      <p:sp>
        <p:nvSpPr>
          <p:cNvPr id="5" name="TextBox 5"/>
          <p:cNvSpPr txBox="1"/>
          <p:nvPr/>
        </p:nvSpPr>
        <p:spPr>
          <a:xfrm>
            <a:off x="295347" y="1235650"/>
            <a:ext cx="11335817" cy="4374596"/>
          </a:xfrm>
          <a:prstGeom prst="rect">
            <a:avLst/>
          </a:prstGeom>
        </p:spPr>
        <p:txBody>
          <a:bodyPr lIns="0" tIns="0" rIns="0" bIns="0" rtlCol="0" anchor="t">
            <a:spAutoFit/>
          </a:bodyPr>
          <a:lstStyle/>
          <a:p>
            <a:pPr defTabSz="609630">
              <a:lnSpc>
                <a:spcPts val="1813"/>
              </a:lnSpc>
            </a:pPr>
            <a:r>
              <a:rPr lang="en-US" sz="1295">
                <a:solidFill>
                  <a:srgbClr val="FFFFFF"/>
                </a:solidFill>
                <a:latin typeface="Poppins"/>
                <a:ea typeface="Poppins"/>
                <a:cs typeface="Poppins"/>
                <a:sym typeface="Poppins"/>
              </a:rPr>
              <a:t>SELECT TOP 10</a:t>
            </a:r>
          </a:p>
          <a:p>
            <a:pPr defTabSz="609630">
              <a:lnSpc>
                <a:spcPts val="1813"/>
              </a:lnSpc>
            </a:pPr>
            <a:r>
              <a:rPr lang="en-US" sz="1295">
                <a:solidFill>
                  <a:srgbClr val="FFFFFF"/>
                </a:solidFill>
                <a:latin typeface="Poppins"/>
                <a:ea typeface="Poppins"/>
                <a:cs typeface="Poppins"/>
                <a:sym typeface="Poppins"/>
              </a:rPr>
              <a:t>    cr.Constituency_Name,</a:t>
            </a:r>
          </a:p>
          <a:p>
            <a:pPr defTabSz="609630">
              <a:lnSpc>
                <a:spcPts val="1813"/>
              </a:lnSpc>
            </a:pPr>
            <a:r>
              <a:rPr lang="en-US" sz="1295">
                <a:solidFill>
                  <a:srgbClr val="FFFFFF"/>
                </a:solidFill>
                <a:latin typeface="Poppins"/>
                <a:ea typeface="Poppins"/>
                <a:cs typeface="Poppins"/>
                <a:sym typeface="Poppins"/>
              </a:rPr>
              <a:t>    cd.Constituency_ID,</a:t>
            </a:r>
          </a:p>
          <a:p>
            <a:pPr defTabSz="609630">
              <a:lnSpc>
                <a:spcPts val="1813"/>
              </a:lnSpc>
            </a:pPr>
            <a:r>
              <a:rPr lang="en-US" sz="1295">
                <a:solidFill>
                  <a:srgbClr val="FFFFFF"/>
                </a:solidFill>
                <a:latin typeface="Poppins"/>
                <a:ea typeface="Poppins"/>
                <a:cs typeface="Poppins"/>
                <a:sym typeface="Poppins"/>
              </a:rPr>
              <a:t>    cd.Candidate,</a:t>
            </a:r>
          </a:p>
          <a:p>
            <a:pPr defTabSz="609630">
              <a:lnSpc>
                <a:spcPts val="1813"/>
              </a:lnSpc>
            </a:pPr>
            <a:r>
              <a:rPr lang="en-US" sz="1295">
                <a:solidFill>
                  <a:srgbClr val="FFFFFF"/>
                </a:solidFill>
                <a:latin typeface="Poppins"/>
                <a:ea typeface="Poppins"/>
                <a:cs typeface="Poppins"/>
                <a:sym typeface="Poppins"/>
              </a:rPr>
              <a:t>    cd.EVM_Votes</a:t>
            </a:r>
          </a:p>
          <a:p>
            <a:pPr defTabSz="609630">
              <a:lnSpc>
                <a:spcPts val="1813"/>
              </a:lnSpc>
            </a:pPr>
            <a:r>
              <a:rPr lang="en-US" sz="1295">
                <a:solidFill>
                  <a:srgbClr val="FFFFFF"/>
                </a:solidFill>
                <a:latin typeface="Poppins"/>
                <a:ea typeface="Poppins"/>
                <a:cs typeface="Poppins"/>
                <a:sym typeface="Poppins"/>
              </a:rPr>
              <a:t>FROM </a:t>
            </a:r>
          </a:p>
          <a:p>
            <a:pPr defTabSz="609630">
              <a:lnSpc>
                <a:spcPts val="1813"/>
              </a:lnSpc>
            </a:pPr>
            <a:r>
              <a:rPr lang="en-US" sz="1295">
                <a:solidFill>
                  <a:srgbClr val="FFFFFF"/>
                </a:solidFill>
                <a:latin typeface="Poppins"/>
                <a:ea typeface="Poppins"/>
                <a:cs typeface="Poppins"/>
                <a:sym typeface="Poppins"/>
              </a:rPr>
              <a:t>    constituencywise_details cd</a:t>
            </a:r>
          </a:p>
          <a:p>
            <a:pPr defTabSz="609630">
              <a:lnSpc>
                <a:spcPts val="1813"/>
              </a:lnSpc>
            </a:pPr>
            <a:r>
              <a:rPr lang="en-US" sz="1295">
                <a:solidFill>
                  <a:srgbClr val="FFFFFF"/>
                </a:solidFill>
                <a:latin typeface="Poppins"/>
                <a:ea typeface="Poppins"/>
                <a:cs typeface="Poppins"/>
                <a:sym typeface="Poppins"/>
              </a:rPr>
              <a:t>JOIN </a:t>
            </a:r>
          </a:p>
          <a:p>
            <a:pPr defTabSz="609630">
              <a:lnSpc>
                <a:spcPts val="1813"/>
              </a:lnSpc>
            </a:pPr>
            <a:r>
              <a:rPr lang="en-US" sz="1295">
                <a:solidFill>
                  <a:srgbClr val="FFFFFF"/>
                </a:solidFill>
                <a:latin typeface="Poppins"/>
                <a:ea typeface="Poppins"/>
                <a:cs typeface="Poppins"/>
                <a:sym typeface="Poppins"/>
              </a:rPr>
              <a:t>    constituencywise_results cr ON cd.Constituency_ID = cr.Constituency_ID</a:t>
            </a:r>
          </a:p>
          <a:p>
            <a:pPr defTabSz="609630">
              <a:lnSpc>
                <a:spcPts val="1813"/>
              </a:lnSpc>
            </a:pPr>
            <a:r>
              <a:rPr lang="en-US" sz="1295">
                <a:solidFill>
                  <a:srgbClr val="FFFFFF"/>
                </a:solidFill>
                <a:latin typeface="Poppins"/>
                <a:ea typeface="Poppins"/>
                <a:cs typeface="Poppins"/>
                <a:sym typeface="Poppins"/>
              </a:rPr>
              <a:t>WHERE </a:t>
            </a:r>
          </a:p>
          <a:p>
            <a:pPr defTabSz="609630">
              <a:lnSpc>
                <a:spcPts val="1813"/>
              </a:lnSpc>
            </a:pPr>
            <a:r>
              <a:rPr lang="en-US" sz="1295">
                <a:solidFill>
                  <a:srgbClr val="FFFFFF"/>
                </a:solidFill>
                <a:latin typeface="Poppins"/>
                <a:ea typeface="Poppins"/>
                <a:cs typeface="Poppins"/>
                <a:sym typeface="Poppins"/>
              </a:rPr>
              <a:t>    cd.EVM_Votes = (</a:t>
            </a:r>
          </a:p>
          <a:p>
            <a:pPr defTabSz="609630">
              <a:lnSpc>
                <a:spcPts val="1813"/>
              </a:lnSpc>
            </a:pPr>
            <a:r>
              <a:rPr lang="en-US" sz="1295">
                <a:solidFill>
                  <a:srgbClr val="FFFFFF"/>
                </a:solidFill>
                <a:latin typeface="Poppins"/>
                <a:ea typeface="Poppins"/>
                <a:cs typeface="Poppins"/>
                <a:sym typeface="Poppins"/>
              </a:rPr>
              <a:t>        SELECT MAX(cd1.EVM_Votes)</a:t>
            </a:r>
          </a:p>
          <a:p>
            <a:pPr defTabSz="609630">
              <a:lnSpc>
                <a:spcPts val="1813"/>
              </a:lnSpc>
            </a:pPr>
            <a:r>
              <a:rPr lang="en-US" sz="1295">
                <a:solidFill>
                  <a:srgbClr val="FFFFFF"/>
                </a:solidFill>
                <a:latin typeface="Poppins"/>
                <a:ea typeface="Poppins"/>
                <a:cs typeface="Poppins"/>
                <a:sym typeface="Poppins"/>
              </a:rPr>
              <a:t>        FROM constituencywise_details cd1</a:t>
            </a:r>
          </a:p>
          <a:p>
            <a:pPr defTabSz="609630">
              <a:lnSpc>
                <a:spcPts val="1813"/>
              </a:lnSpc>
            </a:pPr>
            <a:r>
              <a:rPr lang="en-US" sz="1295">
                <a:solidFill>
                  <a:srgbClr val="FFFFFF"/>
                </a:solidFill>
                <a:latin typeface="Poppins"/>
                <a:ea typeface="Poppins"/>
                <a:cs typeface="Poppins"/>
                <a:sym typeface="Poppins"/>
              </a:rPr>
              <a:t>        WHERE cd1.Constituency_ID = cd.Constituency_ID</a:t>
            </a:r>
          </a:p>
          <a:p>
            <a:pPr defTabSz="609630">
              <a:lnSpc>
                <a:spcPts val="1813"/>
              </a:lnSpc>
            </a:pPr>
            <a:r>
              <a:rPr lang="en-US" sz="1295">
                <a:solidFill>
                  <a:srgbClr val="FFFFFF"/>
                </a:solidFill>
                <a:latin typeface="Poppins"/>
                <a:ea typeface="Poppins"/>
                <a:cs typeface="Poppins"/>
                <a:sym typeface="Poppins"/>
              </a:rPr>
              <a:t>    )</a:t>
            </a:r>
          </a:p>
          <a:p>
            <a:pPr defTabSz="609630">
              <a:lnSpc>
                <a:spcPts val="1813"/>
              </a:lnSpc>
            </a:pPr>
            <a:r>
              <a:rPr lang="en-US" sz="1295">
                <a:solidFill>
                  <a:srgbClr val="FFFFFF"/>
                </a:solidFill>
                <a:latin typeface="Poppins"/>
                <a:ea typeface="Poppins"/>
                <a:cs typeface="Poppins"/>
                <a:sym typeface="Poppins"/>
              </a:rPr>
              <a:t>ORDER BY </a:t>
            </a:r>
          </a:p>
          <a:p>
            <a:pPr defTabSz="609630">
              <a:lnSpc>
                <a:spcPts val="1813"/>
              </a:lnSpc>
            </a:pPr>
            <a:r>
              <a:rPr lang="en-US" sz="1295">
                <a:solidFill>
                  <a:srgbClr val="FFFFFF"/>
                </a:solidFill>
                <a:latin typeface="Poppins"/>
                <a:ea typeface="Poppins"/>
                <a:cs typeface="Poppins"/>
                <a:sym typeface="Poppins"/>
              </a:rPr>
              <a:t>    cd.EVM_Votes DESC;</a:t>
            </a:r>
          </a:p>
          <a:p>
            <a:pPr defTabSz="609630">
              <a:lnSpc>
                <a:spcPts val="1813"/>
              </a:lnSpc>
            </a:pPr>
            <a:endParaRPr lang="en-US" sz="1295">
              <a:solidFill>
                <a:srgbClr val="FFFFFF"/>
              </a:solidFill>
              <a:latin typeface="Poppins"/>
              <a:ea typeface="Poppins"/>
              <a:cs typeface="Poppins"/>
              <a:sym typeface="Poppins"/>
            </a:endParaRPr>
          </a:p>
          <a:p>
            <a:pPr defTabSz="609630">
              <a:lnSpc>
                <a:spcPts val="1813"/>
              </a:lnSpc>
              <a:spcBef>
                <a:spcPct val="0"/>
              </a:spcBef>
            </a:pPr>
            <a:endParaRPr lang="en-US" sz="1295">
              <a:solidFill>
                <a:srgbClr val="FFFFFF"/>
              </a:solidFill>
              <a:latin typeface="Poppins"/>
              <a:ea typeface="Poppins"/>
              <a:cs typeface="Poppins"/>
              <a:sym typeface="Poppins"/>
            </a:endParaRPr>
          </a:p>
        </p:txBody>
      </p:sp>
      <p:sp>
        <p:nvSpPr>
          <p:cNvPr id="6" name="Freeform 6"/>
          <p:cNvSpPr/>
          <p:nvPr/>
        </p:nvSpPr>
        <p:spPr>
          <a:xfrm>
            <a:off x="5479282" y="3429001"/>
            <a:ext cx="6606869" cy="2853671"/>
          </a:xfrm>
          <a:custGeom>
            <a:avLst/>
            <a:gdLst/>
            <a:ahLst/>
            <a:cxnLst/>
            <a:rect l="l" t="t" r="r" b="b"/>
            <a:pathLst>
              <a:path w="9910303" h="4280507">
                <a:moveTo>
                  <a:pt x="0" y="0"/>
                </a:moveTo>
                <a:lnTo>
                  <a:pt x="9910303" y="0"/>
                </a:lnTo>
                <a:lnTo>
                  <a:pt x="9910303" y="4280507"/>
                </a:lnTo>
                <a:lnTo>
                  <a:pt x="0" y="4280507"/>
                </a:lnTo>
                <a:lnTo>
                  <a:pt x="0" y="0"/>
                </a:lnTo>
                <a:close/>
              </a:path>
            </a:pathLst>
          </a:custGeom>
          <a:blipFill>
            <a:blip r:embed="rId3"/>
            <a:stretch>
              <a:fillRect/>
            </a:stretch>
          </a:blipFill>
        </p:spPr>
      </p:sp>
      <p:sp>
        <p:nvSpPr>
          <p:cNvPr id="7" name="Freeform 7"/>
          <p:cNvSpPr/>
          <p:nvPr/>
        </p:nvSpPr>
        <p:spPr>
          <a:xfrm>
            <a:off x="9933871" y="685800"/>
            <a:ext cx="2258129" cy="1348137"/>
          </a:xfrm>
          <a:custGeom>
            <a:avLst/>
            <a:gdLst/>
            <a:ahLst/>
            <a:cxnLst/>
            <a:rect l="l" t="t" r="r" b="b"/>
            <a:pathLst>
              <a:path w="3387194" h="2022205">
                <a:moveTo>
                  <a:pt x="0" y="0"/>
                </a:moveTo>
                <a:lnTo>
                  <a:pt x="3387194" y="0"/>
                </a:lnTo>
                <a:lnTo>
                  <a:pt x="3387194" y="2022205"/>
                </a:lnTo>
                <a:lnTo>
                  <a:pt x="0" y="2022205"/>
                </a:lnTo>
                <a:lnTo>
                  <a:pt x="0" y="0"/>
                </a:lnTo>
                <a:close/>
              </a:path>
            </a:pathLst>
          </a:custGeom>
          <a:blipFill>
            <a:blip r:embed="rId4"/>
            <a:stretch>
              <a:fillRect/>
            </a:stretch>
          </a:blipFill>
        </p:spPr>
      </p:sp>
    </p:spTree>
  </p:cSld>
  <p:clrMapOvr>
    <a:masterClrMapping/>
  </p:clrMapOvr>
  <p:transition>
    <p:push/>
  </p:transition>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0" y="195257"/>
            <a:ext cx="6346611" cy="6858000"/>
          </a:xfrm>
          <a:custGeom>
            <a:avLst/>
            <a:gdLst/>
            <a:ahLst/>
            <a:cxnLst/>
            <a:rect l="l" t="t" r="r" b="b"/>
            <a:pathLst>
              <a:path w="9519916" h="10287000">
                <a:moveTo>
                  <a:pt x="0" y="0"/>
                </a:moveTo>
                <a:lnTo>
                  <a:pt x="9519916" y="0"/>
                </a:lnTo>
                <a:lnTo>
                  <a:pt x="9519916" y="10287000"/>
                </a:lnTo>
                <a:lnTo>
                  <a:pt x="0" y="10287000"/>
                </a:lnTo>
                <a:lnTo>
                  <a:pt x="0" y="0"/>
                </a:lnTo>
                <a:close/>
              </a:path>
            </a:pathLst>
          </a:custGeom>
          <a:blipFill>
            <a:blip r:embed="rId2">
              <a:alphaModFix amt="31000"/>
            </a:blip>
            <a:stretch>
              <a:fillRect l="-54613" b="-91098"/>
            </a:stretch>
          </a:blipFill>
        </p:spPr>
      </p:sp>
      <p:sp>
        <p:nvSpPr>
          <p:cNvPr id="3" name="Freeform 3"/>
          <p:cNvSpPr/>
          <p:nvPr/>
        </p:nvSpPr>
        <p:spPr>
          <a:xfrm>
            <a:off x="6096000" y="685800"/>
            <a:ext cx="6414574" cy="6858000"/>
          </a:xfrm>
          <a:custGeom>
            <a:avLst/>
            <a:gdLst/>
            <a:ahLst/>
            <a:cxnLst/>
            <a:rect l="l" t="t" r="r" b="b"/>
            <a:pathLst>
              <a:path w="9621861" h="10287000">
                <a:moveTo>
                  <a:pt x="0" y="0"/>
                </a:moveTo>
                <a:lnTo>
                  <a:pt x="9621861" y="0"/>
                </a:lnTo>
                <a:lnTo>
                  <a:pt x="9621861" y="10287000"/>
                </a:lnTo>
                <a:lnTo>
                  <a:pt x="0" y="10287000"/>
                </a:lnTo>
                <a:lnTo>
                  <a:pt x="0" y="0"/>
                </a:lnTo>
                <a:close/>
              </a:path>
            </a:pathLst>
          </a:custGeom>
          <a:blipFill>
            <a:blip r:embed="rId2">
              <a:alphaModFix amt="31000"/>
            </a:blip>
            <a:stretch>
              <a:fillRect r="-52975" b="-91098"/>
            </a:stretch>
          </a:blipFill>
        </p:spPr>
      </p:sp>
      <p:sp>
        <p:nvSpPr>
          <p:cNvPr id="4" name="TextBox 4"/>
          <p:cNvSpPr txBox="1"/>
          <p:nvPr/>
        </p:nvSpPr>
        <p:spPr>
          <a:xfrm>
            <a:off x="201442" y="125408"/>
            <a:ext cx="11789117" cy="2330061"/>
          </a:xfrm>
          <a:prstGeom prst="rect">
            <a:avLst/>
          </a:prstGeom>
        </p:spPr>
        <p:txBody>
          <a:bodyPr lIns="0" tIns="0" rIns="0" bIns="0" rtlCol="0" anchor="t">
            <a:spAutoFit/>
          </a:bodyPr>
          <a:lstStyle/>
          <a:p>
            <a:pPr algn="just" defTabSz="609630">
              <a:lnSpc>
                <a:spcPts val="3656"/>
              </a:lnSpc>
            </a:pPr>
            <a:r>
              <a:rPr lang="en-US" sz="2611" b="1">
                <a:solidFill>
                  <a:srgbClr val="65FFE8"/>
                </a:solidFill>
                <a:latin typeface="Poppins Bold"/>
                <a:ea typeface="Poppins Bold"/>
                <a:cs typeface="Poppins Bold"/>
                <a:sym typeface="Poppins Bold"/>
              </a:rPr>
              <a:t>14.Which candidate won and which candidate was the runner-up in each constituency of State for the 2024 elections?</a:t>
            </a:r>
          </a:p>
          <a:p>
            <a:pPr algn="just" defTabSz="609630">
              <a:lnSpc>
                <a:spcPts val="3656"/>
              </a:lnSpc>
            </a:pPr>
            <a:endParaRPr lang="en-US" sz="2611" b="1">
              <a:solidFill>
                <a:srgbClr val="65FFE8"/>
              </a:solidFill>
              <a:latin typeface="Poppins Bold"/>
              <a:ea typeface="Poppins Bold"/>
              <a:cs typeface="Poppins Bold"/>
              <a:sym typeface="Poppins Bold"/>
            </a:endParaRPr>
          </a:p>
          <a:p>
            <a:pPr algn="just" defTabSz="609630">
              <a:lnSpc>
                <a:spcPts val="3656"/>
              </a:lnSpc>
            </a:pPr>
            <a:endParaRPr lang="en-US" sz="2611" b="1">
              <a:solidFill>
                <a:srgbClr val="65FFE8"/>
              </a:solidFill>
              <a:latin typeface="Poppins Bold"/>
              <a:ea typeface="Poppins Bold"/>
              <a:cs typeface="Poppins Bold"/>
              <a:sym typeface="Poppins Bold"/>
            </a:endParaRPr>
          </a:p>
          <a:p>
            <a:pPr algn="just" defTabSz="609630">
              <a:lnSpc>
                <a:spcPts val="3656"/>
              </a:lnSpc>
              <a:spcBef>
                <a:spcPct val="0"/>
              </a:spcBef>
            </a:pPr>
            <a:endParaRPr lang="en-US" sz="2611" b="1">
              <a:solidFill>
                <a:srgbClr val="65FFE8"/>
              </a:solidFill>
              <a:latin typeface="Poppins Bold"/>
              <a:ea typeface="Poppins Bold"/>
              <a:cs typeface="Poppins Bold"/>
              <a:sym typeface="Poppins Bold"/>
            </a:endParaRPr>
          </a:p>
        </p:txBody>
      </p:sp>
      <p:sp>
        <p:nvSpPr>
          <p:cNvPr id="5" name="TextBox 5"/>
          <p:cNvSpPr txBox="1"/>
          <p:nvPr/>
        </p:nvSpPr>
        <p:spPr>
          <a:xfrm>
            <a:off x="303902" y="1049673"/>
            <a:ext cx="8408518" cy="5574475"/>
          </a:xfrm>
          <a:prstGeom prst="rect">
            <a:avLst/>
          </a:prstGeom>
        </p:spPr>
        <p:txBody>
          <a:bodyPr lIns="0" tIns="0" rIns="0" bIns="0" rtlCol="0" anchor="t">
            <a:spAutoFit/>
          </a:bodyPr>
          <a:lstStyle/>
          <a:p>
            <a:pPr defTabSz="609630">
              <a:lnSpc>
                <a:spcPts val="1345"/>
              </a:lnSpc>
            </a:pPr>
            <a:r>
              <a:rPr lang="en-US" sz="961">
                <a:solidFill>
                  <a:srgbClr val="FFFFFF"/>
                </a:solidFill>
                <a:latin typeface="Poppins"/>
                <a:ea typeface="Poppins"/>
                <a:cs typeface="Poppins"/>
                <a:sym typeface="Poppins"/>
              </a:rPr>
              <a:t>WITH RankedCandidates AS (</a:t>
            </a:r>
          </a:p>
          <a:p>
            <a:pPr defTabSz="609630">
              <a:lnSpc>
                <a:spcPts val="1345"/>
              </a:lnSpc>
            </a:pPr>
            <a:r>
              <a:rPr lang="en-US" sz="961">
                <a:solidFill>
                  <a:srgbClr val="FFFFFF"/>
                </a:solidFill>
                <a:latin typeface="Poppins"/>
                <a:ea typeface="Poppins"/>
                <a:cs typeface="Poppins"/>
                <a:sym typeface="Poppins"/>
              </a:rPr>
              <a:t>    SELECT </a:t>
            </a:r>
          </a:p>
          <a:p>
            <a:pPr defTabSz="609630">
              <a:lnSpc>
                <a:spcPts val="1345"/>
              </a:lnSpc>
            </a:pPr>
            <a:r>
              <a:rPr lang="en-US" sz="961">
                <a:solidFill>
                  <a:srgbClr val="FFFFFF"/>
                </a:solidFill>
                <a:latin typeface="Poppins"/>
                <a:ea typeface="Poppins"/>
                <a:cs typeface="Poppins"/>
                <a:sym typeface="Poppins"/>
              </a:rPr>
              <a:t>        cd.Constituency_ID,</a:t>
            </a:r>
          </a:p>
          <a:p>
            <a:pPr defTabSz="609630">
              <a:lnSpc>
                <a:spcPts val="1345"/>
              </a:lnSpc>
            </a:pPr>
            <a:r>
              <a:rPr lang="en-US" sz="961">
                <a:solidFill>
                  <a:srgbClr val="FFFFFF"/>
                </a:solidFill>
                <a:latin typeface="Poppins"/>
                <a:ea typeface="Poppins"/>
                <a:cs typeface="Poppins"/>
                <a:sym typeface="Poppins"/>
              </a:rPr>
              <a:t>        cd.Candidate,</a:t>
            </a:r>
          </a:p>
          <a:p>
            <a:pPr defTabSz="609630">
              <a:lnSpc>
                <a:spcPts val="1345"/>
              </a:lnSpc>
            </a:pPr>
            <a:r>
              <a:rPr lang="en-US" sz="961">
                <a:solidFill>
                  <a:srgbClr val="FFFFFF"/>
                </a:solidFill>
                <a:latin typeface="Poppins"/>
                <a:ea typeface="Poppins"/>
                <a:cs typeface="Poppins"/>
                <a:sym typeface="Poppins"/>
              </a:rPr>
              <a:t>        cd.Party,</a:t>
            </a:r>
          </a:p>
          <a:p>
            <a:pPr defTabSz="609630">
              <a:lnSpc>
                <a:spcPts val="1345"/>
              </a:lnSpc>
            </a:pPr>
            <a:r>
              <a:rPr lang="en-US" sz="961">
                <a:solidFill>
                  <a:srgbClr val="FFFFFF"/>
                </a:solidFill>
                <a:latin typeface="Poppins"/>
                <a:ea typeface="Poppins"/>
                <a:cs typeface="Poppins"/>
                <a:sym typeface="Poppins"/>
              </a:rPr>
              <a:t>        cd.EVM_Votes,</a:t>
            </a:r>
          </a:p>
          <a:p>
            <a:pPr defTabSz="609630">
              <a:lnSpc>
                <a:spcPts val="1345"/>
              </a:lnSpc>
            </a:pPr>
            <a:r>
              <a:rPr lang="en-US" sz="961">
                <a:solidFill>
                  <a:srgbClr val="FFFFFF"/>
                </a:solidFill>
                <a:latin typeface="Poppins"/>
                <a:ea typeface="Poppins"/>
                <a:cs typeface="Poppins"/>
                <a:sym typeface="Poppins"/>
              </a:rPr>
              <a:t>        cd.Postal_Votes,</a:t>
            </a:r>
          </a:p>
          <a:p>
            <a:pPr defTabSz="609630">
              <a:lnSpc>
                <a:spcPts val="1345"/>
              </a:lnSpc>
            </a:pPr>
            <a:r>
              <a:rPr lang="en-US" sz="961">
                <a:solidFill>
                  <a:srgbClr val="FFFFFF"/>
                </a:solidFill>
                <a:latin typeface="Poppins"/>
                <a:ea typeface="Poppins"/>
                <a:cs typeface="Poppins"/>
                <a:sym typeface="Poppins"/>
              </a:rPr>
              <a:t>        cd.EVM_Votes + cd.Postal_Votes AS Total_Votes,</a:t>
            </a:r>
          </a:p>
          <a:p>
            <a:pPr defTabSz="609630">
              <a:lnSpc>
                <a:spcPts val="1345"/>
              </a:lnSpc>
            </a:pPr>
            <a:r>
              <a:rPr lang="en-US" sz="961">
                <a:solidFill>
                  <a:srgbClr val="FFFFFF"/>
                </a:solidFill>
                <a:latin typeface="Poppins"/>
                <a:ea typeface="Poppins"/>
                <a:cs typeface="Poppins"/>
                <a:sym typeface="Poppins"/>
              </a:rPr>
              <a:t>        ROW_NUMBER() OVER (PARTITION BY cd.Constituency_ID ORDER BY cd.EVM_Votes + cd.Postal_Votes DESC) AS VoteRank</a:t>
            </a:r>
          </a:p>
          <a:p>
            <a:pPr defTabSz="609630">
              <a:lnSpc>
                <a:spcPts val="1345"/>
              </a:lnSpc>
            </a:pPr>
            <a:r>
              <a:rPr lang="en-US" sz="961">
                <a:solidFill>
                  <a:srgbClr val="FFFFFF"/>
                </a:solidFill>
                <a:latin typeface="Poppins"/>
                <a:ea typeface="Poppins"/>
                <a:cs typeface="Poppins"/>
                <a:sym typeface="Poppins"/>
              </a:rPr>
              <a:t>    FROM </a:t>
            </a:r>
          </a:p>
          <a:p>
            <a:pPr defTabSz="609630">
              <a:lnSpc>
                <a:spcPts val="1345"/>
              </a:lnSpc>
            </a:pPr>
            <a:r>
              <a:rPr lang="en-US" sz="961">
                <a:solidFill>
                  <a:srgbClr val="FFFFFF"/>
                </a:solidFill>
                <a:latin typeface="Poppins"/>
                <a:ea typeface="Poppins"/>
                <a:cs typeface="Poppins"/>
                <a:sym typeface="Poppins"/>
              </a:rPr>
              <a:t>        constituencywise_details cd</a:t>
            </a:r>
          </a:p>
          <a:p>
            <a:pPr defTabSz="609630">
              <a:lnSpc>
                <a:spcPts val="1345"/>
              </a:lnSpc>
            </a:pPr>
            <a:r>
              <a:rPr lang="en-US" sz="961">
                <a:solidFill>
                  <a:srgbClr val="FFFFFF"/>
                </a:solidFill>
                <a:latin typeface="Poppins"/>
                <a:ea typeface="Poppins"/>
                <a:cs typeface="Poppins"/>
                <a:sym typeface="Poppins"/>
              </a:rPr>
              <a:t>    JOIN </a:t>
            </a:r>
          </a:p>
          <a:p>
            <a:pPr defTabSz="609630">
              <a:lnSpc>
                <a:spcPts val="1345"/>
              </a:lnSpc>
            </a:pPr>
            <a:r>
              <a:rPr lang="en-US" sz="961">
                <a:solidFill>
                  <a:srgbClr val="FFFFFF"/>
                </a:solidFill>
                <a:latin typeface="Poppins"/>
                <a:ea typeface="Poppins"/>
                <a:cs typeface="Poppins"/>
                <a:sym typeface="Poppins"/>
              </a:rPr>
              <a:t>        constituencywise_results cr ON cd.Constituency_ID = cr.Constituency_ID</a:t>
            </a:r>
          </a:p>
          <a:p>
            <a:pPr defTabSz="609630">
              <a:lnSpc>
                <a:spcPts val="1345"/>
              </a:lnSpc>
            </a:pPr>
            <a:r>
              <a:rPr lang="en-US" sz="961">
                <a:solidFill>
                  <a:srgbClr val="FFFFFF"/>
                </a:solidFill>
                <a:latin typeface="Poppins"/>
                <a:ea typeface="Poppins"/>
                <a:cs typeface="Poppins"/>
                <a:sym typeface="Poppins"/>
              </a:rPr>
              <a:t>    JOIN </a:t>
            </a:r>
          </a:p>
          <a:p>
            <a:pPr defTabSz="609630">
              <a:lnSpc>
                <a:spcPts val="1345"/>
              </a:lnSpc>
            </a:pPr>
            <a:r>
              <a:rPr lang="en-US" sz="961">
                <a:solidFill>
                  <a:srgbClr val="FFFFFF"/>
                </a:solidFill>
                <a:latin typeface="Poppins"/>
                <a:ea typeface="Poppins"/>
                <a:cs typeface="Poppins"/>
                <a:sym typeface="Poppins"/>
              </a:rPr>
              <a:t>        statewise_results sr ON cr.Parliament_Constituency = sr.Parliament_Constituency</a:t>
            </a:r>
          </a:p>
          <a:p>
            <a:pPr defTabSz="609630">
              <a:lnSpc>
                <a:spcPts val="1345"/>
              </a:lnSpc>
            </a:pPr>
            <a:r>
              <a:rPr lang="en-US" sz="961">
                <a:solidFill>
                  <a:srgbClr val="FFFFFF"/>
                </a:solidFill>
                <a:latin typeface="Poppins"/>
                <a:ea typeface="Poppins"/>
                <a:cs typeface="Poppins"/>
                <a:sym typeface="Poppins"/>
              </a:rPr>
              <a:t>    JOIN </a:t>
            </a:r>
          </a:p>
          <a:p>
            <a:pPr defTabSz="609630">
              <a:lnSpc>
                <a:spcPts val="1345"/>
              </a:lnSpc>
            </a:pPr>
            <a:r>
              <a:rPr lang="en-US" sz="961">
                <a:solidFill>
                  <a:srgbClr val="FFFFFF"/>
                </a:solidFill>
                <a:latin typeface="Poppins"/>
                <a:ea typeface="Poppins"/>
                <a:cs typeface="Poppins"/>
                <a:sym typeface="Poppins"/>
              </a:rPr>
              <a:t>        states s ON sr.State_ID = s.State_ID</a:t>
            </a:r>
          </a:p>
          <a:p>
            <a:pPr defTabSz="609630">
              <a:lnSpc>
                <a:spcPts val="1345"/>
              </a:lnSpc>
            </a:pPr>
            <a:r>
              <a:rPr lang="en-US" sz="961">
                <a:solidFill>
                  <a:srgbClr val="FFFFFF"/>
                </a:solidFill>
                <a:latin typeface="Poppins"/>
                <a:ea typeface="Poppins"/>
                <a:cs typeface="Poppins"/>
                <a:sym typeface="Poppins"/>
              </a:rPr>
              <a:t>    WHERE </a:t>
            </a:r>
          </a:p>
          <a:p>
            <a:pPr defTabSz="609630">
              <a:lnSpc>
                <a:spcPts val="1345"/>
              </a:lnSpc>
            </a:pPr>
            <a:r>
              <a:rPr lang="en-US" sz="961">
                <a:solidFill>
                  <a:srgbClr val="FFFFFF"/>
                </a:solidFill>
                <a:latin typeface="Poppins"/>
                <a:ea typeface="Poppins"/>
                <a:cs typeface="Poppins"/>
                <a:sym typeface="Poppins"/>
              </a:rPr>
              <a:t>        s.State = 'Maharashtra'</a:t>
            </a:r>
          </a:p>
          <a:p>
            <a:pPr defTabSz="609630">
              <a:lnSpc>
                <a:spcPts val="1345"/>
              </a:lnSpc>
            </a:pPr>
            <a:r>
              <a:rPr lang="en-US" sz="961">
                <a:solidFill>
                  <a:srgbClr val="FFFFFF"/>
                </a:solidFill>
                <a:latin typeface="Poppins"/>
                <a:ea typeface="Poppins"/>
                <a:cs typeface="Poppins"/>
                <a:sym typeface="Poppins"/>
              </a:rPr>
              <a:t>)</a:t>
            </a:r>
          </a:p>
          <a:p>
            <a:pPr defTabSz="609630">
              <a:lnSpc>
                <a:spcPts val="1345"/>
              </a:lnSpc>
            </a:pPr>
            <a:endParaRPr lang="en-US" sz="961">
              <a:solidFill>
                <a:srgbClr val="FFFFFF"/>
              </a:solidFill>
              <a:latin typeface="Poppins"/>
              <a:ea typeface="Poppins"/>
              <a:cs typeface="Poppins"/>
              <a:sym typeface="Poppins"/>
            </a:endParaRPr>
          </a:p>
          <a:p>
            <a:pPr defTabSz="609630">
              <a:lnSpc>
                <a:spcPts val="1345"/>
              </a:lnSpc>
            </a:pPr>
            <a:r>
              <a:rPr lang="en-US" sz="961">
                <a:solidFill>
                  <a:srgbClr val="FFFFFF"/>
                </a:solidFill>
                <a:latin typeface="Poppins"/>
                <a:ea typeface="Poppins"/>
                <a:cs typeface="Poppins"/>
                <a:sym typeface="Poppins"/>
              </a:rPr>
              <a:t>SELECT </a:t>
            </a:r>
          </a:p>
          <a:p>
            <a:pPr defTabSz="609630">
              <a:lnSpc>
                <a:spcPts val="1345"/>
              </a:lnSpc>
            </a:pPr>
            <a:r>
              <a:rPr lang="en-US" sz="961">
                <a:solidFill>
                  <a:srgbClr val="FFFFFF"/>
                </a:solidFill>
                <a:latin typeface="Poppins"/>
                <a:ea typeface="Poppins"/>
                <a:cs typeface="Poppins"/>
                <a:sym typeface="Poppins"/>
              </a:rPr>
              <a:t>    cr.Constituency_Name,</a:t>
            </a:r>
          </a:p>
          <a:p>
            <a:pPr defTabSz="609630">
              <a:lnSpc>
                <a:spcPts val="1345"/>
              </a:lnSpc>
            </a:pPr>
            <a:r>
              <a:rPr lang="en-US" sz="961">
                <a:solidFill>
                  <a:srgbClr val="FFFFFF"/>
                </a:solidFill>
                <a:latin typeface="Poppins"/>
                <a:ea typeface="Poppins"/>
                <a:cs typeface="Poppins"/>
                <a:sym typeface="Poppins"/>
              </a:rPr>
              <a:t>    MAX(CASE WHEN rc.VoteRank = 1 THEN rc.Candidate END) AS Winning_Candidate,</a:t>
            </a:r>
          </a:p>
          <a:p>
            <a:pPr defTabSz="609630">
              <a:lnSpc>
                <a:spcPts val="1345"/>
              </a:lnSpc>
            </a:pPr>
            <a:r>
              <a:rPr lang="en-US" sz="961">
                <a:solidFill>
                  <a:srgbClr val="FFFFFF"/>
                </a:solidFill>
                <a:latin typeface="Poppins"/>
                <a:ea typeface="Poppins"/>
                <a:cs typeface="Poppins"/>
                <a:sym typeface="Poppins"/>
              </a:rPr>
              <a:t>    MAX(CASE WHEN rc.VoteRank = 2 THEN rc.Candidate END) AS Runnerup_Candidate</a:t>
            </a:r>
          </a:p>
          <a:p>
            <a:pPr defTabSz="609630">
              <a:lnSpc>
                <a:spcPts val="1345"/>
              </a:lnSpc>
            </a:pPr>
            <a:r>
              <a:rPr lang="en-US" sz="961">
                <a:solidFill>
                  <a:srgbClr val="FFFFFF"/>
                </a:solidFill>
                <a:latin typeface="Poppins"/>
                <a:ea typeface="Poppins"/>
                <a:cs typeface="Poppins"/>
                <a:sym typeface="Poppins"/>
              </a:rPr>
              <a:t>FROM </a:t>
            </a:r>
          </a:p>
          <a:p>
            <a:pPr defTabSz="609630">
              <a:lnSpc>
                <a:spcPts val="1345"/>
              </a:lnSpc>
            </a:pPr>
            <a:r>
              <a:rPr lang="en-US" sz="961">
                <a:solidFill>
                  <a:srgbClr val="FFFFFF"/>
                </a:solidFill>
                <a:latin typeface="Poppins"/>
                <a:ea typeface="Poppins"/>
                <a:cs typeface="Poppins"/>
                <a:sym typeface="Poppins"/>
              </a:rPr>
              <a:t>    RankedCandidates rc</a:t>
            </a:r>
          </a:p>
          <a:p>
            <a:pPr defTabSz="609630">
              <a:lnSpc>
                <a:spcPts val="1345"/>
              </a:lnSpc>
            </a:pPr>
            <a:r>
              <a:rPr lang="en-US" sz="961">
                <a:solidFill>
                  <a:srgbClr val="FFFFFF"/>
                </a:solidFill>
                <a:latin typeface="Poppins"/>
                <a:ea typeface="Poppins"/>
                <a:cs typeface="Poppins"/>
                <a:sym typeface="Poppins"/>
              </a:rPr>
              <a:t>JOIN </a:t>
            </a:r>
          </a:p>
          <a:p>
            <a:pPr defTabSz="609630">
              <a:lnSpc>
                <a:spcPts val="1345"/>
              </a:lnSpc>
            </a:pPr>
            <a:r>
              <a:rPr lang="en-US" sz="961">
                <a:solidFill>
                  <a:srgbClr val="FFFFFF"/>
                </a:solidFill>
                <a:latin typeface="Poppins"/>
                <a:ea typeface="Poppins"/>
                <a:cs typeface="Poppins"/>
                <a:sym typeface="Poppins"/>
              </a:rPr>
              <a:t>    constituencywise_results cr ON rc.Constituency_ID = cr.Constituency_ID</a:t>
            </a:r>
          </a:p>
          <a:p>
            <a:pPr defTabSz="609630">
              <a:lnSpc>
                <a:spcPts val="1345"/>
              </a:lnSpc>
            </a:pPr>
            <a:r>
              <a:rPr lang="en-US" sz="961">
                <a:solidFill>
                  <a:srgbClr val="FFFFFF"/>
                </a:solidFill>
                <a:latin typeface="Poppins"/>
                <a:ea typeface="Poppins"/>
                <a:cs typeface="Poppins"/>
                <a:sym typeface="Poppins"/>
              </a:rPr>
              <a:t>GROUP BY </a:t>
            </a:r>
          </a:p>
          <a:p>
            <a:pPr defTabSz="609630">
              <a:lnSpc>
                <a:spcPts val="1345"/>
              </a:lnSpc>
            </a:pPr>
            <a:r>
              <a:rPr lang="en-US" sz="961">
                <a:solidFill>
                  <a:srgbClr val="FFFFFF"/>
                </a:solidFill>
                <a:latin typeface="Poppins"/>
                <a:ea typeface="Poppins"/>
                <a:cs typeface="Poppins"/>
                <a:sym typeface="Poppins"/>
              </a:rPr>
              <a:t>    cr.Constituency_Name</a:t>
            </a:r>
          </a:p>
          <a:p>
            <a:pPr defTabSz="609630">
              <a:lnSpc>
                <a:spcPts val="1345"/>
              </a:lnSpc>
            </a:pPr>
            <a:r>
              <a:rPr lang="en-US" sz="961">
                <a:solidFill>
                  <a:srgbClr val="FFFFFF"/>
                </a:solidFill>
                <a:latin typeface="Poppins"/>
                <a:ea typeface="Poppins"/>
                <a:cs typeface="Poppins"/>
                <a:sym typeface="Poppins"/>
              </a:rPr>
              <a:t>ORDER BY </a:t>
            </a:r>
          </a:p>
          <a:p>
            <a:pPr defTabSz="609630">
              <a:lnSpc>
                <a:spcPts val="1345"/>
              </a:lnSpc>
            </a:pPr>
            <a:r>
              <a:rPr lang="en-US" sz="961">
                <a:solidFill>
                  <a:srgbClr val="FFFFFF"/>
                </a:solidFill>
                <a:latin typeface="Poppins"/>
                <a:ea typeface="Poppins"/>
                <a:cs typeface="Poppins"/>
                <a:sym typeface="Poppins"/>
              </a:rPr>
              <a:t>    cr.Constituency_Name;</a:t>
            </a:r>
          </a:p>
          <a:p>
            <a:pPr defTabSz="609630">
              <a:lnSpc>
                <a:spcPts val="375"/>
              </a:lnSpc>
              <a:spcBef>
                <a:spcPct val="0"/>
              </a:spcBef>
            </a:pPr>
            <a:endParaRPr lang="en-US" sz="961">
              <a:solidFill>
                <a:srgbClr val="FFFFFF"/>
              </a:solidFill>
              <a:latin typeface="Poppins"/>
              <a:ea typeface="Poppins"/>
              <a:cs typeface="Poppins"/>
              <a:sym typeface="Poppins"/>
            </a:endParaRPr>
          </a:p>
        </p:txBody>
      </p:sp>
      <p:sp>
        <p:nvSpPr>
          <p:cNvPr id="6" name="Freeform 6"/>
          <p:cNvSpPr/>
          <p:nvPr/>
        </p:nvSpPr>
        <p:spPr>
          <a:xfrm>
            <a:off x="8515703" y="2446673"/>
            <a:ext cx="3474856" cy="4283887"/>
          </a:xfrm>
          <a:custGeom>
            <a:avLst/>
            <a:gdLst/>
            <a:ahLst/>
            <a:cxnLst/>
            <a:rect l="l" t="t" r="r" b="b"/>
            <a:pathLst>
              <a:path w="5212284" h="6425831">
                <a:moveTo>
                  <a:pt x="0" y="0"/>
                </a:moveTo>
                <a:lnTo>
                  <a:pt x="5212284" y="0"/>
                </a:lnTo>
                <a:lnTo>
                  <a:pt x="5212284" y="6425830"/>
                </a:lnTo>
                <a:lnTo>
                  <a:pt x="0" y="6425830"/>
                </a:lnTo>
                <a:lnTo>
                  <a:pt x="0" y="0"/>
                </a:lnTo>
                <a:close/>
              </a:path>
            </a:pathLst>
          </a:custGeom>
          <a:blipFill>
            <a:blip r:embed="rId3"/>
            <a:stretch>
              <a:fillRect/>
            </a:stretch>
          </a:blipFill>
        </p:spPr>
      </p:sp>
      <p:sp>
        <p:nvSpPr>
          <p:cNvPr id="7" name="Freeform 7"/>
          <p:cNvSpPr/>
          <p:nvPr/>
        </p:nvSpPr>
        <p:spPr>
          <a:xfrm>
            <a:off x="10105600" y="860294"/>
            <a:ext cx="2258129" cy="1348137"/>
          </a:xfrm>
          <a:custGeom>
            <a:avLst/>
            <a:gdLst/>
            <a:ahLst/>
            <a:cxnLst/>
            <a:rect l="l" t="t" r="r" b="b"/>
            <a:pathLst>
              <a:path w="3387194" h="2022205">
                <a:moveTo>
                  <a:pt x="0" y="0"/>
                </a:moveTo>
                <a:lnTo>
                  <a:pt x="3387194" y="0"/>
                </a:lnTo>
                <a:lnTo>
                  <a:pt x="3387194" y="2022206"/>
                </a:lnTo>
                <a:lnTo>
                  <a:pt x="0" y="2022206"/>
                </a:lnTo>
                <a:lnTo>
                  <a:pt x="0" y="0"/>
                </a:lnTo>
                <a:close/>
              </a:path>
            </a:pathLst>
          </a:custGeom>
          <a:blipFill>
            <a:blip r:embed="rId4"/>
            <a:stretch>
              <a:fillRect/>
            </a:stretch>
          </a:blipFill>
        </p:spPr>
      </p:sp>
    </p:spTree>
  </p:cSld>
  <p:clrMapOvr>
    <a:masterClrMapping/>
  </p:clrMapOvr>
  <p:transition>
    <p:push/>
  </p:transition>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0" y="195257"/>
            <a:ext cx="6346611" cy="6858000"/>
          </a:xfrm>
          <a:custGeom>
            <a:avLst/>
            <a:gdLst/>
            <a:ahLst/>
            <a:cxnLst/>
            <a:rect l="l" t="t" r="r" b="b"/>
            <a:pathLst>
              <a:path w="9519916" h="10287000">
                <a:moveTo>
                  <a:pt x="0" y="0"/>
                </a:moveTo>
                <a:lnTo>
                  <a:pt x="9519916" y="0"/>
                </a:lnTo>
                <a:lnTo>
                  <a:pt x="9519916" y="10287000"/>
                </a:lnTo>
                <a:lnTo>
                  <a:pt x="0" y="10287000"/>
                </a:lnTo>
                <a:lnTo>
                  <a:pt x="0" y="0"/>
                </a:lnTo>
                <a:close/>
              </a:path>
            </a:pathLst>
          </a:custGeom>
          <a:blipFill>
            <a:blip r:embed="rId2">
              <a:alphaModFix amt="31000"/>
            </a:blip>
            <a:stretch>
              <a:fillRect l="-54613" b="-91098"/>
            </a:stretch>
          </a:blipFill>
        </p:spPr>
      </p:sp>
      <p:sp>
        <p:nvSpPr>
          <p:cNvPr id="3" name="Freeform 3"/>
          <p:cNvSpPr/>
          <p:nvPr/>
        </p:nvSpPr>
        <p:spPr>
          <a:xfrm>
            <a:off x="6096000" y="685800"/>
            <a:ext cx="6414574" cy="6858000"/>
          </a:xfrm>
          <a:custGeom>
            <a:avLst/>
            <a:gdLst/>
            <a:ahLst/>
            <a:cxnLst/>
            <a:rect l="l" t="t" r="r" b="b"/>
            <a:pathLst>
              <a:path w="9621861" h="10287000">
                <a:moveTo>
                  <a:pt x="0" y="0"/>
                </a:moveTo>
                <a:lnTo>
                  <a:pt x="9621861" y="0"/>
                </a:lnTo>
                <a:lnTo>
                  <a:pt x="9621861" y="10287000"/>
                </a:lnTo>
                <a:lnTo>
                  <a:pt x="0" y="10287000"/>
                </a:lnTo>
                <a:lnTo>
                  <a:pt x="0" y="0"/>
                </a:lnTo>
                <a:close/>
              </a:path>
            </a:pathLst>
          </a:custGeom>
          <a:blipFill>
            <a:blip r:embed="rId2">
              <a:alphaModFix amt="31000"/>
            </a:blip>
            <a:stretch>
              <a:fillRect r="-52975" b="-91098"/>
            </a:stretch>
          </a:blipFill>
        </p:spPr>
      </p:sp>
      <p:sp>
        <p:nvSpPr>
          <p:cNvPr id="4" name="TextBox 4"/>
          <p:cNvSpPr txBox="1"/>
          <p:nvPr/>
        </p:nvSpPr>
        <p:spPr>
          <a:xfrm>
            <a:off x="201442" y="125407"/>
            <a:ext cx="11789117" cy="3279039"/>
          </a:xfrm>
          <a:prstGeom prst="rect">
            <a:avLst/>
          </a:prstGeom>
        </p:spPr>
        <p:txBody>
          <a:bodyPr lIns="0" tIns="0" rIns="0" bIns="0" rtlCol="0" anchor="t">
            <a:spAutoFit/>
          </a:bodyPr>
          <a:lstStyle/>
          <a:p>
            <a:pPr algn="just" defTabSz="609630">
              <a:lnSpc>
                <a:spcPts val="3656"/>
              </a:lnSpc>
            </a:pPr>
            <a:r>
              <a:rPr lang="en-US" sz="2611" b="1">
                <a:solidFill>
                  <a:srgbClr val="65FFE8"/>
                </a:solidFill>
                <a:latin typeface="Poppins Bold"/>
                <a:ea typeface="Poppins Bold"/>
                <a:cs typeface="Poppins Bold"/>
                <a:sym typeface="Poppins Bold"/>
              </a:rPr>
              <a:t>15.For the state of Maharashtra, what are the total number of seats, total number of candidates, total number of parties, total votes (including EVM and postal), and the breakdown of EVM and postal votes?</a:t>
            </a:r>
          </a:p>
          <a:p>
            <a:pPr algn="just" defTabSz="609630">
              <a:lnSpc>
                <a:spcPts val="3656"/>
              </a:lnSpc>
            </a:pPr>
            <a:endParaRPr lang="en-US" sz="2611" b="1">
              <a:solidFill>
                <a:srgbClr val="65FFE8"/>
              </a:solidFill>
              <a:latin typeface="Poppins Bold"/>
              <a:ea typeface="Poppins Bold"/>
              <a:cs typeface="Poppins Bold"/>
              <a:sym typeface="Poppins Bold"/>
            </a:endParaRPr>
          </a:p>
          <a:p>
            <a:pPr algn="just" defTabSz="609630">
              <a:lnSpc>
                <a:spcPts val="3656"/>
              </a:lnSpc>
            </a:pPr>
            <a:endParaRPr lang="en-US" sz="2611" b="1">
              <a:solidFill>
                <a:srgbClr val="65FFE8"/>
              </a:solidFill>
              <a:latin typeface="Poppins Bold"/>
              <a:ea typeface="Poppins Bold"/>
              <a:cs typeface="Poppins Bold"/>
              <a:sym typeface="Poppins Bold"/>
            </a:endParaRPr>
          </a:p>
          <a:p>
            <a:pPr algn="just" defTabSz="609630">
              <a:lnSpc>
                <a:spcPts val="3656"/>
              </a:lnSpc>
            </a:pPr>
            <a:endParaRPr lang="en-US" sz="2611" b="1">
              <a:solidFill>
                <a:srgbClr val="65FFE8"/>
              </a:solidFill>
              <a:latin typeface="Poppins Bold"/>
              <a:ea typeface="Poppins Bold"/>
              <a:cs typeface="Poppins Bold"/>
              <a:sym typeface="Poppins Bold"/>
            </a:endParaRPr>
          </a:p>
          <a:p>
            <a:pPr algn="just" defTabSz="609630">
              <a:lnSpc>
                <a:spcPts val="3656"/>
              </a:lnSpc>
              <a:spcBef>
                <a:spcPct val="0"/>
              </a:spcBef>
            </a:pPr>
            <a:endParaRPr lang="en-US" sz="2611" b="1">
              <a:solidFill>
                <a:srgbClr val="65FFE8"/>
              </a:solidFill>
              <a:latin typeface="Poppins Bold"/>
              <a:ea typeface="Poppins Bold"/>
              <a:cs typeface="Poppins Bold"/>
              <a:sym typeface="Poppins Bold"/>
            </a:endParaRPr>
          </a:p>
        </p:txBody>
      </p:sp>
      <p:sp>
        <p:nvSpPr>
          <p:cNvPr id="5" name="TextBox 5"/>
          <p:cNvSpPr txBox="1"/>
          <p:nvPr/>
        </p:nvSpPr>
        <p:spPr>
          <a:xfrm>
            <a:off x="201441" y="2284033"/>
            <a:ext cx="10753135" cy="4094582"/>
          </a:xfrm>
          <a:prstGeom prst="rect">
            <a:avLst/>
          </a:prstGeom>
        </p:spPr>
        <p:txBody>
          <a:bodyPr lIns="0" tIns="0" rIns="0" bIns="0" rtlCol="0" anchor="t">
            <a:spAutoFit/>
          </a:bodyPr>
          <a:lstStyle/>
          <a:p>
            <a:pPr defTabSz="609630">
              <a:lnSpc>
                <a:spcPts val="1647"/>
              </a:lnSpc>
            </a:pPr>
            <a:r>
              <a:rPr lang="en-US" sz="1176">
                <a:solidFill>
                  <a:srgbClr val="FFFFFF"/>
                </a:solidFill>
                <a:latin typeface="Poppins"/>
                <a:ea typeface="Poppins"/>
                <a:cs typeface="Poppins"/>
                <a:sym typeface="Poppins"/>
              </a:rPr>
              <a:t>SELECT </a:t>
            </a:r>
          </a:p>
          <a:p>
            <a:pPr defTabSz="609630">
              <a:lnSpc>
                <a:spcPts val="1647"/>
              </a:lnSpc>
            </a:pPr>
            <a:r>
              <a:rPr lang="en-US" sz="1176">
                <a:solidFill>
                  <a:srgbClr val="FFFFFF"/>
                </a:solidFill>
                <a:latin typeface="Poppins"/>
                <a:ea typeface="Poppins"/>
                <a:cs typeface="Poppins"/>
                <a:sym typeface="Poppins"/>
              </a:rPr>
              <a:t>    COUNT(DISTINCT cr.Constituency_ID) AS Total_Seats,</a:t>
            </a:r>
          </a:p>
          <a:p>
            <a:pPr defTabSz="609630">
              <a:lnSpc>
                <a:spcPts val="1647"/>
              </a:lnSpc>
            </a:pPr>
            <a:r>
              <a:rPr lang="en-US" sz="1176">
                <a:solidFill>
                  <a:srgbClr val="FFFFFF"/>
                </a:solidFill>
                <a:latin typeface="Poppins"/>
                <a:ea typeface="Poppins"/>
                <a:cs typeface="Poppins"/>
                <a:sym typeface="Poppins"/>
              </a:rPr>
              <a:t>    COUNT(DISTINCT cd.Candidate) AS Total_Candidates,</a:t>
            </a:r>
          </a:p>
          <a:p>
            <a:pPr defTabSz="609630">
              <a:lnSpc>
                <a:spcPts val="1647"/>
              </a:lnSpc>
            </a:pPr>
            <a:r>
              <a:rPr lang="en-US" sz="1176">
                <a:solidFill>
                  <a:srgbClr val="FFFFFF"/>
                </a:solidFill>
                <a:latin typeface="Poppins"/>
                <a:ea typeface="Poppins"/>
                <a:cs typeface="Poppins"/>
                <a:sym typeface="Poppins"/>
              </a:rPr>
              <a:t>    COUNT(DISTINCT p.Party) AS Total_Parties,</a:t>
            </a:r>
          </a:p>
          <a:p>
            <a:pPr defTabSz="609630">
              <a:lnSpc>
                <a:spcPts val="1647"/>
              </a:lnSpc>
            </a:pPr>
            <a:r>
              <a:rPr lang="en-US" sz="1176">
                <a:solidFill>
                  <a:srgbClr val="FFFFFF"/>
                </a:solidFill>
                <a:latin typeface="Poppins"/>
                <a:ea typeface="Poppins"/>
                <a:cs typeface="Poppins"/>
                <a:sym typeface="Poppins"/>
              </a:rPr>
              <a:t>    SUM(cd.EVM_Votes + cd.Postal_Votes) AS Total_Votes,</a:t>
            </a:r>
          </a:p>
          <a:p>
            <a:pPr defTabSz="609630">
              <a:lnSpc>
                <a:spcPts val="1647"/>
              </a:lnSpc>
            </a:pPr>
            <a:r>
              <a:rPr lang="en-US" sz="1176">
                <a:solidFill>
                  <a:srgbClr val="FFFFFF"/>
                </a:solidFill>
                <a:latin typeface="Poppins"/>
                <a:ea typeface="Poppins"/>
                <a:cs typeface="Poppins"/>
                <a:sym typeface="Poppins"/>
              </a:rPr>
              <a:t>    SUM(cd.EVM_Votes) AS Total_EVM_Votes,</a:t>
            </a:r>
          </a:p>
          <a:p>
            <a:pPr defTabSz="609630">
              <a:lnSpc>
                <a:spcPts val="1647"/>
              </a:lnSpc>
            </a:pPr>
            <a:r>
              <a:rPr lang="en-US" sz="1176">
                <a:solidFill>
                  <a:srgbClr val="FFFFFF"/>
                </a:solidFill>
                <a:latin typeface="Poppins"/>
                <a:ea typeface="Poppins"/>
                <a:cs typeface="Poppins"/>
                <a:sym typeface="Poppins"/>
              </a:rPr>
              <a:t>    SUM(cd.Postal_Votes) AS Total_Postal_Votes</a:t>
            </a:r>
          </a:p>
          <a:p>
            <a:pPr defTabSz="609630">
              <a:lnSpc>
                <a:spcPts val="1647"/>
              </a:lnSpc>
            </a:pPr>
            <a:r>
              <a:rPr lang="en-US" sz="1176">
                <a:solidFill>
                  <a:srgbClr val="FFFFFF"/>
                </a:solidFill>
                <a:latin typeface="Poppins"/>
                <a:ea typeface="Poppins"/>
                <a:cs typeface="Poppins"/>
                <a:sym typeface="Poppins"/>
              </a:rPr>
              <a:t>FROM </a:t>
            </a:r>
          </a:p>
          <a:p>
            <a:pPr defTabSz="609630">
              <a:lnSpc>
                <a:spcPts val="1647"/>
              </a:lnSpc>
            </a:pPr>
            <a:r>
              <a:rPr lang="en-US" sz="1176">
                <a:solidFill>
                  <a:srgbClr val="FFFFFF"/>
                </a:solidFill>
                <a:latin typeface="Poppins"/>
                <a:ea typeface="Poppins"/>
                <a:cs typeface="Poppins"/>
                <a:sym typeface="Poppins"/>
              </a:rPr>
              <a:t>    constituencywise_results cr</a:t>
            </a:r>
          </a:p>
          <a:p>
            <a:pPr defTabSz="609630">
              <a:lnSpc>
                <a:spcPts val="1647"/>
              </a:lnSpc>
            </a:pPr>
            <a:r>
              <a:rPr lang="en-US" sz="1176">
                <a:solidFill>
                  <a:srgbClr val="FFFFFF"/>
                </a:solidFill>
                <a:latin typeface="Poppins"/>
                <a:ea typeface="Poppins"/>
                <a:cs typeface="Poppins"/>
                <a:sym typeface="Poppins"/>
              </a:rPr>
              <a:t>JOIN </a:t>
            </a:r>
          </a:p>
          <a:p>
            <a:pPr defTabSz="609630">
              <a:lnSpc>
                <a:spcPts val="1647"/>
              </a:lnSpc>
            </a:pPr>
            <a:r>
              <a:rPr lang="en-US" sz="1176">
                <a:solidFill>
                  <a:srgbClr val="FFFFFF"/>
                </a:solidFill>
                <a:latin typeface="Poppins"/>
                <a:ea typeface="Poppins"/>
                <a:cs typeface="Poppins"/>
                <a:sym typeface="Poppins"/>
              </a:rPr>
              <a:t>    constituencywise_details cd ON cr.Constituency_ID = cd.Constituency_ID</a:t>
            </a:r>
          </a:p>
          <a:p>
            <a:pPr defTabSz="609630">
              <a:lnSpc>
                <a:spcPts val="1647"/>
              </a:lnSpc>
            </a:pPr>
            <a:r>
              <a:rPr lang="en-US" sz="1176">
                <a:solidFill>
                  <a:srgbClr val="FFFFFF"/>
                </a:solidFill>
                <a:latin typeface="Poppins"/>
                <a:ea typeface="Poppins"/>
                <a:cs typeface="Poppins"/>
                <a:sym typeface="Poppins"/>
              </a:rPr>
              <a:t>JOIN </a:t>
            </a:r>
          </a:p>
          <a:p>
            <a:pPr defTabSz="609630">
              <a:lnSpc>
                <a:spcPts val="1647"/>
              </a:lnSpc>
            </a:pPr>
            <a:r>
              <a:rPr lang="en-US" sz="1176">
                <a:solidFill>
                  <a:srgbClr val="FFFFFF"/>
                </a:solidFill>
                <a:latin typeface="Poppins"/>
                <a:ea typeface="Poppins"/>
                <a:cs typeface="Poppins"/>
                <a:sym typeface="Poppins"/>
              </a:rPr>
              <a:t>    statewise_results sr ON cr.Parliament_Constituency = sr.Parliament_Constituency</a:t>
            </a:r>
          </a:p>
          <a:p>
            <a:pPr defTabSz="609630">
              <a:lnSpc>
                <a:spcPts val="1647"/>
              </a:lnSpc>
            </a:pPr>
            <a:r>
              <a:rPr lang="en-US" sz="1176">
                <a:solidFill>
                  <a:srgbClr val="FFFFFF"/>
                </a:solidFill>
                <a:latin typeface="Poppins"/>
                <a:ea typeface="Poppins"/>
                <a:cs typeface="Poppins"/>
                <a:sym typeface="Poppins"/>
              </a:rPr>
              <a:t>JOIN </a:t>
            </a:r>
          </a:p>
          <a:p>
            <a:pPr defTabSz="609630">
              <a:lnSpc>
                <a:spcPts val="1647"/>
              </a:lnSpc>
            </a:pPr>
            <a:r>
              <a:rPr lang="en-US" sz="1176">
                <a:solidFill>
                  <a:srgbClr val="FFFFFF"/>
                </a:solidFill>
                <a:latin typeface="Poppins"/>
                <a:ea typeface="Poppins"/>
                <a:cs typeface="Poppins"/>
                <a:sym typeface="Poppins"/>
              </a:rPr>
              <a:t>    states s ON sr.State_ID = s.State_ID</a:t>
            </a:r>
          </a:p>
          <a:p>
            <a:pPr defTabSz="609630">
              <a:lnSpc>
                <a:spcPts val="1647"/>
              </a:lnSpc>
            </a:pPr>
            <a:r>
              <a:rPr lang="en-US" sz="1176">
                <a:solidFill>
                  <a:srgbClr val="FFFFFF"/>
                </a:solidFill>
                <a:latin typeface="Poppins"/>
                <a:ea typeface="Poppins"/>
                <a:cs typeface="Poppins"/>
                <a:sym typeface="Poppins"/>
              </a:rPr>
              <a:t>JOIN </a:t>
            </a:r>
          </a:p>
          <a:p>
            <a:pPr defTabSz="609630">
              <a:lnSpc>
                <a:spcPts val="1647"/>
              </a:lnSpc>
            </a:pPr>
            <a:r>
              <a:rPr lang="en-US" sz="1176">
                <a:solidFill>
                  <a:srgbClr val="FFFFFF"/>
                </a:solidFill>
                <a:latin typeface="Poppins"/>
                <a:ea typeface="Poppins"/>
                <a:cs typeface="Poppins"/>
                <a:sym typeface="Poppins"/>
              </a:rPr>
              <a:t>    partywise_results p ON cr.Party_ID = p.Party_ID</a:t>
            </a:r>
          </a:p>
          <a:p>
            <a:pPr defTabSz="609630">
              <a:lnSpc>
                <a:spcPts val="1647"/>
              </a:lnSpc>
            </a:pPr>
            <a:r>
              <a:rPr lang="en-US" sz="1176">
                <a:solidFill>
                  <a:srgbClr val="FFFFFF"/>
                </a:solidFill>
                <a:latin typeface="Poppins"/>
                <a:ea typeface="Poppins"/>
                <a:cs typeface="Poppins"/>
                <a:sym typeface="Poppins"/>
              </a:rPr>
              <a:t>WHERE </a:t>
            </a:r>
          </a:p>
          <a:p>
            <a:pPr defTabSz="609630">
              <a:lnSpc>
                <a:spcPts val="1647"/>
              </a:lnSpc>
            </a:pPr>
            <a:r>
              <a:rPr lang="en-US" sz="1176">
                <a:solidFill>
                  <a:srgbClr val="FFFFFF"/>
                </a:solidFill>
                <a:latin typeface="Poppins"/>
                <a:ea typeface="Poppins"/>
                <a:cs typeface="Poppins"/>
                <a:sym typeface="Poppins"/>
              </a:rPr>
              <a:t>    s.State = 'Maharashtra';</a:t>
            </a:r>
          </a:p>
          <a:p>
            <a:pPr defTabSz="609630">
              <a:lnSpc>
                <a:spcPts val="1647"/>
              </a:lnSpc>
              <a:spcBef>
                <a:spcPct val="0"/>
              </a:spcBef>
            </a:pPr>
            <a:endParaRPr lang="en-US" sz="1176">
              <a:solidFill>
                <a:srgbClr val="FFFFFF"/>
              </a:solidFill>
              <a:latin typeface="Poppins"/>
              <a:ea typeface="Poppins"/>
              <a:cs typeface="Poppins"/>
              <a:sym typeface="Poppins"/>
            </a:endParaRPr>
          </a:p>
        </p:txBody>
      </p:sp>
      <p:sp>
        <p:nvSpPr>
          <p:cNvPr id="6" name="Freeform 6"/>
          <p:cNvSpPr/>
          <p:nvPr/>
        </p:nvSpPr>
        <p:spPr>
          <a:xfrm>
            <a:off x="5123665" y="5767992"/>
            <a:ext cx="6866894" cy="502779"/>
          </a:xfrm>
          <a:custGeom>
            <a:avLst/>
            <a:gdLst/>
            <a:ahLst/>
            <a:cxnLst/>
            <a:rect l="l" t="t" r="r" b="b"/>
            <a:pathLst>
              <a:path w="10300341" h="754168">
                <a:moveTo>
                  <a:pt x="0" y="0"/>
                </a:moveTo>
                <a:lnTo>
                  <a:pt x="10300341" y="0"/>
                </a:lnTo>
                <a:lnTo>
                  <a:pt x="10300341" y="754167"/>
                </a:lnTo>
                <a:lnTo>
                  <a:pt x="0" y="754167"/>
                </a:lnTo>
                <a:lnTo>
                  <a:pt x="0" y="0"/>
                </a:lnTo>
                <a:close/>
              </a:path>
            </a:pathLst>
          </a:custGeom>
          <a:blipFill>
            <a:blip r:embed="rId3"/>
            <a:stretch>
              <a:fillRect/>
            </a:stretch>
          </a:blipFill>
        </p:spPr>
      </p:sp>
      <p:sp>
        <p:nvSpPr>
          <p:cNvPr id="7" name="Freeform 7"/>
          <p:cNvSpPr/>
          <p:nvPr/>
        </p:nvSpPr>
        <p:spPr>
          <a:xfrm>
            <a:off x="9933871" y="1641715"/>
            <a:ext cx="2258129" cy="1348137"/>
          </a:xfrm>
          <a:custGeom>
            <a:avLst/>
            <a:gdLst/>
            <a:ahLst/>
            <a:cxnLst/>
            <a:rect l="l" t="t" r="r" b="b"/>
            <a:pathLst>
              <a:path w="3387194" h="2022205">
                <a:moveTo>
                  <a:pt x="0" y="0"/>
                </a:moveTo>
                <a:lnTo>
                  <a:pt x="3387194" y="0"/>
                </a:lnTo>
                <a:lnTo>
                  <a:pt x="3387194" y="2022205"/>
                </a:lnTo>
                <a:lnTo>
                  <a:pt x="0" y="2022205"/>
                </a:lnTo>
                <a:lnTo>
                  <a:pt x="0" y="0"/>
                </a:lnTo>
                <a:close/>
              </a:path>
            </a:pathLst>
          </a:custGeom>
          <a:blipFill>
            <a:blip r:embed="rId4"/>
            <a:stretch>
              <a:fillRect/>
            </a:stretch>
          </a:blipFill>
        </p:spPr>
      </p:sp>
    </p:spTree>
  </p:cSld>
  <p:clrMapOvr>
    <a:masterClrMapping/>
  </p:clrMapOvr>
  <p:transition>
    <p:push/>
  </p:transition>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514350" y="1989243"/>
            <a:ext cx="11163300" cy="2399824"/>
          </a:xfrm>
          <a:prstGeom prst="rect">
            <a:avLst/>
          </a:prstGeom>
        </p:spPr>
        <p:txBody>
          <a:bodyPr lIns="0" tIns="0" rIns="0" bIns="0" rtlCol="0" anchor="t">
            <a:spAutoFit/>
          </a:bodyPr>
          <a:lstStyle/>
          <a:p>
            <a:pPr algn="ctr" defTabSz="609630">
              <a:lnSpc>
                <a:spcPts val="20534"/>
              </a:lnSpc>
              <a:spcBef>
                <a:spcPct val="0"/>
              </a:spcBef>
            </a:pPr>
            <a:r>
              <a:rPr lang="en-US" sz="14667" b="1">
                <a:solidFill>
                  <a:srgbClr val="FFFFFF"/>
                </a:solidFill>
                <a:latin typeface="Open Sans Bold"/>
                <a:ea typeface="Open Sans Bold"/>
                <a:cs typeface="Open Sans Bold"/>
                <a:sym typeface="Open Sans Bold"/>
              </a:rPr>
              <a:t>Thank you!</a:t>
            </a:r>
          </a:p>
        </p:txBody>
      </p:sp>
      <p:sp>
        <p:nvSpPr>
          <p:cNvPr id="3" name="TextBox 3"/>
          <p:cNvSpPr txBox="1"/>
          <p:nvPr/>
        </p:nvSpPr>
        <p:spPr>
          <a:xfrm>
            <a:off x="2299871" y="1386445"/>
            <a:ext cx="7592259" cy="371897"/>
          </a:xfrm>
          <a:prstGeom prst="rect">
            <a:avLst/>
          </a:prstGeom>
        </p:spPr>
        <p:txBody>
          <a:bodyPr lIns="0" tIns="0" rIns="0" bIns="0" rtlCol="0" anchor="t">
            <a:spAutoFit/>
          </a:bodyPr>
          <a:lstStyle/>
          <a:p>
            <a:pPr algn="ctr" defTabSz="609630">
              <a:lnSpc>
                <a:spcPts val="2933"/>
              </a:lnSpc>
            </a:pPr>
            <a:r>
              <a:rPr lang="en-US" sz="2666" dirty="0">
                <a:solidFill>
                  <a:srgbClr val="FFFFFF"/>
                </a:solidFill>
                <a:latin typeface="Open Sans"/>
                <a:ea typeface="Open Sans"/>
                <a:cs typeface="Open Sans"/>
                <a:sym typeface="Open Sans"/>
              </a:rPr>
              <a:t>Presented by: Pratik Tamgadge</a:t>
            </a:r>
          </a:p>
        </p:txBody>
      </p:sp>
      <p:sp>
        <p:nvSpPr>
          <p:cNvPr id="5" name="Freeform 5"/>
          <p:cNvSpPr/>
          <p:nvPr/>
        </p:nvSpPr>
        <p:spPr>
          <a:xfrm>
            <a:off x="-250611" y="0"/>
            <a:ext cx="6346611" cy="6858000"/>
          </a:xfrm>
          <a:custGeom>
            <a:avLst/>
            <a:gdLst/>
            <a:ahLst/>
            <a:cxnLst/>
            <a:rect l="l" t="t" r="r" b="b"/>
            <a:pathLst>
              <a:path w="9519916" h="10287000">
                <a:moveTo>
                  <a:pt x="0" y="0"/>
                </a:moveTo>
                <a:lnTo>
                  <a:pt x="9519916" y="0"/>
                </a:lnTo>
                <a:lnTo>
                  <a:pt x="9519916" y="10287000"/>
                </a:lnTo>
                <a:lnTo>
                  <a:pt x="0" y="10287000"/>
                </a:lnTo>
                <a:lnTo>
                  <a:pt x="0" y="0"/>
                </a:lnTo>
                <a:close/>
              </a:path>
            </a:pathLst>
          </a:custGeom>
          <a:blipFill>
            <a:blip r:embed="rId3">
              <a:alphaModFix amt="31000"/>
            </a:blip>
            <a:stretch>
              <a:fillRect l="-54613" b="-91098"/>
            </a:stretch>
          </a:blipFill>
        </p:spPr>
      </p:sp>
    </p:spTree>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250611" y="0"/>
            <a:ext cx="6346611" cy="6858000"/>
          </a:xfrm>
          <a:custGeom>
            <a:avLst/>
            <a:gdLst/>
            <a:ahLst/>
            <a:cxnLst/>
            <a:rect l="l" t="t" r="r" b="b"/>
            <a:pathLst>
              <a:path w="9519916" h="10287000">
                <a:moveTo>
                  <a:pt x="0" y="0"/>
                </a:moveTo>
                <a:lnTo>
                  <a:pt x="9519916" y="0"/>
                </a:lnTo>
                <a:lnTo>
                  <a:pt x="9519916" y="10287000"/>
                </a:lnTo>
                <a:lnTo>
                  <a:pt x="0" y="10287000"/>
                </a:lnTo>
                <a:lnTo>
                  <a:pt x="0" y="0"/>
                </a:lnTo>
                <a:close/>
              </a:path>
            </a:pathLst>
          </a:custGeom>
          <a:blipFill>
            <a:blip r:embed="rId2">
              <a:alphaModFix amt="31000"/>
            </a:blip>
            <a:stretch>
              <a:fillRect l="-54613" b="-91098"/>
            </a:stretch>
          </a:blipFill>
        </p:spPr>
      </p:sp>
      <p:sp>
        <p:nvSpPr>
          <p:cNvPr id="3" name="Freeform 3"/>
          <p:cNvSpPr/>
          <p:nvPr/>
        </p:nvSpPr>
        <p:spPr>
          <a:xfrm>
            <a:off x="6096000" y="0"/>
            <a:ext cx="6414574" cy="6858000"/>
          </a:xfrm>
          <a:custGeom>
            <a:avLst/>
            <a:gdLst/>
            <a:ahLst/>
            <a:cxnLst/>
            <a:rect l="l" t="t" r="r" b="b"/>
            <a:pathLst>
              <a:path w="9621861" h="10287000">
                <a:moveTo>
                  <a:pt x="0" y="0"/>
                </a:moveTo>
                <a:lnTo>
                  <a:pt x="9621861" y="0"/>
                </a:lnTo>
                <a:lnTo>
                  <a:pt x="9621861" y="10287000"/>
                </a:lnTo>
                <a:lnTo>
                  <a:pt x="0" y="10287000"/>
                </a:lnTo>
                <a:lnTo>
                  <a:pt x="0" y="0"/>
                </a:lnTo>
                <a:close/>
              </a:path>
            </a:pathLst>
          </a:custGeom>
          <a:blipFill>
            <a:blip r:embed="rId2">
              <a:alphaModFix amt="31000"/>
            </a:blip>
            <a:stretch>
              <a:fillRect r="-52975" b="-91098"/>
            </a:stretch>
          </a:blipFill>
        </p:spPr>
      </p:sp>
      <p:grpSp>
        <p:nvGrpSpPr>
          <p:cNvPr id="4" name="Group 4"/>
          <p:cNvGrpSpPr/>
          <p:nvPr/>
        </p:nvGrpSpPr>
        <p:grpSpPr>
          <a:xfrm>
            <a:off x="10888899" y="5631686"/>
            <a:ext cx="617301" cy="612898"/>
            <a:chOff x="0" y="0"/>
            <a:chExt cx="289003" cy="286941"/>
          </a:xfrm>
        </p:grpSpPr>
        <p:sp>
          <p:nvSpPr>
            <p:cNvPr id="5" name="Freeform 5"/>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FFFFF"/>
            </a:solidFill>
          </p:spPr>
        </p:sp>
        <p:sp>
          <p:nvSpPr>
            <p:cNvPr id="6" name="TextBox 6"/>
            <p:cNvSpPr txBox="1"/>
            <p:nvPr/>
          </p:nvSpPr>
          <p:spPr>
            <a:xfrm>
              <a:off x="0" y="-38100"/>
              <a:ext cx="289003" cy="325041"/>
            </a:xfrm>
            <a:prstGeom prst="rect">
              <a:avLst/>
            </a:prstGeom>
          </p:spPr>
          <p:txBody>
            <a:bodyPr lIns="33867" tIns="33867" rIns="33867" bIns="33867" rtlCol="0" anchor="ctr"/>
            <a:lstStyle/>
            <a:p>
              <a:pPr algn="ctr" defTabSz="609630">
                <a:lnSpc>
                  <a:spcPts val="1773"/>
                </a:lnSpc>
              </a:pPr>
              <a:endParaRPr sz="1200">
                <a:solidFill>
                  <a:prstClr val="black"/>
                </a:solidFill>
                <a:latin typeface="Calibri"/>
              </a:endParaRPr>
            </a:p>
          </p:txBody>
        </p:sp>
      </p:grpSp>
      <p:sp>
        <p:nvSpPr>
          <p:cNvPr id="7" name="Freeform 7"/>
          <p:cNvSpPr/>
          <p:nvPr/>
        </p:nvSpPr>
        <p:spPr>
          <a:xfrm rot="-5400000">
            <a:off x="11100268" y="5796176"/>
            <a:ext cx="210101" cy="283919"/>
          </a:xfrm>
          <a:custGeom>
            <a:avLst/>
            <a:gdLst/>
            <a:ahLst/>
            <a:cxnLst/>
            <a:rect l="l" t="t" r="r" b="b"/>
            <a:pathLst>
              <a:path w="315151" h="425879">
                <a:moveTo>
                  <a:pt x="0" y="0"/>
                </a:moveTo>
                <a:lnTo>
                  <a:pt x="315151" y="0"/>
                </a:lnTo>
                <a:lnTo>
                  <a:pt x="315151" y="425880"/>
                </a:lnTo>
                <a:lnTo>
                  <a:pt x="0" y="4258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141430" y="197377"/>
            <a:ext cx="4292089" cy="629788"/>
          </a:xfrm>
          <a:prstGeom prst="rect">
            <a:avLst/>
          </a:prstGeom>
        </p:spPr>
        <p:txBody>
          <a:bodyPr lIns="0" tIns="0" rIns="0" bIns="0" rtlCol="0" anchor="t">
            <a:spAutoFit/>
          </a:bodyPr>
          <a:lstStyle/>
          <a:p>
            <a:pPr defTabSz="609630">
              <a:lnSpc>
                <a:spcPts val="2497"/>
              </a:lnSpc>
            </a:pPr>
            <a:r>
              <a:rPr lang="en-US" sz="2685" b="1">
                <a:solidFill>
                  <a:srgbClr val="FFDE59"/>
                </a:solidFill>
                <a:latin typeface="Codec Pro Bold"/>
                <a:ea typeface="Codec Pro Bold"/>
                <a:cs typeface="Codec Pro Bold"/>
                <a:sym typeface="Codec Pro Bold"/>
              </a:rPr>
              <a:t>PROBLEM STATEMENT:</a:t>
            </a:r>
          </a:p>
          <a:p>
            <a:pPr defTabSz="609630">
              <a:lnSpc>
                <a:spcPts val="2435"/>
              </a:lnSpc>
            </a:pPr>
            <a:endParaRPr lang="en-US" sz="2685" b="1">
              <a:solidFill>
                <a:srgbClr val="FFDE59"/>
              </a:solidFill>
              <a:latin typeface="Codec Pro Bold"/>
              <a:ea typeface="Codec Pro Bold"/>
              <a:cs typeface="Codec Pro Bold"/>
              <a:sym typeface="Codec Pro Bold"/>
            </a:endParaRPr>
          </a:p>
        </p:txBody>
      </p:sp>
      <p:sp>
        <p:nvSpPr>
          <p:cNvPr id="9" name="TextBox 9"/>
          <p:cNvSpPr txBox="1"/>
          <p:nvPr/>
        </p:nvSpPr>
        <p:spPr>
          <a:xfrm>
            <a:off x="0" y="692170"/>
            <a:ext cx="12192000" cy="6527428"/>
          </a:xfrm>
          <a:prstGeom prst="rect">
            <a:avLst/>
          </a:prstGeom>
        </p:spPr>
        <p:txBody>
          <a:bodyPr lIns="0" tIns="0" rIns="0" bIns="0" rtlCol="0" anchor="t">
            <a:spAutoFit/>
          </a:bodyPr>
          <a:lstStyle/>
          <a:p>
            <a:pPr defTabSz="609630">
              <a:lnSpc>
                <a:spcPts val="2093"/>
              </a:lnSpc>
            </a:pPr>
            <a:r>
              <a:rPr lang="en-US" sz="2251" b="1">
                <a:solidFill>
                  <a:srgbClr val="FFFFFF"/>
                </a:solidFill>
                <a:latin typeface="Codec Pro Bold"/>
                <a:ea typeface="Codec Pro Bold"/>
                <a:cs typeface="Codec Pro Bold"/>
                <a:sym typeface="Codec Pro Bold"/>
              </a:rPr>
              <a:t>1.Total Seats</a:t>
            </a:r>
          </a:p>
          <a:p>
            <a:pPr defTabSz="609630">
              <a:lnSpc>
                <a:spcPts val="2093"/>
              </a:lnSpc>
            </a:pPr>
            <a:endParaRPr lang="en-US" sz="2251" b="1">
              <a:solidFill>
                <a:srgbClr val="FFFFFF"/>
              </a:solidFill>
              <a:latin typeface="Codec Pro Bold"/>
              <a:ea typeface="Codec Pro Bold"/>
              <a:cs typeface="Codec Pro Bold"/>
              <a:sym typeface="Codec Pro Bold"/>
            </a:endParaRPr>
          </a:p>
          <a:p>
            <a:pPr defTabSz="609630">
              <a:lnSpc>
                <a:spcPts val="2093"/>
              </a:lnSpc>
            </a:pPr>
            <a:r>
              <a:rPr lang="en-US" sz="2251" b="1">
                <a:solidFill>
                  <a:srgbClr val="FFFFFF"/>
                </a:solidFill>
                <a:latin typeface="Codec Pro Bold"/>
                <a:ea typeface="Codec Pro Bold"/>
                <a:cs typeface="Codec Pro Bold"/>
                <a:sym typeface="Codec Pro Bold"/>
              </a:rPr>
              <a:t>2.What are the total number of seats available for elections in each state </a:t>
            </a:r>
          </a:p>
          <a:p>
            <a:pPr defTabSz="609630">
              <a:lnSpc>
                <a:spcPts val="2093"/>
              </a:lnSpc>
            </a:pPr>
            <a:endParaRPr lang="en-US" sz="2251" b="1">
              <a:solidFill>
                <a:srgbClr val="FFFFFF"/>
              </a:solidFill>
              <a:latin typeface="Codec Pro Bold"/>
              <a:ea typeface="Codec Pro Bold"/>
              <a:cs typeface="Codec Pro Bold"/>
              <a:sym typeface="Codec Pro Bold"/>
            </a:endParaRPr>
          </a:p>
          <a:p>
            <a:pPr defTabSz="609630">
              <a:lnSpc>
                <a:spcPts val="2093"/>
              </a:lnSpc>
            </a:pPr>
            <a:r>
              <a:rPr lang="en-US" sz="2251" b="1">
                <a:solidFill>
                  <a:srgbClr val="FFFFFF"/>
                </a:solidFill>
                <a:latin typeface="Codec Pro Bold"/>
                <a:ea typeface="Codec Pro Bold"/>
                <a:cs typeface="Codec Pro Bold"/>
                <a:sym typeface="Codec Pro Bold"/>
              </a:rPr>
              <a:t>3.Total Seats Won by NDA Alliance</a:t>
            </a:r>
          </a:p>
          <a:p>
            <a:pPr defTabSz="609630">
              <a:lnSpc>
                <a:spcPts val="2093"/>
              </a:lnSpc>
            </a:pPr>
            <a:endParaRPr lang="en-US" sz="2251" b="1">
              <a:solidFill>
                <a:srgbClr val="FFFFFF"/>
              </a:solidFill>
              <a:latin typeface="Codec Pro Bold"/>
              <a:ea typeface="Codec Pro Bold"/>
              <a:cs typeface="Codec Pro Bold"/>
              <a:sym typeface="Codec Pro Bold"/>
            </a:endParaRPr>
          </a:p>
          <a:p>
            <a:pPr defTabSz="609630">
              <a:lnSpc>
                <a:spcPts val="2093"/>
              </a:lnSpc>
            </a:pPr>
            <a:r>
              <a:rPr lang="en-US" sz="2251" b="1">
                <a:solidFill>
                  <a:srgbClr val="FFFFFF"/>
                </a:solidFill>
                <a:latin typeface="Codec Pro Bold"/>
                <a:ea typeface="Codec Pro Bold"/>
                <a:cs typeface="Codec Pro Bold"/>
                <a:sym typeface="Codec Pro Bold"/>
              </a:rPr>
              <a:t>4.Seats Won by NDA Alliance Parties</a:t>
            </a:r>
          </a:p>
          <a:p>
            <a:pPr defTabSz="609630">
              <a:lnSpc>
                <a:spcPts val="2093"/>
              </a:lnSpc>
            </a:pPr>
            <a:endParaRPr lang="en-US" sz="2251" b="1">
              <a:solidFill>
                <a:srgbClr val="FFFFFF"/>
              </a:solidFill>
              <a:latin typeface="Codec Pro Bold"/>
              <a:ea typeface="Codec Pro Bold"/>
              <a:cs typeface="Codec Pro Bold"/>
              <a:sym typeface="Codec Pro Bold"/>
            </a:endParaRPr>
          </a:p>
          <a:p>
            <a:pPr defTabSz="609630">
              <a:lnSpc>
                <a:spcPts val="481"/>
              </a:lnSpc>
            </a:pPr>
            <a:endParaRPr lang="en-US" sz="2251" b="1">
              <a:solidFill>
                <a:srgbClr val="FFFFFF"/>
              </a:solidFill>
              <a:latin typeface="Codec Pro Bold"/>
              <a:ea typeface="Codec Pro Bold"/>
              <a:cs typeface="Codec Pro Bold"/>
              <a:sym typeface="Codec Pro Bold"/>
            </a:endParaRPr>
          </a:p>
          <a:p>
            <a:pPr defTabSz="609630">
              <a:lnSpc>
                <a:spcPts val="2093"/>
              </a:lnSpc>
            </a:pPr>
            <a:r>
              <a:rPr lang="en-US" sz="2251" b="1">
                <a:solidFill>
                  <a:srgbClr val="FFFFFF"/>
                </a:solidFill>
                <a:latin typeface="Codec Pro Bold"/>
                <a:ea typeface="Codec Pro Bold"/>
                <a:cs typeface="Codec Pro Bold"/>
                <a:sym typeface="Codec Pro Bold"/>
              </a:rPr>
              <a:t>5.Total Seats Won by I.N.D.I.A, Alliance</a:t>
            </a:r>
          </a:p>
          <a:p>
            <a:pPr defTabSz="609630">
              <a:lnSpc>
                <a:spcPts val="2093"/>
              </a:lnSpc>
            </a:pPr>
            <a:endParaRPr lang="en-US" sz="2251" b="1">
              <a:solidFill>
                <a:srgbClr val="FFFFFF"/>
              </a:solidFill>
              <a:latin typeface="Codec Pro Bold"/>
              <a:ea typeface="Codec Pro Bold"/>
              <a:cs typeface="Codec Pro Bold"/>
              <a:sym typeface="Codec Pro Bold"/>
            </a:endParaRPr>
          </a:p>
          <a:p>
            <a:pPr defTabSz="609630">
              <a:lnSpc>
                <a:spcPts val="2093"/>
              </a:lnSpc>
            </a:pPr>
            <a:r>
              <a:rPr lang="en-US" sz="2251" b="1">
                <a:solidFill>
                  <a:srgbClr val="FFFFFF"/>
                </a:solidFill>
                <a:latin typeface="Codec Pro Bold"/>
                <a:ea typeface="Codec Pro Bold"/>
                <a:cs typeface="Codec Pro Bold"/>
                <a:sym typeface="Codec Pro Bold"/>
              </a:rPr>
              <a:t>6.Seats Won by I.N.D.I.A. Alliance Parties</a:t>
            </a:r>
          </a:p>
          <a:p>
            <a:pPr defTabSz="609630">
              <a:lnSpc>
                <a:spcPts val="2093"/>
              </a:lnSpc>
            </a:pPr>
            <a:endParaRPr lang="en-US" sz="2251" b="1">
              <a:solidFill>
                <a:srgbClr val="FFFFFF"/>
              </a:solidFill>
              <a:latin typeface="Codec Pro Bold"/>
              <a:ea typeface="Codec Pro Bold"/>
              <a:cs typeface="Codec Pro Bold"/>
              <a:sym typeface="Codec Pro Bold"/>
            </a:endParaRPr>
          </a:p>
          <a:p>
            <a:pPr defTabSz="609630">
              <a:lnSpc>
                <a:spcPts val="2093"/>
              </a:lnSpc>
            </a:pPr>
            <a:r>
              <a:rPr lang="en-US" sz="2251" b="1">
                <a:solidFill>
                  <a:srgbClr val="FFFFFF"/>
                </a:solidFill>
                <a:latin typeface="Codec Pro Bold"/>
                <a:ea typeface="Codec Pro Bold"/>
                <a:cs typeface="Codec Pro Bold"/>
                <a:sym typeface="Codec Pro Bold"/>
              </a:rPr>
              <a:t>7.Add new column field in table partywise_results to get the Party Allianz as NDA, I.N.D.I.A and OTHER</a:t>
            </a:r>
          </a:p>
          <a:p>
            <a:pPr defTabSz="609630">
              <a:lnSpc>
                <a:spcPts val="2093"/>
              </a:lnSpc>
            </a:pPr>
            <a:endParaRPr lang="en-US" sz="2251" b="1">
              <a:solidFill>
                <a:srgbClr val="FFFFFF"/>
              </a:solidFill>
              <a:latin typeface="Codec Pro Bold"/>
              <a:ea typeface="Codec Pro Bold"/>
              <a:cs typeface="Codec Pro Bold"/>
              <a:sym typeface="Codec Pro Bold"/>
            </a:endParaRPr>
          </a:p>
          <a:p>
            <a:pPr defTabSz="609630">
              <a:lnSpc>
                <a:spcPts val="2093"/>
              </a:lnSpc>
            </a:pPr>
            <a:r>
              <a:rPr lang="en-US" sz="2251" b="1">
                <a:solidFill>
                  <a:srgbClr val="FFFFFF"/>
                </a:solidFill>
                <a:latin typeface="Codec Pro Bold"/>
                <a:ea typeface="Codec Pro Bold"/>
                <a:cs typeface="Codec Pro Bold"/>
                <a:sym typeface="Codec Pro Bold"/>
              </a:rPr>
              <a:t>8.Which party alliance (NDA, I.N.D.I.A, or OTHER) won the most seats across all states?</a:t>
            </a:r>
          </a:p>
          <a:p>
            <a:pPr defTabSz="609630">
              <a:lnSpc>
                <a:spcPts val="2093"/>
              </a:lnSpc>
            </a:pPr>
            <a:endParaRPr lang="en-US" sz="2251" b="1">
              <a:solidFill>
                <a:srgbClr val="FFFFFF"/>
              </a:solidFill>
              <a:latin typeface="Codec Pro Bold"/>
              <a:ea typeface="Codec Pro Bold"/>
              <a:cs typeface="Codec Pro Bold"/>
              <a:sym typeface="Codec Pro Bold"/>
            </a:endParaRPr>
          </a:p>
          <a:p>
            <a:pPr defTabSz="609630">
              <a:lnSpc>
                <a:spcPts val="2093"/>
              </a:lnSpc>
            </a:pPr>
            <a:r>
              <a:rPr lang="en-US" sz="2251" b="1">
                <a:solidFill>
                  <a:srgbClr val="FFFFFF"/>
                </a:solidFill>
                <a:latin typeface="Codec Pro Bold"/>
                <a:ea typeface="Codec Pro Bold"/>
                <a:cs typeface="Codec Pro Bold"/>
                <a:sym typeface="Codec Pro Bold"/>
              </a:rPr>
              <a:t>9.Winning candidate's name, their party name, total votes, and the margin of victory for a specific state and constituency?</a:t>
            </a:r>
          </a:p>
          <a:p>
            <a:pPr defTabSz="609630">
              <a:lnSpc>
                <a:spcPts val="2093"/>
              </a:lnSpc>
            </a:pPr>
            <a:endParaRPr lang="en-US" sz="2251" b="1">
              <a:solidFill>
                <a:srgbClr val="FFFFFF"/>
              </a:solidFill>
              <a:latin typeface="Codec Pro Bold"/>
              <a:ea typeface="Codec Pro Bold"/>
              <a:cs typeface="Codec Pro Bold"/>
              <a:sym typeface="Codec Pro Bold"/>
            </a:endParaRPr>
          </a:p>
          <a:p>
            <a:pPr defTabSz="609630">
              <a:lnSpc>
                <a:spcPts val="2093"/>
              </a:lnSpc>
            </a:pPr>
            <a:r>
              <a:rPr lang="en-US" sz="2251" b="1">
                <a:solidFill>
                  <a:srgbClr val="FFFFFF"/>
                </a:solidFill>
                <a:latin typeface="Codec Pro Bold"/>
                <a:ea typeface="Codec Pro Bold"/>
                <a:cs typeface="Codec Pro Bold"/>
                <a:sym typeface="Codec Pro Bold"/>
              </a:rPr>
              <a:t>10.What is the distribution of EVM votes versus postal votes for candidates in a specific constituency?</a:t>
            </a:r>
          </a:p>
          <a:p>
            <a:pPr defTabSz="609630">
              <a:lnSpc>
                <a:spcPts val="2093"/>
              </a:lnSpc>
            </a:pPr>
            <a:endParaRPr lang="en-US" sz="2251" b="1">
              <a:solidFill>
                <a:srgbClr val="FFFFFF"/>
              </a:solidFill>
              <a:latin typeface="Codec Pro Bold"/>
              <a:ea typeface="Codec Pro Bold"/>
              <a:cs typeface="Codec Pro Bold"/>
              <a:sym typeface="Codec Pro Bold"/>
            </a:endParaRPr>
          </a:p>
          <a:p>
            <a:pPr defTabSz="609630">
              <a:lnSpc>
                <a:spcPts val="2093"/>
              </a:lnSpc>
            </a:pPr>
            <a:endParaRPr lang="en-US" sz="2251" b="1">
              <a:solidFill>
                <a:srgbClr val="FFFFFF"/>
              </a:solidFill>
              <a:latin typeface="Codec Pro Bold"/>
              <a:ea typeface="Codec Pro Bold"/>
              <a:cs typeface="Codec Pro Bold"/>
              <a:sym typeface="Codec Pro Bold"/>
            </a:endParaRPr>
          </a:p>
        </p:txBody>
      </p:sp>
    </p:spTree>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250611" y="0"/>
            <a:ext cx="6346611" cy="6858000"/>
          </a:xfrm>
          <a:custGeom>
            <a:avLst/>
            <a:gdLst/>
            <a:ahLst/>
            <a:cxnLst/>
            <a:rect l="l" t="t" r="r" b="b"/>
            <a:pathLst>
              <a:path w="9519916" h="10287000">
                <a:moveTo>
                  <a:pt x="0" y="0"/>
                </a:moveTo>
                <a:lnTo>
                  <a:pt x="9519916" y="0"/>
                </a:lnTo>
                <a:lnTo>
                  <a:pt x="9519916" y="10287000"/>
                </a:lnTo>
                <a:lnTo>
                  <a:pt x="0" y="10287000"/>
                </a:lnTo>
                <a:lnTo>
                  <a:pt x="0" y="0"/>
                </a:lnTo>
                <a:close/>
              </a:path>
            </a:pathLst>
          </a:custGeom>
          <a:blipFill>
            <a:blip r:embed="rId2">
              <a:alphaModFix amt="31000"/>
            </a:blip>
            <a:stretch>
              <a:fillRect l="-54613" b="-91098"/>
            </a:stretch>
          </a:blipFill>
        </p:spPr>
      </p:sp>
      <p:sp>
        <p:nvSpPr>
          <p:cNvPr id="3" name="Freeform 3"/>
          <p:cNvSpPr/>
          <p:nvPr/>
        </p:nvSpPr>
        <p:spPr>
          <a:xfrm>
            <a:off x="6096000" y="0"/>
            <a:ext cx="6414574" cy="6858000"/>
          </a:xfrm>
          <a:custGeom>
            <a:avLst/>
            <a:gdLst/>
            <a:ahLst/>
            <a:cxnLst/>
            <a:rect l="l" t="t" r="r" b="b"/>
            <a:pathLst>
              <a:path w="9621861" h="10287000">
                <a:moveTo>
                  <a:pt x="0" y="0"/>
                </a:moveTo>
                <a:lnTo>
                  <a:pt x="9621861" y="0"/>
                </a:lnTo>
                <a:lnTo>
                  <a:pt x="9621861" y="10287000"/>
                </a:lnTo>
                <a:lnTo>
                  <a:pt x="0" y="10287000"/>
                </a:lnTo>
                <a:lnTo>
                  <a:pt x="0" y="0"/>
                </a:lnTo>
                <a:close/>
              </a:path>
            </a:pathLst>
          </a:custGeom>
          <a:blipFill>
            <a:blip r:embed="rId2">
              <a:alphaModFix amt="31000"/>
            </a:blip>
            <a:stretch>
              <a:fillRect r="-52975" b="-91098"/>
            </a:stretch>
          </a:blipFill>
        </p:spPr>
      </p:sp>
      <p:grpSp>
        <p:nvGrpSpPr>
          <p:cNvPr id="4" name="Group 4"/>
          <p:cNvGrpSpPr/>
          <p:nvPr/>
        </p:nvGrpSpPr>
        <p:grpSpPr>
          <a:xfrm>
            <a:off x="10888899" y="5631686"/>
            <a:ext cx="617301" cy="612898"/>
            <a:chOff x="0" y="0"/>
            <a:chExt cx="289003" cy="286941"/>
          </a:xfrm>
        </p:grpSpPr>
        <p:sp>
          <p:nvSpPr>
            <p:cNvPr id="5" name="Freeform 5"/>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FFFFF"/>
            </a:solidFill>
          </p:spPr>
        </p:sp>
        <p:sp>
          <p:nvSpPr>
            <p:cNvPr id="6" name="TextBox 6"/>
            <p:cNvSpPr txBox="1"/>
            <p:nvPr/>
          </p:nvSpPr>
          <p:spPr>
            <a:xfrm>
              <a:off x="0" y="-38100"/>
              <a:ext cx="289003" cy="325041"/>
            </a:xfrm>
            <a:prstGeom prst="rect">
              <a:avLst/>
            </a:prstGeom>
          </p:spPr>
          <p:txBody>
            <a:bodyPr lIns="33867" tIns="33867" rIns="33867" bIns="33867" rtlCol="0" anchor="ctr"/>
            <a:lstStyle/>
            <a:p>
              <a:pPr algn="ctr" defTabSz="609630">
                <a:lnSpc>
                  <a:spcPts val="1773"/>
                </a:lnSpc>
              </a:pPr>
              <a:endParaRPr sz="1200">
                <a:solidFill>
                  <a:prstClr val="black"/>
                </a:solidFill>
                <a:latin typeface="Calibri"/>
              </a:endParaRPr>
            </a:p>
          </p:txBody>
        </p:sp>
      </p:grpSp>
      <p:sp>
        <p:nvSpPr>
          <p:cNvPr id="7" name="Freeform 7"/>
          <p:cNvSpPr/>
          <p:nvPr/>
        </p:nvSpPr>
        <p:spPr>
          <a:xfrm rot="-5400000">
            <a:off x="11100268" y="5796176"/>
            <a:ext cx="210101" cy="283919"/>
          </a:xfrm>
          <a:custGeom>
            <a:avLst/>
            <a:gdLst/>
            <a:ahLst/>
            <a:cxnLst/>
            <a:rect l="l" t="t" r="r" b="b"/>
            <a:pathLst>
              <a:path w="315151" h="425879">
                <a:moveTo>
                  <a:pt x="0" y="0"/>
                </a:moveTo>
                <a:lnTo>
                  <a:pt x="315151" y="0"/>
                </a:lnTo>
                <a:lnTo>
                  <a:pt x="315151" y="425880"/>
                </a:lnTo>
                <a:lnTo>
                  <a:pt x="0" y="4258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141430" y="197377"/>
            <a:ext cx="4292089" cy="629788"/>
          </a:xfrm>
          <a:prstGeom prst="rect">
            <a:avLst/>
          </a:prstGeom>
        </p:spPr>
        <p:txBody>
          <a:bodyPr lIns="0" tIns="0" rIns="0" bIns="0" rtlCol="0" anchor="t">
            <a:spAutoFit/>
          </a:bodyPr>
          <a:lstStyle/>
          <a:p>
            <a:pPr defTabSz="609630">
              <a:lnSpc>
                <a:spcPts val="2497"/>
              </a:lnSpc>
            </a:pPr>
            <a:r>
              <a:rPr lang="en-US" sz="2685" b="1">
                <a:solidFill>
                  <a:srgbClr val="FFDE59"/>
                </a:solidFill>
                <a:latin typeface="Codec Pro Bold"/>
                <a:ea typeface="Codec Pro Bold"/>
                <a:cs typeface="Codec Pro Bold"/>
                <a:sym typeface="Codec Pro Bold"/>
              </a:rPr>
              <a:t>PROBLEM STATEMENT:</a:t>
            </a:r>
          </a:p>
          <a:p>
            <a:pPr defTabSz="609630">
              <a:lnSpc>
                <a:spcPts val="2435"/>
              </a:lnSpc>
            </a:pPr>
            <a:endParaRPr lang="en-US" sz="2685" b="1">
              <a:solidFill>
                <a:srgbClr val="FFDE59"/>
              </a:solidFill>
              <a:latin typeface="Codec Pro Bold"/>
              <a:ea typeface="Codec Pro Bold"/>
              <a:cs typeface="Codec Pro Bold"/>
              <a:sym typeface="Codec Pro Bold"/>
            </a:endParaRPr>
          </a:p>
        </p:txBody>
      </p:sp>
      <p:sp>
        <p:nvSpPr>
          <p:cNvPr id="9" name="TextBox 9"/>
          <p:cNvSpPr txBox="1"/>
          <p:nvPr/>
        </p:nvSpPr>
        <p:spPr>
          <a:xfrm>
            <a:off x="141429" y="904275"/>
            <a:ext cx="12192000" cy="4578176"/>
          </a:xfrm>
          <a:prstGeom prst="rect">
            <a:avLst/>
          </a:prstGeom>
        </p:spPr>
        <p:txBody>
          <a:bodyPr lIns="0" tIns="0" rIns="0" bIns="0" rtlCol="0" anchor="t">
            <a:spAutoFit/>
          </a:bodyPr>
          <a:lstStyle/>
          <a:p>
            <a:pPr defTabSz="609630">
              <a:lnSpc>
                <a:spcPts val="2093"/>
              </a:lnSpc>
            </a:pPr>
            <a:endParaRPr sz="1200">
              <a:solidFill>
                <a:prstClr val="black"/>
              </a:solidFill>
              <a:latin typeface="Calibri"/>
            </a:endParaRPr>
          </a:p>
          <a:p>
            <a:pPr defTabSz="609630">
              <a:lnSpc>
                <a:spcPts val="2093"/>
              </a:lnSpc>
            </a:pPr>
            <a:r>
              <a:rPr lang="en-US" sz="2251">
                <a:solidFill>
                  <a:srgbClr val="FFFFFF"/>
                </a:solidFill>
                <a:latin typeface="Codec Pro"/>
                <a:ea typeface="Codec Pro"/>
                <a:cs typeface="Codec Pro"/>
                <a:sym typeface="Codec Pro"/>
              </a:rPr>
              <a:t>11.Which parties won the most seats in a State, and how many seats did each party win?</a:t>
            </a:r>
          </a:p>
          <a:p>
            <a:pPr defTabSz="609630">
              <a:lnSpc>
                <a:spcPts val="2093"/>
              </a:lnSpc>
            </a:pPr>
            <a:endParaRPr lang="en-US" sz="2251">
              <a:solidFill>
                <a:srgbClr val="FFFFFF"/>
              </a:solidFill>
              <a:latin typeface="Codec Pro"/>
              <a:ea typeface="Codec Pro"/>
              <a:cs typeface="Codec Pro"/>
              <a:sym typeface="Codec Pro"/>
            </a:endParaRPr>
          </a:p>
          <a:p>
            <a:pPr defTabSz="609630">
              <a:lnSpc>
                <a:spcPts val="2093"/>
              </a:lnSpc>
            </a:pPr>
            <a:r>
              <a:rPr lang="en-US" sz="2251">
                <a:solidFill>
                  <a:srgbClr val="FFFFFF"/>
                </a:solidFill>
                <a:latin typeface="Codec Pro"/>
                <a:ea typeface="Codec Pro"/>
                <a:cs typeface="Codec Pro"/>
                <a:sym typeface="Codec Pro"/>
              </a:rPr>
              <a:t>12.What is the total number won by each party alliance (NDA, I.N D.i.A, and OTHER) in each state for the India Elections 2024?</a:t>
            </a:r>
          </a:p>
          <a:p>
            <a:pPr defTabSz="609630">
              <a:lnSpc>
                <a:spcPts val="2093"/>
              </a:lnSpc>
            </a:pPr>
            <a:endParaRPr lang="en-US" sz="2251">
              <a:solidFill>
                <a:srgbClr val="FFFFFF"/>
              </a:solidFill>
              <a:latin typeface="Codec Pro"/>
              <a:ea typeface="Codec Pro"/>
              <a:cs typeface="Codec Pro"/>
              <a:sym typeface="Codec Pro"/>
            </a:endParaRPr>
          </a:p>
          <a:p>
            <a:pPr defTabSz="609630">
              <a:lnSpc>
                <a:spcPts val="2093"/>
              </a:lnSpc>
            </a:pPr>
            <a:r>
              <a:rPr lang="en-US" sz="2251">
                <a:solidFill>
                  <a:srgbClr val="FFFFFF"/>
                </a:solidFill>
                <a:latin typeface="Codec Pro"/>
                <a:ea typeface="Codec Pro"/>
                <a:cs typeface="Codec Pro"/>
                <a:sym typeface="Codec Pro"/>
              </a:rPr>
              <a:t>13.Which candidate received the highest number of EVM votes in each constituency (Top 10)?</a:t>
            </a:r>
          </a:p>
          <a:p>
            <a:pPr defTabSz="609630">
              <a:lnSpc>
                <a:spcPts val="2093"/>
              </a:lnSpc>
            </a:pPr>
            <a:endParaRPr lang="en-US" sz="2251">
              <a:solidFill>
                <a:srgbClr val="FFFFFF"/>
              </a:solidFill>
              <a:latin typeface="Codec Pro"/>
              <a:ea typeface="Codec Pro"/>
              <a:cs typeface="Codec Pro"/>
              <a:sym typeface="Codec Pro"/>
            </a:endParaRPr>
          </a:p>
          <a:p>
            <a:pPr defTabSz="609630">
              <a:lnSpc>
                <a:spcPts val="2093"/>
              </a:lnSpc>
            </a:pPr>
            <a:r>
              <a:rPr lang="en-US" sz="2251">
                <a:solidFill>
                  <a:srgbClr val="FFFFFF"/>
                </a:solidFill>
                <a:latin typeface="Codec Pro"/>
                <a:ea typeface="Codec Pro"/>
                <a:cs typeface="Codec Pro"/>
                <a:sym typeface="Codec Pro"/>
              </a:rPr>
              <a:t>14.Which candidate won and which candidate was the runner-up in each constituency of State for the 2024 elections?</a:t>
            </a:r>
          </a:p>
          <a:p>
            <a:pPr defTabSz="609630">
              <a:lnSpc>
                <a:spcPts val="2093"/>
              </a:lnSpc>
            </a:pPr>
            <a:endParaRPr lang="en-US" sz="2251">
              <a:solidFill>
                <a:srgbClr val="FFFFFF"/>
              </a:solidFill>
              <a:latin typeface="Codec Pro"/>
              <a:ea typeface="Codec Pro"/>
              <a:cs typeface="Codec Pro"/>
              <a:sym typeface="Codec Pro"/>
            </a:endParaRPr>
          </a:p>
          <a:p>
            <a:pPr defTabSz="609630">
              <a:lnSpc>
                <a:spcPts val="2093"/>
              </a:lnSpc>
            </a:pPr>
            <a:r>
              <a:rPr lang="en-US" sz="2251">
                <a:solidFill>
                  <a:srgbClr val="FFFFFF"/>
                </a:solidFill>
                <a:latin typeface="Codec Pro"/>
                <a:ea typeface="Codec Pro"/>
                <a:cs typeface="Codec Pro"/>
                <a:sym typeface="Codec Pro"/>
              </a:rPr>
              <a:t>15.For the state of Odisha, what are the total number of seats, total number of candidates, total number of parties, total votes (including EVM and postal), and the breakdown of EVM and postal votes?</a:t>
            </a:r>
          </a:p>
          <a:p>
            <a:pPr defTabSz="609630">
              <a:lnSpc>
                <a:spcPts val="2093"/>
              </a:lnSpc>
            </a:pPr>
            <a:endParaRPr lang="en-US" sz="2251">
              <a:solidFill>
                <a:srgbClr val="FFFFFF"/>
              </a:solidFill>
              <a:latin typeface="Codec Pro"/>
              <a:ea typeface="Codec Pro"/>
              <a:cs typeface="Codec Pro"/>
              <a:sym typeface="Codec Pro"/>
            </a:endParaRPr>
          </a:p>
          <a:p>
            <a:pPr defTabSz="609630">
              <a:lnSpc>
                <a:spcPts val="2093"/>
              </a:lnSpc>
            </a:pPr>
            <a:endParaRPr lang="en-US" sz="2251">
              <a:solidFill>
                <a:srgbClr val="FFFFFF"/>
              </a:solidFill>
              <a:latin typeface="Codec Pro"/>
              <a:ea typeface="Codec Pro"/>
              <a:cs typeface="Codec Pro"/>
              <a:sym typeface="Codec Pro"/>
            </a:endParaRPr>
          </a:p>
          <a:p>
            <a:pPr defTabSz="609630">
              <a:lnSpc>
                <a:spcPts val="2093"/>
              </a:lnSpc>
            </a:pPr>
            <a:endParaRPr lang="en-US" sz="2251">
              <a:solidFill>
                <a:srgbClr val="FFFFFF"/>
              </a:solidFill>
              <a:latin typeface="Codec Pro"/>
              <a:ea typeface="Codec Pro"/>
              <a:cs typeface="Codec Pro"/>
              <a:sym typeface="Codec Pro"/>
            </a:endParaRPr>
          </a:p>
        </p:txBody>
      </p:sp>
    </p:spTree>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6111786" y="79144"/>
            <a:ext cx="6414574" cy="6858000"/>
          </a:xfrm>
          <a:custGeom>
            <a:avLst/>
            <a:gdLst/>
            <a:ahLst/>
            <a:cxnLst/>
            <a:rect l="l" t="t" r="r" b="b"/>
            <a:pathLst>
              <a:path w="9621861" h="10287000">
                <a:moveTo>
                  <a:pt x="0" y="0"/>
                </a:moveTo>
                <a:lnTo>
                  <a:pt x="9621861" y="0"/>
                </a:lnTo>
                <a:lnTo>
                  <a:pt x="9621861" y="10287000"/>
                </a:lnTo>
                <a:lnTo>
                  <a:pt x="0" y="10287000"/>
                </a:lnTo>
                <a:lnTo>
                  <a:pt x="0" y="0"/>
                </a:lnTo>
                <a:close/>
              </a:path>
            </a:pathLst>
          </a:custGeom>
          <a:blipFill>
            <a:blip r:embed="rId2">
              <a:alphaModFix amt="31000"/>
            </a:blip>
            <a:stretch>
              <a:fillRect r="-52975" b="-91098"/>
            </a:stretch>
          </a:blipFill>
        </p:spPr>
      </p:sp>
      <p:sp>
        <p:nvSpPr>
          <p:cNvPr id="3" name="Freeform 3"/>
          <p:cNvSpPr/>
          <p:nvPr/>
        </p:nvSpPr>
        <p:spPr>
          <a:xfrm rot="622067" flipH="1">
            <a:off x="-1169663" y="4381644"/>
            <a:ext cx="8119296" cy="5875418"/>
          </a:xfrm>
          <a:custGeom>
            <a:avLst/>
            <a:gdLst/>
            <a:ahLst/>
            <a:cxnLst/>
            <a:rect l="l" t="t" r="r" b="b"/>
            <a:pathLst>
              <a:path w="12178944" h="8813127">
                <a:moveTo>
                  <a:pt x="12178944" y="0"/>
                </a:moveTo>
                <a:lnTo>
                  <a:pt x="0" y="0"/>
                </a:lnTo>
                <a:lnTo>
                  <a:pt x="0" y="8813127"/>
                </a:lnTo>
                <a:lnTo>
                  <a:pt x="12178944" y="8813127"/>
                </a:lnTo>
                <a:lnTo>
                  <a:pt x="12178944"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7187646">
            <a:off x="8033942" y="-1773965"/>
            <a:ext cx="6808029" cy="4926537"/>
          </a:xfrm>
          <a:custGeom>
            <a:avLst/>
            <a:gdLst/>
            <a:ahLst/>
            <a:cxnLst/>
            <a:rect l="l" t="t" r="r" b="b"/>
            <a:pathLst>
              <a:path w="10212044" h="7389806">
                <a:moveTo>
                  <a:pt x="0" y="0"/>
                </a:moveTo>
                <a:lnTo>
                  <a:pt x="10212044" y="0"/>
                </a:lnTo>
                <a:lnTo>
                  <a:pt x="10212044" y="7389806"/>
                </a:lnTo>
                <a:lnTo>
                  <a:pt x="0" y="738980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rot="-5400000">
            <a:off x="11100268" y="5796176"/>
            <a:ext cx="210101" cy="283919"/>
          </a:xfrm>
          <a:custGeom>
            <a:avLst/>
            <a:gdLst/>
            <a:ahLst/>
            <a:cxnLst/>
            <a:rect l="l" t="t" r="r" b="b"/>
            <a:pathLst>
              <a:path w="315151" h="425879">
                <a:moveTo>
                  <a:pt x="0" y="0"/>
                </a:moveTo>
                <a:lnTo>
                  <a:pt x="315151" y="0"/>
                </a:lnTo>
                <a:lnTo>
                  <a:pt x="315151" y="425880"/>
                </a:lnTo>
                <a:lnTo>
                  <a:pt x="0" y="42588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6" name="Group 6"/>
          <p:cNvGrpSpPr/>
          <p:nvPr/>
        </p:nvGrpSpPr>
        <p:grpSpPr>
          <a:xfrm>
            <a:off x="1087022" y="300344"/>
            <a:ext cx="9271435" cy="1266212"/>
            <a:chOff x="0" y="0"/>
            <a:chExt cx="3662789" cy="500232"/>
          </a:xfrm>
        </p:grpSpPr>
        <p:sp>
          <p:nvSpPr>
            <p:cNvPr id="7" name="Freeform 7"/>
            <p:cNvSpPr/>
            <p:nvPr/>
          </p:nvSpPr>
          <p:spPr>
            <a:xfrm>
              <a:off x="0" y="0"/>
              <a:ext cx="3662789" cy="500232"/>
            </a:xfrm>
            <a:custGeom>
              <a:avLst/>
              <a:gdLst/>
              <a:ahLst/>
              <a:cxnLst/>
              <a:rect l="l" t="t" r="r" b="b"/>
              <a:pathLst>
                <a:path w="3662789" h="500232">
                  <a:moveTo>
                    <a:pt x="36741" y="0"/>
                  </a:moveTo>
                  <a:lnTo>
                    <a:pt x="3626048" y="0"/>
                  </a:lnTo>
                  <a:cubicBezTo>
                    <a:pt x="3635792" y="0"/>
                    <a:pt x="3645137" y="3871"/>
                    <a:pt x="3652027" y="10761"/>
                  </a:cubicBezTo>
                  <a:cubicBezTo>
                    <a:pt x="3658918" y="17652"/>
                    <a:pt x="3662789" y="26997"/>
                    <a:pt x="3662789" y="36741"/>
                  </a:cubicBezTo>
                  <a:lnTo>
                    <a:pt x="3662789" y="463491"/>
                  </a:lnTo>
                  <a:cubicBezTo>
                    <a:pt x="3662789" y="483782"/>
                    <a:pt x="3646339" y="500232"/>
                    <a:pt x="3626048" y="500232"/>
                  </a:cubicBezTo>
                  <a:lnTo>
                    <a:pt x="36741" y="500232"/>
                  </a:lnTo>
                  <a:cubicBezTo>
                    <a:pt x="16450" y="500232"/>
                    <a:pt x="0" y="483782"/>
                    <a:pt x="0" y="463491"/>
                  </a:cubicBezTo>
                  <a:lnTo>
                    <a:pt x="0" y="36741"/>
                  </a:lnTo>
                  <a:cubicBezTo>
                    <a:pt x="0" y="16450"/>
                    <a:pt x="16450" y="0"/>
                    <a:pt x="36741" y="0"/>
                  </a:cubicBezTo>
                  <a:close/>
                </a:path>
              </a:pathLst>
            </a:custGeom>
            <a:solidFill>
              <a:srgbClr val="B9E1E4">
                <a:alpha val="44706"/>
              </a:srgbClr>
            </a:solidFill>
          </p:spPr>
        </p:sp>
        <p:sp>
          <p:nvSpPr>
            <p:cNvPr id="8" name="TextBox 8"/>
            <p:cNvSpPr txBox="1"/>
            <p:nvPr/>
          </p:nvSpPr>
          <p:spPr>
            <a:xfrm>
              <a:off x="0" y="-66675"/>
              <a:ext cx="3662789" cy="566907"/>
            </a:xfrm>
            <a:prstGeom prst="rect">
              <a:avLst/>
            </a:prstGeom>
          </p:spPr>
          <p:txBody>
            <a:bodyPr lIns="33867" tIns="33867" rIns="33867" bIns="33867" rtlCol="0" anchor="ctr"/>
            <a:lstStyle/>
            <a:p>
              <a:pPr algn="ctr" defTabSz="609630">
                <a:lnSpc>
                  <a:spcPts val="2101"/>
                </a:lnSpc>
              </a:pPr>
              <a:endParaRPr sz="1200">
                <a:solidFill>
                  <a:prstClr val="black"/>
                </a:solidFill>
                <a:latin typeface="Calibri"/>
              </a:endParaRPr>
            </a:p>
          </p:txBody>
        </p:sp>
      </p:grpSp>
      <p:grpSp>
        <p:nvGrpSpPr>
          <p:cNvPr id="9" name="Group 9"/>
          <p:cNvGrpSpPr/>
          <p:nvPr/>
        </p:nvGrpSpPr>
        <p:grpSpPr>
          <a:xfrm>
            <a:off x="482762" y="2076664"/>
            <a:ext cx="928653" cy="928653"/>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D83FA">
                    <a:alpha val="100000"/>
                  </a:srgbClr>
                </a:gs>
                <a:gs pos="100000">
                  <a:srgbClr val="4FFFEA">
                    <a:alpha val="100000"/>
                  </a:srgbClr>
                </a:gs>
              </a:gsLst>
              <a:path path="circle">
                <a:fillToRect r="100000" b="100000"/>
              </a:path>
              <a:tileRect l="-100000" t="-100000"/>
            </a:gradFill>
          </p:spPr>
        </p:sp>
        <p:sp>
          <p:nvSpPr>
            <p:cNvPr id="11" name="TextBox 11"/>
            <p:cNvSpPr txBox="1"/>
            <p:nvPr/>
          </p:nvSpPr>
          <p:spPr>
            <a:xfrm>
              <a:off x="76200" y="9525"/>
              <a:ext cx="660400" cy="727075"/>
            </a:xfrm>
            <a:prstGeom prst="rect">
              <a:avLst/>
            </a:prstGeom>
          </p:spPr>
          <p:txBody>
            <a:bodyPr lIns="33867" tIns="33867" rIns="33867" bIns="33867" rtlCol="0" anchor="ctr"/>
            <a:lstStyle/>
            <a:p>
              <a:pPr algn="ctr" defTabSz="609630">
                <a:lnSpc>
                  <a:spcPts val="2101"/>
                </a:lnSpc>
              </a:pPr>
              <a:endParaRPr sz="1200">
                <a:solidFill>
                  <a:prstClr val="black"/>
                </a:solidFill>
                <a:latin typeface="Calibri"/>
              </a:endParaRPr>
            </a:p>
          </p:txBody>
        </p:sp>
      </p:grpSp>
      <p:grpSp>
        <p:nvGrpSpPr>
          <p:cNvPr id="12" name="Group 12"/>
          <p:cNvGrpSpPr/>
          <p:nvPr/>
        </p:nvGrpSpPr>
        <p:grpSpPr>
          <a:xfrm>
            <a:off x="3108560" y="3699008"/>
            <a:ext cx="2788735" cy="540017"/>
            <a:chOff x="0" y="0"/>
            <a:chExt cx="1101722" cy="213340"/>
          </a:xfrm>
        </p:grpSpPr>
        <p:sp>
          <p:nvSpPr>
            <p:cNvPr id="13" name="Freeform 13"/>
            <p:cNvSpPr/>
            <p:nvPr/>
          </p:nvSpPr>
          <p:spPr>
            <a:xfrm>
              <a:off x="0" y="0"/>
              <a:ext cx="1101722" cy="213340"/>
            </a:xfrm>
            <a:custGeom>
              <a:avLst/>
              <a:gdLst/>
              <a:ahLst/>
              <a:cxnLst/>
              <a:rect l="l" t="t" r="r" b="b"/>
              <a:pathLst>
                <a:path w="1101722" h="213340">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sp>
        <p:sp>
          <p:nvSpPr>
            <p:cNvPr id="14" name="TextBox 14"/>
            <p:cNvSpPr txBox="1"/>
            <p:nvPr/>
          </p:nvSpPr>
          <p:spPr>
            <a:xfrm>
              <a:off x="0" y="-66675"/>
              <a:ext cx="1101722" cy="280015"/>
            </a:xfrm>
            <a:prstGeom prst="rect">
              <a:avLst/>
            </a:prstGeom>
          </p:spPr>
          <p:txBody>
            <a:bodyPr lIns="33867" tIns="33867" rIns="33867" bIns="33867" rtlCol="0" anchor="ctr"/>
            <a:lstStyle/>
            <a:p>
              <a:pPr algn="ctr" defTabSz="609630">
                <a:lnSpc>
                  <a:spcPts val="2101"/>
                </a:lnSpc>
              </a:pPr>
              <a:endParaRPr sz="1200">
                <a:solidFill>
                  <a:prstClr val="black"/>
                </a:solidFill>
                <a:latin typeface="Calibri"/>
              </a:endParaRPr>
            </a:p>
          </p:txBody>
        </p:sp>
      </p:grpSp>
      <p:grpSp>
        <p:nvGrpSpPr>
          <p:cNvPr id="15" name="Group 15"/>
          <p:cNvGrpSpPr/>
          <p:nvPr/>
        </p:nvGrpSpPr>
        <p:grpSpPr>
          <a:xfrm>
            <a:off x="3108560" y="2896170"/>
            <a:ext cx="2788735" cy="540017"/>
            <a:chOff x="0" y="0"/>
            <a:chExt cx="1101722" cy="213340"/>
          </a:xfrm>
        </p:grpSpPr>
        <p:sp>
          <p:nvSpPr>
            <p:cNvPr id="16" name="Freeform 16"/>
            <p:cNvSpPr/>
            <p:nvPr/>
          </p:nvSpPr>
          <p:spPr>
            <a:xfrm>
              <a:off x="0" y="0"/>
              <a:ext cx="1101722" cy="213340"/>
            </a:xfrm>
            <a:custGeom>
              <a:avLst/>
              <a:gdLst/>
              <a:ahLst/>
              <a:cxnLst/>
              <a:rect l="l" t="t" r="r" b="b"/>
              <a:pathLst>
                <a:path w="1101722" h="213340">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sp>
        <p:sp>
          <p:nvSpPr>
            <p:cNvPr id="17" name="TextBox 17"/>
            <p:cNvSpPr txBox="1"/>
            <p:nvPr/>
          </p:nvSpPr>
          <p:spPr>
            <a:xfrm>
              <a:off x="0" y="-66675"/>
              <a:ext cx="1101722" cy="280015"/>
            </a:xfrm>
            <a:prstGeom prst="rect">
              <a:avLst/>
            </a:prstGeom>
          </p:spPr>
          <p:txBody>
            <a:bodyPr lIns="33867" tIns="33867" rIns="33867" bIns="33867" rtlCol="0" anchor="ctr"/>
            <a:lstStyle/>
            <a:p>
              <a:pPr algn="ctr" defTabSz="609630">
                <a:lnSpc>
                  <a:spcPts val="2101"/>
                </a:lnSpc>
              </a:pPr>
              <a:endParaRPr sz="1200">
                <a:solidFill>
                  <a:prstClr val="black"/>
                </a:solidFill>
                <a:latin typeface="Calibri"/>
              </a:endParaRPr>
            </a:p>
          </p:txBody>
        </p:sp>
      </p:grpSp>
      <p:grpSp>
        <p:nvGrpSpPr>
          <p:cNvPr id="18" name="Group 18"/>
          <p:cNvGrpSpPr/>
          <p:nvPr/>
        </p:nvGrpSpPr>
        <p:grpSpPr>
          <a:xfrm>
            <a:off x="3108560" y="2093333"/>
            <a:ext cx="2788735" cy="540017"/>
            <a:chOff x="0" y="0"/>
            <a:chExt cx="1101722" cy="213340"/>
          </a:xfrm>
        </p:grpSpPr>
        <p:sp>
          <p:nvSpPr>
            <p:cNvPr id="19" name="Freeform 19"/>
            <p:cNvSpPr/>
            <p:nvPr/>
          </p:nvSpPr>
          <p:spPr>
            <a:xfrm>
              <a:off x="0" y="0"/>
              <a:ext cx="1101722" cy="213340"/>
            </a:xfrm>
            <a:custGeom>
              <a:avLst/>
              <a:gdLst/>
              <a:ahLst/>
              <a:cxnLst/>
              <a:rect l="l" t="t" r="r" b="b"/>
              <a:pathLst>
                <a:path w="1101722" h="213340">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sp>
        <p:sp>
          <p:nvSpPr>
            <p:cNvPr id="20" name="TextBox 20"/>
            <p:cNvSpPr txBox="1"/>
            <p:nvPr/>
          </p:nvSpPr>
          <p:spPr>
            <a:xfrm>
              <a:off x="0" y="-66675"/>
              <a:ext cx="1101722" cy="280015"/>
            </a:xfrm>
            <a:prstGeom prst="rect">
              <a:avLst/>
            </a:prstGeom>
          </p:spPr>
          <p:txBody>
            <a:bodyPr lIns="33867" tIns="33867" rIns="33867" bIns="33867" rtlCol="0" anchor="ctr"/>
            <a:lstStyle/>
            <a:p>
              <a:pPr algn="ctr" defTabSz="609630">
                <a:lnSpc>
                  <a:spcPts val="2101"/>
                </a:lnSpc>
              </a:pPr>
              <a:endParaRPr sz="1200">
                <a:solidFill>
                  <a:prstClr val="black"/>
                </a:solidFill>
                <a:latin typeface="Calibri"/>
              </a:endParaRPr>
            </a:p>
          </p:txBody>
        </p:sp>
      </p:grpSp>
      <p:grpSp>
        <p:nvGrpSpPr>
          <p:cNvPr id="21" name="Group 21"/>
          <p:cNvGrpSpPr/>
          <p:nvPr/>
        </p:nvGrpSpPr>
        <p:grpSpPr>
          <a:xfrm>
            <a:off x="3108560" y="5398119"/>
            <a:ext cx="2788735" cy="540017"/>
            <a:chOff x="0" y="0"/>
            <a:chExt cx="1101722" cy="213340"/>
          </a:xfrm>
        </p:grpSpPr>
        <p:sp>
          <p:nvSpPr>
            <p:cNvPr id="22" name="Freeform 22"/>
            <p:cNvSpPr/>
            <p:nvPr/>
          </p:nvSpPr>
          <p:spPr>
            <a:xfrm>
              <a:off x="0" y="0"/>
              <a:ext cx="1101722" cy="213340"/>
            </a:xfrm>
            <a:custGeom>
              <a:avLst/>
              <a:gdLst/>
              <a:ahLst/>
              <a:cxnLst/>
              <a:rect l="l" t="t" r="r" b="b"/>
              <a:pathLst>
                <a:path w="1101722" h="213340">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sp>
        <p:sp>
          <p:nvSpPr>
            <p:cNvPr id="23" name="TextBox 23"/>
            <p:cNvSpPr txBox="1"/>
            <p:nvPr/>
          </p:nvSpPr>
          <p:spPr>
            <a:xfrm>
              <a:off x="0" y="-66675"/>
              <a:ext cx="1101722" cy="280015"/>
            </a:xfrm>
            <a:prstGeom prst="rect">
              <a:avLst/>
            </a:prstGeom>
          </p:spPr>
          <p:txBody>
            <a:bodyPr lIns="33867" tIns="33867" rIns="33867" bIns="33867" rtlCol="0" anchor="ctr"/>
            <a:lstStyle/>
            <a:p>
              <a:pPr algn="ctr" defTabSz="609630">
                <a:lnSpc>
                  <a:spcPts val="2101"/>
                </a:lnSpc>
              </a:pPr>
              <a:endParaRPr sz="1200">
                <a:solidFill>
                  <a:prstClr val="black"/>
                </a:solidFill>
                <a:latin typeface="Calibri"/>
              </a:endParaRPr>
            </a:p>
          </p:txBody>
        </p:sp>
      </p:grpSp>
      <p:grpSp>
        <p:nvGrpSpPr>
          <p:cNvPr id="24" name="Group 24"/>
          <p:cNvGrpSpPr/>
          <p:nvPr/>
        </p:nvGrpSpPr>
        <p:grpSpPr>
          <a:xfrm>
            <a:off x="3108560" y="4571902"/>
            <a:ext cx="2788735" cy="540017"/>
            <a:chOff x="0" y="0"/>
            <a:chExt cx="1101722" cy="213340"/>
          </a:xfrm>
        </p:grpSpPr>
        <p:sp>
          <p:nvSpPr>
            <p:cNvPr id="25" name="Freeform 25"/>
            <p:cNvSpPr/>
            <p:nvPr/>
          </p:nvSpPr>
          <p:spPr>
            <a:xfrm>
              <a:off x="0" y="0"/>
              <a:ext cx="1101722" cy="213340"/>
            </a:xfrm>
            <a:custGeom>
              <a:avLst/>
              <a:gdLst/>
              <a:ahLst/>
              <a:cxnLst/>
              <a:rect l="l" t="t" r="r" b="b"/>
              <a:pathLst>
                <a:path w="1101722" h="213340">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sp>
        <p:sp>
          <p:nvSpPr>
            <p:cNvPr id="26" name="TextBox 26"/>
            <p:cNvSpPr txBox="1"/>
            <p:nvPr/>
          </p:nvSpPr>
          <p:spPr>
            <a:xfrm>
              <a:off x="0" y="-66675"/>
              <a:ext cx="1101722" cy="280015"/>
            </a:xfrm>
            <a:prstGeom prst="rect">
              <a:avLst/>
            </a:prstGeom>
          </p:spPr>
          <p:txBody>
            <a:bodyPr lIns="33867" tIns="33867" rIns="33867" bIns="33867" rtlCol="0" anchor="ctr"/>
            <a:lstStyle/>
            <a:p>
              <a:pPr algn="ctr" defTabSz="609630">
                <a:lnSpc>
                  <a:spcPts val="2101"/>
                </a:lnSpc>
              </a:pPr>
              <a:endParaRPr sz="1200">
                <a:solidFill>
                  <a:prstClr val="black"/>
                </a:solidFill>
                <a:latin typeface="Calibri"/>
              </a:endParaRPr>
            </a:p>
          </p:txBody>
        </p:sp>
      </p:grpSp>
      <p:grpSp>
        <p:nvGrpSpPr>
          <p:cNvPr id="27" name="Group 27"/>
          <p:cNvGrpSpPr/>
          <p:nvPr/>
        </p:nvGrpSpPr>
        <p:grpSpPr>
          <a:xfrm>
            <a:off x="101250" y="4702211"/>
            <a:ext cx="2788735" cy="540017"/>
            <a:chOff x="0" y="0"/>
            <a:chExt cx="1101722" cy="213340"/>
          </a:xfrm>
        </p:grpSpPr>
        <p:sp>
          <p:nvSpPr>
            <p:cNvPr id="28" name="Freeform 28"/>
            <p:cNvSpPr/>
            <p:nvPr/>
          </p:nvSpPr>
          <p:spPr>
            <a:xfrm>
              <a:off x="0" y="0"/>
              <a:ext cx="1101722" cy="213340"/>
            </a:xfrm>
            <a:custGeom>
              <a:avLst/>
              <a:gdLst/>
              <a:ahLst/>
              <a:cxnLst/>
              <a:rect l="l" t="t" r="r" b="b"/>
              <a:pathLst>
                <a:path w="1101722" h="213340">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sp>
        <p:sp>
          <p:nvSpPr>
            <p:cNvPr id="29" name="TextBox 29"/>
            <p:cNvSpPr txBox="1"/>
            <p:nvPr/>
          </p:nvSpPr>
          <p:spPr>
            <a:xfrm>
              <a:off x="0" y="-66675"/>
              <a:ext cx="1101722" cy="280015"/>
            </a:xfrm>
            <a:prstGeom prst="rect">
              <a:avLst/>
            </a:prstGeom>
          </p:spPr>
          <p:txBody>
            <a:bodyPr lIns="33867" tIns="33867" rIns="33867" bIns="33867" rtlCol="0" anchor="ctr"/>
            <a:lstStyle/>
            <a:p>
              <a:pPr algn="ctr" defTabSz="609630">
                <a:lnSpc>
                  <a:spcPts val="2101"/>
                </a:lnSpc>
              </a:pPr>
              <a:endParaRPr sz="1200">
                <a:solidFill>
                  <a:prstClr val="black"/>
                </a:solidFill>
                <a:latin typeface="Calibri"/>
              </a:endParaRPr>
            </a:p>
          </p:txBody>
        </p:sp>
      </p:grpSp>
      <p:grpSp>
        <p:nvGrpSpPr>
          <p:cNvPr id="30" name="Group 30"/>
          <p:cNvGrpSpPr/>
          <p:nvPr/>
        </p:nvGrpSpPr>
        <p:grpSpPr>
          <a:xfrm>
            <a:off x="-2020966" y="6407417"/>
            <a:ext cx="2788735" cy="540017"/>
            <a:chOff x="0" y="0"/>
            <a:chExt cx="1101722" cy="213340"/>
          </a:xfrm>
        </p:grpSpPr>
        <p:sp>
          <p:nvSpPr>
            <p:cNvPr id="31" name="Freeform 31"/>
            <p:cNvSpPr/>
            <p:nvPr/>
          </p:nvSpPr>
          <p:spPr>
            <a:xfrm>
              <a:off x="0" y="0"/>
              <a:ext cx="1101722" cy="213340"/>
            </a:xfrm>
            <a:custGeom>
              <a:avLst/>
              <a:gdLst/>
              <a:ahLst/>
              <a:cxnLst/>
              <a:rect l="l" t="t" r="r" b="b"/>
              <a:pathLst>
                <a:path w="1101722" h="213340">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sp>
        <p:sp>
          <p:nvSpPr>
            <p:cNvPr id="32" name="TextBox 32"/>
            <p:cNvSpPr txBox="1"/>
            <p:nvPr/>
          </p:nvSpPr>
          <p:spPr>
            <a:xfrm>
              <a:off x="0" y="-66675"/>
              <a:ext cx="1101722" cy="280015"/>
            </a:xfrm>
            <a:prstGeom prst="rect">
              <a:avLst/>
            </a:prstGeom>
          </p:spPr>
          <p:txBody>
            <a:bodyPr lIns="33867" tIns="33867" rIns="33867" bIns="33867" rtlCol="0" anchor="ctr"/>
            <a:lstStyle/>
            <a:p>
              <a:pPr algn="ctr" defTabSz="609630">
                <a:lnSpc>
                  <a:spcPts val="2101"/>
                </a:lnSpc>
              </a:pPr>
              <a:endParaRPr sz="1200">
                <a:solidFill>
                  <a:prstClr val="black"/>
                </a:solidFill>
                <a:latin typeface="Calibri"/>
              </a:endParaRPr>
            </a:p>
          </p:txBody>
        </p:sp>
      </p:grpSp>
      <p:grpSp>
        <p:nvGrpSpPr>
          <p:cNvPr id="33" name="Group 33"/>
          <p:cNvGrpSpPr/>
          <p:nvPr/>
        </p:nvGrpSpPr>
        <p:grpSpPr>
          <a:xfrm>
            <a:off x="105335" y="3749444"/>
            <a:ext cx="2788735" cy="540017"/>
            <a:chOff x="0" y="0"/>
            <a:chExt cx="1101722" cy="213340"/>
          </a:xfrm>
        </p:grpSpPr>
        <p:sp>
          <p:nvSpPr>
            <p:cNvPr id="34" name="Freeform 34"/>
            <p:cNvSpPr/>
            <p:nvPr/>
          </p:nvSpPr>
          <p:spPr>
            <a:xfrm>
              <a:off x="0" y="0"/>
              <a:ext cx="1101722" cy="213340"/>
            </a:xfrm>
            <a:custGeom>
              <a:avLst/>
              <a:gdLst/>
              <a:ahLst/>
              <a:cxnLst/>
              <a:rect l="l" t="t" r="r" b="b"/>
              <a:pathLst>
                <a:path w="1101722" h="213340">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sp>
        <p:sp>
          <p:nvSpPr>
            <p:cNvPr id="35" name="TextBox 35"/>
            <p:cNvSpPr txBox="1"/>
            <p:nvPr/>
          </p:nvSpPr>
          <p:spPr>
            <a:xfrm>
              <a:off x="0" y="-66675"/>
              <a:ext cx="1101722" cy="280015"/>
            </a:xfrm>
            <a:prstGeom prst="rect">
              <a:avLst/>
            </a:prstGeom>
          </p:spPr>
          <p:txBody>
            <a:bodyPr lIns="33867" tIns="33867" rIns="33867" bIns="33867" rtlCol="0" anchor="ctr"/>
            <a:lstStyle/>
            <a:p>
              <a:pPr algn="ctr" defTabSz="609630">
                <a:lnSpc>
                  <a:spcPts val="2101"/>
                </a:lnSpc>
              </a:pPr>
              <a:endParaRPr sz="1200">
                <a:solidFill>
                  <a:prstClr val="black"/>
                </a:solidFill>
                <a:latin typeface="Calibri"/>
              </a:endParaRPr>
            </a:p>
          </p:txBody>
        </p:sp>
      </p:grpSp>
      <p:grpSp>
        <p:nvGrpSpPr>
          <p:cNvPr id="36" name="Group 36"/>
          <p:cNvGrpSpPr/>
          <p:nvPr/>
        </p:nvGrpSpPr>
        <p:grpSpPr>
          <a:xfrm>
            <a:off x="105335" y="2896170"/>
            <a:ext cx="2788735" cy="540017"/>
            <a:chOff x="0" y="0"/>
            <a:chExt cx="1101722" cy="213340"/>
          </a:xfrm>
        </p:grpSpPr>
        <p:sp>
          <p:nvSpPr>
            <p:cNvPr id="37" name="Freeform 37"/>
            <p:cNvSpPr/>
            <p:nvPr/>
          </p:nvSpPr>
          <p:spPr>
            <a:xfrm>
              <a:off x="0" y="0"/>
              <a:ext cx="1101722" cy="213340"/>
            </a:xfrm>
            <a:custGeom>
              <a:avLst/>
              <a:gdLst/>
              <a:ahLst/>
              <a:cxnLst/>
              <a:rect l="l" t="t" r="r" b="b"/>
              <a:pathLst>
                <a:path w="1101722" h="213340">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sp>
        <p:sp>
          <p:nvSpPr>
            <p:cNvPr id="38" name="TextBox 38"/>
            <p:cNvSpPr txBox="1"/>
            <p:nvPr/>
          </p:nvSpPr>
          <p:spPr>
            <a:xfrm>
              <a:off x="0" y="-66675"/>
              <a:ext cx="1101722" cy="280015"/>
            </a:xfrm>
            <a:prstGeom prst="rect">
              <a:avLst/>
            </a:prstGeom>
          </p:spPr>
          <p:txBody>
            <a:bodyPr lIns="33867" tIns="33867" rIns="33867" bIns="33867" rtlCol="0" anchor="ctr"/>
            <a:lstStyle/>
            <a:p>
              <a:pPr algn="ctr" defTabSz="609630">
                <a:lnSpc>
                  <a:spcPts val="2101"/>
                </a:lnSpc>
              </a:pPr>
              <a:endParaRPr sz="1200">
                <a:solidFill>
                  <a:prstClr val="black"/>
                </a:solidFill>
                <a:latin typeface="Calibri"/>
              </a:endParaRPr>
            </a:p>
          </p:txBody>
        </p:sp>
      </p:grpSp>
      <p:grpSp>
        <p:nvGrpSpPr>
          <p:cNvPr id="39" name="Group 39"/>
          <p:cNvGrpSpPr/>
          <p:nvPr/>
        </p:nvGrpSpPr>
        <p:grpSpPr>
          <a:xfrm>
            <a:off x="101250" y="2093333"/>
            <a:ext cx="2788735" cy="540017"/>
            <a:chOff x="0" y="0"/>
            <a:chExt cx="1101722" cy="213340"/>
          </a:xfrm>
        </p:grpSpPr>
        <p:sp>
          <p:nvSpPr>
            <p:cNvPr id="40" name="Freeform 40"/>
            <p:cNvSpPr/>
            <p:nvPr/>
          </p:nvSpPr>
          <p:spPr>
            <a:xfrm>
              <a:off x="0" y="0"/>
              <a:ext cx="1101722" cy="213340"/>
            </a:xfrm>
            <a:custGeom>
              <a:avLst/>
              <a:gdLst/>
              <a:ahLst/>
              <a:cxnLst/>
              <a:rect l="l" t="t" r="r" b="b"/>
              <a:pathLst>
                <a:path w="1101722" h="213340">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sp>
        <p:sp>
          <p:nvSpPr>
            <p:cNvPr id="41" name="TextBox 41"/>
            <p:cNvSpPr txBox="1"/>
            <p:nvPr/>
          </p:nvSpPr>
          <p:spPr>
            <a:xfrm>
              <a:off x="0" y="-66675"/>
              <a:ext cx="1101722" cy="280015"/>
            </a:xfrm>
            <a:prstGeom prst="rect">
              <a:avLst/>
            </a:prstGeom>
          </p:spPr>
          <p:txBody>
            <a:bodyPr lIns="33867" tIns="33867" rIns="33867" bIns="33867" rtlCol="0" anchor="ctr"/>
            <a:lstStyle/>
            <a:p>
              <a:pPr algn="ctr" defTabSz="609630">
                <a:lnSpc>
                  <a:spcPts val="2101"/>
                </a:lnSpc>
              </a:pPr>
              <a:endParaRPr sz="1200">
                <a:solidFill>
                  <a:prstClr val="black"/>
                </a:solidFill>
                <a:latin typeface="Calibri"/>
              </a:endParaRPr>
            </a:p>
          </p:txBody>
        </p:sp>
      </p:grpSp>
      <p:grpSp>
        <p:nvGrpSpPr>
          <p:cNvPr id="42" name="Group 42"/>
          <p:cNvGrpSpPr/>
          <p:nvPr/>
        </p:nvGrpSpPr>
        <p:grpSpPr>
          <a:xfrm>
            <a:off x="105335" y="5563077"/>
            <a:ext cx="2788735" cy="540017"/>
            <a:chOff x="0" y="0"/>
            <a:chExt cx="1101722" cy="213340"/>
          </a:xfrm>
        </p:grpSpPr>
        <p:sp>
          <p:nvSpPr>
            <p:cNvPr id="43" name="Freeform 43"/>
            <p:cNvSpPr/>
            <p:nvPr/>
          </p:nvSpPr>
          <p:spPr>
            <a:xfrm>
              <a:off x="0" y="0"/>
              <a:ext cx="1101722" cy="213340"/>
            </a:xfrm>
            <a:custGeom>
              <a:avLst/>
              <a:gdLst/>
              <a:ahLst/>
              <a:cxnLst/>
              <a:rect l="l" t="t" r="r" b="b"/>
              <a:pathLst>
                <a:path w="1101722" h="213340">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sp>
        <p:sp>
          <p:nvSpPr>
            <p:cNvPr id="44" name="TextBox 44"/>
            <p:cNvSpPr txBox="1"/>
            <p:nvPr/>
          </p:nvSpPr>
          <p:spPr>
            <a:xfrm>
              <a:off x="0" y="-66675"/>
              <a:ext cx="1101722" cy="280015"/>
            </a:xfrm>
            <a:prstGeom prst="rect">
              <a:avLst/>
            </a:prstGeom>
          </p:spPr>
          <p:txBody>
            <a:bodyPr lIns="33867" tIns="33867" rIns="33867" bIns="33867" rtlCol="0" anchor="ctr"/>
            <a:lstStyle/>
            <a:p>
              <a:pPr algn="ctr" defTabSz="609630">
                <a:lnSpc>
                  <a:spcPts val="2101"/>
                </a:lnSpc>
              </a:pPr>
              <a:endParaRPr sz="1200">
                <a:solidFill>
                  <a:prstClr val="black"/>
                </a:solidFill>
                <a:latin typeface="Calibri"/>
              </a:endParaRPr>
            </a:p>
          </p:txBody>
        </p:sp>
      </p:grpSp>
      <p:sp>
        <p:nvSpPr>
          <p:cNvPr id="45" name="TextBox 45"/>
          <p:cNvSpPr txBox="1"/>
          <p:nvPr/>
        </p:nvSpPr>
        <p:spPr>
          <a:xfrm>
            <a:off x="1129219" y="660400"/>
            <a:ext cx="9187041" cy="1000274"/>
          </a:xfrm>
          <a:prstGeom prst="rect">
            <a:avLst/>
          </a:prstGeom>
        </p:spPr>
        <p:txBody>
          <a:bodyPr lIns="0" tIns="0" rIns="0" bIns="0" rtlCol="0" anchor="t">
            <a:spAutoFit/>
          </a:bodyPr>
          <a:lstStyle/>
          <a:p>
            <a:pPr algn="ctr" defTabSz="609630">
              <a:lnSpc>
                <a:spcPts val="3920"/>
              </a:lnSpc>
            </a:pPr>
            <a:r>
              <a:rPr lang="en-US" sz="3266" b="1">
                <a:solidFill>
                  <a:srgbClr val="FFDE59"/>
                </a:solidFill>
                <a:latin typeface="Poppins Bold"/>
                <a:ea typeface="Poppins Bold"/>
                <a:cs typeface="Poppins Bold"/>
                <a:sym typeface="Poppins Bold"/>
              </a:rPr>
              <a:t>KEY SQL FUNCTIONALITIES YOU WILL LEARN:</a:t>
            </a:r>
          </a:p>
        </p:txBody>
      </p:sp>
      <p:sp>
        <p:nvSpPr>
          <p:cNvPr id="46" name="TextBox 46"/>
          <p:cNvSpPr txBox="1"/>
          <p:nvPr/>
        </p:nvSpPr>
        <p:spPr>
          <a:xfrm>
            <a:off x="17047" y="2229991"/>
            <a:ext cx="2612157" cy="243656"/>
          </a:xfrm>
          <a:prstGeom prst="rect">
            <a:avLst/>
          </a:prstGeom>
        </p:spPr>
        <p:txBody>
          <a:bodyPr lIns="0" tIns="0" rIns="0" bIns="0" rtlCol="0" anchor="t">
            <a:spAutoFit/>
          </a:bodyPr>
          <a:lstStyle/>
          <a:p>
            <a:pPr algn="ctr" defTabSz="609630">
              <a:lnSpc>
                <a:spcPts val="1919"/>
              </a:lnSpc>
            </a:pPr>
            <a:r>
              <a:rPr lang="en-US" sz="1599" b="1">
                <a:solidFill>
                  <a:srgbClr val="FFFFFF"/>
                </a:solidFill>
                <a:latin typeface="Poppins Bold"/>
                <a:ea typeface="Poppins Bold"/>
                <a:cs typeface="Poppins Bold"/>
                <a:sym typeface="Poppins Bold"/>
              </a:rPr>
              <a:t>DISTINCT</a:t>
            </a:r>
          </a:p>
        </p:txBody>
      </p:sp>
      <p:sp>
        <p:nvSpPr>
          <p:cNvPr id="47" name="TextBox 47"/>
          <p:cNvSpPr txBox="1"/>
          <p:nvPr/>
        </p:nvSpPr>
        <p:spPr>
          <a:xfrm>
            <a:off x="101250" y="3021324"/>
            <a:ext cx="2612157" cy="243656"/>
          </a:xfrm>
          <a:prstGeom prst="rect">
            <a:avLst/>
          </a:prstGeom>
        </p:spPr>
        <p:txBody>
          <a:bodyPr lIns="0" tIns="0" rIns="0" bIns="0" rtlCol="0" anchor="t">
            <a:spAutoFit/>
          </a:bodyPr>
          <a:lstStyle/>
          <a:p>
            <a:pPr algn="ctr" defTabSz="609630">
              <a:lnSpc>
                <a:spcPts val="1919"/>
              </a:lnSpc>
            </a:pPr>
            <a:r>
              <a:rPr lang="en-US" sz="1599" b="1">
                <a:solidFill>
                  <a:srgbClr val="FFFFFF"/>
                </a:solidFill>
                <a:latin typeface="Poppins Bold"/>
                <a:ea typeface="Poppins Bold"/>
                <a:cs typeface="Poppins Bold"/>
                <a:sym typeface="Poppins Bold"/>
              </a:rPr>
              <a:t>COUNT()</a:t>
            </a:r>
          </a:p>
        </p:txBody>
      </p:sp>
      <p:sp>
        <p:nvSpPr>
          <p:cNvPr id="48" name="TextBox 48"/>
          <p:cNvSpPr txBox="1"/>
          <p:nvPr/>
        </p:nvSpPr>
        <p:spPr>
          <a:xfrm>
            <a:off x="0" y="3874337"/>
            <a:ext cx="2612157" cy="243656"/>
          </a:xfrm>
          <a:prstGeom prst="rect">
            <a:avLst/>
          </a:prstGeom>
        </p:spPr>
        <p:txBody>
          <a:bodyPr lIns="0" tIns="0" rIns="0" bIns="0" rtlCol="0" anchor="t">
            <a:spAutoFit/>
          </a:bodyPr>
          <a:lstStyle/>
          <a:p>
            <a:pPr algn="ctr" defTabSz="609630">
              <a:lnSpc>
                <a:spcPts val="1919"/>
              </a:lnSpc>
            </a:pPr>
            <a:r>
              <a:rPr lang="en-US" sz="1599" b="1">
                <a:solidFill>
                  <a:srgbClr val="FFFFFF"/>
                </a:solidFill>
                <a:latin typeface="Poppins Bold"/>
                <a:ea typeface="Poppins Bold"/>
                <a:cs typeface="Poppins Bold"/>
                <a:sym typeface="Poppins Bold"/>
              </a:rPr>
              <a:t>SUM()</a:t>
            </a:r>
          </a:p>
        </p:txBody>
      </p:sp>
      <p:sp>
        <p:nvSpPr>
          <p:cNvPr id="49" name="TextBox 49"/>
          <p:cNvSpPr txBox="1"/>
          <p:nvPr/>
        </p:nvSpPr>
        <p:spPr>
          <a:xfrm>
            <a:off x="17047" y="4829211"/>
            <a:ext cx="2612157" cy="243656"/>
          </a:xfrm>
          <a:prstGeom prst="rect">
            <a:avLst/>
          </a:prstGeom>
        </p:spPr>
        <p:txBody>
          <a:bodyPr lIns="0" tIns="0" rIns="0" bIns="0" rtlCol="0" anchor="t">
            <a:spAutoFit/>
          </a:bodyPr>
          <a:lstStyle/>
          <a:p>
            <a:pPr algn="ctr" defTabSz="609630">
              <a:lnSpc>
                <a:spcPts val="1919"/>
              </a:lnSpc>
            </a:pPr>
            <a:r>
              <a:rPr lang="en-US" sz="1599" b="1">
                <a:solidFill>
                  <a:srgbClr val="FFFFFF"/>
                </a:solidFill>
                <a:latin typeface="Poppins Bold"/>
                <a:ea typeface="Poppins Bold"/>
                <a:cs typeface="Poppins Bold"/>
                <a:sym typeface="Poppins Bold"/>
              </a:rPr>
              <a:t>CASE</a:t>
            </a:r>
          </a:p>
        </p:txBody>
      </p:sp>
      <p:sp>
        <p:nvSpPr>
          <p:cNvPr id="50" name="TextBox 50"/>
          <p:cNvSpPr txBox="1"/>
          <p:nvPr/>
        </p:nvSpPr>
        <p:spPr>
          <a:xfrm>
            <a:off x="17047" y="5720576"/>
            <a:ext cx="2612157" cy="243656"/>
          </a:xfrm>
          <a:prstGeom prst="rect">
            <a:avLst/>
          </a:prstGeom>
        </p:spPr>
        <p:txBody>
          <a:bodyPr lIns="0" tIns="0" rIns="0" bIns="0" rtlCol="0" anchor="t">
            <a:spAutoFit/>
          </a:bodyPr>
          <a:lstStyle/>
          <a:p>
            <a:pPr algn="ctr" defTabSz="609630">
              <a:lnSpc>
                <a:spcPts val="1919"/>
              </a:lnSpc>
            </a:pPr>
            <a:r>
              <a:rPr lang="en-US" sz="1599" b="1">
                <a:solidFill>
                  <a:srgbClr val="FFFFFF"/>
                </a:solidFill>
                <a:latin typeface="Poppins Bold"/>
                <a:ea typeface="Poppins Bold"/>
                <a:cs typeface="Poppins Bold"/>
                <a:sym typeface="Poppins Bold"/>
              </a:rPr>
              <a:t>JOIN</a:t>
            </a:r>
          </a:p>
        </p:txBody>
      </p:sp>
      <p:grpSp>
        <p:nvGrpSpPr>
          <p:cNvPr id="51" name="Group 51"/>
          <p:cNvGrpSpPr/>
          <p:nvPr/>
        </p:nvGrpSpPr>
        <p:grpSpPr>
          <a:xfrm>
            <a:off x="6111785" y="3682339"/>
            <a:ext cx="2788735" cy="540017"/>
            <a:chOff x="0" y="0"/>
            <a:chExt cx="1101722" cy="213340"/>
          </a:xfrm>
        </p:grpSpPr>
        <p:sp>
          <p:nvSpPr>
            <p:cNvPr id="52" name="Freeform 52"/>
            <p:cNvSpPr/>
            <p:nvPr/>
          </p:nvSpPr>
          <p:spPr>
            <a:xfrm>
              <a:off x="0" y="0"/>
              <a:ext cx="1101722" cy="213340"/>
            </a:xfrm>
            <a:custGeom>
              <a:avLst/>
              <a:gdLst/>
              <a:ahLst/>
              <a:cxnLst/>
              <a:rect l="l" t="t" r="r" b="b"/>
              <a:pathLst>
                <a:path w="1101722" h="213340">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sp>
        <p:sp>
          <p:nvSpPr>
            <p:cNvPr id="53" name="TextBox 53"/>
            <p:cNvSpPr txBox="1"/>
            <p:nvPr/>
          </p:nvSpPr>
          <p:spPr>
            <a:xfrm>
              <a:off x="0" y="-66675"/>
              <a:ext cx="1101722" cy="280015"/>
            </a:xfrm>
            <a:prstGeom prst="rect">
              <a:avLst/>
            </a:prstGeom>
          </p:spPr>
          <p:txBody>
            <a:bodyPr lIns="33867" tIns="33867" rIns="33867" bIns="33867" rtlCol="0" anchor="ctr"/>
            <a:lstStyle/>
            <a:p>
              <a:pPr algn="ctr" defTabSz="609630">
                <a:lnSpc>
                  <a:spcPts val="2101"/>
                </a:lnSpc>
              </a:pPr>
              <a:endParaRPr sz="1200">
                <a:solidFill>
                  <a:prstClr val="black"/>
                </a:solidFill>
                <a:latin typeface="Calibri"/>
              </a:endParaRPr>
            </a:p>
          </p:txBody>
        </p:sp>
      </p:grpSp>
      <p:grpSp>
        <p:nvGrpSpPr>
          <p:cNvPr id="54" name="Group 54"/>
          <p:cNvGrpSpPr/>
          <p:nvPr/>
        </p:nvGrpSpPr>
        <p:grpSpPr>
          <a:xfrm>
            <a:off x="6111785" y="2879501"/>
            <a:ext cx="2788735" cy="540017"/>
            <a:chOff x="0" y="0"/>
            <a:chExt cx="1101722" cy="213340"/>
          </a:xfrm>
        </p:grpSpPr>
        <p:sp>
          <p:nvSpPr>
            <p:cNvPr id="55" name="Freeform 55"/>
            <p:cNvSpPr/>
            <p:nvPr/>
          </p:nvSpPr>
          <p:spPr>
            <a:xfrm>
              <a:off x="0" y="0"/>
              <a:ext cx="1101722" cy="213340"/>
            </a:xfrm>
            <a:custGeom>
              <a:avLst/>
              <a:gdLst/>
              <a:ahLst/>
              <a:cxnLst/>
              <a:rect l="l" t="t" r="r" b="b"/>
              <a:pathLst>
                <a:path w="1101722" h="213340">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sp>
        <p:sp>
          <p:nvSpPr>
            <p:cNvPr id="56" name="TextBox 56"/>
            <p:cNvSpPr txBox="1"/>
            <p:nvPr/>
          </p:nvSpPr>
          <p:spPr>
            <a:xfrm>
              <a:off x="0" y="-66675"/>
              <a:ext cx="1101722" cy="280015"/>
            </a:xfrm>
            <a:prstGeom prst="rect">
              <a:avLst/>
            </a:prstGeom>
          </p:spPr>
          <p:txBody>
            <a:bodyPr lIns="33867" tIns="33867" rIns="33867" bIns="33867" rtlCol="0" anchor="ctr"/>
            <a:lstStyle/>
            <a:p>
              <a:pPr algn="ctr" defTabSz="609630">
                <a:lnSpc>
                  <a:spcPts val="2101"/>
                </a:lnSpc>
              </a:pPr>
              <a:endParaRPr sz="1200">
                <a:solidFill>
                  <a:prstClr val="black"/>
                </a:solidFill>
                <a:latin typeface="Calibri"/>
              </a:endParaRPr>
            </a:p>
          </p:txBody>
        </p:sp>
      </p:grpSp>
      <p:grpSp>
        <p:nvGrpSpPr>
          <p:cNvPr id="57" name="Group 57"/>
          <p:cNvGrpSpPr/>
          <p:nvPr/>
        </p:nvGrpSpPr>
        <p:grpSpPr>
          <a:xfrm>
            <a:off x="6111785" y="2076664"/>
            <a:ext cx="2788735" cy="540017"/>
            <a:chOff x="0" y="0"/>
            <a:chExt cx="1101722" cy="213340"/>
          </a:xfrm>
        </p:grpSpPr>
        <p:sp>
          <p:nvSpPr>
            <p:cNvPr id="58" name="Freeform 58"/>
            <p:cNvSpPr/>
            <p:nvPr/>
          </p:nvSpPr>
          <p:spPr>
            <a:xfrm>
              <a:off x="0" y="0"/>
              <a:ext cx="1101722" cy="213340"/>
            </a:xfrm>
            <a:custGeom>
              <a:avLst/>
              <a:gdLst/>
              <a:ahLst/>
              <a:cxnLst/>
              <a:rect l="l" t="t" r="r" b="b"/>
              <a:pathLst>
                <a:path w="1101722" h="213340">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sp>
        <p:sp>
          <p:nvSpPr>
            <p:cNvPr id="59" name="TextBox 59"/>
            <p:cNvSpPr txBox="1"/>
            <p:nvPr/>
          </p:nvSpPr>
          <p:spPr>
            <a:xfrm>
              <a:off x="0" y="-66675"/>
              <a:ext cx="1101722" cy="280015"/>
            </a:xfrm>
            <a:prstGeom prst="rect">
              <a:avLst/>
            </a:prstGeom>
          </p:spPr>
          <p:txBody>
            <a:bodyPr lIns="33867" tIns="33867" rIns="33867" bIns="33867" rtlCol="0" anchor="ctr"/>
            <a:lstStyle/>
            <a:p>
              <a:pPr algn="ctr" defTabSz="609630">
                <a:lnSpc>
                  <a:spcPts val="2101"/>
                </a:lnSpc>
              </a:pPr>
              <a:endParaRPr sz="1200">
                <a:solidFill>
                  <a:prstClr val="black"/>
                </a:solidFill>
                <a:latin typeface="Calibri"/>
              </a:endParaRPr>
            </a:p>
          </p:txBody>
        </p:sp>
      </p:grpSp>
      <p:grpSp>
        <p:nvGrpSpPr>
          <p:cNvPr id="60" name="Group 60"/>
          <p:cNvGrpSpPr/>
          <p:nvPr/>
        </p:nvGrpSpPr>
        <p:grpSpPr>
          <a:xfrm>
            <a:off x="6111785" y="5381450"/>
            <a:ext cx="2788735" cy="540017"/>
            <a:chOff x="0" y="0"/>
            <a:chExt cx="1101722" cy="213340"/>
          </a:xfrm>
        </p:grpSpPr>
        <p:sp>
          <p:nvSpPr>
            <p:cNvPr id="61" name="Freeform 61"/>
            <p:cNvSpPr/>
            <p:nvPr/>
          </p:nvSpPr>
          <p:spPr>
            <a:xfrm>
              <a:off x="0" y="0"/>
              <a:ext cx="1101722" cy="213340"/>
            </a:xfrm>
            <a:custGeom>
              <a:avLst/>
              <a:gdLst/>
              <a:ahLst/>
              <a:cxnLst/>
              <a:rect l="l" t="t" r="r" b="b"/>
              <a:pathLst>
                <a:path w="1101722" h="213340">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sp>
        <p:sp>
          <p:nvSpPr>
            <p:cNvPr id="62" name="TextBox 62"/>
            <p:cNvSpPr txBox="1"/>
            <p:nvPr/>
          </p:nvSpPr>
          <p:spPr>
            <a:xfrm>
              <a:off x="0" y="-66675"/>
              <a:ext cx="1101722" cy="280015"/>
            </a:xfrm>
            <a:prstGeom prst="rect">
              <a:avLst/>
            </a:prstGeom>
          </p:spPr>
          <p:txBody>
            <a:bodyPr lIns="33867" tIns="33867" rIns="33867" bIns="33867" rtlCol="0" anchor="ctr"/>
            <a:lstStyle/>
            <a:p>
              <a:pPr algn="ctr" defTabSz="609630">
                <a:lnSpc>
                  <a:spcPts val="2101"/>
                </a:lnSpc>
              </a:pPr>
              <a:endParaRPr sz="1200">
                <a:solidFill>
                  <a:prstClr val="black"/>
                </a:solidFill>
                <a:latin typeface="Calibri"/>
              </a:endParaRPr>
            </a:p>
          </p:txBody>
        </p:sp>
      </p:grpSp>
      <p:grpSp>
        <p:nvGrpSpPr>
          <p:cNvPr id="63" name="Group 63"/>
          <p:cNvGrpSpPr/>
          <p:nvPr/>
        </p:nvGrpSpPr>
        <p:grpSpPr>
          <a:xfrm>
            <a:off x="6111785" y="4555233"/>
            <a:ext cx="2788735" cy="540017"/>
            <a:chOff x="0" y="0"/>
            <a:chExt cx="1101722" cy="213340"/>
          </a:xfrm>
        </p:grpSpPr>
        <p:sp>
          <p:nvSpPr>
            <p:cNvPr id="64" name="Freeform 64"/>
            <p:cNvSpPr/>
            <p:nvPr/>
          </p:nvSpPr>
          <p:spPr>
            <a:xfrm>
              <a:off x="0" y="0"/>
              <a:ext cx="1101722" cy="213340"/>
            </a:xfrm>
            <a:custGeom>
              <a:avLst/>
              <a:gdLst/>
              <a:ahLst/>
              <a:cxnLst/>
              <a:rect l="l" t="t" r="r" b="b"/>
              <a:pathLst>
                <a:path w="1101722" h="213340">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sp>
        <p:sp>
          <p:nvSpPr>
            <p:cNvPr id="65" name="TextBox 65"/>
            <p:cNvSpPr txBox="1"/>
            <p:nvPr/>
          </p:nvSpPr>
          <p:spPr>
            <a:xfrm>
              <a:off x="0" y="-66675"/>
              <a:ext cx="1101722" cy="280015"/>
            </a:xfrm>
            <a:prstGeom prst="rect">
              <a:avLst/>
            </a:prstGeom>
          </p:spPr>
          <p:txBody>
            <a:bodyPr lIns="33867" tIns="33867" rIns="33867" bIns="33867" rtlCol="0" anchor="ctr"/>
            <a:lstStyle/>
            <a:p>
              <a:pPr algn="ctr" defTabSz="609630">
                <a:lnSpc>
                  <a:spcPts val="2101"/>
                </a:lnSpc>
              </a:pPr>
              <a:endParaRPr sz="1200">
                <a:solidFill>
                  <a:prstClr val="black"/>
                </a:solidFill>
                <a:latin typeface="Calibri"/>
              </a:endParaRPr>
            </a:p>
          </p:txBody>
        </p:sp>
      </p:grpSp>
      <p:grpSp>
        <p:nvGrpSpPr>
          <p:cNvPr id="66" name="Group 66"/>
          <p:cNvGrpSpPr/>
          <p:nvPr/>
        </p:nvGrpSpPr>
        <p:grpSpPr>
          <a:xfrm>
            <a:off x="9116419" y="3682339"/>
            <a:ext cx="2788735" cy="540017"/>
            <a:chOff x="0" y="0"/>
            <a:chExt cx="1101722" cy="213340"/>
          </a:xfrm>
        </p:grpSpPr>
        <p:sp>
          <p:nvSpPr>
            <p:cNvPr id="67" name="Freeform 67"/>
            <p:cNvSpPr/>
            <p:nvPr/>
          </p:nvSpPr>
          <p:spPr>
            <a:xfrm>
              <a:off x="0" y="0"/>
              <a:ext cx="1101722" cy="213340"/>
            </a:xfrm>
            <a:custGeom>
              <a:avLst/>
              <a:gdLst/>
              <a:ahLst/>
              <a:cxnLst/>
              <a:rect l="l" t="t" r="r" b="b"/>
              <a:pathLst>
                <a:path w="1101722" h="213340">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sp>
        <p:sp>
          <p:nvSpPr>
            <p:cNvPr id="68" name="TextBox 68"/>
            <p:cNvSpPr txBox="1"/>
            <p:nvPr/>
          </p:nvSpPr>
          <p:spPr>
            <a:xfrm>
              <a:off x="0" y="-66675"/>
              <a:ext cx="1101722" cy="280015"/>
            </a:xfrm>
            <a:prstGeom prst="rect">
              <a:avLst/>
            </a:prstGeom>
          </p:spPr>
          <p:txBody>
            <a:bodyPr lIns="33867" tIns="33867" rIns="33867" bIns="33867" rtlCol="0" anchor="ctr"/>
            <a:lstStyle/>
            <a:p>
              <a:pPr algn="ctr" defTabSz="609630">
                <a:lnSpc>
                  <a:spcPts val="2101"/>
                </a:lnSpc>
              </a:pPr>
              <a:endParaRPr sz="1200">
                <a:solidFill>
                  <a:prstClr val="black"/>
                </a:solidFill>
                <a:latin typeface="Calibri"/>
              </a:endParaRPr>
            </a:p>
          </p:txBody>
        </p:sp>
      </p:grpSp>
      <p:grpSp>
        <p:nvGrpSpPr>
          <p:cNvPr id="69" name="Group 69"/>
          <p:cNvGrpSpPr/>
          <p:nvPr/>
        </p:nvGrpSpPr>
        <p:grpSpPr>
          <a:xfrm>
            <a:off x="9116419" y="2879501"/>
            <a:ext cx="2788735" cy="540017"/>
            <a:chOff x="0" y="0"/>
            <a:chExt cx="1101722" cy="213340"/>
          </a:xfrm>
        </p:grpSpPr>
        <p:sp>
          <p:nvSpPr>
            <p:cNvPr id="70" name="Freeform 70"/>
            <p:cNvSpPr/>
            <p:nvPr/>
          </p:nvSpPr>
          <p:spPr>
            <a:xfrm>
              <a:off x="0" y="0"/>
              <a:ext cx="1101722" cy="213340"/>
            </a:xfrm>
            <a:custGeom>
              <a:avLst/>
              <a:gdLst/>
              <a:ahLst/>
              <a:cxnLst/>
              <a:rect l="l" t="t" r="r" b="b"/>
              <a:pathLst>
                <a:path w="1101722" h="213340">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sp>
        <p:sp>
          <p:nvSpPr>
            <p:cNvPr id="71" name="TextBox 71"/>
            <p:cNvSpPr txBox="1"/>
            <p:nvPr/>
          </p:nvSpPr>
          <p:spPr>
            <a:xfrm>
              <a:off x="0" y="-66675"/>
              <a:ext cx="1101722" cy="280015"/>
            </a:xfrm>
            <a:prstGeom prst="rect">
              <a:avLst/>
            </a:prstGeom>
          </p:spPr>
          <p:txBody>
            <a:bodyPr lIns="33867" tIns="33867" rIns="33867" bIns="33867" rtlCol="0" anchor="ctr"/>
            <a:lstStyle/>
            <a:p>
              <a:pPr algn="ctr" defTabSz="609630">
                <a:lnSpc>
                  <a:spcPts val="2101"/>
                </a:lnSpc>
              </a:pPr>
              <a:endParaRPr sz="1200">
                <a:solidFill>
                  <a:prstClr val="black"/>
                </a:solidFill>
                <a:latin typeface="Calibri"/>
              </a:endParaRPr>
            </a:p>
          </p:txBody>
        </p:sp>
      </p:grpSp>
      <p:grpSp>
        <p:nvGrpSpPr>
          <p:cNvPr id="72" name="Group 72"/>
          <p:cNvGrpSpPr/>
          <p:nvPr/>
        </p:nvGrpSpPr>
        <p:grpSpPr>
          <a:xfrm>
            <a:off x="9116419" y="2076664"/>
            <a:ext cx="2788735" cy="540017"/>
            <a:chOff x="0" y="0"/>
            <a:chExt cx="1101722" cy="213340"/>
          </a:xfrm>
        </p:grpSpPr>
        <p:sp>
          <p:nvSpPr>
            <p:cNvPr id="73" name="Freeform 73"/>
            <p:cNvSpPr/>
            <p:nvPr/>
          </p:nvSpPr>
          <p:spPr>
            <a:xfrm>
              <a:off x="0" y="0"/>
              <a:ext cx="1101722" cy="213340"/>
            </a:xfrm>
            <a:custGeom>
              <a:avLst/>
              <a:gdLst/>
              <a:ahLst/>
              <a:cxnLst/>
              <a:rect l="l" t="t" r="r" b="b"/>
              <a:pathLst>
                <a:path w="1101722" h="213340">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sp>
        <p:sp>
          <p:nvSpPr>
            <p:cNvPr id="74" name="TextBox 74"/>
            <p:cNvSpPr txBox="1"/>
            <p:nvPr/>
          </p:nvSpPr>
          <p:spPr>
            <a:xfrm>
              <a:off x="0" y="-66675"/>
              <a:ext cx="1101722" cy="280015"/>
            </a:xfrm>
            <a:prstGeom prst="rect">
              <a:avLst/>
            </a:prstGeom>
          </p:spPr>
          <p:txBody>
            <a:bodyPr lIns="33867" tIns="33867" rIns="33867" bIns="33867" rtlCol="0" anchor="ctr"/>
            <a:lstStyle/>
            <a:p>
              <a:pPr algn="ctr" defTabSz="609630">
                <a:lnSpc>
                  <a:spcPts val="2101"/>
                </a:lnSpc>
              </a:pPr>
              <a:endParaRPr sz="1200">
                <a:solidFill>
                  <a:prstClr val="black"/>
                </a:solidFill>
                <a:latin typeface="Calibri"/>
              </a:endParaRPr>
            </a:p>
          </p:txBody>
        </p:sp>
      </p:grpSp>
      <p:grpSp>
        <p:nvGrpSpPr>
          <p:cNvPr id="75" name="Group 75"/>
          <p:cNvGrpSpPr/>
          <p:nvPr/>
        </p:nvGrpSpPr>
        <p:grpSpPr>
          <a:xfrm>
            <a:off x="9116419" y="5381450"/>
            <a:ext cx="2788735" cy="540017"/>
            <a:chOff x="0" y="0"/>
            <a:chExt cx="1101722" cy="213340"/>
          </a:xfrm>
        </p:grpSpPr>
        <p:sp>
          <p:nvSpPr>
            <p:cNvPr id="76" name="Freeform 76"/>
            <p:cNvSpPr/>
            <p:nvPr/>
          </p:nvSpPr>
          <p:spPr>
            <a:xfrm>
              <a:off x="0" y="0"/>
              <a:ext cx="1101722" cy="213340"/>
            </a:xfrm>
            <a:custGeom>
              <a:avLst/>
              <a:gdLst/>
              <a:ahLst/>
              <a:cxnLst/>
              <a:rect l="l" t="t" r="r" b="b"/>
              <a:pathLst>
                <a:path w="1101722" h="213340">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sp>
        <p:sp>
          <p:nvSpPr>
            <p:cNvPr id="77" name="TextBox 77"/>
            <p:cNvSpPr txBox="1"/>
            <p:nvPr/>
          </p:nvSpPr>
          <p:spPr>
            <a:xfrm>
              <a:off x="0" y="-66675"/>
              <a:ext cx="1101722" cy="280015"/>
            </a:xfrm>
            <a:prstGeom prst="rect">
              <a:avLst/>
            </a:prstGeom>
          </p:spPr>
          <p:txBody>
            <a:bodyPr lIns="33867" tIns="33867" rIns="33867" bIns="33867" rtlCol="0" anchor="ctr"/>
            <a:lstStyle/>
            <a:p>
              <a:pPr algn="ctr" defTabSz="609630">
                <a:lnSpc>
                  <a:spcPts val="2101"/>
                </a:lnSpc>
              </a:pPr>
              <a:endParaRPr sz="1200">
                <a:solidFill>
                  <a:prstClr val="black"/>
                </a:solidFill>
                <a:latin typeface="Calibri"/>
              </a:endParaRPr>
            </a:p>
          </p:txBody>
        </p:sp>
      </p:grpSp>
      <p:grpSp>
        <p:nvGrpSpPr>
          <p:cNvPr id="78" name="Group 78"/>
          <p:cNvGrpSpPr/>
          <p:nvPr/>
        </p:nvGrpSpPr>
        <p:grpSpPr>
          <a:xfrm>
            <a:off x="9116419" y="4555233"/>
            <a:ext cx="2788735" cy="540017"/>
            <a:chOff x="0" y="0"/>
            <a:chExt cx="1101722" cy="213340"/>
          </a:xfrm>
        </p:grpSpPr>
        <p:sp>
          <p:nvSpPr>
            <p:cNvPr id="79" name="Freeform 79"/>
            <p:cNvSpPr/>
            <p:nvPr/>
          </p:nvSpPr>
          <p:spPr>
            <a:xfrm>
              <a:off x="0" y="0"/>
              <a:ext cx="1101722" cy="213340"/>
            </a:xfrm>
            <a:custGeom>
              <a:avLst/>
              <a:gdLst/>
              <a:ahLst/>
              <a:cxnLst/>
              <a:rect l="l" t="t" r="r" b="b"/>
              <a:pathLst>
                <a:path w="1101722" h="213340">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sp>
        <p:sp>
          <p:nvSpPr>
            <p:cNvPr id="80" name="TextBox 80"/>
            <p:cNvSpPr txBox="1"/>
            <p:nvPr/>
          </p:nvSpPr>
          <p:spPr>
            <a:xfrm>
              <a:off x="0" y="-66675"/>
              <a:ext cx="1101722" cy="280015"/>
            </a:xfrm>
            <a:prstGeom prst="rect">
              <a:avLst/>
            </a:prstGeom>
          </p:spPr>
          <p:txBody>
            <a:bodyPr lIns="33867" tIns="33867" rIns="33867" bIns="33867" rtlCol="0" anchor="ctr"/>
            <a:lstStyle/>
            <a:p>
              <a:pPr algn="ctr" defTabSz="609630">
                <a:lnSpc>
                  <a:spcPts val="2101"/>
                </a:lnSpc>
              </a:pPr>
              <a:endParaRPr sz="1200">
                <a:solidFill>
                  <a:prstClr val="black"/>
                </a:solidFill>
                <a:latin typeface="Calibri"/>
              </a:endParaRPr>
            </a:p>
          </p:txBody>
        </p:sp>
      </p:grpSp>
      <p:sp>
        <p:nvSpPr>
          <p:cNvPr id="81" name="TextBox 81"/>
          <p:cNvSpPr txBox="1"/>
          <p:nvPr/>
        </p:nvSpPr>
        <p:spPr>
          <a:xfrm>
            <a:off x="3194806" y="2213322"/>
            <a:ext cx="2612157" cy="243656"/>
          </a:xfrm>
          <a:prstGeom prst="rect">
            <a:avLst/>
          </a:prstGeom>
        </p:spPr>
        <p:txBody>
          <a:bodyPr lIns="0" tIns="0" rIns="0" bIns="0" rtlCol="0" anchor="t">
            <a:spAutoFit/>
          </a:bodyPr>
          <a:lstStyle/>
          <a:p>
            <a:pPr algn="ctr" defTabSz="609630">
              <a:lnSpc>
                <a:spcPts val="1919"/>
              </a:lnSpc>
            </a:pPr>
            <a:r>
              <a:rPr lang="en-US" sz="1599" b="1">
                <a:solidFill>
                  <a:srgbClr val="FFFFFF"/>
                </a:solidFill>
                <a:latin typeface="Poppins Bold"/>
                <a:ea typeface="Poppins Bold"/>
                <a:cs typeface="Poppins Bold"/>
                <a:sym typeface="Poppins Bold"/>
              </a:rPr>
              <a:t>ON</a:t>
            </a:r>
          </a:p>
        </p:txBody>
      </p:sp>
      <p:sp>
        <p:nvSpPr>
          <p:cNvPr id="82" name="TextBox 82"/>
          <p:cNvSpPr txBox="1"/>
          <p:nvPr/>
        </p:nvSpPr>
        <p:spPr>
          <a:xfrm>
            <a:off x="3194806" y="3016160"/>
            <a:ext cx="2612157" cy="243656"/>
          </a:xfrm>
          <a:prstGeom prst="rect">
            <a:avLst/>
          </a:prstGeom>
        </p:spPr>
        <p:txBody>
          <a:bodyPr lIns="0" tIns="0" rIns="0" bIns="0" rtlCol="0" anchor="t">
            <a:spAutoFit/>
          </a:bodyPr>
          <a:lstStyle/>
          <a:p>
            <a:pPr algn="ctr" defTabSz="609630">
              <a:lnSpc>
                <a:spcPts val="1919"/>
              </a:lnSpc>
            </a:pPr>
            <a:r>
              <a:rPr lang="en-US" sz="1599" b="1">
                <a:solidFill>
                  <a:srgbClr val="FFFFFF"/>
                </a:solidFill>
                <a:latin typeface="Poppins Bold"/>
                <a:ea typeface="Poppins Bold"/>
                <a:cs typeface="Poppins Bold"/>
                <a:sym typeface="Poppins Bold"/>
              </a:rPr>
              <a:t>ORDER BY</a:t>
            </a:r>
          </a:p>
        </p:txBody>
      </p:sp>
      <p:sp>
        <p:nvSpPr>
          <p:cNvPr id="83" name="TextBox 83"/>
          <p:cNvSpPr txBox="1"/>
          <p:nvPr/>
        </p:nvSpPr>
        <p:spPr>
          <a:xfrm>
            <a:off x="3194806" y="3818998"/>
            <a:ext cx="2612157" cy="243656"/>
          </a:xfrm>
          <a:prstGeom prst="rect">
            <a:avLst/>
          </a:prstGeom>
        </p:spPr>
        <p:txBody>
          <a:bodyPr lIns="0" tIns="0" rIns="0" bIns="0" rtlCol="0" anchor="t">
            <a:spAutoFit/>
          </a:bodyPr>
          <a:lstStyle/>
          <a:p>
            <a:pPr algn="ctr" defTabSz="609630">
              <a:lnSpc>
                <a:spcPts val="1919"/>
              </a:lnSpc>
            </a:pPr>
            <a:r>
              <a:rPr lang="en-US" sz="1599" b="1">
                <a:solidFill>
                  <a:srgbClr val="FFFFFF"/>
                </a:solidFill>
                <a:latin typeface="Poppins Bold"/>
                <a:ea typeface="Poppins Bold"/>
                <a:cs typeface="Poppins Bold"/>
                <a:sym typeface="Poppins Bold"/>
              </a:rPr>
              <a:t>GROUP BY</a:t>
            </a:r>
          </a:p>
        </p:txBody>
      </p:sp>
      <p:sp>
        <p:nvSpPr>
          <p:cNvPr id="84" name="TextBox 84"/>
          <p:cNvSpPr txBox="1"/>
          <p:nvPr/>
        </p:nvSpPr>
        <p:spPr>
          <a:xfrm>
            <a:off x="3194806" y="4733974"/>
            <a:ext cx="2612157" cy="243656"/>
          </a:xfrm>
          <a:prstGeom prst="rect">
            <a:avLst/>
          </a:prstGeom>
        </p:spPr>
        <p:txBody>
          <a:bodyPr lIns="0" tIns="0" rIns="0" bIns="0" rtlCol="0" anchor="t">
            <a:spAutoFit/>
          </a:bodyPr>
          <a:lstStyle/>
          <a:p>
            <a:pPr algn="ctr" defTabSz="609630">
              <a:lnSpc>
                <a:spcPts val="1919"/>
              </a:lnSpc>
            </a:pPr>
            <a:r>
              <a:rPr lang="en-US" sz="1599" b="1">
                <a:solidFill>
                  <a:srgbClr val="FFFFFF"/>
                </a:solidFill>
                <a:latin typeface="Poppins Bold"/>
                <a:ea typeface="Poppins Bold"/>
                <a:cs typeface="Poppins Bold"/>
                <a:sym typeface="Poppins Bold"/>
              </a:rPr>
              <a:t>MAX()</a:t>
            </a:r>
          </a:p>
        </p:txBody>
      </p:sp>
      <p:sp>
        <p:nvSpPr>
          <p:cNvPr id="85" name="TextBox 85"/>
          <p:cNvSpPr txBox="1"/>
          <p:nvPr/>
        </p:nvSpPr>
        <p:spPr>
          <a:xfrm>
            <a:off x="3194806" y="5531019"/>
            <a:ext cx="2612157" cy="243656"/>
          </a:xfrm>
          <a:prstGeom prst="rect">
            <a:avLst/>
          </a:prstGeom>
        </p:spPr>
        <p:txBody>
          <a:bodyPr lIns="0" tIns="0" rIns="0" bIns="0" rtlCol="0" anchor="t">
            <a:spAutoFit/>
          </a:bodyPr>
          <a:lstStyle/>
          <a:p>
            <a:pPr algn="ctr" defTabSz="609630">
              <a:lnSpc>
                <a:spcPts val="1919"/>
              </a:lnSpc>
            </a:pPr>
            <a:r>
              <a:rPr lang="en-US" sz="1599" b="1">
                <a:solidFill>
                  <a:srgbClr val="FFFFFF"/>
                </a:solidFill>
                <a:latin typeface="Poppins Bold"/>
                <a:ea typeface="Poppins Bold"/>
                <a:cs typeface="Poppins Bold"/>
                <a:sym typeface="Poppins Bold"/>
              </a:rPr>
              <a:t>ROW_NUMBER</a:t>
            </a:r>
          </a:p>
        </p:txBody>
      </p:sp>
      <p:sp>
        <p:nvSpPr>
          <p:cNvPr id="86" name="TextBox 86"/>
          <p:cNvSpPr txBox="1"/>
          <p:nvPr/>
        </p:nvSpPr>
        <p:spPr>
          <a:xfrm>
            <a:off x="6202095" y="2209170"/>
            <a:ext cx="2612157" cy="243656"/>
          </a:xfrm>
          <a:prstGeom prst="rect">
            <a:avLst/>
          </a:prstGeom>
        </p:spPr>
        <p:txBody>
          <a:bodyPr lIns="0" tIns="0" rIns="0" bIns="0" rtlCol="0" anchor="t">
            <a:spAutoFit/>
          </a:bodyPr>
          <a:lstStyle/>
          <a:p>
            <a:pPr algn="ctr" defTabSz="609630">
              <a:lnSpc>
                <a:spcPts val="1919"/>
              </a:lnSpc>
            </a:pPr>
            <a:r>
              <a:rPr lang="en-US" sz="1599" b="1">
                <a:solidFill>
                  <a:srgbClr val="FFFFFF"/>
                </a:solidFill>
                <a:latin typeface="Poppins Bold"/>
                <a:ea typeface="Poppins Bold"/>
                <a:cs typeface="Poppins Bold"/>
                <a:sym typeface="Poppins Bold"/>
              </a:rPr>
              <a:t>SELECT</a:t>
            </a:r>
          </a:p>
        </p:txBody>
      </p:sp>
      <p:sp>
        <p:nvSpPr>
          <p:cNvPr id="87" name="TextBox 87"/>
          <p:cNvSpPr txBox="1"/>
          <p:nvPr/>
        </p:nvSpPr>
        <p:spPr>
          <a:xfrm>
            <a:off x="6202095" y="3032829"/>
            <a:ext cx="2612157" cy="243656"/>
          </a:xfrm>
          <a:prstGeom prst="rect">
            <a:avLst/>
          </a:prstGeom>
        </p:spPr>
        <p:txBody>
          <a:bodyPr lIns="0" tIns="0" rIns="0" bIns="0" rtlCol="0" anchor="t">
            <a:spAutoFit/>
          </a:bodyPr>
          <a:lstStyle/>
          <a:p>
            <a:pPr algn="ctr" defTabSz="609630">
              <a:lnSpc>
                <a:spcPts val="1919"/>
              </a:lnSpc>
            </a:pPr>
            <a:r>
              <a:rPr lang="en-US" sz="1599" b="1">
                <a:solidFill>
                  <a:srgbClr val="FFFFFF"/>
                </a:solidFill>
                <a:latin typeface="Poppins Bold"/>
                <a:ea typeface="Poppins Bold"/>
                <a:cs typeface="Poppins Bold"/>
                <a:sym typeface="Poppins Bold"/>
              </a:rPr>
              <a:t>PARTITION BY</a:t>
            </a:r>
          </a:p>
        </p:txBody>
      </p:sp>
      <p:sp>
        <p:nvSpPr>
          <p:cNvPr id="88" name="TextBox 88"/>
          <p:cNvSpPr txBox="1"/>
          <p:nvPr/>
        </p:nvSpPr>
        <p:spPr>
          <a:xfrm>
            <a:off x="6202095" y="3874337"/>
            <a:ext cx="2612157" cy="243656"/>
          </a:xfrm>
          <a:prstGeom prst="rect">
            <a:avLst/>
          </a:prstGeom>
        </p:spPr>
        <p:txBody>
          <a:bodyPr lIns="0" tIns="0" rIns="0" bIns="0" rtlCol="0" anchor="t">
            <a:spAutoFit/>
          </a:bodyPr>
          <a:lstStyle/>
          <a:p>
            <a:pPr algn="ctr" defTabSz="609630">
              <a:lnSpc>
                <a:spcPts val="1919"/>
              </a:lnSpc>
            </a:pPr>
            <a:r>
              <a:rPr lang="en-US" sz="1599" b="1">
                <a:solidFill>
                  <a:srgbClr val="FFFFFF"/>
                </a:solidFill>
                <a:latin typeface="Poppins Bold"/>
                <a:ea typeface="Poppins Bold"/>
                <a:cs typeface="Poppins Bold"/>
                <a:sym typeface="Poppins Bold"/>
              </a:rPr>
              <a:t>OVER()</a:t>
            </a:r>
          </a:p>
        </p:txBody>
      </p:sp>
      <p:sp>
        <p:nvSpPr>
          <p:cNvPr id="89" name="TextBox 89"/>
          <p:cNvSpPr txBox="1"/>
          <p:nvPr/>
        </p:nvSpPr>
        <p:spPr>
          <a:xfrm>
            <a:off x="6200074" y="4691892"/>
            <a:ext cx="2612157" cy="243656"/>
          </a:xfrm>
          <a:prstGeom prst="rect">
            <a:avLst/>
          </a:prstGeom>
        </p:spPr>
        <p:txBody>
          <a:bodyPr lIns="0" tIns="0" rIns="0" bIns="0" rtlCol="0" anchor="t">
            <a:spAutoFit/>
          </a:bodyPr>
          <a:lstStyle/>
          <a:p>
            <a:pPr algn="ctr" defTabSz="609630">
              <a:lnSpc>
                <a:spcPts val="1919"/>
              </a:lnSpc>
            </a:pPr>
            <a:r>
              <a:rPr lang="en-US" sz="1599" b="1">
                <a:solidFill>
                  <a:srgbClr val="FFFFFF"/>
                </a:solidFill>
                <a:latin typeface="Poppins Bold"/>
                <a:ea typeface="Poppins Bold"/>
                <a:cs typeface="Poppins Bold"/>
                <a:sym typeface="Poppins Bold"/>
              </a:rPr>
              <a:t>WITH</a:t>
            </a:r>
          </a:p>
        </p:txBody>
      </p:sp>
      <p:sp>
        <p:nvSpPr>
          <p:cNvPr id="90" name="TextBox 90"/>
          <p:cNvSpPr txBox="1"/>
          <p:nvPr/>
        </p:nvSpPr>
        <p:spPr>
          <a:xfrm>
            <a:off x="6198053" y="5509446"/>
            <a:ext cx="2612157" cy="243656"/>
          </a:xfrm>
          <a:prstGeom prst="rect">
            <a:avLst/>
          </a:prstGeom>
        </p:spPr>
        <p:txBody>
          <a:bodyPr lIns="0" tIns="0" rIns="0" bIns="0" rtlCol="0" anchor="t">
            <a:spAutoFit/>
          </a:bodyPr>
          <a:lstStyle/>
          <a:p>
            <a:pPr algn="ctr" defTabSz="609630">
              <a:lnSpc>
                <a:spcPts val="1919"/>
              </a:lnSpc>
            </a:pPr>
            <a:r>
              <a:rPr lang="en-US" sz="1599" b="1">
                <a:solidFill>
                  <a:srgbClr val="FFFFFF"/>
                </a:solidFill>
                <a:latin typeface="Poppins Bold"/>
                <a:ea typeface="Poppins Bold"/>
                <a:cs typeface="Poppins Bold"/>
                <a:sym typeface="Poppins Bold"/>
              </a:rPr>
              <a:t>UPDATE</a:t>
            </a:r>
          </a:p>
        </p:txBody>
      </p:sp>
      <p:sp>
        <p:nvSpPr>
          <p:cNvPr id="91" name="TextBox 91"/>
          <p:cNvSpPr txBox="1"/>
          <p:nvPr/>
        </p:nvSpPr>
        <p:spPr>
          <a:xfrm>
            <a:off x="9376770" y="2209170"/>
            <a:ext cx="2612157" cy="243656"/>
          </a:xfrm>
          <a:prstGeom prst="rect">
            <a:avLst/>
          </a:prstGeom>
        </p:spPr>
        <p:txBody>
          <a:bodyPr lIns="0" tIns="0" rIns="0" bIns="0" rtlCol="0" anchor="t">
            <a:spAutoFit/>
          </a:bodyPr>
          <a:lstStyle/>
          <a:p>
            <a:pPr algn="ctr" defTabSz="609630">
              <a:lnSpc>
                <a:spcPts val="1919"/>
              </a:lnSpc>
            </a:pPr>
            <a:r>
              <a:rPr lang="en-US" sz="1599" b="1">
                <a:solidFill>
                  <a:srgbClr val="FFFFFF"/>
                </a:solidFill>
                <a:latin typeface="Poppins Bold"/>
                <a:ea typeface="Poppins Bold"/>
                <a:cs typeface="Poppins Bold"/>
                <a:sym typeface="Poppins Bold"/>
              </a:rPr>
              <a:t>ALTER TABLE</a:t>
            </a:r>
          </a:p>
        </p:txBody>
      </p:sp>
      <p:sp>
        <p:nvSpPr>
          <p:cNvPr id="92" name="TextBox 92"/>
          <p:cNvSpPr txBox="1"/>
          <p:nvPr/>
        </p:nvSpPr>
        <p:spPr>
          <a:xfrm>
            <a:off x="9319072" y="2992616"/>
            <a:ext cx="2612157" cy="243656"/>
          </a:xfrm>
          <a:prstGeom prst="rect">
            <a:avLst/>
          </a:prstGeom>
        </p:spPr>
        <p:txBody>
          <a:bodyPr lIns="0" tIns="0" rIns="0" bIns="0" rtlCol="0" anchor="t">
            <a:spAutoFit/>
          </a:bodyPr>
          <a:lstStyle/>
          <a:p>
            <a:pPr algn="ctr" defTabSz="609630">
              <a:lnSpc>
                <a:spcPts val="1919"/>
              </a:lnSpc>
            </a:pPr>
            <a:r>
              <a:rPr lang="en-US" sz="1599" b="1">
                <a:solidFill>
                  <a:srgbClr val="FFFFFF"/>
                </a:solidFill>
                <a:latin typeface="Poppins Bold"/>
                <a:ea typeface="Poppins Bold"/>
                <a:cs typeface="Poppins Bold"/>
                <a:sym typeface="Poppins Bold"/>
              </a:rPr>
              <a:t>ADD</a:t>
            </a:r>
          </a:p>
        </p:txBody>
      </p:sp>
      <p:sp>
        <p:nvSpPr>
          <p:cNvPr id="93" name="TextBox 93"/>
          <p:cNvSpPr txBox="1"/>
          <p:nvPr/>
        </p:nvSpPr>
        <p:spPr>
          <a:xfrm>
            <a:off x="9292997" y="3854026"/>
            <a:ext cx="2612157" cy="243656"/>
          </a:xfrm>
          <a:prstGeom prst="rect">
            <a:avLst/>
          </a:prstGeom>
        </p:spPr>
        <p:txBody>
          <a:bodyPr lIns="0" tIns="0" rIns="0" bIns="0" rtlCol="0" anchor="t">
            <a:spAutoFit/>
          </a:bodyPr>
          <a:lstStyle/>
          <a:p>
            <a:pPr algn="ctr" defTabSz="609630">
              <a:lnSpc>
                <a:spcPts val="1919"/>
              </a:lnSpc>
            </a:pPr>
            <a:r>
              <a:rPr lang="en-US" sz="1599" b="1">
                <a:solidFill>
                  <a:srgbClr val="FFFFFF"/>
                </a:solidFill>
                <a:latin typeface="Poppins Bold"/>
                <a:ea typeface="Poppins Bold"/>
                <a:cs typeface="Poppins Bold"/>
                <a:sym typeface="Poppins Bold"/>
              </a:rPr>
              <a:t>SET</a:t>
            </a:r>
          </a:p>
        </p:txBody>
      </p:sp>
      <p:sp>
        <p:nvSpPr>
          <p:cNvPr id="94" name="TextBox 94"/>
          <p:cNvSpPr txBox="1"/>
          <p:nvPr/>
        </p:nvSpPr>
        <p:spPr>
          <a:xfrm>
            <a:off x="9204708" y="4749406"/>
            <a:ext cx="2612157" cy="243656"/>
          </a:xfrm>
          <a:prstGeom prst="rect">
            <a:avLst/>
          </a:prstGeom>
        </p:spPr>
        <p:txBody>
          <a:bodyPr lIns="0" tIns="0" rIns="0" bIns="0" rtlCol="0" anchor="t">
            <a:spAutoFit/>
          </a:bodyPr>
          <a:lstStyle/>
          <a:p>
            <a:pPr algn="ctr" defTabSz="609630">
              <a:lnSpc>
                <a:spcPts val="1919"/>
              </a:lnSpc>
            </a:pPr>
            <a:r>
              <a:rPr lang="en-US" sz="1599" b="1">
                <a:solidFill>
                  <a:srgbClr val="FFFFFF"/>
                </a:solidFill>
                <a:latin typeface="Poppins Bold"/>
                <a:ea typeface="Poppins Bold"/>
                <a:cs typeface="Poppins Bold"/>
                <a:sym typeface="Poppins Bold"/>
              </a:rPr>
              <a:t>WHERE</a:t>
            </a:r>
          </a:p>
        </p:txBody>
      </p:sp>
      <p:sp>
        <p:nvSpPr>
          <p:cNvPr id="95" name="TextBox 95"/>
          <p:cNvSpPr txBox="1"/>
          <p:nvPr/>
        </p:nvSpPr>
        <p:spPr>
          <a:xfrm>
            <a:off x="9205320" y="5534778"/>
            <a:ext cx="2612157" cy="243656"/>
          </a:xfrm>
          <a:prstGeom prst="rect">
            <a:avLst/>
          </a:prstGeom>
        </p:spPr>
        <p:txBody>
          <a:bodyPr lIns="0" tIns="0" rIns="0" bIns="0" rtlCol="0" anchor="t">
            <a:spAutoFit/>
          </a:bodyPr>
          <a:lstStyle/>
          <a:p>
            <a:pPr algn="ctr" defTabSz="609630">
              <a:lnSpc>
                <a:spcPts val="1919"/>
              </a:lnSpc>
            </a:pPr>
            <a:r>
              <a:rPr lang="en-US" sz="1599" b="1">
                <a:solidFill>
                  <a:srgbClr val="FFFFFF"/>
                </a:solidFill>
                <a:latin typeface="Poppins Bold"/>
                <a:ea typeface="Poppins Bold"/>
                <a:cs typeface="Poppins Bold"/>
                <a:sym typeface="Poppins Bold"/>
              </a:rPr>
              <a:t>THEN</a:t>
            </a:r>
          </a:p>
        </p:txBody>
      </p:sp>
    </p:spTree>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290217" flipH="1">
            <a:off x="-320552" y="4267113"/>
            <a:ext cx="10653220" cy="7709057"/>
          </a:xfrm>
          <a:custGeom>
            <a:avLst/>
            <a:gdLst/>
            <a:ahLst/>
            <a:cxnLst/>
            <a:rect l="l" t="t" r="r" b="b"/>
            <a:pathLst>
              <a:path w="15979830" h="11563586">
                <a:moveTo>
                  <a:pt x="15979830" y="0"/>
                </a:moveTo>
                <a:lnTo>
                  <a:pt x="0" y="0"/>
                </a:lnTo>
                <a:lnTo>
                  <a:pt x="0" y="11563586"/>
                </a:lnTo>
                <a:lnTo>
                  <a:pt x="15979830" y="11563586"/>
                </a:lnTo>
                <a:lnTo>
                  <a:pt x="1597983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111786" y="79144"/>
            <a:ext cx="6414574" cy="6858000"/>
          </a:xfrm>
          <a:custGeom>
            <a:avLst/>
            <a:gdLst/>
            <a:ahLst/>
            <a:cxnLst/>
            <a:rect l="l" t="t" r="r" b="b"/>
            <a:pathLst>
              <a:path w="9621861" h="10287000">
                <a:moveTo>
                  <a:pt x="0" y="0"/>
                </a:moveTo>
                <a:lnTo>
                  <a:pt x="9621861" y="0"/>
                </a:lnTo>
                <a:lnTo>
                  <a:pt x="9621861" y="10287000"/>
                </a:lnTo>
                <a:lnTo>
                  <a:pt x="0" y="10287000"/>
                </a:lnTo>
                <a:lnTo>
                  <a:pt x="0" y="0"/>
                </a:lnTo>
                <a:close/>
              </a:path>
            </a:pathLst>
          </a:custGeom>
          <a:blipFill>
            <a:blip r:embed="rId4">
              <a:alphaModFix amt="31000"/>
            </a:blip>
            <a:stretch>
              <a:fillRect r="-52975" b="-91098"/>
            </a:stretch>
          </a:blipFill>
        </p:spPr>
      </p:sp>
      <p:sp>
        <p:nvSpPr>
          <p:cNvPr id="4" name="Freeform 4"/>
          <p:cNvSpPr/>
          <p:nvPr/>
        </p:nvSpPr>
        <p:spPr>
          <a:xfrm rot="-7187646">
            <a:off x="8033942" y="-1773965"/>
            <a:ext cx="6808029" cy="4926537"/>
          </a:xfrm>
          <a:custGeom>
            <a:avLst/>
            <a:gdLst/>
            <a:ahLst/>
            <a:cxnLst/>
            <a:rect l="l" t="t" r="r" b="b"/>
            <a:pathLst>
              <a:path w="10212044" h="7389806">
                <a:moveTo>
                  <a:pt x="0" y="0"/>
                </a:moveTo>
                <a:lnTo>
                  <a:pt x="10212044" y="0"/>
                </a:lnTo>
                <a:lnTo>
                  <a:pt x="10212044" y="7389806"/>
                </a:lnTo>
                <a:lnTo>
                  <a:pt x="0" y="738980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5400000">
            <a:off x="11100268" y="5796176"/>
            <a:ext cx="210101" cy="283919"/>
          </a:xfrm>
          <a:custGeom>
            <a:avLst/>
            <a:gdLst/>
            <a:ahLst/>
            <a:cxnLst/>
            <a:rect l="l" t="t" r="r" b="b"/>
            <a:pathLst>
              <a:path w="315151" h="425879">
                <a:moveTo>
                  <a:pt x="0" y="0"/>
                </a:moveTo>
                <a:lnTo>
                  <a:pt x="315151" y="0"/>
                </a:lnTo>
                <a:lnTo>
                  <a:pt x="315151" y="425880"/>
                </a:lnTo>
                <a:lnTo>
                  <a:pt x="0" y="42588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6" name="Group 6"/>
          <p:cNvGrpSpPr/>
          <p:nvPr/>
        </p:nvGrpSpPr>
        <p:grpSpPr>
          <a:xfrm>
            <a:off x="1182851" y="374499"/>
            <a:ext cx="9428887" cy="1266212"/>
            <a:chOff x="0" y="0"/>
            <a:chExt cx="3724992" cy="500232"/>
          </a:xfrm>
        </p:grpSpPr>
        <p:sp>
          <p:nvSpPr>
            <p:cNvPr id="7" name="Freeform 7"/>
            <p:cNvSpPr/>
            <p:nvPr/>
          </p:nvSpPr>
          <p:spPr>
            <a:xfrm>
              <a:off x="0" y="0"/>
              <a:ext cx="3724992" cy="500232"/>
            </a:xfrm>
            <a:custGeom>
              <a:avLst/>
              <a:gdLst/>
              <a:ahLst/>
              <a:cxnLst/>
              <a:rect l="l" t="t" r="r" b="b"/>
              <a:pathLst>
                <a:path w="3724992" h="500232">
                  <a:moveTo>
                    <a:pt x="36128" y="0"/>
                  </a:moveTo>
                  <a:lnTo>
                    <a:pt x="3688865" y="0"/>
                  </a:lnTo>
                  <a:cubicBezTo>
                    <a:pt x="3708817" y="0"/>
                    <a:pt x="3724992" y="16175"/>
                    <a:pt x="3724992" y="36128"/>
                  </a:cubicBezTo>
                  <a:lnTo>
                    <a:pt x="3724992" y="464104"/>
                  </a:lnTo>
                  <a:cubicBezTo>
                    <a:pt x="3724992" y="484057"/>
                    <a:pt x="3708817" y="500232"/>
                    <a:pt x="3688865" y="500232"/>
                  </a:cubicBezTo>
                  <a:lnTo>
                    <a:pt x="36128" y="500232"/>
                  </a:lnTo>
                  <a:cubicBezTo>
                    <a:pt x="16175" y="500232"/>
                    <a:pt x="0" y="484057"/>
                    <a:pt x="0" y="464104"/>
                  </a:cubicBezTo>
                  <a:lnTo>
                    <a:pt x="0" y="36128"/>
                  </a:lnTo>
                  <a:cubicBezTo>
                    <a:pt x="0" y="16175"/>
                    <a:pt x="16175" y="0"/>
                    <a:pt x="36128" y="0"/>
                  </a:cubicBezTo>
                  <a:close/>
                </a:path>
              </a:pathLst>
            </a:custGeom>
            <a:solidFill>
              <a:srgbClr val="B9E1E4">
                <a:alpha val="44706"/>
              </a:srgbClr>
            </a:solidFill>
          </p:spPr>
        </p:sp>
        <p:sp>
          <p:nvSpPr>
            <p:cNvPr id="8" name="TextBox 8"/>
            <p:cNvSpPr txBox="1"/>
            <p:nvPr/>
          </p:nvSpPr>
          <p:spPr>
            <a:xfrm>
              <a:off x="0" y="-66675"/>
              <a:ext cx="3724992" cy="566907"/>
            </a:xfrm>
            <a:prstGeom prst="rect">
              <a:avLst/>
            </a:prstGeom>
          </p:spPr>
          <p:txBody>
            <a:bodyPr lIns="33867" tIns="33867" rIns="33867" bIns="33867" rtlCol="0" anchor="ctr"/>
            <a:lstStyle/>
            <a:p>
              <a:pPr algn="ctr" defTabSz="609630">
                <a:lnSpc>
                  <a:spcPts val="2101"/>
                </a:lnSpc>
              </a:pPr>
              <a:endParaRPr sz="1200">
                <a:solidFill>
                  <a:prstClr val="black"/>
                </a:solidFill>
                <a:latin typeface="Calibri"/>
              </a:endParaRPr>
            </a:p>
          </p:txBody>
        </p:sp>
      </p:grpSp>
      <p:grpSp>
        <p:nvGrpSpPr>
          <p:cNvPr id="9" name="Group 9"/>
          <p:cNvGrpSpPr/>
          <p:nvPr/>
        </p:nvGrpSpPr>
        <p:grpSpPr>
          <a:xfrm>
            <a:off x="482762" y="2076664"/>
            <a:ext cx="928653" cy="928653"/>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D83FA">
                    <a:alpha val="100000"/>
                  </a:srgbClr>
                </a:gs>
                <a:gs pos="100000">
                  <a:srgbClr val="4FFFEA">
                    <a:alpha val="100000"/>
                  </a:srgbClr>
                </a:gs>
              </a:gsLst>
              <a:path path="circle">
                <a:fillToRect r="100000" b="100000"/>
              </a:path>
              <a:tileRect l="-100000" t="-100000"/>
            </a:gradFill>
          </p:spPr>
        </p:sp>
        <p:sp>
          <p:nvSpPr>
            <p:cNvPr id="11" name="TextBox 11"/>
            <p:cNvSpPr txBox="1"/>
            <p:nvPr/>
          </p:nvSpPr>
          <p:spPr>
            <a:xfrm>
              <a:off x="76200" y="9525"/>
              <a:ext cx="660400" cy="727075"/>
            </a:xfrm>
            <a:prstGeom prst="rect">
              <a:avLst/>
            </a:prstGeom>
          </p:spPr>
          <p:txBody>
            <a:bodyPr lIns="33867" tIns="33867" rIns="33867" bIns="33867" rtlCol="0" anchor="ctr"/>
            <a:lstStyle/>
            <a:p>
              <a:pPr algn="ctr" defTabSz="609630">
                <a:lnSpc>
                  <a:spcPts val="2101"/>
                </a:lnSpc>
              </a:pPr>
              <a:endParaRPr sz="1200">
                <a:solidFill>
                  <a:prstClr val="black"/>
                </a:solidFill>
                <a:latin typeface="Calibri"/>
              </a:endParaRPr>
            </a:p>
          </p:txBody>
        </p:sp>
      </p:grpSp>
      <p:grpSp>
        <p:nvGrpSpPr>
          <p:cNvPr id="12" name="Group 12"/>
          <p:cNvGrpSpPr/>
          <p:nvPr/>
        </p:nvGrpSpPr>
        <p:grpSpPr>
          <a:xfrm>
            <a:off x="3108560" y="3699008"/>
            <a:ext cx="2788735" cy="540017"/>
            <a:chOff x="0" y="0"/>
            <a:chExt cx="1101722" cy="213340"/>
          </a:xfrm>
        </p:grpSpPr>
        <p:sp>
          <p:nvSpPr>
            <p:cNvPr id="13" name="Freeform 13"/>
            <p:cNvSpPr/>
            <p:nvPr/>
          </p:nvSpPr>
          <p:spPr>
            <a:xfrm>
              <a:off x="0" y="0"/>
              <a:ext cx="1101722" cy="213340"/>
            </a:xfrm>
            <a:custGeom>
              <a:avLst/>
              <a:gdLst/>
              <a:ahLst/>
              <a:cxnLst/>
              <a:rect l="l" t="t" r="r" b="b"/>
              <a:pathLst>
                <a:path w="1101722" h="213340">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sp>
        <p:sp>
          <p:nvSpPr>
            <p:cNvPr id="14" name="TextBox 14"/>
            <p:cNvSpPr txBox="1"/>
            <p:nvPr/>
          </p:nvSpPr>
          <p:spPr>
            <a:xfrm>
              <a:off x="0" y="-66675"/>
              <a:ext cx="1101722" cy="280015"/>
            </a:xfrm>
            <a:prstGeom prst="rect">
              <a:avLst/>
            </a:prstGeom>
          </p:spPr>
          <p:txBody>
            <a:bodyPr lIns="33867" tIns="33867" rIns="33867" bIns="33867" rtlCol="0" anchor="ctr"/>
            <a:lstStyle/>
            <a:p>
              <a:pPr algn="ctr" defTabSz="609630">
                <a:lnSpc>
                  <a:spcPts val="2101"/>
                </a:lnSpc>
              </a:pPr>
              <a:endParaRPr sz="1200">
                <a:solidFill>
                  <a:prstClr val="black"/>
                </a:solidFill>
                <a:latin typeface="Calibri"/>
              </a:endParaRPr>
            </a:p>
          </p:txBody>
        </p:sp>
      </p:grpSp>
      <p:grpSp>
        <p:nvGrpSpPr>
          <p:cNvPr id="15" name="Group 15"/>
          <p:cNvGrpSpPr/>
          <p:nvPr/>
        </p:nvGrpSpPr>
        <p:grpSpPr>
          <a:xfrm>
            <a:off x="3108560" y="2896170"/>
            <a:ext cx="2788735" cy="540017"/>
            <a:chOff x="0" y="0"/>
            <a:chExt cx="1101722" cy="213340"/>
          </a:xfrm>
        </p:grpSpPr>
        <p:sp>
          <p:nvSpPr>
            <p:cNvPr id="16" name="Freeform 16"/>
            <p:cNvSpPr/>
            <p:nvPr/>
          </p:nvSpPr>
          <p:spPr>
            <a:xfrm>
              <a:off x="0" y="0"/>
              <a:ext cx="1101722" cy="213340"/>
            </a:xfrm>
            <a:custGeom>
              <a:avLst/>
              <a:gdLst/>
              <a:ahLst/>
              <a:cxnLst/>
              <a:rect l="l" t="t" r="r" b="b"/>
              <a:pathLst>
                <a:path w="1101722" h="213340">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sp>
        <p:sp>
          <p:nvSpPr>
            <p:cNvPr id="17" name="TextBox 17"/>
            <p:cNvSpPr txBox="1"/>
            <p:nvPr/>
          </p:nvSpPr>
          <p:spPr>
            <a:xfrm>
              <a:off x="0" y="-66675"/>
              <a:ext cx="1101722" cy="280015"/>
            </a:xfrm>
            <a:prstGeom prst="rect">
              <a:avLst/>
            </a:prstGeom>
          </p:spPr>
          <p:txBody>
            <a:bodyPr lIns="33867" tIns="33867" rIns="33867" bIns="33867" rtlCol="0" anchor="ctr"/>
            <a:lstStyle/>
            <a:p>
              <a:pPr algn="ctr" defTabSz="609630">
                <a:lnSpc>
                  <a:spcPts val="2101"/>
                </a:lnSpc>
              </a:pPr>
              <a:endParaRPr sz="1200">
                <a:solidFill>
                  <a:prstClr val="black"/>
                </a:solidFill>
                <a:latin typeface="Calibri"/>
              </a:endParaRPr>
            </a:p>
          </p:txBody>
        </p:sp>
      </p:grpSp>
      <p:grpSp>
        <p:nvGrpSpPr>
          <p:cNvPr id="18" name="Group 18"/>
          <p:cNvGrpSpPr/>
          <p:nvPr/>
        </p:nvGrpSpPr>
        <p:grpSpPr>
          <a:xfrm>
            <a:off x="3108560" y="2093333"/>
            <a:ext cx="2788735" cy="540017"/>
            <a:chOff x="0" y="0"/>
            <a:chExt cx="1101722" cy="213340"/>
          </a:xfrm>
        </p:grpSpPr>
        <p:sp>
          <p:nvSpPr>
            <p:cNvPr id="19" name="Freeform 19"/>
            <p:cNvSpPr/>
            <p:nvPr/>
          </p:nvSpPr>
          <p:spPr>
            <a:xfrm>
              <a:off x="0" y="0"/>
              <a:ext cx="1101722" cy="213340"/>
            </a:xfrm>
            <a:custGeom>
              <a:avLst/>
              <a:gdLst/>
              <a:ahLst/>
              <a:cxnLst/>
              <a:rect l="l" t="t" r="r" b="b"/>
              <a:pathLst>
                <a:path w="1101722" h="213340">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sp>
        <p:sp>
          <p:nvSpPr>
            <p:cNvPr id="20" name="TextBox 20"/>
            <p:cNvSpPr txBox="1"/>
            <p:nvPr/>
          </p:nvSpPr>
          <p:spPr>
            <a:xfrm>
              <a:off x="0" y="-66675"/>
              <a:ext cx="1101722" cy="280015"/>
            </a:xfrm>
            <a:prstGeom prst="rect">
              <a:avLst/>
            </a:prstGeom>
          </p:spPr>
          <p:txBody>
            <a:bodyPr lIns="33867" tIns="33867" rIns="33867" bIns="33867" rtlCol="0" anchor="ctr"/>
            <a:lstStyle/>
            <a:p>
              <a:pPr algn="ctr" defTabSz="609630">
                <a:lnSpc>
                  <a:spcPts val="2101"/>
                </a:lnSpc>
              </a:pPr>
              <a:endParaRPr sz="1200">
                <a:solidFill>
                  <a:prstClr val="black"/>
                </a:solidFill>
                <a:latin typeface="Calibri"/>
              </a:endParaRPr>
            </a:p>
          </p:txBody>
        </p:sp>
      </p:grpSp>
      <p:grpSp>
        <p:nvGrpSpPr>
          <p:cNvPr id="21" name="Group 21"/>
          <p:cNvGrpSpPr/>
          <p:nvPr/>
        </p:nvGrpSpPr>
        <p:grpSpPr>
          <a:xfrm>
            <a:off x="9205319" y="2072511"/>
            <a:ext cx="2788735" cy="540017"/>
            <a:chOff x="0" y="0"/>
            <a:chExt cx="1101722" cy="213340"/>
          </a:xfrm>
        </p:grpSpPr>
        <p:sp>
          <p:nvSpPr>
            <p:cNvPr id="22" name="Freeform 22"/>
            <p:cNvSpPr/>
            <p:nvPr/>
          </p:nvSpPr>
          <p:spPr>
            <a:xfrm>
              <a:off x="0" y="0"/>
              <a:ext cx="1101722" cy="213340"/>
            </a:xfrm>
            <a:custGeom>
              <a:avLst/>
              <a:gdLst/>
              <a:ahLst/>
              <a:cxnLst/>
              <a:rect l="l" t="t" r="r" b="b"/>
              <a:pathLst>
                <a:path w="1101722" h="213340">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sp>
        <p:sp>
          <p:nvSpPr>
            <p:cNvPr id="23" name="TextBox 23"/>
            <p:cNvSpPr txBox="1"/>
            <p:nvPr/>
          </p:nvSpPr>
          <p:spPr>
            <a:xfrm>
              <a:off x="0" y="-66675"/>
              <a:ext cx="1101722" cy="280015"/>
            </a:xfrm>
            <a:prstGeom prst="rect">
              <a:avLst/>
            </a:prstGeom>
          </p:spPr>
          <p:txBody>
            <a:bodyPr lIns="33867" tIns="33867" rIns="33867" bIns="33867" rtlCol="0" anchor="ctr"/>
            <a:lstStyle/>
            <a:p>
              <a:pPr algn="ctr" defTabSz="609630">
                <a:lnSpc>
                  <a:spcPts val="2101"/>
                </a:lnSpc>
              </a:pPr>
              <a:endParaRPr sz="1200">
                <a:solidFill>
                  <a:prstClr val="black"/>
                </a:solidFill>
                <a:latin typeface="Calibri"/>
              </a:endParaRPr>
            </a:p>
          </p:txBody>
        </p:sp>
      </p:grpSp>
      <p:grpSp>
        <p:nvGrpSpPr>
          <p:cNvPr id="24" name="Group 24"/>
          <p:cNvGrpSpPr/>
          <p:nvPr/>
        </p:nvGrpSpPr>
        <p:grpSpPr>
          <a:xfrm>
            <a:off x="3108560" y="4571902"/>
            <a:ext cx="2788735" cy="540017"/>
            <a:chOff x="0" y="0"/>
            <a:chExt cx="1101722" cy="213340"/>
          </a:xfrm>
        </p:grpSpPr>
        <p:sp>
          <p:nvSpPr>
            <p:cNvPr id="25" name="Freeform 25"/>
            <p:cNvSpPr/>
            <p:nvPr/>
          </p:nvSpPr>
          <p:spPr>
            <a:xfrm>
              <a:off x="0" y="0"/>
              <a:ext cx="1101722" cy="213340"/>
            </a:xfrm>
            <a:custGeom>
              <a:avLst/>
              <a:gdLst/>
              <a:ahLst/>
              <a:cxnLst/>
              <a:rect l="l" t="t" r="r" b="b"/>
              <a:pathLst>
                <a:path w="1101722" h="213340">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sp>
        <p:sp>
          <p:nvSpPr>
            <p:cNvPr id="26" name="TextBox 26"/>
            <p:cNvSpPr txBox="1"/>
            <p:nvPr/>
          </p:nvSpPr>
          <p:spPr>
            <a:xfrm>
              <a:off x="0" y="-66675"/>
              <a:ext cx="1101722" cy="280015"/>
            </a:xfrm>
            <a:prstGeom prst="rect">
              <a:avLst/>
            </a:prstGeom>
          </p:spPr>
          <p:txBody>
            <a:bodyPr lIns="33867" tIns="33867" rIns="33867" bIns="33867" rtlCol="0" anchor="ctr"/>
            <a:lstStyle/>
            <a:p>
              <a:pPr algn="ctr" defTabSz="609630">
                <a:lnSpc>
                  <a:spcPts val="2101"/>
                </a:lnSpc>
              </a:pPr>
              <a:endParaRPr sz="1200">
                <a:solidFill>
                  <a:prstClr val="black"/>
                </a:solidFill>
                <a:latin typeface="Calibri"/>
              </a:endParaRPr>
            </a:p>
          </p:txBody>
        </p:sp>
      </p:grpSp>
      <p:grpSp>
        <p:nvGrpSpPr>
          <p:cNvPr id="27" name="Group 27"/>
          <p:cNvGrpSpPr/>
          <p:nvPr/>
        </p:nvGrpSpPr>
        <p:grpSpPr>
          <a:xfrm>
            <a:off x="101250" y="4702211"/>
            <a:ext cx="2788735" cy="540017"/>
            <a:chOff x="0" y="0"/>
            <a:chExt cx="1101722" cy="213340"/>
          </a:xfrm>
        </p:grpSpPr>
        <p:sp>
          <p:nvSpPr>
            <p:cNvPr id="28" name="Freeform 28"/>
            <p:cNvSpPr/>
            <p:nvPr/>
          </p:nvSpPr>
          <p:spPr>
            <a:xfrm>
              <a:off x="0" y="0"/>
              <a:ext cx="1101722" cy="213340"/>
            </a:xfrm>
            <a:custGeom>
              <a:avLst/>
              <a:gdLst/>
              <a:ahLst/>
              <a:cxnLst/>
              <a:rect l="l" t="t" r="r" b="b"/>
              <a:pathLst>
                <a:path w="1101722" h="213340">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sp>
        <p:sp>
          <p:nvSpPr>
            <p:cNvPr id="29" name="TextBox 29"/>
            <p:cNvSpPr txBox="1"/>
            <p:nvPr/>
          </p:nvSpPr>
          <p:spPr>
            <a:xfrm>
              <a:off x="0" y="-66675"/>
              <a:ext cx="1101722" cy="280015"/>
            </a:xfrm>
            <a:prstGeom prst="rect">
              <a:avLst/>
            </a:prstGeom>
          </p:spPr>
          <p:txBody>
            <a:bodyPr lIns="33867" tIns="33867" rIns="33867" bIns="33867" rtlCol="0" anchor="ctr"/>
            <a:lstStyle/>
            <a:p>
              <a:pPr algn="ctr" defTabSz="609630">
                <a:lnSpc>
                  <a:spcPts val="2101"/>
                </a:lnSpc>
              </a:pPr>
              <a:endParaRPr sz="1200">
                <a:solidFill>
                  <a:prstClr val="black"/>
                </a:solidFill>
                <a:latin typeface="Calibri"/>
              </a:endParaRPr>
            </a:p>
          </p:txBody>
        </p:sp>
      </p:grpSp>
      <p:grpSp>
        <p:nvGrpSpPr>
          <p:cNvPr id="30" name="Group 30"/>
          <p:cNvGrpSpPr/>
          <p:nvPr/>
        </p:nvGrpSpPr>
        <p:grpSpPr>
          <a:xfrm>
            <a:off x="105335" y="3749444"/>
            <a:ext cx="2788735" cy="540017"/>
            <a:chOff x="0" y="0"/>
            <a:chExt cx="1101722" cy="213340"/>
          </a:xfrm>
        </p:grpSpPr>
        <p:sp>
          <p:nvSpPr>
            <p:cNvPr id="31" name="Freeform 31"/>
            <p:cNvSpPr/>
            <p:nvPr/>
          </p:nvSpPr>
          <p:spPr>
            <a:xfrm>
              <a:off x="0" y="0"/>
              <a:ext cx="1101722" cy="213340"/>
            </a:xfrm>
            <a:custGeom>
              <a:avLst/>
              <a:gdLst/>
              <a:ahLst/>
              <a:cxnLst/>
              <a:rect l="l" t="t" r="r" b="b"/>
              <a:pathLst>
                <a:path w="1101722" h="213340">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sp>
        <p:sp>
          <p:nvSpPr>
            <p:cNvPr id="32" name="TextBox 32"/>
            <p:cNvSpPr txBox="1"/>
            <p:nvPr/>
          </p:nvSpPr>
          <p:spPr>
            <a:xfrm>
              <a:off x="0" y="-66675"/>
              <a:ext cx="1101722" cy="280015"/>
            </a:xfrm>
            <a:prstGeom prst="rect">
              <a:avLst/>
            </a:prstGeom>
          </p:spPr>
          <p:txBody>
            <a:bodyPr lIns="33867" tIns="33867" rIns="33867" bIns="33867" rtlCol="0" anchor="ctr"/>
            <a:lstStyle/>
            <a:p>
              <a:pPr algn="ctr" defTabSz="609630">
                <a:lnSpc>
                  <a:spcPts val="2101"/>
                </a:lnSpc>
              </a:pPr>
              <a:endParaRPr sz="1200">
                <a:solidFill>
                  <a:prstClr val="black"/>
                </a:solidFill>
                <a:latin typeface="Calibri"/>
              </a:endParaRPr>
            </a:p>
          </p:txBody>
        </p:sp>
      </p:grpSp>
      <p:grpSp>
        <p:nvGrpSpPr>
          <p:cNvPr id="33" name="Group 33"/>
          <p:cNvGrpSpPr/>
          <p:nvPr/>
        </p:nvGrpSpPr>
        <p:grpSpPr>
          <a:xfrm>
            <a:off x="105335" y="2896170"/>
            <a:ext cx="2788735" cy="540017"/>
            <a:chOff x="0" y="0"/>
            <a:chExt cx="1101722" cy="213340"/>
          </a:xfrm>
        </p:grpSpPr>
        <p:sp>
          <p:nvSpPr>
            <p:cNvPr id="34" name="Freeform 34"/>
            <p:cNvSpPr/>
            <p:nvPr/>
          </p:nvSpPr>
          <p:spPr>
            <a:xfrm>
              <a:off x="0" y="0"/>
              <a:ext cx="1101722" cy="213340"/>
            </a:xfrm>
            <a:custGeom>
              <a:avLst/>
              <a:gdLst/>
              <a:ahLst/>
              <a:cxnLst/>
              <a:rect l="l" t="t" r="r" b="b"/>
              <a:pathLst>
                <a:path w="1101722" h="213340">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sp>
        <p:sp>
          <p:nvSpPr>
            <p:cNvPr id="35" name="TextBox 35"/>
            <p:cNvSpPr txBox="1"/>
            <p:nvPr/>
          </p:nvSpPr>
          <p:spPr>
            <a:xfrm>
              <a:off x="0" y="-66675"/>
              <a:ext cx="1101722" cy="280015"/>
            </a:xfrm>
            <a:prstGeom prst="rect">
              <a:avLst/>
            </a:prstGeom>
          </p:spPr>
          <p:txBody>
            <a:bodyPr lIns="33867" tIns="33867" rIns="33867" bIns="33867" rtlCol="0" anchor="ctr"/>
            <a:lstStyle/>
            <a:p>
              <a:pPr algn="ctr" defTabSz="609630">
                <a:lnSpc>
                  <a:spcPts val="2101"/>
                </a:lnSpc>
              </a:pPr>
              <a:endParaRPr sz="1200">
                <a:solidFill>
                  <a:prstClr val="black"/>
                </a:solidFill>
                <a:latin typeface="Calibri"/>
              </a:endParaRPr>
            </a:p>
          </p:txBody>
        </p:sp>
      </p:grpSp>
      <p:grpSp>
        <p:nvGrpSpPr>
          <p:cNvPr id="36" name="Group 36"/>
          <p:cNvGrpSpPr/>
          <p:nvPr/>
        </p:nvGrpSpPr>
        <p:grpSpPr>
          <a:xfrm>
            <a:off x="101250" y="2093333"/>
            <a:ext cx="2788735" cy="540017"/>
            <a:chOff x="0" y="0"/>
            <a:chExt cx="1101722" cy="213340"/>
          </a:xfrm>
        </p:grpSpPr>
        <p:sp>
          <p:nvSpPr>
            <p:cNvPr id="37" name="Freeform 37"/>
            <p:cNvSpPr/>
            <p:nvPr/>
          </p:nvSpPr>
          <p:spPr>
            <a:xfrm>
              <a:off x="0" y="0"/>
              <a:ext cx="1101722" cy="213340"/>
            </a:xfrm>
            <a:custGeom>
              <a:avLst/>
              <a:gdLst/>
              <a:ahLst/>
              <a:cxnLst/>
              <a:rect l="l" t="t" r="r" b="b"/>
              <a:pathLst>
                <a:path w="1101722" h="213340">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sp>
        <p:sp>
          <p:nvSpPr>
            <p:cNvPr id="38" name="TextBox 38"/>
            <p:cNvSpPr txBox="1"/>
            <p:nvPr/>
          </p:nvSpPr>
          <p:spPr>
            <a:xfrm>
              <a:off x="0" y="-66675"/>
              <a:ext cx="1101722" cy="280015"/>
            </a:xfrm>
            <a:prstGeom prst="rect">
              <a:avLst/>
            </a:prstGeom>
          </p:spPr>
          <p:txBody>
            <a:bodyPr lIns="33867" tIns="33867" rIns="33867" bIns="33867" rtlCol="0" anchor="ctr"/>
            <a:lstStyle/>
            <a:p>
              <a:pPr algn="ctr" defTabSz="609630">
                <a:lnSpc>
                  <a:spcPts val="2101"/>
                </a:lnSpc>
              </a:pPr>
              <a:endParaRPr sz="1200">
                <a:solidFill>
                  <a:prstClr val="black"/>
                </a:solidFill>
                <a:latin typeface="Calibri"/>
              </a:endParaRPr>
            </a:p>
          </p:txBody>
        </p:sp>
      </p:grpSp>
      <p:grpSp>
        <p:nvGrpSpPr>
          <p:cNvPr id="39" name="Group 39"/>
          <p:cNvGrpSpPr/>
          <p:nvPr/>
        </p:nvGrpSpPr>
        <p:grpSpPr>
          <a:xfrm>
            <a:off x="9243419" y="2855958"/>
            <a:ext cx="2788735" cy="540017"/>
            <a:chOff x="0" y="0"/>
            <a:chExt cx="1101722" cy="213340"/>
          </a:xfrm>
        </p:grpSpPr>
        <p:sp>
          <p:nvSpPr>
            <p:cNvPr id="40" name="Freeform 40"/>
            <p:cNvSpPr/>
            <p:nvPr/>
          </p:nvSpPr>
          <p:spPr>
            <a:xfrm>
              <a:off x="0" y="0"/>
              <a:ext cx="1101722" cy="213340"/>
            </a:xfrm>
            <a:custGeom>
              <a:avLst/>
              <a:gdLst/>
              <a:ahLst/>
              <a:cxnLst/>
              <a:rect l="l" t="t" r="r" b="b"/>
              <a:pathLst>
                <a:path w="1101722" h="213340">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sp>
        <p:sp>
          <p:nvSpPr>
            <p:cNvPr id="41" name="TextBox 41"/>
            <p:cNvSpPr txBox="1"/>
            <p:nvPr/>
          </p:nvSpPr>
          <p:spPr>
            <a:xfrm>
              <a:off x="0" y="-66675"/>
              <a:ext cx="1101722" cy="280015"/>
            </a:xfrm>
            <a:prstGeom prst="rect">
              <a:avLst/>
            </a:prstGeom>
          </p:spPr>
          <p:txBody>
            <a:bodyPr lIns="33867" tIns="33867" rIns="33867" bIns="33867" rtlCol="0" anchor="ctr"/>
            <a:lstStyle/>
            <a:p>
              <a:pPr algn="ctr" defTabSz="609630">
                <a:lnSpc>
                  <a:spcPts val="2101"/>
                </a:lnSpc>
              </a:pPr>
              <a:endParaRPr sz="1200">
                <a:solidFill>
                  <a:prstClr val="black"/>
                </a:solidFill>
                <a:latin typeface="Calibri"/>
              </a:endParaRPr>
            </a:p>
          </p:txBody>
        </p:sp>
      </p:grpSp>
      <p:sp>
        <p:nvSpPr>
          <p:cNvPr id="42" name="TextBox 42"/>
          <p:cNvSpPr txBox="1"/>
          <p:nvPr/>
        </p:nvSpPr>
        <p:spPr>
          <a:xfrm>
            <a:off x="887374" y="745361"/>
            <a:ext cx="9952927" cy="1000274"/>
          </a:xfrm>
          <a:prstGeom prst="rect">
            <a:avLst/>
          </a:prstGeom>
        </p:spPr>
        <p:txBody>
          <a:bodyPr lIns="0" tIns="0" rIns="0" bIns="0" rtlCol="0" anchor="t">
            <a:spAutoFit/>
          </a:bodyPr>
          <a:lstStyle/>
          <a:p>
            <a:pPr algn="ctr" defTabSz="609630">
              <a:lnSpc>
                <a:spcPts val="3920"/>
              </a:lnSpc>
            </a:pPr>
            <a:r>
              <a:rPr lang="en-US" sz="3266" b="1">
                <a:solidFill>
                  <a:srgbClr val="FFDE59"/>
                </a:solidFill>
                <a:latin typeface="Poppins Bold"/>
                <a:ea typeface="Poppins Bold"/>
                <a:cs typeface="Poppins Bold"/>
                <a:sym typeface="Poppins Bold"/>
              </a:rPr>
              <a:t>KEY SQL FUNCTIONALITIES YOU WILL LEARN:</a:t>
            </a:r>
          </a:p>
          <a:p>
            <a:pPr algn="ctr" defTabSz="609630">
              <a:lnSpc>
                <a:spcPts val="3920"/>
              </a:lnSpc>
            </a:pPr>
            <a:endParaRPr lang="en-US" sz="3266" b="1">
              <a:solidFill>
                <a:srgbClr val="FFDE59"/>
              </a:solidFill>
              <a:latin typeface="Poppins Bold"/>
              <a:ea typeface="Poppins Bold"/>
              <a:cs typeface="Poppins Bold"/>
              <a:sym typeface="Poppins Bold"/>
            </a:endParaRPr>
          </a:p>
        </p:txBody>
      </p:sp>
      <p:sp>
        <p:nvSpPr>
          <p:cNvPr id="43" name="TextBox 43"/>
          <p:cNvSpPr txBox="1"/>
          <p:nvPr/>
        </p:nvSpPr>
        <p:spPr>
          <a:xfrm>
            <a:off x="0" y="3874337"/>
            <a:ext cx="2612157" cy="243656"/>
          </a:xfrm>
          <a:prstGeom prst="rect">
            <a:avLst/>
          </a:prstGeom>
        </p:spPr>
        <p:txBody>
          <a:bodyPr lIns="0" tIns="0" rIns="0" bIns="0" rtlCol="0" anchor="t">
            <a:spAutoFit/>
          </a:bodyPr>
          <a:lstStyle/>
          <a:p>
            <a:pPr algn="ctr" defTabSz="609630">
              <a:lnSpc>
                <a:spcPts val="1919"/>
              </a:lnSpc>
            </a:pPr>
            <a:r>
              <a:rPr lang="en-US" sz="1599" b="1">
                <a:solidFill>
                  <a:srgbClr val="FFFFFF"/>
                </a:solidFill>
                <a:latin typeface="Poppins Bold"/>
                <a:ea typeface="Poppins Bold"/>
                <a:cs typeface="Poppins Bold"/>
                <a:sym typeface="Poppins Bold"/>
              </a:rPr>
              <a:t>WINDOW()</a:t>
            </a:r>
          </a:p>
        </p:txBody>
      </p:sp>
      <p:sp>
        <p:nvSpPr>
          <p:cNvPr id="44" name="TextBox 44"/>
          <p:cNvSpPr txBox="1"/>
          <p:nvPr/>
        </p:nvSpPr>
        <p:spPr>
          <a:xfrm>
            <a:off x="17047" y="4829211"/>
            <a:ext cx="2612157" cy="243656"/>
          </a:xfrm>
          <a:prstGeom prst="rect">
            <a:avLst/>
          </a:prstGeom>
        </p:spPr>
        <p:txBody>
          <a:bodyPr lIns="0" tIns="0" rIns="0" bIns="0" rtlCol="0" anchor="t">
            <a:spAutoFit/>
          </a:bodyPr>
          <a:lstStyle/>
          <a:p>
            <a:pPr algn="ctr" defTabSz="609630">
              <a:lnSpc>
                <a:spcPts val="1919"/>
              </a:lnSpc>
            </a:pPr>
            <a:r>
              <a:rPr lang="en-US" sz="1599" b="1">
                <a:solidFill>
                  <a:srgbClr val="FFFFFF"/>
                </a:solidFill>
                <a:latin typeface="Poppins Bold"/>
                <a:ea typeface="Poppins Bold"/>
                <a:cs typeface="Poppins Bold"/>
                <a:sym typeface="Poppins Bold"/>
              </a:rPr>
              <a:t>CTE</a:t>
            </a:r>
          </a:p>
        </p:txBody>
      </p:sp>
      <p:sp>
        <p:nvSpPr>
          <p:cNvPr id="45" name="TextBox 45"/>
          <p:cNvSpPr txBox="1"/>
          <p:nvPr/>
        </p:nvSpPr>
        <p:spPr>
          <a:xfrm>
            <a:off x="9293608" y="3016160"/>
            <a:ext cx="2612157" cy="243656"/>
          </a:xfrm>
          <a:prstGeom prst="rect">
            <a:avLst/>
          </a:prstGeom>
        </p:spPr>
        <p:txBody>
          <a:bodyPr lIns="0" tIns="0" rIns="0" bIns="0" rtlCol="0" anchor="t">
            <a:spAutoFit/>
          </a:bodyPr>
          <a:lstStyle/>
          <a:p>
            <a:pPr algn="ctr" defTabSz="609630">
              <a:lnSpc>
                <a:spcPts val="1919"/>
              </a:lnSpc>
            </a:pPr>
            <a:r>
              <a:rPr lang="en-US" sz="1599" b="1">
                <a:solidFill>
                  <a:srgbClr val="FFFFFF"/>
                </a:solidFill>
                <a:latin typeface="Poppins Bold"/>
                <a:ea typeface="Poppins Bold"/>
                <a:cs typeface="Poppins Bold"/>
                <a:sym typeface="Poppins Bold"/>
              </a:rPr>
              <a:t>AVG()</a:t>
            </a:r>
          </a:p>
        </p:txBody>
      </p:sp>
      <p:grpSp>
        <p:nvGrpSpPr>
          <p:cNvPr id="46" name="Group 46"/>
          <p:cNvGrpSpPr/>
          <p:nvPr/>
        </p:nvGrpSpPr>
        <p:grpSpPr>
          <a:xfrm>
            <a:off x="6111785" y="3682339"/>
            <a:ext cx="2788735" cy="540017"/>
            <a:chOff x="0" y="0"/>
            <a:chExt cx="1101722" cy="213340"/>
          </a:xfrm>
        </p:grpSpPr>
        <p:sp>
          <p:nvSpPr>
            <p:cNvPr id="47" name="Freeform 47"/>
            <p:cNvSpPr/>
            <p:nvPr/>
          </p:nvSpPr>
          <p:spPr>
            <a:xfrm>
              <a:off x="0" y="0"/>
              <a:ext cx="1101722" cy="213340"/>
            </a:xfrm>
            <a:custGeom>
              <a:avLst/>
              <a:gdLst/>
              <a:ahLst/>
              <a:cxnLst/>
              <a:rect l="l" t="t" r="r" b="b"/>
              <a:pathLst>
                <a:path w="1101722" h="213340">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sp>
        <p:sp>
          <p:nvSpPr>
            <p:cNvPr id="48" name="TextBox 48"/>
            <p:cNvSpPr txBox="1"/>
            <p:nvPr/>
          </p:nvSpPr>
          <p:spPr>
            <a:xfrm>
              <a:off x="0" y="-66675"/>
              <a:ext cx="1101722" cy="280015"/>
            </a:xfrm>
            <a:prstGeom prst="rect">
              <a:avLst/>
            </a:prstGeom>
          </p:spPr>
          <p:txBody>
            <a:bodyPr lIns="33867" tIns="33867" rIns="33867" bIns="33867" rtlCol="0" anchor="ctr"/>
            <a:lstStyle/>
            <a:p>
              <a:pPr algn="ctr" defTabSz="609630">
                <a:lnSpc>
                  <a:spcPts val="2101"/>
                </a:lnSpc>
              </a:pPr>
              <a:endParaRPr sz="1200">
                <a:solidFill>
                  <a:prstClr val="black"/>
                </a:solidFill>
                <a:latin typeface="Calibri"/>
              </a:endParaRPr>
            </a:p>
          </p:txBody>
        </p:sp>
      </p:grpSp>
      <p:grpSp>
        <p:nvGrpSpPr>
          <p:cNvPr id="49" name="Group 49"/>
          <p:cNvGrpSpPr/>
          <p:nvPr/>
        </p:nvGrpSpPr>
        <p:grpSpPr>
          <a:xfrm>
            <a:off x="6111785" y="2879501"/>
            <a:ext cx="2788735" cy="540017"/>
            <a:chOff x="0" y="0"/>
            <a:chExt cx="1101722" cy="213340"/>
          </a:xfrm>
        </p:grpSpPr>
        <p:sp>
          <p:nvSpPr>
            <p:cNvPr id="50" name="Freeform 50"/>
            <p:cNvSpPr/>
            <p:nvPr/>
          </p:nvSpPr>
          <p:spPr>
            <a:xfrm>
              <a:off x="0" y="0"/>
              <a:ext cx="1101722" cy="213340"/>
            </a:xfrm>
            <a:custGeom>
              <a:avLst/>
              <a:gdLst/>
              <a:ahLst/>
              <a:cxnLst/>
              <a:rect l="l" t="t" r="r" b="b"/>
              <a:pathLst>
                <a:path w="1101722" h="213340">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sp>
        <p:sp>
          <p:nvSpPr>
            <p:cNvPr id="51" name="TextBox 51"/>
            <p:cNvSpPr txBox="1"/>
            <p:nvPr/>
          </p:nvSpPr>
          <p:spPr>
            <a:xfrm>
              <a:off x="0" y="-66675"/>
              <a:ext cx="1101722" cy="280015"/>
            </a:xfrm>
            <a:prstGeom prst="rect">
              <a:avLst/>
            </a:prstGeom>
          </p:spPr>
          <p:txBody>
            <a:bodyPr lIns="33867" tIns="33867" rIns="33867" bIns="33867" rtlCol="0" anchor="ctr"/>
            <a:lstStyle/>
            <a:p>
              <a:pPr algn="ctr" defTabSz="609630">
                <a:lnSpc>
                  <a:spcPts val="2101"/>
                </a:lnSpc>
              </a:pPr>
              <a:endParaRPr sz="1200">
                <a:solidFill>
                  <a:prstClr val="black"/>
                </a:solidFill>
                <a:latin typeface="Calibri"/>
              </a:endParaRPr>
            </a:p>
          </p:txBody>
        </p:sp>
      </p:grpSp>
      <p:grpSp>
        <p:nvGrpSpPr>
          <p:cNvPr id="52" name="Group 52"/>
          <p:cNvGrpSpPr/>
          <p:nvPr/>
        </p:nvGrpSpPr>
        <p:grpSpPr>
          <a:xfrm>
            <a:off x="6111785" y="2076664"/>
            <a:ext cx="2788735" cy="540017"/>
            <a:chOff x="0" y="0"/>
            <a:chExt cx="1101722" cy="213340"/>
          </a:xfrm>
        </p:grpSpPr>
        <p:sp>
          <p:nvSpPr>
            <p:cNvPr id="53" name="Freeform 53"/>
            <p:cNvSpPr/>
            <p:nvPr/>
          </p:nvSpPr>
          <p:spPr>
            <a:xfrm>
              <a:off x="0" y="0"/>
              <a:ext cx="1101722" cy="213340"/>
            </a:xfrm>
            <a:custGeom>
              <a:avLst/>
              <a:gdLst/>
              <a:ahLst/>
              <a:cxnLst/>
              <a:rect l="l" t="t" r="r" b="b"/>
              <a:pathLst>
                <a:path w="1101722" h="213340">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sp>
        <p:sp>
          <p:nvSpPr>
            <p:cNvPr id="54" name="TextBox 54"/>
            <p:cNvSpPr txBox="1"/>
            <p:nvPr/>
          </p:nvSpPr>
          <p:spPr>
            <a:xfrm>
              <a:off x="0" y="-66675"/>
              <a:ext cx="1101722" cy="280015"/>
            </a:xfrm>
            <a:prstGeom prst="rect">
              <a:avLst/>
            </a:prstGeom>
          </p:spPr>
          <p:txBody>
            <a:bodyPr lIns="33867" tIns="33867" rIns="33867" bIns="33867" rtlCol="0" anchor="ctr"/>
            <a:lstStyle/>
            <a:p>
              <a:pPr algn="ctr" defTabSz="609630">
                <a:lnSpc>
                  <a:spcPts val="2101"/>
                </a:lnSpc>
              </a:pPr>
              <a:endParaRPr sz="1200">
                <a:solidFill>
                  <a:prstClr val="black"/>
                </a:solidFill>
                <a:latin typeface="Calibri"/>
              </a:endParaRPr>
            </a:p>
          </p:txBody>
        </p:sp>
      </p:grpSp>
      <p:grpSp>
        <p:nvGrpSpPr>
          <p:cNvPr id="55" name="Group 55"/>
          <p:cNvGrpSpPr/>
          <p:nvPr/>
        </p:nvGrpSpPr>
        <p:grpSpPr>
          <a:xfrm>
            <a:off x="6111785" y="4555233"/>
            <a:ext cx="2788735" cy="540017"/>
            <a:chOff x="0" y="0"/>
            <a:chExt cx="1101722" cy="213340"/>
          </a:xfrm>
        </p:grpSpPr>
        <p:sp>
          <p:nvSpPr>
            <p:cNvPr id="56" name="Freeform 56"/>
            <p:cNvSpPr/>
            <p:nvPr/>
          </p:nvSpPr>
          <p:spPr>
            <a:xfrm>
              <a:off x="0" y="0"/>
              <a:ext cx="1101722" cy="213340"/>
            </a:xfrm>
            <a:custGeom>
              <a:avLst/>
              <a:gdLst/>
              <a:ahLst/>
              <a:cxnLst/>
              <a:rect l="l" t="t" r="r" b="b"/>
              <a:pathLst>
                <a:path w="1101722" h="213340">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sp>
        <p:sp>
          <p:nvSpPr>
            <p:cNvPr id="57" name="TextBox 57"/>
            <p:cNvSpPr txBox="1"/>
            <p:nvPr/>
          </p:nvSpPr>
          <p:spPr>
            <a:xfrm>
              <a:off x="0" y="-66675"/>
              <a:ext cx="1101722" cy="280015"/>
            </a:xfrm>
            <a:prstGeom prst="rect">
              <a:avLst/>
            </a:prstGeom>
          </p:spPr>
          <p:txBody>
            <a:bodyPr lIns="33867" tIns="33867" rIns="33867" bIns="33867" rtlCol="0" anchor="ctr"/>
            <a:lstStyle/>
            <a:p>
              <a:pPr algn="ctr" defTabSz="609630">
                <a:lnSpc>
                  <a:spcPts val="2101"/>
                </a:lnSpc>
              </a:pPr>
              <a:endParaRPr sz="1200">
                <a:solidFill>
                  <a:prstClr val="black"/>
                </a:solidFill>
                <a:latin typeface="Calibri"/>
              </a:endParaRPr>
            </a:p>
          </p:txBody>
        </p:sp>
      </p:grpSp>
      <p:sp>
        <p:nvSpPr>
          <p:cNvPr id="58" name="TextBox 58"/>
          <p:cNvSpPr txBox="1"/>
          <p:nvPr/>
        </p:nvSpPr>
        <p:spPr>
          <a:xfrm>
            <a:off x="3194806" y="2213322"/>
            <a:ext cx="2612157" cy="243656"/>
          </a:xfrm>
          <a:prstGeom prst="rect">
            <a:avLst/>
          </a:prstGeom>
        </p:spPr>
        <p:txBody>
          <a:bodyPr lIns="0" tIns="0" rIns="0" bIns="0" rtlCol="0" anchor="t">
            <a:spAutoFit/>
          </a:bodyPr>
          <a:lstStyle/>
          <a:p>
            <a:pPr algn="ctr" defTabSz="609630">
              <a:lnSpc>
                <a:spcPts val="1919"/>
              </a:lnSpc>
            </a:pPr>
            <a:r>
              <a:rPr lang="en-US" sz="1599" b="1">
                <a:solidFill>
                  <a:srgbClr val="FFFFFF"/>
                </a:solidFill>
                <a:latin typeface="Poppins Bold"/>
                <a:ea typeface="Poppins Bold"/>
                <a:cs typeface="Poppins Bold"/>
                <a:sym typeface="Poppins Bold"/>
              </a:rPr>
              <a:t>RANK</a:t>
            </a:r>
          </a:p>
        </p:txBody>
      </p:sp>
      <p:sp>
        <p:nvSpPr>
          <p:cNvPr id="59" name="TextBox 59"/>
          <p:cNvSpPr txBox="1"/>
          <p:nvPr/>
        </p:nvSpPr>
        <p:spPr>
          <a:xfrm>
            <a:off x="3194806" y="3016160"/>
            <a:ext cx="2612157" cy="243656"/>
          </a:xfrm>
          <a:prstGeom prst="rect">
            <a:avLst/>
          </a:prstGeom>
        </p:spPr>
        <p:txBody>
          <a:bodyPr lIns="0" tIns="0" rIns="0" bIns="0" rtlCol="0" anchor="t">
            <a:spAutoFit/>
          </a:bodyPr>
          <a:lstStyle/>
          <a:p>
            <a:pPr algn="ctr" defTabSz="609630">
              <a:lnSpc>
                <a:spcPts val="1919"/>
              </a:lnSpc>
            </a:pPr>
            <a:r>
              <a:rPr lang="en-US" sz="1599" b="1">
                <a:solidFill>
                  <a:srgbClr val="FFFFFF"/>
                </a:solidFill>
                <a:latin typeface="Poppins Bold"/>
                <a:ea typeface="Poppins Bold"/>
                <a:cs typeface="Poppins Bold"/>
                <a:sym typeface="Poppins Bold"/>
              </a:rPr>
              <a:t>DATE FUNCTIONS</a:t>
            </a:r>
          </a:p>
        </p:txBody>
      </p:sp>
      <p:sp>
        <p:nvSpPr>
          <p:cNvPr id="60" name="TextBox 60"/>
          <p:cNvSpPr txBox="1"/>
          <p:nvPr/>
        </p:nvSpPr>
        <p:spPr>
          <a:xfrm>
            <a:off x="3194806" y="3818998"/>
            <a:ext cx="2612157" cy="243656"/>
          </a:xfrm>
          <a:prstGeom prst="rect">
            <a:avLst/>
          </a:prstGeom>
        </p:spPr>
        <p:txBody>
          <a:bodyPr lIns="0" tIns="0" rIns="0" bIns="0" rtlCol="0" anchor="t">
            <a:spAutoFit/>
          </a:bodyPr>
          <a:lstStyle/>
          <a:p>
            <a:pPr algn="ctr" defTabSz="609630">
              <a:lnSpc>
                <a:spcPts val="1919"/>
              </a:lnSpc>
            </a:pPr>
            <a:r>
              <a:rPr lang="en-US" sz="1599" b="1">
                <a:solidFill>
                  <a:srgbClr val="FFFFFF"/>
                </a:solidFill>
                <a:latin typeface="Poppins Bold"/>
                <a:ea typeface="Poppins Bold"/>
                <a:cs typeface="Poppins Bold"/>
                <a:sym typeface="Poppins Bold"/>
              </a:rPr>
              <a:t>INNER JOIN</a:t>
            </a:r>
          </a:p>
        </p:txBody>
      </p:sp>
      <p:sp>
        <p:nvSpPr>
          <p:cNvPr id="61" name="TextBox 61"/>
          <p:cNvSpPr txBox="1"/>
          <p:nvPr/>
        </p:nvSpPr>
        <p:spPr>
          <a:xfrm>
            <a:off x="3194806" y="4733974"/>
            <a:ext cx="2612157" cy="243656"/>
          </a:xfrm>
          <a:prstGeom prst="rect">
            <a:avLst/>
          </a:prstGeom>
        </p:spPr>
        <p:txBody>
          <a:bodyPr lIns="0" tIns="0" rIns="0" bIns="0" rtlCol="0" anchor="t">
            <a:spAutoFit/>
          </a:bodyPr>
          <a:lstStyle/>
          <a:p>
            <a:pPr algn="ctr" defTabSz="609630">
              <a:lnSpc>
                <a:spcPts val="1919"/>
              </a:lnSpc>
            </a:pPr>
            <a:r>
              <a:rPr lang="en-US" sz="1599" b="1">
                <a:solidFill>
                  <a:srgbClr val="FFFFFF"/>
                </a:solidFill>
                <a:latin typeface="Poppins Bold"/>
                <a:ea typeface="Poppins Bold"/>
                <a:cs typeface="Poppins Bold"/>
                <a:sym typeface="Poppins Bold"/>
              </a:rPr>
              <a:t>LEFT JOIN</a:t>
            </a:r>
          </a:p>
        </p:txBody>
      </p:sp>
      <p:sp>
        <p:nvSpPr>
          <p:cNvPr id="62" name="TextBox 62"/>
          <p:cNvSpPr txBox="1"/>
          <p:nvPr/>
        </p:nvSpPr>
        <p:spPr>
          <a:xfrm>
            <a:off x="9381897" y="2213322"/>
            <a:ext cx="2612157" cy="243656"/>
          </a:xfrm>
          <a:prstGeom prst="rect">
            <a:avLst/>
          </a:prstGeom>
        </p:spPr>
        <p:txBody>
          <a:bodyPr lIns="0" tIns="0" rIns="0" bIns="0" rtlCol="0" anchor="t">
            <a:spAutoFit/>
          </a:bodyPr>
          <a:lstStyle/>
          <a:p>
            <a:pPr algn="ctr" defTabSz="609630">
              <a:lnSpc>
                <a:spcPts val="1919"/>
              </a:lnSpc>
            </a:pPr>
            <a:r>
              <a:rPr lang="en-US" sz="1599" b="1">
                <a:solidFill>
                  <a:srgbClr val="FFFFFF"/>
                </a:solidFill>
                <a:latin typeface="Poppins Bold"/>
                <a:ea typeface="Poppins Bold"/>
                <a:cs typeface="Poppins Bold"/>
                <a:sym typeface="Poppins Bold"/>
              </a:rPr>
              <a:t>MULTITABLE JOINS</a:t>
            </a:r>
          </a:p>
        </p:txBody>
      </p:sp>
      <p:sp>
        <p:nvSpPr>
          <p:cNvPr id="63" name="TextBox 63"/>
          <p:cNvSpPr txBox="1"/>
          <p:nvPr/>
        </p:nvSpPr>
        <p:spPr>
          <a:xfrm>
            <a:off x="6202095" y="2209170"/>
            <a:ext cx="2612157" cy="243656"/>
          </a:xfrm>
          <a:prstGeom prst="rect">
            <a:avLst/>
          </a:prstGeom>
        </p:spPr>
        <p:txBody>
          <a:bodyPr lIns="0" tIns="0" rIns="0" bIns="0" rtlCol="0" anchor="t">
            <a:spAutoFit/>
          </a:bodyPr>
          <a:lstStyle/>
          <a:p>
            <a:pPr algn="ctr" defTabSz="609630">
              <a:lnSpc>
                <a:spcPts val="1919"/>
              </a:lnSpc>
            </a:pPr>
            <a:r>
              <a:rPr lang="en-US" sz="1599" b="1">
                <a:solidFill>
                  <a:srgbClr val="FFFFFF"/>
                </a:solidFill>
                <a:latin typeface="Poppins Bold"/>
                <a:ea typeface="Poppins Bold"/>
                <a:cs typeface="Poppins Bold"/>
                <a:sym typeface="Poppins Bold"/>
              </a:rPr>
              <a:t>SCHEMAS</a:t>
            </a:r>
          </a:p>
        </p:txBody>
      </p:sp>
      <p:sp>
        <p:nvSpPr>
          <p:cNvPr id="64" name="TextBox 64"/>
          <p:cNvSpPr txBox="1"/>
          <p:nvPr/>
        </p:nvSpPr>
        <p:spPr>
          <a:xfrm>
            <a:off x="6202095" y="3032829"/>
            <a:ext cx="2612157" cy="243656"/>
          </a:xfrm>
          <a:prstGeom prst="rect">
            <a:avLst/>
          </a:prstGeom>
        </p:spPr>
        <p:txBody>
          <a:bodyPr lIns="0" tIns="0" rIns="0" bIns="0" rtlCol="0" anchor="t">
            <a:spAutoFit/>
          </a:bodyPr>
          <a:lstStyle/>
          <a:p>
            <a:pPr algn="ctr" defTabSz="609630">
              <a:lnSpc>
                <a:spcPts val="1919"/>
              </a:lnSpc>
            </a:pPr>
            <a:r>
              <a:rPr lang="en-US" sz="1599" b="1">
                <a:solidFill>
                  <a:srgbClr val="FFFFFF"/>
                </a:solidFill>
                <a:latin typeface="Poppins Bold"/>
                <a:ea typeface="Poppins Bold"/>
                <a:cs typeface="Poppins Bold"/>
                <a:sym typeface="Poppins Bold"/>
              </a:rPr>
              <a:t>IFF()</a:t>
            </a:r>
          </a:p>
        </p:txBody>
      </p:sp>
      <p:sp>
        <p:nvSpPr>
          <p:cNvPr id="65" name="TextBox 65"/>
          <p:cNvSpPr txBox="1"/>
          <p:nvPr/>
        </p:nvSpPr>
        <p:spPr>
          <a:xfrm>
            <a:off x="6202095" y="3874337"/>
            <a:ext cx="2612157" cy="243656"/>
          </a:xfrm>
          <a:prstGeom prst="rect">
            <a:avLst/>
          </a:prstGeom>
        </p:spPr>
        <p:txBody>
          <a:bodyPr lIns="0" tIns="0" rIns="0" bIns="0" rtlCol="0" anchor="t">
            <a:spAutoFit/>
          </a:bodyPr>
          <a:lstStyle/>
          <a:p>
            <a:pPr algn="ctr" defTabSz="609630">
              <a:lnSpc>
                <a:spcPts val="1919"/>
              </a:lnSpc>
            </a:pPr>
            <a:r>
              <a:rPr lang="en-US" sz="1599" b="1">
                <a:solidFill>
                  <a:srgbClr val="FFFFFF"/>
                </a:solidFill>
                <a:latin typeface="Poppins Bold"/>
                <a:ea typeface="Poppins Bold"/>
                <a:cs typeface="Poppins Bold"/>
                <a:sym typeface="Poppins Bold"/>
              </a:rPr>
              <a:t>CAST()</a:t>
            </a:r>
          </a:p>
        </p:txBody>
      </p:sp>
      <p:sp>
        <p:nvSpPr>
          <p:cNvPr id="66" name="TextBox 66"/>
          <p:cNvSpPr txBox="1"/>
          <p:nvPr/>
        </p:nvSpPr>
        <p:spPr>
          <a:xfrm>
            <a:off x="6200074" y="4691892"/>
            <a:ext cx="2612157" cy="243656"/>
          </a:xfrm>
          <a:prstGeom prst="rect">
            <a:avLst/>
          </a:prstGeom>
        </p:spPr>
        <p:txBody>
          <a:bodyPr lIns="0" tIns="0" rIns="0" bIns="0" rtlCol="0" anchor="t">
            <a:spAutoFit/>
          </a:bodyPr>
          <a:lstStyle/>
          <a:p>
            <a:pPr algn="ctr" defTabSz="609630">
              <a:lnSpc>
                <a:spcPts val="1919"/>
              </a:lnSpc>
            </a:pPr>
            <a:r>
              <a:rPr lang="en-US" sz="1599" b="1">
                <a:solidFill>
                  <a:srgbClr val="FFFFFF"/>
                </a:solidFill>
                <a:latin typeface="Poppins Bold"/>
                <a:ea typeface="Poppins Bold"/>
                <a:cs typeface="Poppins Bold"/>
                <a:sym typeface="Poppins Bold"/>
              </a:rPr>
              <a:t>WITH</a:t>
            </a:r>
          </a:p>
        </p:txBody>
      </p:sp>
      <p:sp>
        <p:nvSpPr>
          <p:cNvPr id="67" name="TextBox 67"/>
          <p:cNvSpPr txBox="1"/>
          <p:nvPr/>
        </p:nvSpPr>
        <p:spPr>
          <a:xfrm>
            <a:off x="156271" y="3032829"/>
            <a:ext cx="2612157" cy="243656"/>
          </a:xfrm>
          <a:prstGeom prst="rect">
            <a:avLst/>
          </a:prstGeom>
        </p:spPr>
        <p:txBody>
          <a:bodyPr lIns="0" tIns="0" rIns="0" bIns="0" rtlCol="0" anchor="t">
            <a:spAutoFit/>
          </a:bodyPr>
          <a:lstStyle/>
          <a:p>
            <a:pPr algn="ctr" defTabSz="609630">
              <a:lnSpc>
                <a:spcPts val="1919"/>
              </a:lnSpc>
            </a:pPr>
            <a:r>
              <a:rPr lang="en-US" sz="1599" b="1">
                <a:solidFill>
                  <a:srgbClr val="FFFFFF"/>
                </a:solidFill>
                <a:latin typeface="Poppins Bold"/>
                <a:ea typeface="Poppins Bold"/>
                <a:cs typeface="Poppins Bold"/>
                <a:sym typeface="Poppins Bold"/>
              </a:rPr>
              <a:t>HAVING</a:t>
            </a:r>
          </a:p>
        </p:txBody>
      </p:sp>
      <p:sp>
        <p:nvSpPr>
          <p:cNvPr id="68" name="TextBox 68"/>
          <p:cNvSpPr txBox="1"/>
          <p:nvPr/>
        </p:nvSpPr>
        <p:spPr>
          <a:xfrm>
            <a:off x="17047" y="2229991"/>
            <a:ext cx="2612157" cy="243656"/>
          </a:xfrm>
          <a:prstGeom prst="rect">
            <a:avLst/>
          </a:prstGeom>
        </p:spPr>
        <p:txBody>
          <a:bodyPr lIns="0" tIns="0" rIns="0" bIns="0" rtlCol="0" anchor="t">
            <a:spAutoFit/>
          </a:bodyPr>
          <a:lstStyle/>
          <a:p>
            <a:pPr algn="ctr" defTabSz="609630">
              <a:lnSpc>
                <a:spcPts val="1919"/>
              </a:lnSpc>
            </a:pPr>
            <a:r>
              <a:rPr lang="en-US" sz="1599" b="1">
                <a:solidFill>
                  <a:srgbClr val="FFFFFF"/>
                </a:solidFill>
                <a:latin typeface="Poppins Bold"/>
                <a:ea typeface="Poppins Bold"/>
                <a:cs typeface="Poppins Bold"/>
                <a:sym typeface="Poppins Bold"/>
              </a:rPr>
              <a:t>ELSE</a:t>
            </a:r>
          </a:p>
        </p:txBody>
      </p:sp>
      <p:grpSp>
        <p:nvGrpSpPr>
          <p:cNvPr id="69" name="Group 69"/>
          <p:cNvGrpSpPr/>
          <p:nvPr/>
        </p:nvGrpSpPr>
        <p:grpSpPr>
          <a:xfrm>
            <a:off x="9116420" y="3749445"/>
            <a:ext cx="3599903" cy="3599903"/>
            <a:chOff x="0" y="0"/>
            <a:chExt cx="812800" cy="812800"/>
          </a:xfrm>
        </p:grpSpPr>
        <p:sp>
          <p:nvSpPr>
            <p:cNvPr id="70" name="Freeform 7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D83FA">
                    <a:alpha val="100000"/>
                  </a:srgbClr>
                </a:gs>
                <a:gs pos="100000">
                  <a:srgbClr val="4FFFEA">
                    <a:alpha val="100000"/>
                  </a:srgbClr>
                </a:gs>
              </a:gsLst>
              <a:path path="circle">
                <a:fillToRect r="100000" b="100000"/>
              </a:path>
              <a:tileRect l="-100000" t="-100000"/>
            </a:gradFill>
          </p:spPr>
        </p:sp>
        <p:sp>
          <p:nvSpPr>
            <p:cNvPr id="71" name="TextBox 71"/>
            <p:cNvSpPr txBox="1"/>
            <p:nvPr/>
          </p:nvSpPr>
          <p:spPr>
            <a:xfrm>
              <a:off x="76200" y="9525"/>
              <a:ext cx="660400" cy="727075"/>
            </a:xfrm>
            <a:prstGeom prst="rect">
              <a:avLst/>
            </a:prstGeom>
          </p:spPr>
          <p:txBody>
            <a:bodyPr lIns="33867" tIns="33867" rIns="33867" bIns="33867" rtlCol="0" anchor="ctr"/>
            <a:lstStyle/>
            <a:p>
              <a:pPr algn="ctr" defTabSz="609630">
                <a:lnSpc>
                  <a:spcPts val="2101"/>
                </a:lnSpc>
              </a:pPr>
              <a:endParaRPr sz="1200">
                <a:solidFill>
                  <a:prstClr val="black"/>
                </a:solidFill>
                <a:latin typeface="Calibri"/>
              </a:endParaRPr>
            </a:p>
          </p:txBody>
        </p:sp>
      </p:grpSp>
    </p:spTree>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250611" y="0"/>
            <a:ext cx="6346611" cy="6858000"/>
          </a:xfrm>
          <a:custGeom>
            <a:avLst/>
            <a:gdLst/>
            <a:ahLst/>
            <a:cxnLst/>
            <a:rect l="l" t="t" r="r" b="b"/>
            <a:pathLst>
              <a:path w="9519916" h="10287000">
                <a:moveTo>
                  <a:pt x="0" y="0"/>
                </a:moveTo>
                <a:lnTo>
                  <a:pt x="9519916" y="0"/>
                </a:lnTo>
                <a:lnTo>
                  <a:pt x="9519916" y="10287000"/>
                </a:lnTo>
                <a:lnTo>
                  <a:pt x="0" y="10287000"/>
                </a:lnTo>
                <a:lnTo>
                  <a:pt x="0" y="0"/>
                </a:lnTo>
                <a:close/>
              </a:path>
            </a:pathLst>
          </a:custGeom>
          <a:blipFill>
            <a:blip r:embed="rId2">
              <a:alphaModFix amt="31000"/>
            </a:blip>
            <a:stretch>
              <a:fillRect l="-54613" b="-91098"/>
            </a:stretch>
          </a:blipFill>
        </p:spPr>
      </p:sp>
      <p:sp>
        <p:nvSpPr>
          <p:cNvPr id="3" name="Freeform 3"/>
          <p:cNvSpPr/>
          <p:nvPr/>
        </p:nvSpPr>
        <p:spPr>
          <a:xfrm>
            <a:off x="5845389" y="214223"/>
            <a:ext cx="6346611" cy="6858000"/>
          </a:xfrm>
          <a:custGeom>
            <a:avLst/>
            <a:gdLst/>
            <a:ahLst/>
            <a:cxnLst/>
            <a:rect l="l" t="t" r="r" b="b"/>
            <a:pathLst>
              <a:path w="9519916" h="10287000">
                <a:moveTo>
                  <a:pt x="0" y="0"/>
                </a:moveTo>
                <a:lnTo>
                  <a:pt x="9519916" y="0"/>
                </a:lnTo>
                <a:lnTo>
                  <a:pt x="9519916" y="10287000"/>
                </a:lnTo>
                <a:lnTo>
                  <a:pt x="0" y="10287000"/>
                </a:lnTo>
                <a:lnTo>
                  <a:pt x="0" y="0"/>
                </a:lnTo>
                <a:close/>
              </a:path>
            </a:pathLst>
          </a:custGeom>
          <a:blipFill>
            <a:blip r:embed="rId2">
              <a:alphaModFix amt="31000"/>
            </a:blip>
            <a:stretch>
              <a:fillRect l="-54613" b="-91098"/>
            </a:stretch>
          </a:blipFill>
        </p:spPr>
      </p:sp>
      <p:sp>
        <p:nvSpPr>
          <p:cNvPr id="4" name="Freeform 4"/>
          <p:cNvSpPr/>
          <p:nvPr/>
        </p:nvSpPr>
        <p:spPr>
          <a:xfrm>
            <a:off x="685800" y="1471692"/>
            <a:ext cx="10687489" cy="4859138"/>
          </a:xfrm>
          <a:custGeom>
            <a:avLst/>
            <a:gdLst/>
            <a:ahLst/>
            <a:cxnLst/>
            <a:rect l="l" t="t" r="r" b="b"/>
            <a:pathLst>
              <a:path w="16031234" h="7288707">
                <a:moveTo>
                  <a:pt x="0" y="0"/>
                </a:moveTo>
                <a:lnTo>
                  <a:pt x="16031234" y="0"/>
                </a:lnTo>
                <a:lnTo>
                  <a:pt x="16031234" y="7288707"/>
                </a:lnTo>
                <a:lnTo>
                  <a:pt x="0" y="7288707"/>
                </a:lnTo>
                <a:lnTo>
                  <a:pt x="0" y="0"/>
                </a:lnTo>
                <a:close/>
              </a:path>
            </a:pathLst>
          </a:custGeom>
          <a:blipFill>
            <a:blip r:embed="rId3"/>
            <a:stretch>
              <a:fillRect t="-87" b="-87"/>
            </a:stretch>
          </a:blipFill>
        </p:spPr>
      </p:sp>
      <p:sp>
        <p:nvSpPr>
          <p:cNvPr id="5" name="TextBox 5"/>
          <p:cNvSpPr txBox="1"/>
          <p:nvPr/>
        </p:nvSpPr>
        <p:spPr>
          <a:xfrm>
            <a:off x="281608" y="717550"/>
            <a:ext cx="12060556" cy="1346522"/>
          </a:xfrm>
          <a:prstGeom prst="rect">
            <a:avLst/>
          </a:prstGeom>
        </p:spPr>
        <p:txBody>
          <a:bodyPr lIns="0" tIns="0" rIns="0" bIns="0" rtlCol="0" anchor="t">
            <a:spAutoFit/>
          </a:bodyPr>
          <a:lstStyle/>
          <a:p>
            <a:pPr defTabSz="609630">
              <a:lnSpc>
                <a:spcPts val="3485"/>
              </a:lnSpc>
            </a:pPr>
            <a:r>
              <a:rPr lang="en-US" sz="3748" b="1">
                <a:solidFill>
                  <a:srgbClr val="65FFE8"/>
                </a:solidFill>
                <a:latin typeface="Codec Pro Bold"/>
                <a:ea typeface="Codec Pro Bold"/>
                <a:cs typeface="Codec Pro Bold"/>
                <a:sym typeface="Codec Pro Bold"/>
              </a:rPr>
              <a:t>INDIA GENERAL ELECTIONS RESULT ANALYSIS 2024</a:t>
            </a:r>
          </a:p>
          <a:p>
            <a:pPr defTabSz="609630">
              <a:lnSpc>
                <a:spcPts val="3485"/>
              </a:lnSpc>
            </a:pPr>
            <a:endParaRPr lang="en-US" sz="3748" b="1">
              <a:solidFill>
                <a:srgbClr val="65FFE8"/>
              </a:solidFill>
              <a:latin typeface="Codec Pro Bold"/>
              <a:ea typeface="Codec Pro Bold"/>
              <a:cs typeface="Codec Pro Bold"/>
              <a:sym typeface="Codec Pro Bold"/>
            </a:endParaRPr>
          </a:p>
        </p:txBody>
      </p:sp>
    </p:spTree>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250611" y="0"/>
            <a:ext cx="6346611" cy="6858000"/>
          </a:xfrm>
          <a:custGeom>
            <a:avLst/>
            <a:gdLst/>
            <a:ahLst/>
            <a:cxnLst/>
            <a:rect l="l" t="t" r="r" b="b"/>
            <a:pathLst>
              <a:path w="9519916" h="10287000">
                <a:moveTo>
                  <a:pt x="0" y="0"/>
                </a:moveTo>
                <a:lnTo>
                  <a:pt x="9519916" y="0"/>
                </a:lnTo>
                <a:lnTo>
                  <a:pt x="9519916" y="10287000"/>
                </a:lnTo>
                <a:lnTo>
                  <a:pt x="0" y="10287000"/>
                </a:lnTo>
                <a:lnTo>
                  <a:pt x="0" y="0"/>
                </a:lnTo>
                <a:close/>
              </a:path>
            </a:pathLst>
          </a:custGeom>
          <a:blipFill>
            <a:blip r:embed="rId2">
              <a:alphaModFix amt="31000"/>
            </a:blip>
            <a:stretch>
              <a:fillRect l="-54613" b="-91098"/>
            </a:stretch>
          </a:blipFill>
        </p:spPr>
      </p:sp>
      <p:sp>
        <p:nvSpPr>
          <p:cNvPr id="3" name="Freeform 3"/>
          <p:cNvSpPr/>
          <p:nvPr/>
        </p:nvSpPr>
        <p:spPr>
          <a:xfrm>
            <a:off x="6096000" y="0"/>
            <a:ext cx="6414574" cy="6858000"/>
          </a:xfrm>
          <a:custGeom>
            <a:avLst/>
            <a:gdLst/>
            <a:ahLst/>
            <a:cxnLst/>
            <a:rect l="l" t="t" r="r" b="b"/>
            <a:pathLst>
              <a:path w="9621861" h="10287000">
                <a:moveTo>
                  <a:pt x="0" y="0"/>
                </a:moveTo>
                <a:lnTo>
                  <a:pt x="9621861" y="0"/>
                </a:lnTo>
                <a:lnTo>
                  <a:pt x="9621861" y="10287000"/>
                </a:lnTo>
                <a:lnTo>
                  <a:pt x="0" y="10287000"/>
                </a:lnTo>
                <a:lnTo>
                  <a:pt x="0" y="0"/>
                </a:lnTo>
                <a:close/>
              </a:path>
            </a:pathLst>
          </a:custGeom>
          <a:blipFill>
            <a:blip r:embed="rId2">
              <a:alphaModFix amt="31000"/>
            </a:blip>
            <a:stretch>
              <a:fillRect r="-52975" b="-91098"/>
            </a:stretch>
          </a:blipFill>
        </p:spPr>
      </p:sp>
      <p:sp>
        <p:nvSpPr>
          <p:cNvPr id="4" name="Freeform 4"/>
          <p:cNvSpPr/>
          <p:nvPr/>
        </p:nvSpPr>
        <p:spPr>
          <a:xfrm>
            <a:off x="7617522" y="1945694"/>
            <a:ext cx="2721763" cy="1032393"/>
          </a:xfrm>
          <a:custGeom>
            <a:avLst/>
            <a:gdLst/>
            <a:ahLst/>
            <a:cxnLst/>
            <a:rect l="l" t="t" r="r" b="b"/>
            <a:pathLst>
              <a:path w="4082645" h="1548589">
                <a:moveTo>
                  <a:pt x="0" y="0"/>
                </a:moveTo>
                <a:lnTo>
                  <a:pt x="4082645" y="0"/>
                </a:lnTo>
                <a:lnTo>
                  <a:pt x="4082645" y="1548589"/>
                </a:lnTo>
                <a:lnTo>
                  <a:pt x="0" y="1548589"/>
                </a:lnTo>
                <a:lnTo>
                  <a:pt x="0" y="0"/>
                </a:lnTo>
                <a:close/>
              </a:path>
            </a:pathLst>
          </a:custGeom>
          <a:blipFill>
            <a:blip r:embed="rId3"/>
            <a:stretch>
              <a:fillRect/>
            </a:stretch>
          </a:blipFill>
        </p:spPr>
      </p:sp>
      <p:sp>
        <p:nvSpPr>
          <p:cNvPr id="5" name="Freeform 5"/>
          <p:cNvSpPr/>
          <p:nvPr/>
        </p:nvSpPr>
        <p:spPr>
          <a:xfrm>
            <a:off x="10085204" y="126020"/>
            <a:ext cx="2258129" cy="1348137"/>
          </a:xfrm>
          <a:custGeom>
            <a:avLst/>
            <a:gdLst/>
            <a:ahLst/>
            <a:cxnLst/>
            <a:rect l="l" t="t" r="r" b="b"/>
            <a:pathLst>
              <a:path w="3387194" h="2022205">
                <a:moveTo>
                  <a:pt x="0" y="0"/>
                </a:moveTo>
                <a:lnTo>
                  <a:pt x="3387194" y="0"/>
                </a:lnTo>
                <a:lnTo>
                  <a:pt x="3387194" y="2022206"/>
                </a:lnTo>
                <a:lnTo>
                  <a:pt x="0" y="2022206"/>
                </a:lnTo>
                <a:lnTo>
                  <a:pt x="0" y="0"/>
                </a:lnTo>
                <a:close/>
              </a:path>
            </a:pathLst>
          </a:custGeom>
          <a:blipFill>
            <a:blip r:embed="rId4"/>
            <a:stretch>
              <a:fillRect/>
            </a:stretch>
          </a:blipFill>
        </p:spPr>
      </p:sp>
      <p:sp>
        <p:nvSpPr>
          <p:cNvPr id="6" name="TextBox 6"/>
          <p:cNvSpPr txBox="1"/>
          <p:nvPr/>
        </p:nvSpPr>
        <p:spPr>
          <a:xfrm>
            <a:off x="685800" y="641350"/>
            <a:ext cx="1149747" cy="255904"/>
          </a:xfrm>
          <a:prstGeom prst="rect">
            <a:avLst/>
          </a:prstGeom>
        </p:spPr>
        <p:txBody>
          <a:bodyPr lIns="0" tIns="0" rIns="0" bIns="0" rtlCol="0" anchor="t">
            <a:spAutoFit/>
          </a:bodyPr>
          <a:lstStyle/>
          <a:p>
            <a:pPr algn="ctr" defTabSz="609630">
              <a:lnSpc>
                <a:spcPts val="2101"/>
              </a:lnSpc>
              <a:spcBef>
                <a:spcPct val="0"/>
              </a:spcBef>
            </a:pPr>
            <a:r>
              <a:rPr lang="en-US" sz="1501">
                <a:solidFill>
                  <a:srgbClr val="000000"/>
                </a:solidFill>
                <a:latin typeface="Poppins"/>
                <a:ea typeface="Poppins"/>
                <a:cs typeface="Poppins"/>
                <a:sym typeface="Poppins"/>
              </a:rPr>
              <a:t>1.Total Seats</a:t>
            </a:r>
          </a:p>
        </p:txBody>
      </p:sp>
      <p:sp>
        <p:nvSpPr>
          <p:cNvPr id="7" name="TextBox 7"/>
          <p:cNvSpPr txBox="1"/>
          <p:nvPr/>
        </p:nvSpPr>
        <p:spPr>
          <a:xfrm>
            <a:off x="325873" y="342911"/>
            <a:ext cx="2124869" cy="432811"/>
          </a:xfrm>
          <a:prstGeom prst="rect">
            <a:avLst/>
          </a:prstGeom>
        </p:spPr>
        <p:txBody>
          <a:bodyPr lIns="0" tIns="0" rIns="0" bIns="0" rtlCol="0" anchor="t">
            <a:spAutoFit/>
          </a:bodyPr>
          <a:lstStyle/>
          <a:p>
            <a:pPr algn="ctr" defTabSz="609630">
              <a:lnSpc>
                <a:spcPts val="3688"/>
              </a:lnSpc>
              <a:spcBef>
                <a:spcPct val="0"/>
              </a:spcBef>
            </a:pPr>
            <a:r>
              <a:rPr lang="en-US" sz="2634" b="1">
                <a:solidFill>
                  <a:srgbClr val="65FFE8"/>
                </a:solidFill>
                <a:latin typeface="Poppins Bold"/>
                <a:ea typeface="Poppins Bold"/>
                <a:cs typeface="Poppins Bold"/>
                <a:sym typeface="Poppins Bold"/>
              </a:rPr>
              <a:t>1.Total Seats</a:t>
            </a:r>
          </a:p>
        </p:txBody>
      </p:sp>
      <p:sp>
        <p:nvSpPr>
          <p:cNvPr id="8" name="TextBox 8"/>
          <p:cNvSpPr txBox="1"/>
          <p:nvPr/>
        </p:nvSpPr>
        <p:spPr>
          <a:xfrm>
            <a:off x="232670" y="1771033"/>
            <a:ext cx="10444085" cy="681533"/>
          </a:xfrm>
          <a:prstGeom prst="rect">
            <a:avLst/>
          </a:prstGeom>
        </p:spPr>
        <p:txBody>
          <a:bodyPr lIns="0" tIns="0" rIns="0" bIns="0" rtlCol="0" anchor="t">
            <a:spAutoFit/>
          </a:bodyPr>
          <a:lstStyle/>
          <a:p>
            <a:pPr defTabSz="609630">
              <a:lnSpc>
                <a:spcPts val="1821"/>
              </a:lnSpc>
              <a:spcBef>
                <a:spcPct val="0"/>
              </a:spcBef>
            </a:pPr>
            <a:r>
              <a:rPr lang="en-US" sz="1301">
                <a:solidFill>
                  <a:srgbClr val="FFFFFF"/>
                </a:solidFill>
                <a:latin typeface="Poppins"/>
                <a:ea typeface="Poppins"/>
                <a:cs typeface="Poppins"/>
                <a:sym typeface="Poppins"/>
              </a:rPr>
              <a:t>SELECT </a:t>
            </a:r>
          </a:p>
          <a:p>
            <a:pPr defTabSz="609630">
              <a:lnSpc>
                <a:spcPts val="1821"/>
              </a:lnSpc>
              <a:spcBef>
                <a:spcPct val="0"/>
              </a:spcBef>
            </a:pPr>
            <a:r>
              <a:rPr lang="en-US" sz="1301">
                <a:solidFill>
                  <a:srgbClr val="FFFFFF"/>
                </a:solidFill>
                <a:latin typeface="Poppins"/>
                <a:ea typeface="Poppins"/>
                <a:cs typeface="Poppins"/>
                <a:sym typeface="Poppins"/>
              </a:rPr>
              <a:t> DISTINCT COUNT (Parliament_Constituency) AS Total_Seats</a:t>
            </a:r>
          </a:p>
          <a:p>
            <a:pPr defTabSz="609630">
              <a:lnSpc>
                <a:spcPts val="1821"/>
              </a:lnSpc>
              <a:spcBef>
                <a:spcPct val="0"/>
              </a:spcBef>
            </a:pPr>
            <a:r>
              <a:rPr lang="en-US" sz="1301">
                <a:solidFill>
                  <a:srgbClr val="FFFFFF"/>
                </a:solidFill>
                <a:latin typeface="Poppins"/>
                <a:ea typeface="Poppins"/>
                <a:cs typeface="Poppins"/>
                <a:sym typeface="Poppins"/>
              </a:rPr>
              <a:t> FROM constituencywise_results</a:t>
            </a:r>
          </a:p>
        </p:txBody>
      </p:sp>
    </p:spTree>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250611" y="0"/>
            <a:ext cx="6346611" cy="6858000"/>
          </a:xfrm>
          <a:custGeom>
            <a:avLst/>
            <a:gdLst/>
            <a:ahLst/>
            <a:cxnLst/>
            <a:rect l="l" t="t" r="r" b="b"/>
            <a:pathLst>
              <a:path w="9519916" h="10287000">
                <a:moveTo>
                  <a:pt x="0" y="0"/>
                </a:moveTo>
                <a:lnTo>
                  <a:pt x="9519916" y="0"/>
                </a:lnTo>
                <a:lnTo>
                  <a:pt x="9519916" y="10287000"/>
                </a:lnTo>
                <a:lnTo>
                  <a:pt x="0" y="10287000"/>
                </a:lnTo>
                <a:lnTo>
                  <a:pt x="0" y="0"/>
                </a:lnTo>
                <a:close/>
              </a:path>
            </a:pathLst>
          </a:custGeom>
          <a:blipFill>
            <a:blip r:embed="rId2">
              <a:alphaModFix amt="31000"/>
            </a:blip>
            <a:stretch>
              <a:fillRect l="-54613" b="-91098"/>
            </a:stretch>
          </a:blipFill>
        </p:spPr>
      </p:sp>
      <p:sp>
        <p:nvSpPr>
          <p:cNvPr id="3" name="Freeform 3"/>
          <p:cNvSpPr/>
          <p:nvPr/>
        </p:nvSpPr>
        <p:spPr>
          <a:xfrm>
            <a:off x="6096000" y="0"/>
            <a:ext cx="6414574" cy="6858000"/>
          </a:xfrm>
          <a:custGeom>
            <a:avLst/>
            <a:gdLst/>
            <a:ahLst/>
            <a:cxnLst/>
            <a:rect l="l" t="t" r="r" b="b"/>
            <a:pathLst>
              <a:path w="9621861" h="10287000">
                <a:moveTo>
                  <a:pt x="0" y="0"/>
                </a:moveTo>
                <a:lnTo>
                  <a:pt x="9621861" y="0"/>
                </a:lnTo>
                <a:lnTo>
                  <a:pt x="9621861" y="10287000"/>
                </a:lnTo>
                <a:lnTo>
                  <a:pt x="0" y="10287000"/>
                </a:lnTo>
                <a:lnTo>
                  <a:pt x="0" y="0"/>
                </a:lnTo>
                <a:close/>
              </a:path>
            </a:pathLst>
          </a:custGeom>
          <a:blipFill>
            <a:blip r:embed="rId2">
              <a:alphaModFix amt="31000"/>
            </a:blip>
            <a:stretch>
              <a:fillRect r="-52975" b="-91098"/>
            </a:stretch>
          </a:blipFill>
        </p:spPr>
      </p:sp>
      <p:sp>
        <p:nvSpPr>
          <p:cNvPr id="4" name="Freeform 4"/>
          <p:cNvSpPr/>
          <p:nvPr/>
        </p:nvSpPr>
        <p:spPr>
          <a:xfrm rot="-5400000">
            <a:off x="11100268" y="5796176"/>
            <a:ext cx="210101" cy="283919"/>
          </a:xfrm>
          <a:custGeom>
            <a:avLst/>
            <a:gdLst/>
            <a:ahLst/>
            <a:cxnLst/>
            <a:rect l="l" t="t" r="r" b="b"/>
            <a:pathLst>
              <a:path w="315151" h="425879">
                <a:moveTo>
                  <a:pt x="0" y="0"/>
                </a:moveTo>
                <a:lnTo>
                  <a:pt x="315151" y="0"/>
                </a:lnTo>
                <a:lnTo>
                  <a:pt x="315151" y="425880"/>
                </a:lnTo>
                <a:lnTo>
                  <a:pt x="0" y="4258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685800" y="641350"/>
            <a:ext cx="1149747" cy="255904"/>
          </a:xfrm>
          <a:prstGeom prst="rect">
            <a:avLst/>
          </a:prstGeom>
        </p:spPr>
        <p:txBody>
          <a:bodyPr lIns="0" tIns="0" rIns="0" bIns="0" rtlCol="0" anchor="t">
            <a:spAutoFit/>
          </a:bodyPr>
          <a:lstStyle/>
          <a:p>
            <a:pPr algn="ctr" defTabSz="609630">
              <a:lnSpc>
                <a:spcPts val="2101"/>
              </a:lnSpc>
              <a:spcBef>
                <a:spcPct val="0"/>
              </a:spcBef>
            </a:pPr>
            <a:r>
              <a:rPr lang="en-US" sz="1501">
                <a:solidFill>
                  <a:srgbClr val="000000"/>
                </a:solidFill>
                <a:latin typeface="Poppins"/>
                <a:ea typeface="Poppins"/>
                <a:cs typeface="Poppins"/>
                <a:sym typeface="Poppins"/>
              </a:rPr>
              <a:t>1.Total Seats</a:t>
            </a:r>
          </a:p>
        </p:txBody>
      </p:sp>
      <p:sp>
        <p:nvSpPr>
          <p:cNvPr id="6" name="TextBox 6"/>
          <p:cNvSpPr txBox="1"/>
          <p:nvPr/>
        </p:nvSpPr>
        <p:spPr>
          <a:xfrm>
            <a:off x="74759" y="158103"/>
            <a:ext cx="12042483" cy="907300"/>
          </a:xfrm>
          <a:prstGeom prst="rect">
            <a:avLst/>
          </a:prstGeom>
        </p:spPr>
        <p:txBody>
          <a:bodyPr lIns="0" tIns="0" rIns="0" bIns="0" rtlCol="0" anchor="t">
            <a:spAutoFit/>
          </a:bodyPr>
          <a:lstStyle/>
          <a:p>
            <a:pPr defTabSz="609630">
              <a:lnSpc>
                <a:spcPts val="3688"/>
              </a:lnSpc>
            </a:pPr>
            <a:r>
              <a:rPr lang="en-US" sz="2634" b="1">
                <a:solidFill>
                  <a:srgbClr val="65FFE8"/>
                </a:solidFill>
                <a:latin typeface="Poppins Bold"/>
                <a:ea typeface="Poppins Bold"/>
                <a:cs typeface="Poppins Bold"/>
                <a:sym typeface="Poppins Bold"/>
              </a:rPr>
              <a:t>2.What is the total number of seats available for elections in each state</a:t>
            </a:r>
          </a:p>
          <a:p>
            <a:pPr defTabSz="609630">
              <a:lnSpc>
                <a:spcPts val="3688"/>
              </a:lnSpc>
              <a:spcBef>
                <a:spcPct val="0"/>
              </a:spcBef>
            </a:pPr>
            <a:endParaRPr lang="en-US" sz="2634" b="1">
              <a:solidFill>
                <a:srgbClr val="65FFE8"/>
              </a:solidFill>
              <a:latin typeface="Poppins Bold"/>
              <a:ea typeface="Poppins Bold"/>
              <a:cs typeface="Poppins Bold"/>
              <a:sym typeface="Poppins Bold"/>
            </a:endParaRPr>
          </a:p>
        </p:txBody>
      </p:sp>
      <p:sp>
        <p:nvSpPr>
          <p:cNvPr id="7" name="TextBox 7"/>
          <p:cNvSpPr txBox="1"/>
          <p:nvPr/>
        </p:nvSpPr>
        <p:spPr>
          <a:xfrm>
            <a:off x="224276" y="1284933"/>
            <a:ext cx="11892966" cy="3451842"/>
          </a:xfrm>
          <a:prstGeom prst="rect">
            <a:avLst/>
          </a:prstGeom>
        </p:spPr>
        <p:txBody>
          <a:bodyPr lIns="0" tIns="0" rIns="0" bIns="0" rtlCol="0" anchor="t">
            <a:spAutoFit/>
          </a:bodyPr>
          <a:lstStyle/>
          <a:p>
            <a:pPr defTabSz="609630">
              <a:lnSpc>
                <a:spcPts val="1834"/>
              </a:lnSpc>
            </a:pPr>
            <a:r>
              <a:rPr lang="en-US" sz="1310">
                <a:solidFill>
                  <a:srgbClr val="FFFFFF"/>
                </a:solidFill>
                <a:latin typeface="Poppins"/>
                <a:ea typeface="Poppins"/>
                <a:cs typeface="Poppins"/>
                <a:sym typeface="Poppins"/>
              </a:rPr>
              <a:t>SELECT </a:t>
            </a:r>
          </a:p>
          <a:p>
            <a:pPr defTabSz="609630">
              <a:lnSpc>
                <a:spcPts val="1834"/>
              </a:lnSpc>
            </a:pPr>
            <a:r>
              <a:rPr lang="en-US" sz="1310">
                <a:solidFill>
                  <a:srgbClr val="FFFFFF"/>
                </a:solidFill>
                <a:latin typeface="Poppins"/>
                <a:ea typeface="Poppins"/>
                <a:cs typeface="Poppins"/>
                <a:sym typeface="Poppins"/>
              </a:rPr>
              <a:t>    s.State AS State_Name,</a:t>
            </a:r>
          </a:p>
          <a:p>
            <a:pPr defTabSz="609630">
              <a:lnSpc>
                <a:spcPts val="1834"/>
              </a:lnSpc>
            </a:pPr>
            <a:r>
              <a:rPr lang="en-US" sz="1310">
                <a:solidFill>
                  <a:srgbClr val="FFFFFF"/>
                </a:solidFill>
                <a:latin typeface="Poppins"/>
                <a:ea typeface="Poppins"/>
                <a:cs typeface="Poppins"/>
                <a:sym typeface="Poppins"/>
              </a:rPr>
              <a:t>    COUNT(cr.Constituency_ID) AS Total_Seats_Available</a:t>
            </a:r>
          </a:p>
          <a:p>
            <a:pPr defTabSz="609630">
              <a:lnSpc>
                <a:spcPts val="1834"/>
              </a:lnSpc>
            </a:pPr>
            <a:r>
              <a:rPr lang="en-US" sz="1310">
                <a:solidFill>
                  <a:srgbClr val="FFFFFF"/>
                </a:solidFill>
                <a:latin typeface="Poppins"/>
                <a:ea typeface="Poppins"/>
                <a:cs typeface="Poppins"/>
                <a:sym typeface="Poppins"/>
              </a:rPr>
              <a:t>FROM </a:t>
            </a:r>
          </a:p>
          <a:p>
            <a:pPr defTabSz="609630">
              <a:lnSpc>
                <a:spcPts val="1834"/>
              </a:lnSpc>
            </a:pPr>
            <a:r>
              <a:rPr lang="en-US" sz="1310">
                <a:solidFill>
                  <a:srgbClr val="FFFFFF"/>
                </a:solidFill>
                <a:latin typeface="Poppins"/>
                <a:ea typeface="Poppins"/>
                <a:cs typeface="Poppins"/>
                <a:sym typeface="Poppins"/>
              </a:rPr>
              <a:t>    constituencywise_results cr</a:t>
            </a:r>
          </a:p>
          <a:p>
            <a:pPr defTabSz="609630">
              <a:lnSpc>
                <a:spcPts val="1834"/>
              </a:lnSpc>
            </a:pPr>
            <a:r>
              <a:rPr lang="en-US" sz="1310">
                <a:solidFill>
                  <a:srgbClr val="FFFFFF"/>
                </a:solidFill>
                <a:latin typeface="Poppins"/>
                <a:ea typeface="Poppins"/>
                <a:cs typeface="Poppins"/>
                <a:sym typeface="Poppins"/>
              </a:rPr>
              <a:t>JOIN </a:t>
            </a:r>
          </a:p>
          <a:p>
            <a:pPr defTabSz="609630">
              <a:lnSpc>
                <a:spcPts val="1834"/>
              </a:lnSpc>
            </a:pPr>
            <a:r>
              <a:rPr lang="en-US" sz="1310">
                <a:solidFill>
                  <a:srgbClr val="FFFFFF"/>
                </a:solidFill>
                <a:latin typeface="Poppins"/>
                <a:ea typeface="Poppins"/>
                <a:cs typeface="Poppins"/>
                <a:sym typeface="Poppins"/>
              </a:rPr>
              <a:t>    statewise_results sr ON cr.Parliament_Constituency = sr.Parliament_Constituency</a:t>
            </a:r>
          </a:p>
          <a:p>
            <a:pPr defTabSz="609630">
              <a:lnSpc>
                <a:spcPts val="1834"/>
              </a:lnSpc>
            </a:pPr>
            <a:r>
              <a:rPr lang="en-US" sz="1310">
                <a:solidFill>
                  <a:srgbClr val="FFFFFF"/>
                </a:solidFill>
                <a:latin typeface="Poppins"/>
                <a:ea typeface="Poppins"/>
                <a:cs typeface="Poppins"/>
                <a:sym typeface="Poppins"/>
              </a:rPr>
              <a:t>JOIN </a:t>
            </a:r>
          </a:p>
          <a:p>
            <a:pPr defTabSz="609630">
              <a:lnSpc>
                <a:spcPts val="1834"/>
              </a:lnSpc>
            </a:pPr>
            <a:r>
              <a:rPr lang="en-US" sz="1310">
                <a:solidFill>
                  <a:srgbClr val="FFFFFF"/>
                </a:solidFill>
                <a:latin typeface="Poppins"/>
                <a:ea typeface="Poppins"/>
                <a:cs typeface="Poppins"/>
                <a:sym typeface="Poppins"/>
              </a:rPr>
              <a:t>    states s ON sr.State_ID = s.State_ID</a:t>
            </a:r>
          </a:p>
          <a:p>
            <a:pPr defTabSz="609630">
              <a:lnSpc>
                <a:spcPts val="1834"/>
              </a:lnSpc>
            </a:pPr>
            <a:r>
              <a:rPr lang="en-US" sz="1310">
                <a:solidFill>
                  <a:srgbClr val="FFFFFF"/>
                </a:solidFill>
                <a:latin typeface="Poppins"/>
                <a:ea typeface="Poppins"/>
                <a:cs typeface="Poppins"/>
                <a:sym typeface="Poppins"/>
              </a:rPr>
              <a:t>GROUP BY </a:t>
            </a:r>
          </a:p>
          <a:p>
            <a:pPr defTabSz="609630">
              <a:lnSpc>
                <a:spcPts val="1834"/>
              </a:lnSpc>
            </a:pPr>
            <a:r>
              <a:rPr lang="en-US" sz="1310">
                <a:solidFill>
                  <a:srgbClr val="FFFFFF"/>
                </a:solidFill>
                <a:latin typeface="Poppins"/>
                <a:ea typeface="Poppins"/>
                <a:cs typeface="Poppins"/>
                <a:sym typeface="Poppins"/>
              </a:rPr>
              <a:t>    s.State</a:t>
            </a:r>
          </a:p>
          <a:p>
            <a:pPr defTabSz="609630">
              <a:lnSpc>
                <a:spcPts val="1834"/>
              </a:lnSpc>
            </a:pPr>
            <a:r>
              <a:rPr lang="en-US" sz="1310">
                <a:solidFill>
                  <a:srgbClr val="FFFFFF"/>
                </a:solidFill>
                <a:latin typeface="Poppins"/>
                <a:ea typeface="Poppins"/>
                <a:cs typeface="Poppins"/>
                <a:sym typeface="Poppins"/>
              </a:rPr>
              <a:t>ORDER BY </a:t>
            </a:r>
          </a:p>
          <a:p>
            <a:pPr defTabSz="609630">
              <a:lnSpc>
                <a:spcPts val="1834"/>
              </a:lnSpc>
            </a:pPr>
            <a:r>
              <a:rPr lang="en-US" sz="1310">
                <a:solidFill>
                  <a:srgbClr val="FFFFFF"/>
                </a:solidFill>
                <a:latin typeface="Poppins"/>
                <a:ea typeface="Poppins"/>
                <a:cs typeface="Poppins"/>
                <a:sym typeface="Poppins"/>
              </a:rPr>
              <a:t>    s.State;</a:t>
            </a:r>
          </a:p>
          <a:p>
            <a:pPr defTabSz="609630">
              <a:lnSpc>
                <a:spcPts val="1834"/>
              </a:lnSpc>
            </a:pPr>
            <a:endParaRPr lang="en-US" sz="1310">
              <a:solidFill>
                <a:srgbClr val="FFFFFF"/>
              </a:solidFill>
              <a:latin typeface="Poppins"/>
              <a:ea typeface="Poppins"/>
              <a:cs typeface="Poppins"/>
              <a:sym typeface="Poppins"/>
            </a:endParaRPr>
          </a:p>
          <a:p>
            <a:pPr defTabSz="609630">
              <a:lnSpc>
                <a:spcPts val="1834"/>
              </a:lnSpc>
              <a:spcBef>
                <a:spcPct val="0"/>
              </a:spcBef>
            </a:pPr>
            <a:endParaRPr lang="en-US" sz="1310">
              <a:solidFill>
                <a:srgbClr val="FFFFFF"/>
              </a:solidFill>
              <a:latin typeface="Poppins"/>
              <a:ea typeface="Poppins"/>
              <a:cs typeface="Poppins"/>
              <a:sym typeface="Poppins"/>
            </a:endParaRPr>
          </a:p>
        </p:txBody>
      </p:sp>
      <p:sp>
        <p:nvSpPr>
          <p:cNvPr id="8" name="Freeform 8"/>
          <p:cNvSpPr/>
          <p:nvPr/>
        </p:nvSpPr>
        <p:spPr>
          <a:xfrm>
            <a:off x="5261623" y="3549340"/>
            <a:ext cx="2905001" cy="2622861"/>
          </a:xfrm>
          <a:custGeom>
            <a:avLst/>
            <a:gdLst/>
            <a:ahLst/>
            <a:cxnLst/>
            <a:rect l="l" t="t" r="r" b="b"/>
            <a:pathLst>
              <a:path w="4357501" h="3934291">
                <a:moveTo>
                  <a:pt x="0" y="0"/>
                </a:moveTo>
                <a:lnTo>
                  <a:pt x="4357501" y="0"/>
                </a:lnTo>
                <a:lnTo>
                  <a:pt x="4357501" y="3934291"/>
                </a:lnTo>
                <a:lnTo>
                  <a:pt x="0" y="3934291"/>
                </a:lnTo>
                <a:lnTo>
                  <a:pt x="0" y="0"/>
                </a:lnTo>
                <a:close/>
              </a:path>
            </a:pathLst>
          </a:custGeom>
          <a:blipFill>
            <a:blip r:embed="rId5"/>
            <a:stretch>
              <a:fillRect/>
            </a:stretch>
          </a:blipFill>
        </p:spPr>
      </p:sp>
      <p:sp>
        <p:nvSpPr>
          <p:cNvPr id="9" name="Freeform 9"/>
          <p:cNvSpPr/>
          <p:nvPr/>
        </p:nvSpPr>
        <p:spPr>
          <a:xfrm>
            <a:off x="8214068" y="3549340"/>
            <a:ext cx="2889320" cy="2622861"/>
          </a:xfrm>
          <a:custGeom>
            <a:avLst/>
            <a:gdLst/>
            <a:ahLst/>
            <a:cxnLst/>
            <a:rect l="l" t="t" r="r" b="b"/>
            <a:pathLst>
              <a:path w="4333980" h="3934291">
                <a:moveTo>
                  <a:pt x="0" y="0"/>
                </a:moveTo>
                <a:lnTo>
                  <a:pt x="4333980" y="0"/>
                </a:lnTo>
                <a:lnTo>
                  <a:pt x="4333980" y="3934291"/>
                </a:lnTo>
                <a:lnTo>
                  <a:pt x="0" y="3934291"/>
                </a:lnTo>
                <a:lnTo>
                  <a:pt x="0" y="0"/>
                </a:lnTo>
                <a:close/>
              </a:path>
            </a:pathLst>
          </a:custGeom>
          <a:blipFill>
            <a:blip r:embed="rId6"/>
            <a:stretch>
              <a:fillRect l="-1765" r="-1765"/>
            </a:stretch>
          </a:blipFill>
        </p:spPr>
      </p:sp>
      <p:sp>
        <p:nvSpPr>
          <p:cNvPr id="10" name="Freeform 10"/>
          <p:cNvSpPr/>
          <p:nvPr/>
        </p:nvSpPr>
        <p:spPr>
          <a:xfrm>
            <a:off x="10252445" y="800089"/>
            <a:ext cx="2258129" cy="1348137"/>
          </a:xfrm>
          <a:custGeom>
            <a:avLst/>
            <a:gdLst/>
            <a:ahLst/>
            <a:cxnLst/>
            <a:rect l="l" t="t" r="r" b="b"/>
            <a:pathLst>
              <a:path w="3387194" h="2022205">
                <a:moveTo>
                  <a:pt x="0" y="0"/>
                </a:moveTo>
                <a:lnTo>
                  <a:pt x="3387194" y="0"/>
                </a:lnTo>
                <a:lnTo>
                  <a:pt x="3387194" y="2022205"/>
                </a:lnTo>
                <a:lnTo>
                  <a:pt x="0" y="2022205"/>
                </a:lnTo>
                <a:lnTo>
                  <a:pt x="0" y="0"/>
                </a:lnTo>
                <a:close/>
              </a:path>
            </a:pathLst>
          </a:custGeom>
          <a:blipFill>
            <a:blip r:embed="rId7"/>
            <a:stretch>
              <a:fillRect/>
            </a:stretch>
          </a:blipFill>
        </p:spPr>
      </p:sp>
    </p:spTree>
  </p:cSld>
  <p:clrMapOvr>
    <a:masterClrMapping/>
  </p:clrMapOvr>
  <p:transition>
    <p:push/>
  </p:transition>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3155</Words>
  <Application>Microsoft Office PowerPoint</Application>
  <PresentationFormat>Widescreen</PresentationFormat>
  <Paragraphs>442</Paragraphs>
  <Slides>23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Codec Pro</vt:lpstr>
      <vt:lpstr>Codec Pro Bold</vt:lpstr>
      <vt:lpstr>Open Sans</vt:lpstr>
      <vt:lpstr>Open Sans Bold</vt:lpstr>
      <vt:lpstr>Poppins</vt:lpstr>
      <vt:lpstr>Poppins Bold</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pratik tamgadge</dc:creator>
  <cp:lastModifiedBy>pratik tamgadge</cp:lastModifiedBy>
  <cp:revision>2</cp:revision>
  <dcterms:created xsi:type="dcterms:W3CDTF">2024-12-17T10:12:22Z</dcterms:created>
  <dcterms:modified xsi:type="dcterms:W3CDTF">2024-12-17T10:22:34Z</dcterms:modified>
</cp:coreProperties>
</file>