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A30412-661D-4CDB-A6C2-E796FA4D2927}" v="4" dt="2025-06-23T20:08:18.3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3" y="41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DDB28B-6B6C-47A4-8506-0CBDE83F786E}" type="datetimeFigureOut">
              <a:rPr lang="en-IN" smtClean="0"/>
              <a:t>24-06-2025</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2ACB04E-B925-442E-95C7-6035E890CF37}" type="slidenum">
              <a:rPr lang="en-IN" smtClean="0"/>
              <a:t>‹#›</a:t>
            </a:fld>
            <a:endParaRPr lang="en-IN"/>
          </a:p>
        </p:txBody>
      </p:sp>
    </p:spTree>
    <p:extLst>
      <p:ext uri="{BB962C8B-B14F-4D97-AF65-F5344CB8AC3E}">
        <p14:creationId xmlns:p14="http://schemas.microsoft.com/office/powerpoint/2010/main" val="267668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DDB28B-6B6C-47A4-8506-0CBDE83F786E}" type="datetimeFigureOut">
              <a:rPr lang="en-IN" smtClean="0"/>
              <a:t>24-06-2025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2ACB04E-B925-442E-95C7-6035E890CF37}" type="slidenum">
              <a:rPr lang="en-IN" smtClean="0"/>
              <a:t>‹#›</a:t>
            </a:fld>
            <a:endParaRPr lang="en-IN"/>
          </a:p>
        </p:txBody>
      </p:sp>
    </p:spTree>
    <p:extLst>
      <p:ext uri="{BB962C8B-B14F-4D97-AF65-F5344CB8AC3E}">
        <p14:creationId xmlns:p14="http://schemas.microsoft.com/office/powerpoint/2010/main" val="2580293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DDB28B-6B6C-47A4-8506-0CBDE83F786E}" type="datetimeFigureOut">
              <a:rPr lang="en-IN" smtClean="0"/>
              <a:t>24-06-2025</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2ACB04E-B925-442E-95C7-6035E890CF37}"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323282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3DDB28B-6B6C-47A4-8506-0CBDE83F786E}" type="datetimeFigureOut">
              <a:rPr lang="en-IN" smtClean="0"/>
              <a:t>24-06-2025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2ACB04E-B925-442E-95C7-6035E890CF37}" type="slidenum">
              <a:rPr lang="en-IN" smtClean="0"/>
              <a:t>‹#›</a:t>
            </a:fld>
            <a:endParaRPr lang="en-IN"/>
          </a:p>
        </p:txBody>
      </p:sp>
    </p:spTree>
    <p:extLst>
      <p:ext uri="{BB962C8B-B14F-4D97-AF65-F5344CB8AC3E}">
        <p14:creationId xmlns:p14="http://schemas.microsoft.com/office/powerpoint/2010/main" val="1825948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3DDB28B-6B6C-47A4-8506-0CBDE83F786E}" type="datetimeFigureOut">
              <a:rPr lang="en-IN" smtClean="0"/>
              <a:t>24-06-2025</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2ACB04E-B925-442E-95C7-6035E890CF37}"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853499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3DDB28B-6B6C-47A4-8506-0CBDE83F786E}" type="datetimeFigureOut">
              <a:rPr lang="en-IN" smtClean="0"/>
              <a:t>24-06-2025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2ACB04E-B925-442E-95C7-6035E890CF37}" type="slidenum">
              <a:rPr lang="en-IN" smtClean="0"/>
              <a:t>‹#›</a:t>
            </a:fld>
            <a:endParaRPr lang="en-IN"/>
          </a:p>
        </p:txBody>
      </p:sp>
    </p:spTree>
    <p:extLst>
      <p:ext uri="{BB962C8B-B14F-4D97-AF65-F5344CB8AC3E}">
        <p14:creationId xmlns:p14="http://schemas.microsoft.com/office/powerpoint/2010/main" val="3169923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DDB28B-6B6C-47A4-8506-0CBDE83F786E}" type="datetimeFigureOut">
              <a:rPr lang="en-IN" smtClean="0"/>
              <a:t>24-06-2025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2ACB04E-B925-442E-95C7-6035E890CF37}" type="slidenum">
              <a:rPr lang="en-IN" smtClean="0"/>
              <a:t>‹#›</a:t>
            </a:fld>
            <a:endParaRPr lang="en-IN"/>
          </a:p>
        </p:txBody>
      </p:sp>
    </p:spTree>
    <p:extLst>
      <p:ext uri="{BB962C8B-B14F-4D97-AF65-F5344CB8AC3E}">
        <p14:creationId xmlns:p14="http://schemas.microsoft.com/office/powerpoint/2010/main" val="3654544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DDB28B-6B6C-47A4-8506-0CBDE83F786E}" type="datetimeFigureOut">
              <a:rPr lang="en-IN" smtClean="0"/>
              <a:t>24-06-2025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2ACB04E-B925-442E-95C7-6035E890CF37}" type="slidenum">
              <a:rPr lang="en-IN" smtClean="0"/>
              <a:t>‹#›</a:t>
            </a:fld>
            <a:endParaRPr lang="en-IN"/>
          </a:p>
        </p:txBody>
      </p:sp>
    </p:spTree>
    <p:extLst>
      <p:ext uri="{BB962C8B-B14F-4D97-AF65-F5344CB8AC3E}">
        <p14:creationId xmlns:p14="http://schemas.microsoft.com/office/powerpoint/2010/main" val="450656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DDB28B-6B6C-47A4-8506-0CBDE83F786E}" type="datetimeFigureOut">
              <a:rPr lang="en-IN" smtClean="0"/>
              <a:t>24-06-2025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2ACB04E-B925-442E-95C7-6035E890CF37}" type="slidenum">
              <a:rPr lang="en-IN" smtClean="0"/>
              <a:t>‹#›</a:t>
            </a:fld>
            <a:endParaRPr lang="en-IN"/>
          </a:p>
        </p:txBody>
      </p:sp>
    </p:spTree>
    <p:extLst>
      <p:ext uri="{BB962C8B-B14F-4D97-AF65-F5344CB8AC3E}">
        <p14:creationId xmlns:p14="http://schemas.microsoft.com/office/powerpoint/2010/main" val="692468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DDB28B-6B6C-47A4-8506-0CBDE83F786E}" type="datetimeFigureOut">
              <a:rPr lang="en-IN" smtClean="0"/>
              <a:t>24-06-2025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2ACB04E-B925-442E-95C7-6035E890CF37}" type="slidenum">
              <a:rPr lang="en-IN" smtClean="0"/>
              <a:t>‹#›</a:t>
            </a:fld>
            <a:endParaRPr lang="en-IN"/>
          </a:p>
        </p:txBody>
      </p:sp>
    </p:spTree>
    <p:extLst>
      <p:ext uri="{BB962C8B-B14F-4D97-AF65-F5344CB8AC3E}">
        <p14:creationId xmlns:p14="http://schemas.microsoft.com/office/powerpoint/2010/main" val="2399824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DDB28B-6B6C-47A4-8506-0CBDE83F786E}" type="datetimeFigureOut">
              <a:rPr lang="en-IN" smtClean="0"/>
              <a:t>24-06-2025</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2ACB04E-B925-442E-95C7-6035E890CF37}" type="slidenum">
              <a:rPr lang="en-IN" smtClean="0"/>
              <a:t>‹#›</a:t>
            </a:fld>
            <a:endParaRPr lang="en-IN"/>
          </a:p>
        </p:txBody>
      </p:sp>
    </p:spTree>
    <p:extLst>
      <p:ext uri="{BB962C8B-B14F-4D97-AF65-F5344CB8AC3E}">
        <p14:creationId xmlns:p14="http://schemas.microsoft.com/office/powerpoint/2010/main" val="1115430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DDB28B-6B6C-47A4-8506-0CBDE83F786E}" type="datetimeFigureOut">
              <a:rPr lang="en-IN" smtClean="0"/>
              <a:t>24-06-2025</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2ACB04E-B925-442E-95C7-6035E890CF37}" type="slidenum">
              <a:rPr lang="en-IN" smtClean="0"/>
              <a:t>‹#›</a:t>
            </a:fld>
            <a:endParaRPr lang="en-IN"/>
          </a:p>
        </p:txBody>
      </p:sp>
    </p:spTree>
    <p:extLst>
      <p:ext uri="{BB962C8B-B14F-4D97-AF65-F5344CB8AC3E}">
        <p14:creationId xmlns:p14="http://schemas.microsoft.com/office/powerpoint/2010/main" val="3528664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DDB28B-6B6C-47A4-8506-0CBDE83F786E}" type="datetimeFigureOut">
              <a:rPr lang="en-IN" smtClean="0"/>
              <a:t>24-06-2025</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2ACB04E-B925-442E-95C7-6035E890CF37}" type="slidenum">
              <a:rPr lang="en-IN" smtClean="0"/>
              <a:t>‹#›</a:t>
            </a:fld>
            <a:endParaRPr lang="en-IN"/>
          </a:p>
        </p:txBody>
      </p:sp>
    </p:spTree>
    <p:extLst>
      <p:ext uri="{BB962C8B-B14F-4D97-AF65-F5344CB8AC3E}">
        <p14:creationId xmlns:p14="http://schemas.microsoft.com/office/powerpoint/2010/main" val="936133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DDB28B-6B6C-47A4-8506-0CBDE83F786E}" type="datetimeFigureOut">
              <a:rPr lang="en-IN" smtClean="0"/>
              <a:t>24-06-2025</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2ACB04E-B925-442E-95C7-6035E890CF37}" type="slidenum">
              <a:rPr lang="en-IN" smtClean="0"/>
              <a:t>‹#›</a:t>
            </a:fld>
            <a:endParaRPr lang="en-IN"/>
          </a:p>
        </p:txBody>
      </p:sp>
    </p:spTree>
    <p:extLst>
      <p:ext uri="{BB962C8B-B14F-4D97-AF65-F5344CB8AC3E}">
        <p14:creationId xmlns:p14="http://schemas.microsoft.com/office/powerpoint/2010/main" val="1631267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DDB28B-6B6C-47A4-8506-0CBDE83F786E}" type="datetimeFigureOut">
              <a:rPr lang="en-IN" smtClean="0"/>
              <a:t>24-06-2025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2ACB04E-B925-442E-95C7-6035E890CF37}" type="slidenum">
              <a:rPr lang="en-IN" smtClean="0"/>
              <a:t>‹#›</a:t>
            </a:fld>
            <a:endParaRPr lang="en-IN"/>
          </a:p>
        </p:txBody>
      </p:sp>
    </p:spTree>
    <p:extLst>
      <p:ext uri="{BB962C8B-B14F-4D97-AF65-F5344CB8AC3E}">
        <p14:creationId xmlns:p14="http://schemas.microsoft.com/office/powerpoint/2010/main" val="2489269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DDB28B-6B6C-47A4-8506-0CBDE83F786E}" type="datetimeFigureOut">
              <a:rPr lang="en-IN" smtClean="0"/>
              <a:t>24-06-2025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2ACB04E-B925-442E-95C7-6035E890CF37}" type="slidenum">
              <a:rPr lang="en-IN" smtClean="0"/>
              <a:t>‹#›</a:t>
            </a:fld>
            <a:endParaRPr lang="en-IN"/>
          </a:p>
        </p:txBody>
      </p:sp>
    </p:spTree>
    <p:extLst>
      <p:ext uri="{BB962C8B-B14F-4D97-AF65-F5344CB8AC3E}">
        <p14:creationId xmlns:p14="http://schemas.microsoft.com/office/powerpoint/2010/main" val="1056816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3DDB28B-6B6C-47A4-8506-0CBDE83F786E}" type="datetimeFigureOut">
              <a:rPr lang="en-IN" smtClean="0"/>
              <a:t>24-06-2025</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2ACB04E-B925-442E-95C7-6035E890CF37}" type="slidenum">
              <a:rPr lang="en-IN" smtClean="0"/>
              <a:t>‹#›</a:t>
            </a:fld>
            <a:endParaRPr lang="en-IN"/>
          </a:p>
        </p:txBody>
      </p:sp>
    </p:spTree>
    <p:extLst>
      <p:ext uri="{BB962C8B-B14F-4D97-AF65-F5344CB8AC3E}">
        <p14:creationId xmlns:p14="http://schemas.microsoft.com/office/powerpoint/2010/main" val="361527917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C1F9-C870-41D5-A42D-BCD885165C67}"/>
              </a:ext>
            </a:extLst>
          </p:cNvPr>
          <p:cNvSpPr>
            <a:spLocks noGrp="1"/>
          </p:cNvSpPr>
          <p:nvPr>
            <p:ph type="ctrTitle"/>
          </p:nvPr>
        </p:nvSpPr>
        <p:spPr>
          <a:xfrm>
            <a:off x="1524000" y="589722"/>
            <a:ext cx="9144000" cy="1265582"/>
          </a:xfrm>
        </p:spPr>
        <p:txBody>
          <a:bodyPr>
            <a:normAutofit/>
          </a:bodyPr>
          <a:lstStyle/>
          <a:p>
            <a:r>
              <a:rPr lang="en-US" sz="4400" b="1" dirty="0">
                <a:latin typeface="Times New Roman" panose="02020603050405020304" pitchFamily="18" charset="0"/>
                <a:cs typeface="Times New Roman" panose="02020603050405020304" pitchFamily="18" charset="0"/>
              </a:rPr>
              <a:t>SENTIMENT ANALYSIS</a:t>
            </a:r>
            <a:endParaRPr lang="en-IN" sz="4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171F140-F078-471F-ABAE-929348CFDCDA}"/>
              </a:ext>
            </a:extLst>
          </p:cNvPr>
          <p:cNvSpPr>
            <a:spLocks noGrp="1"/>
          </p:cNvSpPr>
          <p:nvPr>
            <p:ph type="subTitle" idx="1"/>
          </p:nvPr>
        </p:nvSpPr>
        <p:spPr>
          <a:xfrm>
            <a:off x="1431235" y="2305878"/>
            <a:ext cx="9144000" cy="3962400"/>
          </a:xfrm>
        </p:spPr>
        <p:txBody>
          <a:bodyPr>
            <a:normAutofit/>
          </a:bodyPr>
          <a:lstStyle/>
          <a:p>
            <a:endParaRPr lang="en-IN" sz="2400" b="1" u="sng" dirty="0">
              <a:latin typeface="Times New Roman" panose="02020603050405020304" pitchFamily="18" charset="0"/>
              <a:ea typeface="Overlock"/>
              <a:cs typeface="Times New Roman" panose="02020603050405020304" pitchFamily="18" charset="0"/>
              <a:sym typeface="Overlock"/>
            </a:endParaRPr>
          </a:p>
          <a:p>
            <a:r>
              <a:rPr lang="en-IN" sz="2400" b="1" u="sng" dirty="0">
                <a:latin typeface="Times New Roman" panose="02020603050405020304" pitchFamily="18" charset="0"/>
                <a:ea typeface="Overlock"/>
                <a:cs typeface="Times New Roman" panose="02020603050405020304" pitchFamily="18" charset="0"/>
                <a:sym typeface="Overlock"/>
              </a:rPr>
              <a:t>NAME</a:t>
            </a:r>
            <a:r>
              <a:rPr lang="en-IN" sz="2400" dirty="0">
                <a:latin typeface="Times New Roman" panose="02020603050405020304" pitchFamily="18" charset="0"/>
                <a:ea typeface="Overlock"/>
                <a:cs typeface="Times New Roman" panose="02020603050405020304" pitchFamily="18" charset="0"/>
                <a:sym typeface="Overlock"/>
              </a:rPr>
              <a:t>: </a:t>
            </a:r>
            <a:r>
              <a:rPr lang="en-IN" sz="2400" dirty="0">
                <a:solidFill>
                  <a:srgbClr val="553D10"/>
                </a:solidFill>
                <a:latin typeface="Times New Roman" panose="02020603050405020304" pitchFamily="18" charset="0"/>
                <a:ea typeface="Overlock"/>
                <a:cs typeface="Times New Roman" panose="02020603050405020304" pitchFamily="18" charset="0"/>
                <a:sym typeface="Overlock"/>
              </a:rPr>
              <a:t>Pratik Taware</a:t>
            </a:r>
            <a:br>
              <a:rPr lang="en-IN" sz="2400" dirty="0">
                <a:latin typeface="Times New Roman" panose="02020603050405020304" pitchFamily="18" charset="0"/>
                <a:ea typeface="Overlock"/>
                <a:cs typeface="Times New Roman" panose="02020603050405020304" pitchFamily="18" charset="0"/>
                <a:sym typeface="Overlock"/>
              </a:rPr>
            </a:br>
            <a:br>
              <a:rPr lang="en-IN" sz="2400" dirty="0">
                <a:latin typeface="Times New Roman" panose="02020603050405020304" pitchFamily="18" charset="0"/>
                <a:ea typeface="Overlock"/>
                <a:cs typeface="Times New Roman" panose="02020603050405020304" pitchFamily="18" charset="0"/>
                <a:sym typeface="Overlock"/>
              </a:rPr>
            </a:br>
            <a:r>
              <a:rPr lang="en-IN" sz="2400" b="1" u="sng" dirty="0">
                <a:latin typeface="Times New Roman" panose="02020603050405020304" pitchFamily="18" charset="0"/>
                <a:ea typeface="Overlock"/>
                <a:cs typeface="Times New Roman" panose="02020603050405020304" pitchFamily="18" charset="0"/>
                <a:sym typeface="Overlock"/>
              </a:rPr>
              <a:t>ORGANIZATION</a:t>
            </a:r>
            <a:r>
              <a:rPr lang="en-IN" sz="2400" u="sng" dirty="0">
                <a:latin typeface="Times New Roman" panose="02020603050405020304" pitchFamily="18" charset="0"/>
                <a:ea typeface="Overlock"/>
                <a:cs typeface="Times New Roman" panose="02020603050405020304" pitchFamily="18" charset="0"/>
                <a:sym typeface="Overlock"/>
              </a:rPr>
              <a:t>:</a:t>
            </a:r>
            <a:r>
              <a:rPr lang="en-IN" sz="2400" dirty="0">
                <a:latin typeface="Times New Roman" panose="02020603050405020304" pitchFamily="18" charset="0"/>
                <a:ea typeface="Overlock"/>
                <a:cs typeface="Times New Roman" panose="02020603050405020304" pitchFamily="18" charset="0"/>
                <a:sym typeface="Overlock"/>
              </a:rPr>
              <a:t> </a:t>
            </a:r>
            <a:r>
              <a:rPr lang="en-IN" sz="2400" dirty="0">
                <a:solidFill>
                  <a:srgbClr val="553D10"/>
                </a:solidFill>
                <a:latin typeface="Times New Roman" panose="02020603050405020304" pitchFamily="18" charset="0"/>
                <a:ea typeface="Overlock"/>
                <a:cs typeface="Times New Roman" panose="02020603050405020304" pitchFamily="18" charset="0"/>
                <a:sym typeface="Overlock"/>
              </a:rPr>
              <a:t>Micro IT</a:t>
            </a:r>
            <a:br>
              <a:rPr lang="en-IN" sz="2400" dirty="0">
                <a:solidFill>
                  <a:srgbClr val="553D10"/>
                </a:solidFill>
                <a:latin typeface="Times New Roman" panose="02020603050405020304" pitchFamily="18" charset="0"/>
                <a:ea typeface="Overlock"/>
                <a:cs typeface="Times New Roman" panose="02020603050405020304" pitchFamily="18" charset="0"/>
                <a:sym typeface="Overlock"/>
              </a:rPr>
            </a:br>
            <a:br>
              <a:rPr lang="en-IN" sz="2400" dirty="0">
                <a:latin typeface="Times New Roman" panose="02020603050405020304" pitchFamily="18" charset="0"/>
                <a:ea typeface="Overlock"/>
                <a:cs typeface="Times New Roman" panose="02020603050405020304" pitchFamily="18" charset="0"/>
                <a:sym typeface="Overlock"/>
              </a:rPr>
            </a:br>
            <a:r>
              <a:rPr lang="en-IN" sz="2400" b="1" u="sng" dirty="0">
                <a:latin typeface="Times New Roman" panose="02020603050405020304" pitchFamily="18" charset="0"/>
                <a:ea typeface="Overlock"/>
                <a:cs typeface="Times New Roman" panose="02020603050405020304" pitchFamily="18" charset="0"/>
                <a:sym typeface="Overlock"/>
              </a:rPr>
              <a:t>TOPIC</a:t>
            </a:r>
            <a:r>
              <a:rPr lang="en-IN" sz="2400" dirty="0">
                <a:latin typeface="Times New Roman" panose="02020603050405020304" pitchFamily="18" charset="0"/>
                <a:ea typeface="Overlock"/>
                <a:cs typeface="Times New Roman" panose="02020603050405020304" pitchFamily="18" charset="0"/>
                <a:sym typeface="Overlock"/>
              </a:rPr>
              <a:t>: </a:t>
            </a:r>
            <a:r>
              <a:rPr lang="en-IN" dirty="0">
                <a:solidFill>
                  <a:srgbClr val="553D10"/>
                </a:solidFill>
                <a:latin typeface="Times New Roman" panose="02020603050405020304" pitchFamily="18" charset="0"/>
                <a:ea typeface="Overlock"/>
                <a:cs typeface="Times New Roman" panose="02020603050405020304" pitchFamily="18" charset="0"/>
                <a:sym typeface="Overlock"/>
              </a:rPr>
              <a:t>Sentiment Analysis</a:t>
            </a:r>
            <a:br>
              <a:rPr lang="en-IN" sz="2400" dirty="0">
                <a:solidFill>
                  <a:srgbClr val="553D10"/>
                </a:solidFill>
                <a:latin typeface="Times New Roman" panose="02020603050405020304" pitchFamily="18" charset="0"/>
                <a:ea typeface="Overlock"/>
                <a:cs typeface="Times New Roman" panose="02020603050405020304" pitchFamily="18" charset="0"/>
                <a:sym typeface="Overlock"/>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406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26D75-5DC3-4363-9ADA-83AAB7050124}"/>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INTRODUCTION</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64C255F-A833-4016-A84A-6B4B7B4C84BC}"/>
              </a:ext>
            </a:extLst>
          </p:cNvPr>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Sentiment analysis is a Natural Language Processing (NLP) project that focuses on analyzing text data to identify the underlying emotional tone. This project aims to classify text as positive, negative, or neutral using machine learning techniques. It is widely used to understand customer feedback, product reviews, and social media opinions, helping organizations improve their services and strategies based on public sentiment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2549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C9EAC-A948-42DE-845A-2BBABCB1ACBE}"/>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OBJECTIVES OF THE PROJECT</a:t>
            </a:r>
          </a:p>
        </p:txBody>
      </p:sp>
      <p:sp>
        <p:nvSpPr>
          <p:cNvPr id="4" name="Rectangle 1">
            <a:extLst>
              <a:ext uri="{FF2B5EF4-FFF2-40B4-BE49-F238E27FC236}">
                <a16:creationId xmlns:a16="http://schemas.microsoft.com/office/drawing/2014/main" id="{EA32175F-1123-485A-B3B9-F386AB694192}"/>
              </a:ext>
            </a:extLst>
          </p:cNvPr>
          <p:cNvSpPr>
            <a:spLocks noGrp="1" noChangeArrowheads="1"/>
          </p:cNvSpPr>
          <p:nvPr>
            <p:ph idx="1"/>
          </p:nvPr>
        </p:nvSpPr>
        <p:spPr bwMode="auto">
          <a:xfrm>
            <a:off x="838200" y="2297778"/>
            <a:ext cx="11221278"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understand the fundamentals of sentiment analysis and NLP.</a:t>
            </a:r>
          </a:p>
          <a:p>
            <a:pPr marR="0" lvl="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apply machine learning algorithms for text classification.</a:t>
            </a:r>
          </a:p>
          <a:p>
            <a:pPr marR="0" lvl="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analyze real-world data such as reviews or tweets.</a:t>
            </a:r>
          </a:p>
          <a:p>
            <a:pPr marR="0" lvl="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evaluate model performance using accuracy and F1-score</a:t>
            </a:r>
          </a:p>
        </p:txBody>
      </p:sp>
    </p:spTree>
    <p:extLst>
      <p:ext uri="{BB962C8B-B14F-4D97-AF65-F5344CB8AC3E}">
        <p14:creationId xmlns:p14="http://schemas.microsoft.com/office/powerpoint/2010/main" val="3055796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2CD30-1810-4D1B-A23D-B626D62EB9C6}"/>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WHAT IS SENTIMENT ANALYSIS?</a:t>
            </a:r>
          </a:p>
        </p:txBody>
      </p:sp>
      <p:sp>
        <p:nvSpPr>
          <p:cNvPr id="3" name="Content Placeholder 2">
            <a:extLst>
              <a:ext uri="{FF2B5EF4-FFF2-40B4-BE49-F238E27FC236}">
                <a16:creationId xmlns:a16="http://schemas.microsoft.com/office/drawing/2014/main" id="{65D0364C-D5A4-489E-8659-FA017082DCB2}"/>
              </a:ext>
            </a:extLst>
          </p:cNvPr>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Sentiment analysis is the automated process of understanding the attitude or emotion expressed in a piece of text. It combines linguistic analysis with machine learning to interpret subjective information.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3468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8FB6D-A6F2-486D-894B-CEFD9E99DABC}"/>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DATA SOURCES USED</a:t>
            </a:r>
          </a:p>
        </p:txBody>
      </p:sp>
      <p:sp>
        <p:nvSpPr>
          <p:cNvPr id="4" name="Rectangle 1">
            <a:extLst>
              <a:ext uri="{FF2B5EF4-FFF2-40B4-BE49-F238E27FC236}">
                <a16:creationId xmlns:a16="http://schemas.microsoft.com/office/drawing/2014/main" id="{EC1E50D4-049A-4A50-9E78-9ECF2D20CA63}"/>
              </a:ext>
            </a:extLst>
          </p:cNvPr>
          <p:cNvSpPr>
            <a:spLocks noGrp="1" noChangeArrowheads="1"/>
          </p:cNvSpPr>
          <p:nvPr>
            <p:ph idx="1"/>
          </p:nvPr>
        </p:nvSpPr>
        <p:spPr bwMode="auto">
          <a:xfrm>
            <a:off x="1137557" y="1997839"/>
            <a:ext cx="3197991"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dirty="0" err="1">
                <a:latin typeface="Times New Roman" panose="02020603050405020304" pitchFamily="18" charset="0"/>
                <a:cs typeface="Times New Roman" panose="02020603050405020304" pitchFamily="18" charset="0"/>
              </a:rPr>
              <a:t>Youtube</a:t>
            </a:r>
            <a:r>
              <a:rPr lang="en-US" altLang="en-US" sz="2400" dirty="0">
                <a:latin typeface="Times New Roman" panose="02020603050405020304" pitchFamily="18" charset="0"/>
                <a:cs typeface="Times New Roman" panose="02020603050405020304" pitchFamily="18" charset="0"/>
              </a:rPr>
              <a:t> Comment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Product reviews </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dirty="0">
                <a:latin typeface="Times New Roman" panose="02020603050405020304" pitchFamily="18" charset="0"/>
                <a:cs typeface="Times New Roman" panose="02020603050405020304" pitchFamily="18" charset="0"/>
              </a:rPr>
              <a:t>Viewer’s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feedback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Arial" panose="020B0604020202020204" pitchFamily="34" charset="0"/>
            </a:endParaRPr>
          </a:p>
        </p:txBody>
      </p:sp>
    </p:spTree>
    <p:extLst>
      <p:ext uri="{BB962C8B-B14F-4D97-AF65-F5344CB8AC3E}">
        <p14:creationId xmlns:p14="http://schemas.microsoft.com/office/powerpoint/2010/main" val="1720801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CAC18-6814-4464-97D6-B5C7686C7749}"/>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TECHNOLOGIES AND TOOLS</a:t>
            </a:r>
          </a:p>
        </p:txBody>
      </p:sp>
      <p:sp>
        <p:nvSpPr>
          <p:cNvPr id="4" name="Rectangle 1">
            <a:extLst>
              <a:ext uri="{FF2B5EF4-FFF2-40B4-BE49-F238E27FC236}">
                <a16:creationId xmlns:a16="http://schemas.microsoft.com/office/drawing/2014/main" id="{14B7614B-5568-45F7-A152-2BA5B9F7DE38}"/>
              </a:ext>
            </a:extLst>
          </p:cNvPr>
          <p:cNvSpPr>
            <a:spLocks noGrp="1" noChangeArrowheads="1"/>
          </p:cNvSpPr>
          <p:nvPr>
            <p:ph idx="1"/>
          </p:nvPr>
        </p:nvSpPr>
        <p:spPr bwMode="auto">
          <a:xfrm>
            <a:off x="838200" y="2155108"/>
            <a:ext cx="7243714"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Python (Pandas, NLTK, Scikit-learn)</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dirty="0">
                <a:latin typeface="Times New Roman" panose="02020603050405020304" pitchFamily="18" charset="0"/>
                <a:cs typeface="Times New Roman" panose="02020603050405020304" pitchFamily="18" charset="0"/>
              </a:rPr>
              <a:t>Hugging Face</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dirty="0">
                <a:latin typeface="Times New Roman" panose="02020603050405020304" pitchFamily="18" charset="0"/>
                <a:cs typeface="Times New Roman" panose="02020603050405020304" pitchFamily="18" charset="0"/>
              </a:rPr>
              <a:t>Google Collab</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Visualization libraries (Matplotlib, Seaborn,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Wordcloud</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493889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E4B18-F1D2-4945-8514-55C6D5B7290D}"/>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KEY LEARNINGS FROM INTERNSHIP</a:t>
            </a:r>
          </a:p>
        </p:txBody>
      </p:sp>
      <p:sp>
        <p:nvSpPr>
          <p:cNvPr id="4" name="Rectangle 1">
            <a:extLst>
              <a:ext uri="{FF2B5EF4-FFF2-40B4-BE49-F238E27FC236}">
                <a16:creationId xmlns:a16="http://schemas.microsoft.com/office/drawing/2014/main" id="{3BD8DC1C-3ED4-443A-B4EE-FAFC1A5DD875}"/>
              </a:ext>
            </a:extLst>
          </p:cNvPr>
          <p:cNvSpPr>
            <a:spLocks noGrp="1" noChangeArrowheads="1"/>
          </p:cNvSpPr>
          <p:nvPr>
            <p:ph idx="1"/>
          </p:nvPr>
        </p:nvSpPr>
        <p:spPr bwMode="auto">
          <a:xfrm>
            <a:off x="1241611" y="2107081"/>
            <a:ext cx="8829661"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Hands-on experience in text preprocessing and vectorization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Learned to build and evaluate sentiment classification models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Understood the importance of clean data and model tuning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Gained skills in interpreting and presenting sentiment analysis results</a:t>
            </a:r>
          </a:p>
        </p:txBody>
      </p:sp>
    </p:spTree>
    <p:extLst>
      <p:ext uri="{BB962C8B-B14F-4D97-AF65-F5344CB8AC3E}">
        <p14:creationId xmlns:p14="http://schemas.microsoft.com/office/powerpoint/2010/main" val="1370206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75247-7FE5-4787-8C0C-324C455F085F}"/>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C2B5380E-B0BA-417D-8427-372B34FF8D9D}"/>
              </a:ext>
            </a:extLst>
          </p:cNvPr>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This project provided valuable insights into the application of NLP in real-world scenarios. It enhanced my technical and analytical skills and demonstrated the potential of AI-driven sentiment analysis in decision-making processes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5351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84141-6837-CD43-1AD4-C7E499EB99A8}"/>
              </a:ext>
            </a:extLst>
          </p:cNvPr>
          <p:cNvSpPr>
            <a:spLocks noGrp="1"/>
          </p:cNvSpPr>
          <p:nvPr>
            <p:ph type="title"/>
          </p:nvPr>
        </p:nvSpPr>
        <p:spPr>
          <a:xfrm>
            <a:off x="3640791" y="1905605"/>
            <a:ext cx="4910418" cy="1987317"/>
          </a:xfrm>
        </p:spPr>
        <p:txBody>
          <a:bodyPr>
            <a:normAutofit fontScale="90000"/>
          </a:bodyPr>
          <a:lstStyle/>
          <a:p>
            <a:r>
              <a:rPr lang="en-IN" sz="8000" dirty="0"/>
              <a:t>Thank You </a:t>
            </a:r>
          </a:p>
        </p:txBody>
      </p:sp>
    </p:spTree>
    <p:extLst>
      <p:ext uri="{BB962C8B-B14F-4D97-AF65-F5344CB8AC3E}">
        <p14:creationId xmlns:p14="http://schemas.microsoft.com/office/powerpoint/2010/main" val="224480536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26</TotalTime>
  <Words>273</Words>
  <Application>Microsoft Office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Century Gothic</vt:lpstr>
      <vt:lpstr>Times New Roman</vt:lpstr>
      <vt:lpstr>Wingdings 3</vt:lpstr>
      <vt:lpstr>Wisp</vt:lpstr>
      <vt:lpstr>SENTIMENT ANALYSIS</vt:lpstr>
      <vt:lpstr>INTRODUCTION</vt:lpstr>
      <vt:lpstr>OBJECTIVES OF THE PROJECT</vt:lpstr>
      <vt:lpstr>WHAT IS SENTIMENT ANALYSIS?</vt:lpstr>
      <vt:lpstr>DATA SOURCES USED</vt:lpstr>
      <vt:lpstr>TECHNOLOGIES AND TOOLS</vt:lpstr>
      <vt:lpstr>KEY LEARNINGS FROM INTERNSHIP</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dc:title>
  <dc:creator>DELL</dc:creator>
  <cp:lastModifiedBy>Pratik Taware</cp:lastModifiedBy>
  <cp:revision>6</cp:revision>
  <dcterms:created xsi:type="dcterms:W3CDTF">2025-05-23T13:41:33Z</dcterms:created>
  <dcterms:modified xsi:type="dcterms:W3CDTF">2025-06-24T11:24:43Z</dcterms:modified>
</cp:coreProperties>
</file>