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755" r:id="rId2"/>
    <p:sldMasterId id="2147483773" r:id="rId3"/>
  </p:sldMasterIdLst>
  <p:sldIdLst>
    <p:sldId id="256" r:id="rId4"/>
    <p:sldId id="257" r:id="rId5"/>
    <p:sldId id="258" r:id="rId6"/>
    <p:sldId id="269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16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07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209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63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868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476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699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371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26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002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59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312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051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979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36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186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5073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75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7995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6827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6425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96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3156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0752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5001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167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501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7787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4807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5391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1247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438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1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0342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667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889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5275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961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959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807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8742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9018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067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38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603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4114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50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2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09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3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5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43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514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D99EFE-C518-4946-B459-1C25187A0585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4023-83E8-4B66-BB3E-05491F12D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58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4D18F-391C-4AE6-C792-7502AFB15D68}"/>
              </a:ext>
            </a:extLst>
          </p:cNvPr>
          <p:cNvSpPr txBox="1"/>
          <p:nvPr/>
        </p:nvSpPr>
        <p:spPr>
          <a:xfrm>
            <a:off x="4655571" y="725583"/>
            <a:ext cx="39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Presentation 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448ED-C0A5-980C-C818-7F844216347A}"/>
              </a:ext>
            </a:extLst>
          </p:cNvPr>
          <p:cNvSpPr txBox="1"/>
          <p:nvPr/>
        </p:nvSpPr>
        <p:spPr>
          <a:xfrm>
            <a:off x="4542504" y="1043643"/>
            <a:ext cx="336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Medicine Reminder App</a:t>
            </a:r>
            <a:endParaRPr lang="en-IN" b="1" dirty="0"/>
          </a:p>
        </p:txBody>
      </p:sp>
      <p:pic>
        <p:nvPicPr>
          <p:cNvPr id="9" name="Google Shape;120;p1">
            <a:extLst>
              <a:ext uri="{FF2B5EF4-FFF2-40B4-BE49-F238E27FC236}">
                <a16:creationId xmlns:a16="http://schemas.microsoft.com/office/drawing/2014/main" id="{A8553AC8-1DBF-370C-C806-A01C40BB650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40262" y="1398094"/>
            <a:ext cx="1105229" cy="1357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F5A7F9-86A0-2E58-D202-91A23FCF90AA}"/>
              </a:ext>
            </a:extLst>
          </p:cNvPr>
          <p:cNvSpPr txBox="1"/>
          <p:nvPr/>
        </p:nvSpPr>
        <p:spPr>
          <a:xfrm>
            <a:off x="4906296" y="2804933"/>
            <a:ext cx="34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 :-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2C6C5-231B-0BED-C40A-9502FC9A84AC}"/>
              </a:ext>
            </a:extLst>
          </p:cNvPr>
          <p:cNvSpPr txBox="1"/>
          <p:nvPr/>
        </p:nvSpPr>
        <p:spPr>
          <a:xfrm>
            <a:off x="3038166" y="3224020"/>
            <a:ext cx="530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Pratik Tikande (64)</a:t>
            </a:r>
          </a:p>
          <a:p>
            <a:pPr marL="342900" indent="-342900">
              <a:buAutoNum type="arabicParenR"/>
            </a:pPr>
            <a:r>
              <a:rPr lang="en-US" dirty="0"/>
              <a:t>Pranav Waghmare (70)</a:t>
            </a:r>
          </a:p>
          <a:p>
            <a:pPr marL="342900" indent="-342900">
              <a:buAutoNum type="arabicParenR"/>
            </a:pPr>
            <a:r>
              <a:rPr lang="en-US" dirty="0"/>
              <a:t>Rahul Thatar (63)</a:t>
            </a:r>
          </a:p>
          <a:p>
            <a:pPr marL="342900" indent="-342900">
              <a:buAutoNum type="arabicParenR"/>
            </a:pPr>
            <a:r>
              <a:rPr lang="en-US" dirty="0"/>
              <a:t>Tejas Veer (67)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3AD072-BDD2-49A3-64A9-9380D58F7D04}"/>
              </a:ext>
            </a:extLst>
          </p:cNvPr>
          <p:cNvSpPr txBox="1"/>
          <p:nvPr/>
        </p:nvSpPr>
        <p:spPr>
          <a:xfrm>
            <a:off x="4068095" y="4699617"/>
            <a:ext cx="405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:-  Prof. Shital Ajagekar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98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4D18F-391C-4AE6-C792-7502AFB15D68}"/>
              </a:ext>
            </a:extLst>
          </p:cNvPr>
          <p:cNvSpPr txBox="1"/>
          <p:nvPr/>
        </p:nvSpPr>
        <p:spPr>
          <a:xfrm>
            <a:off x="4626074" y="715751"/>
            <a:ext cx="39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b="1" dirty="0">
                <a:latin typeface="Constantia" panose="02030602050306030303" pitchFamily="18" charset="0"/>
              </a:rPr>
              <a:t>Results /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38883-383C-FA03-8940-0BB0E44EE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55" y="1218734"/>
            <a:ext cx="2349909" cy="4617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21C740-3DAE-F722-E246-5854CF190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93" y="1253650"/>
            <a:ext cx="2098998" cy="4547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E928F5-CE6F-707E-B473-003A94D11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42" y="1155086"/>
            <a:ext cx="2098997" cy="454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1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4D18F-391C-4AE6-C792-7502AFB15D68}"/>
              </a:ext>
            </a:extLst>
          </p:cNvPr>
          <p:cNvSpPr txBox="1"/>
          <p:nvPr/>
        </p:nvSpPr>
        <p:spPr>
          <a:xfrm>
            <a:off x="4626074" y="715751"/>
            <a:ext cx="39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b="1" dirty="0">
                <a:latin typeface="Constantia" panose="02030602050306030303" pitchFamily="18" charset="0"/>
              </a:rPr>
              <a:t>Results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b="1" dirty="0">
                <a:latin typeface="Constantia" panose="02030602050306030303" pitchFamily="18" charset="0"/>
              </a:rPr>
              <a:t>/ Outputs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EB3F5-5C1D-79BA-6A63-DFFFED399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47" y="1182441"/>
            <a:ext cx="1901301" cy="4119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3C2DC5-560D-2ABA-339E-CBA799DB8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784" y="1188894"/>
            <a:ext cx="1901301" cy="4119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CDF006-FF12-738F-5C3A-4C640B5E8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52" y="1182443"/>
            <a:ext cx="1901301" cy="41194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FD8A8D-9069-CF5C-5978-0F6B705B1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15" y="1349476"/>
            <a:ext cx="1747116" cy="37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6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4D18F-391C-4AE6-C792-7502AFB15D68}"/>
              </a:ext>
            </a:extLst>
          </p:cNvPr>
          <p:cNvSpPr txBox="1"/>
          <p:nvPr/>
        </p:nvSpPr>
        <p:spPr>
          <a:xfrm>
            <a:off x="4626074" y="715751"/>
            <a:ext cx="39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b="1" dirty="0">
                <a:latin typeface="Constantia" panose="02030602050306030303" pitchFamily="18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93B46-12F1-8D91-1822-6EEBA963A682}"/>
              </a:ext>
            </a:extLst>
          </p:cNvPr>
          <p:cNvSpPr txBox="1"/>
          <p:nvPr/>
        </p:nvSpPr>
        <p:spPr>
          <a:xfrm>
            <a:off x="2212258" y="1691148"/>
            <a:ext cx="8003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Medicine Reminder Will Be Very Helpful For patients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Helps To Took Proper Medicine At Right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It can also help a working person with a busy schedule by sending him a notification on the device he uses full day, his mobile phone.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cost of Production is low as compared to other Problem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Medicine Reminder Application Will be open </a:t>
            </a:r>
            <a:r>
              <a:rPr lang="en-IN" dirty="0" err="1"/>
              <a:t>Soure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62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4D18F-391C-4AE6-C792-7502AFB15D68}"/>
              </a:ext>
            </a:extLst>
          </p:cNvPr>
          <p:cNvSpPr txBox="1"/>
          <p:nvPr/>
        </p:nvSpPr>
        <p:spPr>
          <a:xfrm>
            <a:off x="4655571" y="686254"/>
            <a:ext cx="39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b="1" dirty="0">
                <a:latin typeface="Constantia" panose="02030602050306030303" pitchFamily="18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93B46-12F1-8D91-1822-6EEBA963A682}"/>
              </a:ext>
            </a:extLst>
          </p:cNvPr>
          <p:cNvSpPr txBox="1"/>
          <p:nvPr/>
        </p:nvSpPr>
        <p:spPr>
          <a:xfrm>
            <a:off x="2713704" y="1602658"/>
            <a:ext cx="8003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www.github.com/pratiktikande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www.youtube.com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www.androiddevlopers.com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88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4D18F-391C-4AE6-C792-7502AFB15D68}"/>
              </a:ext>
            </a:extLst>
          </p:cNvPr>
          <p:cNvSpPr txBox="1"/>
          <p:nvPr/>
        </p:nvSpPr>
        <p:spPr>
          <a:xfrm>
            <a:off x="4655571" y="725583"/>
            <a:ext cx="39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Outline Of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E4BBA-BE81-8F26-03B8-C31FC9F5AE23}"/>
              </a:ext>
            </a:extLst>
          </p:cNvPr>
          <p:cNvSpPr txBox="1"/>
          <p:nvPr/>
        </p:nvSpPr>
        <p:spPr>
          <a:xfrm>
            <a:off x="2482642" y="1805478"/>
            <a:ext cx="6115664" cy="395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US" dirty="0"/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⮚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lang="en-US"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⮚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 and challenges</a:t>
            </a:r>
            <a:endParaRPr lang="en-US"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⮚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and Tools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⮚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⮚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/ Outputs</a:t>
            </a:r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⮚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lang="en-US" dirty="0"/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⮚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lang="en-US" dirty="0"/>
          </a:p>
          <a:p>
            <a:pPr marL="274320" marR="0" lvl="0" indent="-21920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endParaRPr lang="en-US" sz="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54805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4D18F-391C-4AE6-C792-7502AFB15D68}"/>
              </a:ext>
            </a:extLst>
          </p:cNvPr>
          <p:cNvSpPr txBox="1"/>
          <p:nvPr/>
        </p:nvSpPr>
        <p:spPr>
          <a:xfrm>
            <a:off x="4655571" y="725583"/>
            <a:ext cx="39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E4BBA-BE81-8F26-03B8-C31FC9F5AE23}"/>
              </a:ext>
            </a:extLst>
          </p:cNvPr>
          <p:cNvSpPr txBox="1"/>
          <p:nvPr/>
        </p:nvSpPr>
        <p:spPr>
          <a:xfrm>
            <a:off x="2482642" y="1805478"/>
            <a:ext cx="6115664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Some Times Patients Required To Take there Required Medicine At That Time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Also Forgot Which Medicine He/She should Take At that Time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onstantia" panose="02030602050306030303" pitchFamily="18" charset="0"/>
              </a:rPr>
              <a:t>This is particularly true for old patients who have to take more than one medicine at more than one time in a day.</a:t>
            </a:r>
            <a:endParaRPr lang="en-US" b="0" i="0" u="none" strike="noStrike" cap="none" dirty="0">
              <a:solidFill>
                <a:schemeClr val="dk1"/>
              </a:solidFill>
              <a:latin typeface="Constantia" panose="02030602050306030303" pitchFamily="18" charset="0"/>
              <a:ea typeface="Constantia"/>
              <a:cs typeface="Constantia"/>
              <a:sym typeface="Constanti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 Overcome This we Try To Design The Medicine Reminder Application</a:t>
            </a:r>
            <a:endParaRPr lang="en-US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86171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4D18F-391C-4AE6-C792-7502AFB15D68}"/>
              </a:ext>
            </a:extLst>
          </p:cNvPr>
          <p:cNvSpPr txBox="1"/>
          <p:nvPr/>
        </p:nvSpPr>
        <p:spPr>
          <a:xfrm>
            <a:off x="4655571" y="686254"/>
            <a:ext cx="39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sz="1800" b="1" dirty="0">
                <a:solidFill>
                  <a:schemeClr val="dk1"/>
                </a:solidFill>
                <a:latin typeface="Constantia" panose="02030602050306030303" pitchFamily="18" charset="0"/>
                <a:ea typeface="Times New Roman"/>
                <a:cs typeface="Times New Roman"/>
                <a:sym typeface="Times New Roman"/>
              </a:rPr>
              <a:t>Literature survey</a:t>
            </a:r>
            <a:endParaRPr lang="en-US" b="1" dirty="0">
              <a:latin typeface="Constantia" panose="02030602050306030303" pitchFamily="18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E0B5EE0-36C5-D9D4-5C80-D81ABE707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5457"/>
              </p:ext>
            </p:extLst>
          </p:nvPr>
        </p:nvGraphicFramePr>
        <p:xfrm>
          <a:off x="1465006" y="1317522"/>
          <a:ext cx="9665107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646">
                  <a:extLst>
                    <a:ext uri="{9D8B030D-6E8A-4147-A177-3AD203B41FA5}">
                      <a16:colId xmlns:a16="http://schemas.microsoft.com/office/drawing/2014/main" val="3210498860"/>
                    </a:ext>
                  </a:extLst>
                </a:gridCol>
                <a:gridCol w="1936954">
                  <a:extLst>
                    <a:ext uri="{9D8B030D-6E8A-4147-A177-3AD203B41FA5}">
                      <a16:colId xmlns:a16="http://schemas.microsoft.com/office/drawing/2014/main" val="1585911415"/>
                    </a:ext>
                  </a:extLst>
                </a:gridCol>
                <a:gridCol w="2015613">
                  <a:extLst>
                    <a:ext uri="{9D8B030D-6E8A-4147-A177-3AD203B41FA5}">
                      <a16:colId xmlns:a16="http://schemas.microsoft.com/office/drawing/2014/main" val="4289705253"/>
                    </a:ext>
                  </a:extLst>
                </a:gridCol>
                <a:gridCol w="3991894">
                  <a:extLst>
                    <a:ext uri="{9D8B030D-6E8A-4147-A177-3AD203B41FA5}">
                      <a16:colId xmlns:a16="http://schemas.microsoft.com/office/drawing/2014/main" val="333285111"/>
                    </a:ext>
                  </a:extLst>
                </a:gridCol>
              </a:tblGrid>
              <a:tr h="372751">
                <a:tc>
                  <a:txBody>
                    <a:bodyPr/>
                    <a:lstStyle/>
                    <a:p>
                      <a:r>
                        <a:rPr lang="en-US" dirty="0"/>
                        <a:t>Year Of 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Of 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Overview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41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case study of medication reminder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Mohammad Alhaj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 system; Medication management;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Medication reminder system; HW/SW Co-design;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Behaviour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driven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2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Medicine Reminder for Old People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Mayuresh Waykole, Vatsalya Prakash,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 system aims to reduce this problem by reminding patients about their medications and showing them the correct amount of medication to take.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68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GoMed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Daily Medicine Reminder 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Afshaan Sarguroh1 , Munaf Shaikh2 , Kashif Khan3 , Dr. Zainab Mirza4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app will have a positive impact on people as it will act as a companion that can display reminders and notify the user to take the pills on time supporting Medical adherence and improving health.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1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41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4D18F-391C-4AE6-C792-7502AFB15D68}"/>
              </a:ext>
            </a:extLst>
          </p:cNvPr>
          <p:cNvSpPr txBox="1"/>
          <p:nvPr/>
        </p:nvSpPr>
        <p:spPr>
          <a:xfrm>
            <a:off x="4655571" y="725583"/>
            <a:ext cx="39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sz="1800" b="1" dirty="0">
                <a:solidFill>
                  <a:schemeClr val="dk1"/>
                </a:solidFill>
                <a:latin typeface="Constantia" panose="02030602050306030303" pitchFamily="18" charset="0"/>
                <a:ea typeface="Times New Roman"/>
                <a:cs typeface="Times New Roman"/>
                <a:sym typeface="Times New Roman"/>
              </a:rPr>
              <a:t>Motivation and challenges</a:t>
            </a:r>
            <a:endParaRPr lang="en-US" b="1" dirty="0">
              <a:latin typeface="Constantia" panose="0203060205030603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E4BBA-BE81-8F26-03B8-C31FC9F5AE23}"/>
              </a:ext>
            </a:extLst>
          </p:cNvPr>
          <p:cNvSpPr txBox="1"/>
          <p:nvPr/>
        </p:nvSpPr>
        <p:spPr>
          <a:xfrm>
            <a:off x="2482642" y="1805478"/>
            <a:ext cx="611566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When You want To Give Up Remember Why You Started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 Help The Old Age People Who Has Less Memorizing Power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 Reme</a:t>
            </a:r>
            <a:r>
              <a:rPr lang="en-US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mber Our Daily Medicine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 Create The User Friendly Interface Of Reminder Application 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Challenges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 Collect The Require Data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Add Alarm Activity In App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</a:t>
            </a:r>
            <a:r>
              <a:rPr lang="en-US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 Add The Dialog Box In Fragment</a:t>
            </a:r>
            <a:endParaRPr lang="en-US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35587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4D18F-391C-4AE6-C792-7502AFB15D68}"/>
              </a:ext>
            </a:extLst>
          </p:cNvPr>
          <p:cNvSpPr txBox="1"/>
          <p:nvPr/>
        </p:nvSpPr>
        <p:spPr>
          <a:xfrm>
            <a:off x="4655571" y="725583"/>
            <a:ext cx="39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b="1" dirty="0">
                <a:latin typeface="Constantia" panose="02030602050306030303" pitchFamily="18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54DC47-77FE-7ED0-5552-A75DC3501E0E}"/>
              </a:ext>
            </a:extLst>
          </p:cNvPr>
          <p:cNvSpPr txBox="1"/>
          <p:nvPr/>
        </p:nvSpPr>
        <p:spPr>
          <a:xfrm>
            <a:off x="2310063" y="1989221"/>
            <a:ext cx="5694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Majority of patients forgot to take medicine as it is prescribed</a:t>
            </a:r>
          </a:p>
          <a:p>
            <a:r>
              <a:rPr lang="en-US" dirty="0"/>
              <a:t>Its Difficult task for the physician is to attempt to open the eyes of patients to take medicine at right time. </a:t>
            </a:r>
          </a:p>
          <a:p>
            <a:r>
              <a:rPr lang="en-IN" dirty="0"/>
              <a:t>So We Develop The Reminder Application which People Can use as Sticky notes Medication reminder as well as Tab time Vibe Vibrating pill Timer Reminder</a:t>
            </a:r>
          </a:p>
        </p:txBody>
      </p:sp>
    </p:spTree>
    <p:extLst>
      <p:ext uri="{BB962C8B-B14F-4D97-AF65-F5344CB8AC3E}">
        <p14:creationId xmlns:p14="http://schemas.microsoft.com/office/powerpoint/2010/main" val="405483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4D18F-391C-4AE6-C792-7502AFB15D68}"/>
              </a:ext>
            </a:extLst>
          </p:cNvPr>
          <p:cNvSpPr txBox="1"/>
          <p:nvPr/>
        </p:nvSpPr>
        <p:spPr>
          <a:xfrm>
            <a:off x="4655571" y="725583"/>
            <a:ext cx="39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b="1" dirty="0">
                <a:latin typeface="Constantia" panose="02030602050306030303" pitchFamily="18" charset="0"/>
              </a:rPr>
              <a:t>Technology and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FCF51-7F5E-1D76-3F38-A8CC3A2B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51" y="2472974"/>
            <a:ext cx="2508455" cy="1672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E0E43-9672-47A3-AA52-D0BD19B8D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4" y="2224056"/>
            <a:ext cx="1932275" cy="2170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27832D-11A6-7EB7-7F72-12ECEBCEE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28" y="2224056"/>
            <a:ext cx="1486619" cy="24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7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00CC62-9E66-77E5-F678-1BF1683FFC8B}"/>
              </a:ext>
            </a:extLst>
          </p:cNvPr>
          <p:cNvSpPr txBox="1"/>
          <p:nvPr/>
        </p:nvSpPr>
        <p:spPr>
          <a:xfrm>
            <a:off x="4655571" y="686254"/>
            <a:ext cx="39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b="1" dirty="0">
                <a:latin typeface="Constantia" panose="02030602050306030303" pitchFamily="18" charset="0"/>
              </a:rPr>
              <a:t>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B5CCD-E034-476C-0859-BBDA41AB6D92}"/>
              </a:ext>
            </a:extLst>
          </p:cNvPr>
          <p:cNvSpPr txBox="1"/>
          <p:nvPr/>
        </p:nvSpPr>
        <p:spPr>
          <a:xfrm>
            <a:off x="1387642" y="1443841"/>
            <a:ext cx="94167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1:- Start</a:t>
            </a:r>
          </a:p>
          <a:p>
            <a:r>
              <a:rPr lang="en-US" dirty="0"/>
              <a:t>Step 2:- Open Home Activity  If User Click On Widget Then Open Widget</a:t>
            </a:r>
          </a:p>
          <a:p>
            <a:r>
              <a:rPr lang="en-US" dirty="0"/>
              <a:t>             Else Return Home Activity</a:t>
            </a:r>
          </a:p>
          <a:p>
            <a:r>
              <a:rPr lang="en-US" dirty="0"/>
              <a:t>	     If User Click on Add activity Then Add Description Open </a:t>
            </a:r>
          </a:p>
          <a:p>
            <a:r>
              <a:rPr lang="en-US" dirty="0"/>
              <a:t>	     Else Return Home activity</a:t>
            </a:r>
          </a:p>
          <a:p>
            <a:r>
              <a:rPr lang="en-US" dirty="0"/>
              <a:t>Step 3:- If User add Reminder then Datastore in Database and Home Activity receive fragment</a:t>
            </a:r>
          </a:p>
          <a:p>
            <a:r>
              <a:rPr lang="en-US" dirty="0"/>
              <a:t>	     Else Return Add Description</a:t>
            </a:r>
          </a:p>
          <a:p>
            <a:r>
              <a:rPr lang="en-US" dirty="0"/>
              <a:t>Step 4:- If the Time is Correct Then Notify Else Wait</a:t>
            </a:r>
          </a:p>
          <a:p>
            <a:r>
              <a:rPr lang="en-US" dirty="0"/>
              <a:t>Step 5:- If Notify Then Medicine Is Taken else Datastore In Data database</a:t>
            </a:r>
          </a:p>
          <a:p>
            <a:r>
              <a:rPr lang="en-US" dirty="0"/>
              <a:t>Step 6:- If Medicine Is Taken Then Receive A Dialog box else Task Pending</a:t>
            </a:r>
          </a:p>
          <a:p>
            <a:r>
              <a:rPr lang="en-US" dirty="0"/>
              <a:t>Step 7:- If Dialog Box Receive then History will clear And Go To Home Activity</a:t>
            </a:r>
          </a:p>
          <a:p>
            <a:r>
              <a:rPr lang="en-US" dirty="0"/>
              <a:t>	     Else Task Pending</a:t>
            </a:r>
          </a:p>
          <a:p>
            <a:r>
              <a:rPr lang="en-US" dirty="0"/>
              <a:t>Step 8:-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4D18F-391C-4AE6-C792-7502AFB15D68}"/>
              </a:ext>
            </a:extLst>
          </p:cNvPr>
          <p:cNvSpPr txBox="1"/>
          <p:nvPr/>
        </p:nvSpPr>
        <p:spPr>
          <a:xfrm>
            <a:off x="4626074" y="715751"/>
            <a:ext cx="39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b="1" dirty="0">
                <a:latin typeface="Constantia" panose="02030602050306030303" pitchFamily="18" charset="0"/>
              </a:rPr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DEB55-8007-5167-D310-CBC76BFAB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31" y="1264031"/>
            <a:ext cx="6945537" cy="487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70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590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Century Gothic</vt:lpstr>
      <vt:lpstr>Constantia</vt:lpstr>
      <vt:lpstr>Garamond</vt:lpstr>
      <vt:lpstr>Noto Sans Symbols</vt:lpstr>
      <vt:lpstr>Times New Roman</vt:lpstr>
      <vt:lpstr>Wingdings</vt:lpstr>
      <vt:lpstr>Wingdings 3</vt:lpstr>
      <vt:lpstr>Organic</vt:lpstr>
      <vt:lpstr>Ion</vt:lpstr>
      <vt:lpstr>1_Ion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tikande</dc:creator>
  <cp:lastModifiedBy>pratik tikande</cp:lastModifiedBy>
  <cp:revision>4</cp:revision>
  <dcterms:created xsi:type="dcterms:W3CDTF">2022-09-21T18:10:52Z</dcterms:created>
  <dcterms:modified xsi:type="dcterms:W3CDTF">2022-11-10T18:38:16Z</dcterms:modified>
</cp:coreProperties>
</file>