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0233600" cy="402336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 d="100"/>
          <a:sy n="12" d="100"/>
        </p:scale>
        <p:origin x="1944" y="126"/>
      </p:cViewPr>
      <p:guideLst>
        <p:guide orient="horz" pos="12672"/>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508480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big</a:t>
            </a:r>
            <a:endParaRPr/>
          </a:p>
        </p:txBody>
      </p:sp>
      <p:sp>
        <p:nvSpPr>
          <p:cNvPr id="23" name="Google Shape;23;p1:notes"/>
          <p:cNvSpPr>
            <a:spLocks noGrp="1" noRot="1" noChangeAspect="1"/>
          </p:cNvSpPr>
          <p:nvPr>
            <p:ph type="sldImg" idx="2"/>
          </p:nvPr>
        </p:nvSpPr>
        <p:spPr>
          <a:xfrm>
            <a:off x="1760538" y="696913"/>
            <a:ext cx="348297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3529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1"/>
        <p:cNvGrpSpPr/>
        <p:nvPr/>
      </p:nvGrpSpPr>
      <p:grpSpPr>
        <a:xfrm>
          <a:off x="0" y="0"/>
          <a:ext cx="0" cy="0"/>
          <a:chOff x="0" y="0"/>
          <a:chExt cx="0" cy="0"/>
        </a:xfrm>
      </p:grpSpPr>
      <p:sp>
        <p:nvSpPr>
          <p:cNvPr id="12" name="Google Shape;12;p2"/>
          <p:cNvSpPr/>
          <p:nvPr/>
        </p:nvSpPr>
        <p:spPr>
          <a:xfrm>
            <a:off x="39502081" y="0"/>
            <a:ext cx="731520" cy="40233599"/>
          </a:xfrm>
          <a:prstGeom prst="rect">
            <a:avLst/>
          </a:prstGeom>
          <a:solidFill>
            <a:srgbClr val="DBDBDB"/>
          </a:solidFill>
          <a:ln>
            <a:noFill/>
          </a:ln>
        </p:spPr>
        <p:txBody>
          <a:bodyPr spcFirstLastPara="1" wrap="square" lIns="83800" tIns="41900" rIns="83800" bIns="419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40233599"/>
          </a:xfrm>
          <a:prstGeom prst="rect">
            <a:avLst/>
          </a:prstGeom>
          <a:solidFill>
            <a:srgbClr val="DBDBDB"/>
          </a:solidFill>
          <a:ln>
            <a:noFill/>
          </a:ln>
        </p:spPr>
        <p:txBody>
          <a:bodyPr spcFirstLastPara="1" wrap="square" lIns="83800" tIns="41900" rIns="83800" bIns="419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0233599" cy="5029200"/>
          </a:xfrm>
          <a:prstGeom prst="rect">
            <a:avLst/>
          </a:prstGeom>
          <a:solidFill>
            <a:srgbClr val="2F5496"/>
          </a:solidFill>
          <a:ln>
            <a:noFill/>
          </a:ln>
        </p:spPr>
        <p:txBody>
          <a:bodyPr spcFirstLastPara="1" wrap="square" lIns="83800" tIns="41900" rIns="83800" bIns="419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2"/>
          <p:cNvSpPr/>
          <p:nvPr/>
        </p:nvSpPr>
        <p:spPr>
          <a:xfrm>
            <a:off x="0" y="35204400"/>
            <a:ext cx="40233599" cy="5029200"/>
          </a:xfrm>
          <a:prstGeom prst="rect">
            <a:avLst/>
          </a:prstGeom>
          <a:solidFill>
            <a:srgbClr val="B3C6E7"/>
          </a:solidFill>
          <a:ln>
            <a:noFill/>
          </a:ln>
        </p:spPr>
        <p:txBody>
          <a:bodyPr spcFirstLastPara="1" wrap="square" lIns="83800" tIns="41900" rIns="83800" bIns="419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a:stretch/>
        </p:blipFill>
        <p:spPr>
          <a:xfrm>
            <a:off x="34747200" y="399288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766060" y="2142070"/>
            <a:ext cx="34701479" cy="7776636"/>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14520"/>
              <a:buFont typeface="Calibri"/>
              <a:buNone/>
              <a:defRPr sz="145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766060" y="10710333"/>
            <a:ext cx="34701479" cy="25527849"/>
          </a:xfrm>
          <a:prstGeom prst="rect">
            <a:avLst/>
          </a:prstGeom>
          <a:noFill/>
          <a:ln>
            <a:noFill/>
          </a:ln>
        </p:spPr>
        <p:txBody>
          <a:bodyPr spcFirstLastPara="1" wrap="square" lIns="91425" tIns="45700" rIns="91425" bIns="45700" anchor="t" anchorCtr="0">
            <a:noAutofit/>
          </a:bodyPr>
          <a:lstStyle>
            <a:lvl1pPr marL="457200" marR="0" lvl="0" indent="-815339" algn="l" rtl="0">
              <a:lnSpc>
                <a:spcPct val="90000"/>
              </a:lnSpc>
              <a:spcBef>
                <a:spcPts val="3300"/>
              </a:spcBef>
              <a:spcAft>
                <a:spcPts val="0"/>
              </a:spcAft>
              <a:buClr>
                <a:schemeClr val="dk1"/>
              </a:buClr>
              <a:buSzPts val="9240"/>
              <a:buFont typeface="Arial"/>
              <a:buChar char="•"/>
              <a:defRPr sz="9240" b="0" i="0" u="none" strike="noStrike" cap="none">
                <a:solidFill>
                  <a:schemeClr val="dk1"/>
                </a:solidFill>
                <a:latin typeface="Calibri"/>
                <a:ea typeface="Calibri"/>
                <a:cs typeface="Calibri"/>
                <a:sym typeface="Calibri"/>
              </a:defRPr>
            </a:lvl1pPr>
            <a:lvl2pPr marL="914400" marR="0" lvl="1" indent="-731520" algn="l" rtl="0">
              <a:lnSpc>
                <a:spcPct val="90000"/>
              </a:lnSpc>
              <a:spcBef>
                <a:spcPts val="1650"/>
              </a:spcBef>
              <a:spcAft>
                <a:spcPts val="0"/>
              </a:spcAft>
              <a:buClr>
                <a:schemeClr val="dk1"/>
              </a:buClr>
              <a:buSzPts val="7920"/>
              <a:buFont typeface="Arial"/>
              <a:buChar char="•"/>
              <a:defRPr sz="7919" b="0" i="0" u="none" strike="noStrike" cap="none">
                <a:solidFill>
                  <a:schemeClr val="dk1"/>
                </a:solidFill>
                <a:latin typeface="Calibri"/>
                <a:ea typeface="Calibri"/>
                <a:cs typeface="Calibri"/>
                <a:sym typeface="Calibri"/>
              </a:defRPr>
            </a:lvl2pPr>
            <a:lvl3pPr marL="1371600" marR="0" lvl="2" indent="-647700" algn="l" rtl="0">
              <a:lnSpc>
                <a:spcPct val="90000"/>
              </a:lnSpc>
              <a:spcBef>
                <a:spcPts val="1650"/>
              </a:spcBef>
              <a:spcAft>
                <a:spcPts val="0"/>
              </a:spcAft>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1828800" marR="0" lvl="3" indent="-605789" algn="l" rtl="0">
              <a:lnSpc>
                <a:spcPct val="90000"/>
              </a:lnSpc>
              <a:spcBef>
                <a:spcPts val="1650"/>
              </a:spcBef>
              <a:spcAft>
                <a:spcPts val="0"/>
              </a:spcAft>
              <a:buClr>
                <a:schemeClr val="dk1"/>
              </a:buClr>
              <a:buSzPts val="5940"/>
              <a:buFont typeface="Arial"/>
              <a:buChar char="•"/>
              <a:defRPr sz="5940" b="0" i="0" u="none" strike="noStrike" cap="none">
                <a:solidFill>
                  <a:schemeClr val="dk1"/>
                </a:solidFill>
                <a:latin typeface="Calibri"/>
                <a:ea typeface="Calibri"/>
                <a:cs typeface="Calibri"/>
                <a:sym typeface="Calibri"/>
              </a:defRPr>
            </a:lvl4pPr>
            <a:lvl5pPr marL="2286000" marR="0" lvl="4" indent="-605789" algn="l" rtl="0">
              <a:lnSpc>
                <a:spcPct val="90000"/>
              </a:lnSpc>
              <a:spcBef>
                <a:spcPts val="1650"/>
              </a:spcBef>
              <a:spcAft>
                <a:spcPts val="0"/>
              </a:spcAft>
              <a:buClr>
                <a:schemeClr val="dk1"/>
              </a:buClr>
              <a:buSzPts val="5940"/>
              <a:buFont typeface="Arial"/>
              <a:buChar char="•"/>
              <a:defRPr sz="5940" b="0" i="0" u="none" strike="noStrike" cap="none">
                <a:solidFill>
                  <a:schemeClr val="dk1"/>
                </a:solidFill>
                <a:latin typeface="Calibri"/>
                <a:ea typeface="Calibri"/>
                <a:cs typeface="Calibri"/>
                <a:sym typeface="Calibri"/>
              </a:defRPr>
            </a:lvl5pPr>
            <a:lvl6pPr marL="2743200" marR="0" lvl="5" indent="-605789" algn="l" rtl="0">
              <a:lnSpc>
                <a:spcPct val="90000"/>
              </a:lnSpc>
              <a:spcBef>
                <a:spcPts val="1650"/>
              </a:spcBef>
              <a:spcAft>
                <a:spcPts val="0"/>
              </a:spcAft>
              <a:buClr>
                <a:schemeClr val="dk1"/>
              </a:buClr>
              <a:buSzPts val="5940"/>
              <a:buFont typeface="Arial"/>
              <a:buChar char="•"/>
              <a:defRPr sz="5940" b="0" i="0" u="none" strike="noStrike" cap="none">
                <a:solidFill>
                  <a:schemeClr val="dk1"/>
                </a:solidFill>
                <a:latin typeface="Calibri"/>
                <a:ea typeface="Calibri"/>
                <a:cs typeface="Calibri"/>
                <a:sym typeface="Calibri"/>
              </a:defRPr>
            </a:lvl6pPr>
            <a:lvl7pPr marL="3200400" marR="0" lvl="6" indent="-605789" algn="l" rtl="0">
              <a:lnSpc>
                <a:spcPct val="90000"/>
              </a:lnSpc>
              <a:spcBef>
                <a:spcPts val="1650"/>
              </a:spcBef>
              <a:spcAft>
                <a:spcPts val="0"/>
              </a:spcAft>
              <a:buClr>
                <a:schemeClr val="dk1"/>
              </a:buClr>
              <a:buSzPts val="5940"/>
              <a:buFont typeface="Arial"/>
              <a:buChar char="•"/>
              <a:defRPr sz="5940" b="0" i="0" u="none" strike="noStrike" cap="none">
                <a:solidFill>
                  <a:schemeClr val="dk1"/>
                </a:solidFill>
                <a:latin typeface="Calibri"/>
                <a:ea typeface="Calibri"/>
                <a:cs typeface="Calibri"/>
                <a:sym typeface="Calibri"/>
              </a:defRPr>
            </a:lvl7pPr>
            <a:lvl8pPr marL="3657600" marR="0" lvl="7" indent="-605789" algn="l" rtl="0">
              <a:lnSpc>
                <a:spcPct val="90000"/>
              </a:lnSpc>
              <a:spcBef>
                <a:spcPts val="1650"/>
              </a:spcBef>
              <a:spcAft>
                <a:spcPts val="0"/>
              </a:spcAft>
              <a:buClr>
                <a:schemeClr val="dk1"/>
              </a:buClr>
              <a:buSzPts val="5940"/>
              <a:buFont typeface="Arial"/>
              <a:buChar char="•"/>
              <a:defRPr sz="5940" b="0" i="0" u="none" strike="noStrike" cap="none">
                <a:solidFill>
                  <a:schemeClr val="dk1"/>
                </a:solidFill>
                <a:latin typeface="Calibri"/>
                <a:ea typeface="Calibri"/>
                <a:cs typeface="Calibri"/>
                <a:sym typeface="Calibri"/>
              </a:defRPr>
            </a:lvl8pPr>
            <a:lvl9pPr marL="4114800" marR="0" lvl="8" indent="-605790" algn="l" rtl="0">
              <a:lnSpc>
                <a:spcPct val="90000"/>
              </a:lnSpc>
              <a:spcBef>
                <a:spcPts val="1650"/>
              </a:spcBef>
              <a:spcAft>
                <a:spcPts val="0"/>
              </a:spcAft>
              <a:buClr>
                <a:schemeClr val="dk1"/>
              </a:buClr>
              <a:buSzPts val="5940"/>
              <a:buFont typeface="Arial"/>
              <a:buChar char="•"/>
              <a:defRPr sz="594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766060" y="37290588"/>
            <a:ext cx="9052560" cy="21420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95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3327380" y="37290588"/>
            <a:ext cx="13578840" cy="214206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5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28414981" y="37290588"/>
            <a:ext cx="9052560" cy="214206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959" b="0" i="0" u="none" strike="noStrike" cap="none">
                <a:solidFill>
                  <a:srgbClr val="888888"/>
                </a:solidFill>
                <a:latin typeface="Calibri"/>
                <a:ea typeface="Calibri"/>
                <a:cs typeface="Calibri"/>
                <a:sym typeface="Calibri"/>
              </a:defRPr>
            </a:lvl1pPr>
            <a:lvl2pPr marL="0" marR="0" lvl="1" indent="0" algn="r" rtl="0">
              <a:spcBef>
                <a:spcPts val="0"/>
              </a:spcBef>
              <a:buNone/>
              <a:defRPr sz="3959" b="0" i="0" u="none" strike="noStrike" cap="none">
                <a:solidFill>
                  <a:srgbClr val="888888"/>
                </a:solidFill>
                <a:latin typeface="Calibri"/>
                <a:ea typeface="Calibri"/>
                <a:cs typeface="Calibri"/>
                <a:sym typeface="Calibri"/>
              </a:defRPr>
            </a:lvl2pPr>
            <a:lvl3pPr marL="0" marR="0" lvl="2" indent="0" algn="r" rtl="0">
              <a:spcBef>
                <a:spcPts val="0"/>
              </a:spcBef>
              <a:buNone/>
              <a:defRPr sz="3959" b="0" i="0" u="none" strike="noStrike" cap="none">
                <a:solidFill>
                  <a:srgbClr val="888888"/>
                </a:solidFill>
                <a:latin typeface="Calibri"/>
                <a:ea typeface="Calibri"/>
                <a:cs typeface="Calibri"/>
                <a:sym typeface="Calibri"/>
              </a:defRPr>
            </a:lvl3pPr>
            <a:lvl4pPr marL="0" marR="0" lvl="3" indent="0" algn="r" rtl="0">
              <a:spcBef>
                <a:spcPts val="0"/>
              </a:spcBef>
              <a:buNone/>
              <a:defRPr sz="3959" b="0" i="0" u="none" strike="noStrike" cap="none">
                <a:solidFill>
                  <a:srgbClr val="888888"/>
                </a:solidFill>
                <a:latin typeface="Calibri"/>
                <a:ea typeface="Calibri"/>
                <a:cs typeface="Calibri"/>
                <a:sym typeface="Calibri"/>
              </a:defRPr>
            </a:lvl4pPr>
            <a:lvl5pPr marL="0" marR="0" lvl="4" indent="0" algn="r" rtl="0">
              <a:spcBef>
                <a:spcPts val="0"/>
              </a:spcBef>
              <a:buNone/>
              <a:defRPr sz="3959" b="0" i="0" u="none" strike="noStrike" cap="none">
                <a:solidFill>
                  <a:srgbClr val="888888"/>
                </a:solidFill>
                <a:latin typeface="Calibri"/>
                <a:ea typeface="Calibri"/>
                <a:cs typeface="Calibri"/>
                <a:sym typeface="Calibri"/>
              </a:defRPr>
            </a:lvl5pPr>
            <a:lvl6pPr marL="0" marR="0" lvl="5" indent="0" algn="r" rtl="0">
              <a:spcBef>
                <a:spcPts val="0"/>
              </a:spcBef>
              <a:buNone/>
              <a:defRPr sz="3959" b="0" i="0" u="none" strike="noStrike" cap="none">
                <a:solidFill>
                  <a:srgbClr val="888888"/>
                </a:solidFill>
                <a:latin typeface="Calibri"/>
                <a:ea typeface="Calibri"/>
                <a:cs typeface="Calibri"/>
                <a:sym typeface="Calibri"/>
              </a:defRPr>
            </a:lvl6pPr>
            <a:lvl7pPr marL="0" marR="0" lvl="6" indent="0" algn="r" rtl="0">
              <a:spcBef>
                <a:spcPts val="0"/>
              </a:spcBef>
              <a:buNone/>
              <a:defRPr sz="3959" b="0" i="0" u="none" strike="noStrike" cap="none">
                <a:solidFill>
                  <a:srgbClr val="888888"/>
                </a:solidFill>
                <a:latin typeface="Calibri"/>
                <a:ea typeface="Calibri"/>
                <a:cs typeface="Calibri"/>
                <a:sym typeface="Calibri"/>
              </a:defRPr>
            </a:lvl7pPr>
            <a:lvl8pPr marL="0" marR="0" lvl="7" indent="0" algn="r" rtl="0">
              <a:spcBef>
                <a:spcPts val="0"/>
              </a:spcBef>
              <a:buNone/>
              <a:defRPr sz="3959" b="0" i="0" u="none" strike="noStrike" cap="none">
                <a:solidFill>
                  <a:srgbClr val="888888"/>
                </a:solidFill>
                <a:latin typeface="Calibri"/>
                <a:ea typeface="Calibri"/>
                <a:cs typeface="Calibri"/>
                <a:sym typeface="Calibri"/>
              </a:defRPr>
            </a:lvl8pPr>
            <a:lvl9pPr marL="0" marR="0" lvl="8" indent="0" algn="r" rtl="0">
              <a:spcBef>
                <a:spcPts val="0"/>
              </a:spcBef>
              <a:buNone/>
              <a:defRPr sz="395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Google Shape;25;p3"/>
          <p:cNvSpPr txBox="1"/>
          <p:nvPr/>
        </p:nvSpPr>
        <p:spPr>
          <a:xfrm>
            <a:off x="6705600" y="0"/>
            <a:ext cx="26822400" cy="3329100"/>
          </a:xfrm>
          <a:prstGeom prst="rect">
            <a:avLst/>
          </a:prstGeom>
          <a:noFill/>
          <a:ln>
            <a:noFill/>
          </a:ln>
        </p:spPr>
        <p:txBody>
          <a:bodyPr spcFirstLastPara="1" wrap="square" lIns="167625" tIns="419050" rIns="167625" bIns="419050" anchor="ctr" anchorCtr="0">
            <a:noAutofit/>
          </a:bodyPr>
          <a:lstStyle/>
          <a:p>
            <a:pPr marL="0" marR="0" lvl="0" indent="0" algn="ctr" rtl="0">
              <a:spcBef>
                <a:spcPts val="0"/>
              </a:spcBef>
              <a:spcAft>
                <a:spcPts val="0"/>
              </a:spcAft>
              <a:buNone/>
            </a:pPr>
            <a:r>
              <a:rPr lang="en-US" sz="10000" b="1">
                <a:solidFill>
                  <a:srgbClr val="EDEDED"/>
                </a:solidFill>
                <a:latin typeface="Calibri"/>
                <a:ea typeface="Calibri"/>
                <a:cs typeface="Calibri"/>
                <a:sym typeface="Calibri"/>
              </a:rPr>
              <a:t>CSE 564: Final Project</a:t>
            </a:r>
            <a:endParaRPr sz="10000"/>
          </a:p>
        </p:txBody>
      </p:sp>
      <p:sp>
        <p:nvSpPr>
          <p:cNvPr id="26" name="Google Shape;26;p3"/>
          <p:cNvSpPr txBox="1"/>
          <p:nvPr/>
        </p:nvSpPr>
        <p:spPr>
          <a:xfrm>
            <a:off x="6705600" y="2720700"/>
            <a:ext cx="26822400" cy="2333700"/>
          </a:xfrm>
          <a:prstGeom prst="rect">
            <a:avLst/>
          </a:prstGeom>
          <a:noFill/>
          <a:ln>
            <a:noFill/>
          </a:ln>
        </p:spPr>
        <p:txBody>
          <a:bodyPr spcFirstLastPara="1" wrap="square" lIns="167625" tIns="167625" rIns="167625" bIns="167625" anchor="ctr" anchorCtr="0">
            <a:noAutofit/>
          </a:bodyPr>
          <a:lstStyle/>
          <a:p>
            <a:pPr marL="0" marR="0" lvl="0" indent="0" algn="ctr" rtl="0">
              <a:spcBef>
                <a:spcPts val="0"/>
              </a:spcBef>
              <a:spcAft>
                <a:spcPts val="0"/>
              </a:spcAft>
              <a:buNone/>
            </a:pPr>
            <a:r>
              <a:rPr lang="en-US" sz="10000" b="1">
                <a:solidFill>
                  <a:srgbClr val="EDEDED"/>
                </a:solidFill>
                <a:latin typeface="Calibri"/>
                <a:ea typeface="Calibri"/>
                <a:cs typeface="Calibri"/>
                <a:sym typeface="Calibri"/>
              </a:rPr>
              <a:t>Census Dashboard</a:t>
            </a:r>
            <a:endParaRPr sz="10000" b="1">
              <a:solidFill>
                <a:srgbClr val="EDEDED"/>
              </a:solidFill>
              <a:latin typeface="Calibri"/>
              <a:ea typeface="Calibri"/>
              <a:cs typeface="Calibri"/>
              <a:sym typeface="Calibri"/>
            </a:endParaRPr>
          </a:p>
        </p:txBody>
      </p:sp>
      <p:sp>
        <p:nvSpPr>
          <p:cNvPr id="27" name="Google Shape;27;p3"/>
          <p:cNvSpPr txBox="1"/>
          <p:nvPr/>
        </p:nvSpPr>
        <p:spPr>
          <a:xfrm>
            <a:off x="13108716" y="37017825"/>
            <a:ext cx="14013300" cy="2546700"/>
          </a:xfrm>
          <a:prstGeom prst="rect">
            <a:avLst/>
          </a:prstGeom>
          <a:solidFill>
            <a:srgbClr val="B3C6E7"/>
          </a:solidFill>
          <a:ln>
            <a:noFill/>
          </a:ln>
        </p:spPr>
        <p:txBody>
          <a:bodyPr spcFirstLastPara="1" wrap="square" lIns="83800" tIns="41900" rIns="83800" bIns="41900" anchor="t" anchorCtr="0">
            <a:noAutofit/>
          </a:bodyPr>
          <a:lstStyle/>
          <a:p>
            <a:pPr marL="0" marR="0" lvl="0" indent="0" algn="ctr" rtl="0">
              <a:spcBef>
                <a:spcPts val="0"/>
              </a:spcBef>
              <a:spcAft>
                <a:spcPts val="0"/>
              </a:spcAft>
              <a:buNone/>
            </a:pPr>
            <a:r>
              <a:rPr lang="en-US" sz="6000">
                <a:solidFill>
                  <a:schemeClr val="dk1"/>
                </a:solidFill>
                <a:latin typeface="Calibri"/>
                <a:ea typeface="Calibri"/>
                <a:cs typeface="Calibri"/>
                <a:sym typeface="Calibri"/>
              </a:rPr>
              <a:t>Adnan Vasanwalla (112674911) </a:t>
            </a:r>
            <a:endParaRPr sz="6000">
              <a:solidFill>
                <a:schemeClr val="dk1"/>
              </a:solidFill>
              <a:latin typeface="Calibri"/>
              <a:ea typeface="Calibri"/>
              <a:cs typeface="Calibri"/>
              <a:sym typeface="Calibri"/>
            </a:endParaRPr>
          </a:p>
          <a:p>
            <a:pPr marL="0" marR="0" lvl="0" indent="0" algn="ctr" rtl="0">
              <a:spcBef>
                <a:spcPts val="0"/>
              </a:spcBef>
              <a:spcAft>
                <a:spcPts val="0"/>
              </a:spcAft>
              <a:buClr>
                <a:srgbClr val="000000"/>
              </a:buClr>
              <a:buFont typeface="Arial"/>
              <a:buNone/>
            </a:pPr>
            <a:r>
              <a:rPr lang="en-US" sz="6000">
                <a:solidFill>
                  <a:schemeClr val="dk1"/>
                </a:solidFill>
                <a:latin typeface="Calibri"/>
                <a:ea typeface="Calibri"/>
                <a:cs typeface="Calibri"/>
                <a:sym typeface="Calibri"/>
              </a:rPr>
              <a:t>Pratik Mukund Velhal (112675099)</a:t>
            </a:r>
            <a:endParaRPr sz="6000"/>
          </a:p>
        </p:txBody>
      </p:sp>
      <p:sp>
        <p:nvSpPr>
          <p:cNvPr id="28" name="Google Shape;28;p3"/>
          <p:cNvSpPr txBox="1"/>
          <p:nvPr/>
        </p:nvSpPr>
        <p:spPr>
          <a:xfrm>
            <a:off x="18905920" y="35782253"/>
            <a:ext cx="2418900" cy="930900"/>
          </a:xfrm>
          <a:prstGeom prst="rect">
            <a:avLst/>
          </a:prstGeom>
          <a:noFill/>
          <a:ln>
            <a:noFill/>
          </a:ln>
        </p:spPr>
        <p:txBody>
          <a:bodyPr spcFirstLastPara="1" wrap="square" lIns="83800" tIns="41900" rIns="83800" bIns="41900" anchor="t" anchorCtr="0">
            <a:noAutofit/>
          </a:bodyPr>
          <a:lstStyle/>
          <a:p>
            <a:pPr marL="0" marR="0" lvl="0" indent="0" algn="ctr" rtl="0">
              <a:spcBef>
                <a:spcPts val="0"/>
              </a:spcBef>
              <a:spcAft>
                <a:spcPts val="0"/>
              </a:spcAft>
              <a:buNone/>
            </a:pPr>
            <a:r>
              <a:rPr lang="en-US" sz="7200" b="1">
                <a:solidFill>
                  <a:schemeClr val="dk1"/>
                </a:solidFill>
                <a:latin typeface="Calibri"/>
                <a:ea typeface="Calibri"/>
                <a:cs typeface="Calibri"/>
                <a:sym typeface="Calibri"/>
              </a:rPr>
              <a:t>Team </a:t>
            </a:r>
            <a:endParaRPr sz="7200"/>
          </a:p>
        </p:txBody>
      </p:sp>
      <p:sp>
        <p:nvSpPr>
          <p:cNvPr id="29" name="Google Shape;29;p3"/>
          <p:cNvSpPr txBox="1"/>
          <p:nvPr/>
        </p:nvSpPr>
        <p:spPr>
          <a:xfrm>
            <a:off x="26883350" y="18836650"/>
            <a:ext cx="11704200" cy="11338500"/>
          </a:xfrm>
          <a:prstGeom prst="rect">
            <a:avLst/>
          </a:prstGeom>
          <a:solidFill>
            <a:schemeClr val="lt1"/>
          </a:solidFill>
          <a:ln w="12700" cap="flat" cmpd="sng">
            <a:solidFill>
              <a:srgbClr val="2F5496"/>
            </a:solidFill>
            <a:prstDash val="solid"/>
            <a:round/>
            <a:headEnd type="none" w="sm" len="sm"/>
            <a:tailEnd type="none" w="sm" len="sm"/>
          </a:ln>
        </p:spPr>
        <p:txBody>
          <a:bodyPr spcFirstLastPara="1" wrap="square" lIns="167625" tIns="167625" rIns="167625" bIns="167625" anchor="t" anchorCtr="0">
            <a:noAutofit/>
          </a:bodyPr>
          <a:lstStyle/>
          <a:p>
            <a:pPr marL="457200" marR="0" lvl="0" indent="-482600" algn="just" rtl="0">
              <a:spcBef>
                <a:spcPts val="0"/>
              </a:spcBef>
              <a:spcAft>
                <a:spcPts val="0"/>
              </a:spcAft>
              <a:buClr>
                <a:schemeClr val="dk1"/>
              </a:buClr>
              <a:buSzPts val="4000"/>
              <a:buFont typeface="Calibri"/>
              <a:buAutoNum type="arabicPeriod"/>
            </a:pPr>
            <a:r>
              <a:rPr lang="en-US" sz="4000">
                <a:solidFill>
                  <a:schemeClr val="dk1"/>
                </a:solidFill>
                <a:latin typeface="Calibri"/>
                <a:ea typeface="Calibri"/>
                <a:cs typeface="Calibri"/>
                <a:sym typeface="Calibri"/>
              </a:rPr>
              <a:t>Number of Vehicles and number of children are positively correlated.</a:t>
            </a:r>
            <a:endParaRPr sz="4000">
              <a:solidFill>
                <a:schemeClr val="dk1"/>
              </a:solidFill>
              <a:latin typeface="Calibri"/>
              <a:ea typeface="Calibri"/>
              <a:cs typeface="Calibri"/>
              <a:sym typeface="Calibri"/>
            </a:endParaRPr>
          </a:p>
          <a:p>
            <a:pPr marL="457200" marR="0" lvl="0" indent="-482600" algn="just" rtl="0">
              <a:spcBef>
                <a:spcPts val="0"/>
              </a:spcBef>
              <a:spcAft>
                <a:spcPts val="0"/>
              </a:spcAft>
              <a:buClr>
                <a:schemeClr val="dk1"/>
              </a:buClr>
              <a:buSzPts val="4000"/>
              <a:buFont typeface="Calibri"/>
              <a:buAutoNum type="arabicPeriod"/>
            </a:pPr>
            <a:r>
              <a:rPr lang="en-US" sz="4000">
                <a:solidFill>
                  <a:schemeClr val="dk1"/>
                </a:solidFill>
                <a:latin typeface="Calibri"/>
                <a:ea typeface="Calibri"/>
                <a:cs typeface="Calibri"/>
                <a:sym typeface="Calibri"/>
              </a:rPr>
              <a:t>Asians are highly educated (Doctorate, Masters, Bachelors) and employed. </a:t>
            </a:r>
            <a:endParaRPr sz="4000">
              <a:solidFill>
                <a:schemeClr val="dk1"/>
              </a:solidFill>
              <a:latin typeface="Calibri"/>
              <a:ea typeface="Calibri"/>
              <a:cs typeface="Calibri"/>
              <a:sym typeface="Calibri"/>
            </a:endParaRPr>
          </a:p>
          <a:p>
            <a:pPr marL="457200" marR="0" lvl="0" indent="-482600" algn="just" rtl="0">
              <a:spcBef>
                <a:spcPts val="0"/>
              </a:spcBef>
              <a:spcAft>
                <a:spcPts val="0"/>
              </a:spcAft>
              <a:buClr>
                <a:schemeClr val="dk1"/>
              </a:buClr>
              <a:buSzPts val="4000"/>
              <a:buFont typeface="Calibri"/>
              <a:buAutoNum type="arabicPeriod"/>
            </a:pPr>
            <a:r>
              <a:rPr lang="en-US" sz="4000">
                <a:solidFill>
                  <a:schemeClr val="dk1"/>
                </a:solidFill>
                <a:latin typeface="Calibri"/>
                <a:ea typeface="Calibri"/>
                <a:cs typeface="Calibri"/>
                <a:sym typeface="Calibri"/>
              </a:rPr>
              <a:t>Populations with educational attainment till school are 99% unmarried as expected. However, the 1% comprising married, widowed or separated could be the ones who may have completed their 10th grade after their first marriage.</a:t>
            </a:r>
            <a:endParaRPr sz="4000">
              <a:solidFill>
                <a:schemeClr val="dk1"/>
              </a:solidFill>
              <a:latin typeface="Calibri"/>
              <a:ea typeface="Calibri"/>
              <a:cs typeface="Calibri"/>
              <a:sym typeface="Calibri"/>
            </a:endParaRPr>
          </a:p>
          <a:p>
            <a:pPr marL="457200" marR="0" lvl="0" indent="-482600" algn="just" rtl="0">
              <a:spcBef>
                <a:spcPts val="0"/>
              </a:spcBef>
              <a:spcAft>
                <a:spcPts val="0"/>
              </a:spcAft>
              <a:buClr>
                <a:schemeClr val="dk1"/>
              </a:buClr>
              <a:buSzPts val="4000"/>
              <a:buFont typeface="Calibri"/>
              <a:buAutoNum type="arabicPeriod"/>
            </a:pPr>
            <a:r>
              <a:rPr lang="en-US" sz="4000">
                <a:solidFill>
                  <a:schemeClr val="dk1"/>
                </a:solidFill>
                <a:latin typeface="Calibri"/>
                <a:ea typeface="Calibri"/>
                <a:cs typeface="Calibri"/>
                <a:sym typeface="Calibri"/>
              </a:rPr>
              <a:t>Unmarried population is more than married population.</a:t>
            </a:r>
            <a:endParaRPr sz="4000">
              <a:solidFill>
                <a:schemeClr val="dk1"/>
              </a:solidFill>
              <a:latin typeface="Calibri"/>
              <a:ea typeface="Calibri"/>
              <a:cs typeface="Calibri"/>
              <a:sym typeface="Calibri"/>
            </a:endParaRPr>
          </a:p>
          <a:p>
            <a:pPr marL="457200" marR="0" lvl="0" indent="-482600" algn="just" rtl="0">
              <a:spcBef>
                <a:spcPts val="0"/>
              </a:spcBef>
              <a:spcAft>
                <a:spcPts val="0"/>
              </a:spcAft>
              <a:buClr>
                <a:schemeClr val="dk1"/>
              </a:buClr>
              <a:buSzPts val="4000"/>
              <a:buFont typeface="Calibri"/>
              <a:buAutoNum type="arabicPeriod"/>
            </a:pPr>
            <a:r>
              <a:rPr lang="en-US" sz="4000">
                <a:solidFill>
                  <a:schemeClr val="dk1"/>
                </a:solidFill>
                <a:latin typeface="Calibri"/>
                <a:ea typeface="Calibri"/>
                <a:cs typeface="Calibri"/>
                <a:sym typeface="Calibri"/>
              </a:rPr>
              <a:t>Smaller states tend to have better healthcare, are less unemployed and have lesser immigrants compared to states bigger in size and vice versa.</a:t>
            </a:r>
            <a:endParaRPr sz="4000">
              <a:solidFill>
                <a:schemeClr val="dk1"/>
              </a:solidFill>
              <a:latin typeface="Calibri"/>
              <a:ea typeface="Calibri"/>
              <a:cs typeface="Calibri"/>
              <a:sym typeface="Calibri"/>
            </a:endParaRPr>
          </a:p>
          <a:p>
            <a:pPr marL="457200" marR="0" lvl="0" indent="-482600" algn="just" rtl="0">
              <a:spcBef>
                <a:spcPts val="0"/>
              </a:spcBef>
              <a:spcAft>
                <a:spcPts val="0"/>
              </a:spcAft>
              <a:buClr>
                <a:schemeClr val="dk1"/>
              </a:buClr>
              <a:buSzPts val="4000"/>
              <a:buFont typeface="Calibri"/>
              <a:buAutoNum type="arabicPeriod"/>
            </a:pPr>
            <a:r>
              <a:rPr lang="en-US" sz="4000">
                <a:solidFill>
                  <a:schemeClr val="dk1"/>
                </a:solidFill>
                <a:latin typeface="Calibri"/>
                <a:ea typeface="Calibri"/>
                <a:cs typeface="Calibri"/>
                <a:sym typeface="Calibri"/>
              </a:rPr>
              <a:t>Interior states, such as Nebraska, own many vehicles (upto 6) though they very less number of workers in family. This could due to lack of efficient public transport systems.</a:t>
            </a:r>
            <a:endParaRPr sz="4000">
              <a:solidFill>
                <a:schemeClr val="dk1"/>
              </a:solidFill>
              <a:latin typeface="Calibri"/>
              <a:ea typeface="Calibri"/>
              <a:cs typeface="Calibri"/>
              <a:sym typeface="Calibri"/>
            </a:endParaRPr>
          </a:p>
          <a:p>
            <a:pPr marL="0" marR="0" lvl="0" indent="0" algn="just" rtl="0">
              <a:spcBef>
                <a:spcPts val="0"/>
              </a:spcBef>
              <a:spcAft>
                <a:spcPts val="0"/>
              </a:spcAft>
              <a:buNone/>
            </a:pPr>
            <a:endParaRPr sz="4000" b="0" u="none">
              <a:solidFill>
                <a:schemeClr val="dk1"/>
              </a:solidFill>
              <a:latin typeface="Calibri"/>
              <a:ea typeface="Calibri"/>
              <a:cs typeface="Calibri"/>
              <a:sym typeface="Calibri"/>
            </a:endParaRPr>
          </a:p>
          <a:p>
            <a:pPr marL="0" marR="0" lvl="0" indent="0" algn="just" rtl="0">
              <a:spcBef>
                <a:spcPts val="0"/>
              </a:spcBef>
              <a:spcAft>
                <a:spcPts val="0"/>
              </a:spcAft>
              <a:buNone/>
            </a:pPr>
            <a:endParaRPr/>
          </a:p>
        </p:txBody>
      </p:sp>
      <p:sp>
        <p:nvSpPr>
          <p:cNvPr id="30" name="Google Shape;30;p3"/>
          <p:cNvSpPr/>
          <p:nvPr/>
        </p:nvSpPr>
        <p:spPr>
          <a:xfrm>
            <a:off x="26883359" y="18013680"/>
            <a:ext cx="11704320" cy="822960"/>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83800" tIns="41900" rIns="83800" bIns="41900" anchor="ctr" anchorCtr="0">
            <a:noAutofit/>
          </a:bodyPr>
          <a:lstStyle/>
          <a:p>
            <a:pPr marL="0" marR="0" lvl="0" indent="0" algn="ctr" rtl="0">
              <a:spcBef>
                <a:spcPts val="0"/>
              </a:spcBef>
              <a:spcAft>
                <a:spcPts val="0"/>
              </a:spcAft>
              <a:buNone/>
            </a:pPr>
            <a:r>
              <a:rPr lang="en-US" sz="5400" b="1">
                <a:solidFill>
                  <a:srgbClr val="EDEDED"/>
                </a:solidFill>
                <a:latin typeface="Calibri"/>
                <a:ea typeface="Calibri"/>
                <a:cs typeface="Calibri"/>
                <a:sym typeface="Calibri"/>
              </a:rPr>
              <a:t>Insights</a:t>
            </a:r>
            <a:endParaRPr/>
          </a:p>
        </p:txBody>
      </p:sp>
      <p:sp>
        <p:nvSpPr>
          <p:cNvPr id="31" name="Google Shape;31;p3"/>
          <p:cNvSpPr txBox="1"/>
          <p:nvPr/>
        </p:nvSpPr>
        <p:spPr>
          <a:xfrm>
            <a:off x="26883359" y="6675120"/>
            <a:ext cx="11704200" cy="10341300"/>
          </a:xfrm>
          <a:prstGeom prst="rect">
            <a:avLst/>
          </a:prstGeom>
          <a:solidFill>
            <a:schemeClr val="lt1"/>
          </a:solidFill>
          <a:ln w="12700" cap="flat" cmpd="sng">
            <a:solidFill>
              <a:srgbClr val="2F5496"/>
            </a:solidFill>
            <a:prstDash val="solid"/>
            <a:round/>
            <a:headEnd type="none" w="sm" len="sm"/>
            <a:tailEnd type="none" w="sm" len="sm"/>
          </a:ln>
        </p:spPr>
        <p:txBody>
          <a:bodyPr spcFirstLastPara="1" wrap="square" lIns="167625" tIns="167625" rIns="167625" bIns="167625" anchor="t" anchorCtr="0">
            <a:noAutofit/>
          </a:bodyPr>
          <a:lstStyle/>
          <a:p>
            <a:pPr marL="0" marR="0" lvl="0" indent="0" algn="just" rtl="0">
              <a:spcBef>
                <a:spcPts val="3600"/>
              </a:spcBef>
              <a:spcAft>
                <a:spcPts val="0"/>
              </a:spcAft>
              <a:buNone/>
            </a:pPr>
            <a:r>
              <a:rPr lang="en-US" sz="4000">
                <a:solidFill>
                  <a:schemeClr val="dk1"/>
                </a:solidFill>
                <a:latin typeface="Calibri"/>
                <a:ea typeface="Calibri"/>
                <a:cs typeface="Calibri"/>
                <a:sym typeface="Calibri"/>
              </a:rPr>
              <a:t>This dashboard provides a visual representation of interesting trends in the US Census data. It broadly explores three domains: Economy, Healthcare and Immigration.</a:t>
            </a:r>
            <a:endParaRPr sz="4000">
              <a:solidFill>
                <a:schemeClr val="dk1"/>
              </a:solidFill>
              <a:latin typeface="Calibri"/>
              <a:ea typeface="Calibri"/>
              <a:cs typeface="Calibri"/>
              <a:sym typeface="Calibri"/>
            </a:endParaRPr>
          </a:p>
          <a:p>
            <a:pPr marL="0" marR="0" lvl="0" indent="0" algn="just" rtl="0">
              <a:spcBef>
                <a:spcPts val="3600"/>
              </a:spcBef>
              <a:spcAft>
                <a:spcPts val="0"/>
              </a:spcAft>
              <a:buNone/>
            </a:pPr>
            <a:r>
              <a:rPr lang="en-US" sz="4000">
                <a:solidFill>
                  <a:schemeClr val="dk1"/>
                </a:solidFill>
                <a:latin typeface="Calibri"/>
                <a:ea typeface="Calibri"/>
                <a:cs typeface="Calibri"/>
                <a:sym typeface="Calibri"/>
              </a:rPr>
              <a:t>It uses the 2015 US census dataset available on Kaggle of approximately 4GB in size.</a:t>
            </a:r>
            <a:endParaRPr sz="4000">
              <a:solidFill>
                <a:schemeClr val="dk1"/>
              </a:solidFill>
              <a:latin typeface="Calibri"/>
              <a:ea typeface="Calibri"/>
              <a:cs typeface="Calibri"/>
              <a:sym typeface="Calibri"/>
            </a:endParaRPr>
          </a:p>
          <a:p>
            <a:pPr marL="0" marR="0" lvl="0" indent="0" algn="just" rtl="0">
              <a:spcBef>
                <a:spcPts val="3600"/>
              </a:spcBef>
              <a:spcAft>
                <a:spcPts val="0"/>
              </a:spcAft>
              <a:buNone/>
            </a:pPr>
            <a:r>
              <a:rPr lang="en-US" sz="4000">
                <a:solidFill>
                  <a:schemeClr val="dk1"/>
                </a:solidFill>
                <a:latin typeface="Calibri"/>
                <a:ea typeface="Calibri"/>
                <a:cs typeface="Calibri"/>
                <a:sym typeface="Calibri"/>
              </a:rPr>
              <a:t>We have used both standard ( bar chart, choropleth) and non standard (MCA, parallel co-ordinate map) visualizations to create an intuitive dashboard.</a:t>
            </a:r>
            <a:endParaRPr sz="4000">
              <a:solidFill>
                <a:schemeClr val="dk1"/>
              </a:solidFill>
              <a:latin typeface="Calibri"/>
              <a:ea typeface="Calibri"/>
              <a:cs typeface="Calibri"/>
              <a:sym typeface="Calibri"/>
            </a:endParaRPr>
          </a:p>
          <a:p>
            <a:pPr marL="0" marR="0" lvl="0" indent="0" algn="just" rtl="0">
              <a:spcBef>
                <a:spcPts val="3600"/>
              </a:spcBef>
              <a:spcAft>
                <a:spcPts val="0"/>
              </a:spcAft>
              <a:buNone/>
            </a:pPr>
            <a:r>
              <a:rPr lang="en-US" sz="4000">
                <a:solidFill>
                  <a:schemeClr val="dk1"/>
                </a:solidFill>
                <a:latin typeface="Calibri"/>
                <a:ea typeface="Calibri"/>
                <a:cs typeface="Calibri"/>
                <a:sym typeface="Calibri"/>
              </a:rPr>
              <a:t>All elements must be visible at all times, and are inter-connected with brushing and linking, ie. changes to one visual element are reflected in the other elements as well.</a:t>
            </a:r>
            <a:endParaRPr sz="4000">
              <a:solidFill>
                <a:schemeClr val="dk1"/>
              </a:solidFill>
              <a:latin typeface="Calibri"/>
              <a:ea typeface="Calibri"/>
              <a:cs typeface="Calibri"/>
              <a:sym typeface="Calibri"/>
            </a:endParaRPr>
          </a:p>
        </p:txBody>
      </p:sp>
      <p:sp>
        <p:nvSpPr>
          <p:cNvPr id="32" name="Google Shape;32;p3"/>
          <p:cNvSpPr/>
          <p:nvPr/>
        </p:nvSpPr>
        <p:spPr>
          <a:xfrm>
            <a:off x="26883359" y="5852160"/>
            <a:ext cx="11704320" cy="822960"/>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83800" tIns="41900" rIns="83800" bIns="41900" anchor="ctr" anchorCtr="0">
            <a:noAutofit/>
          </a:bodyPr>
          <a:lstStyle/>
          <a:p>
            <a:pPr marL="0" marR="0" lvl="0" indent="0" algn="ctr" rtl="0">
              <a:spcBef>
                <a:spcPts val="0"/>
              </a:spcBef>
              <a:spcAft>
                <a:spcPts val="0"/>
              </a:spcAft>
              <a:buNone/>
            </a:pPr>
            <a:r>
              <a:rPr lang="en-US" sz="5400" b="1">
                <a:solidFill>
                  <a:srgbClr val="EDEDED"/>
                </a:solidFill>
                <a:latin typeface="Calibri"/>
                <a:ea typeface="Calibri"/>
                <a:cs typeface="Calibri"/>
                <a:sym typeface="Calibri"/>
              </a:rPr>
              <a:t>Introduction</a:t>
            </a:r>
            <a:endParaRPr/>
          </a:p>
        </p:txBody>
      </p:sp>
      <p:sp>
        <p:nvSpPr>
          <p:cNvPr id="33" name="Google Shape;33;p3"/>
          <p:cNvSpPr txBox="1"/>
          <p:nvPr/>
        </p:nvSpPr>
        <p:spPr>
          <a:xfrm>
            <a:off x="14264650" y="18836650"/>
            <a:ext cx="11704200" cy="9019200"/>
          </a:xfrm>
          <a:prstGeom prst="rect">
            <a:avLst/>
          </a:prstGeom>
          <a:solidFill>
            <a:schemeClr val="lt1"/>
          </a:solidFill>
          <a:ln w="12700" cap="flat" cmpd="sng">
            <a:solidFill>
              <a:srgbClr val="2F5496"/>
            </a:solidFill>
            <a:prstDash val="solid"/>
            <a:round/>
            <a:headEnd type="none" w="sm" len="sm"/>
            <a:tailEnd type="none" w="sm" len="sm"/>
          </a:ln>
        </p:spPr>
        <p:txBody>
          <a:bodyPr spcFirstLastPara="1" wrap="square" lIns="167625" tIns="167625" rIns="167625" bIns="167625" anchor="t" anchorCtr="0">
            <a:noAutofit/>
          </a:bodyPr>
          <a:lstStyle/>
          <a:p>
            <a:pPr marL="0" lvl="0" indent="0" algn="l" rtl="0">
              <a:spcBef>
                <a:spcPts val="0"/>
              </a:spcBef>
              <a:spcAft>
                <a:spcPts val="0"/>
              </a:spcAft>
              <a:buClr>
                <a:schemeClr val="dk1"/>
              </a:buClr>
              <a:buFont typeface="Arial"/>
              <a:buNone/>
            </a:pPr>
            <a:r>
              <a:rPr lang="en-US" sz="4000">
                <a:solidFill>
                  <a:schemeClr val="dk1"/>
                </a:solidFill>
                <a:latin typeface="Calibri"/>
                <a:ea typeface="Calibri"/>
                <a:cs typeface="Calibri"/>
                <a:sym typeface="Calibri"/>
              </a:rPr>
              <a:t>The dashboard comprises of five visualizations. Details are as follows:</a:t>
            </a:r>
            <a:endParaRPr sz="4000">
              <a:solidFill>
                <a:schemeClr val="dk1"/>
              </a:solidFill>
              <a:latin typeface="Calibri"/>
              <a:ea typeface="Calibri"/>
              <a:cs typeface="Calibri"/>
              <a:sym typeface="Calibri"/>
            </a:endParaRPr>
          </a:p>
          <a:p>
            <a:pPr marL="457200" lvl="0" indent="-482600" algn="l" rtl="0">
              <a:spcBef>
                <a:spcPts val="0"/>
              </a:spcBef>
              <a:spcAft>
                <a:spcPts val="0"/>
              </a:spcAft>
              <a:buClr>
                <a:schemeClr val="dk1"/>
              </a:buClr>
              <a:buSzPts val="4000"/>
              <a:buFont typeface="Calibri"/>
              <a:buAutoNum type="arabicPeriod"/>
            </a:pPr>
            <a:r>
              <a:rPr lang="en-US" sz="4000">
                <a:solidFill>
                  <a:schemeClr val="dk1"/>
                </a:solidFill>
                <a:latin typeface="Calibri"/>
                <a:ea typeface="Calibri"/>
                <a:cs typeface="Calibri"/>
                <a:sym typeface="Calibri"/>
              </a:rPr>
              <a:t>Choropleth Map: Provides a state level visualization of metrics such as unemployment, insurance and immigration.</a:t>
            </a:r>
            <a:endParaRPr sz="4000">
              <a:solidFill>
                <a:schemeClr val="dk1"/>
              </a:solidFill>
              <a:latin typeface="Calibri"/>
              <a:ea typeface="Calibri"/>
              <a:cs typeface="Calibri"/>
              <a:sym typeface="Calibri"/>
            </a:endParaRPr>
          </a:p>
          <a:p>
            <a:pPr marL="457200" lvl="0" indent="-482600" algn="l" rtl="0">
              <a:spcBef>
                <a:spcPts val="0"/>
              </a:spcBef>
              <a:spcAft>
                <a:spcPts val="0"/>
              </a:spcAft>
              <a:buClr>
                <a:schemeClr val="dk1"/>
              </a:buClr>
              <a:buSzPts val="4000"/>
              <a:buFont typeface="Calibri"/>
              <a:buAutoNum type="arabicPeriod"/>
            </a:pPr>
            <a:r>
              <a:rPr lang="en-US" sz="4000">
                <a:solidFill>
                  <a:schemeClr val="dk1"/>
                </a:solidFill>
                <a:latin typeface="Calibri"/>
                <a:ea typeface="Calibri"/>
                <a:cs typeface="Calibri"/>
                <a:sym typeface="Calibri"/>
              </a:rPr>
              <a:t>Parallel co-ordinates plot: Shows correlation between dimensions and deep insights on families based on bracketing.</a:t>
            </a:r>
            <a:endParaRPr sz="4000">
              <a:solidFill>
                <a:schemeClr val="dk1"/>
              </a:solidFill>
              <a:latin typeface="Calibri"/>
              <a:ea typeface="Calibri"/>
              <a:cs typeface="Calibri"/>
              <a:sym typeface="Calibri"/>
            </a:endParaRPr>
          </a:p>
          <a:p>
            <a:pPr marL="457200" lvl="0" indent="-482600" algn="l" rtl="0">
              <a:spcBef>
                <a:spcPts val="0"/>
              </a:spcBef>
              <a:spcAft>
                <a:spcPts val="0"/>
              </a:spcAft>
              <a:buClr>
                <a:schemeClr val="dk1"/>
              </a:buClr>
              <a:buSzPts val="4000"/>
              <a:buFont typeface="Calibri"/>
              <a:buAutoNum type="arabicPeriod"/>
            </a:pPr>
            <a:r>
              <a:rPr lang="en-US" sz="4000">
                <a:solidFill>
                  <a:schemeClr val="dk1"/>
                </a:solidFill>
                <a:latin typeface="Calibri"/>
                <a:ea typeface="Calibri"/>
                <a:cs typeface="Calibri"/>
                <a:sym typeface="Calibri"/>
              </a:rPr>
              <a:t>Word Cloud: Ranks states based on Economy, Healthcare, etc.</a:t>
            </a:r>
            <a:endParaRPr sz="4000">
              <a:solidFill>
                <a:schemeClr val="dk1"/>
              </a:solidFill>
              <a:latin typeface="Calibri"/>
              <a:ea typeface="Calibri"/>
              <a:cs typeface="Calibri"/>
              <a:sym typeface="Calibri"/>
            </a:endParaRPr>
          </a:p>
          <a:p>
            <a:pPr marL="457200" lvl="0" indent="-482600" algn="l" rtl="0">
              <a:spcBef>
                <a:spcPts val="0"/>
              </a:spcBef>
              <a:spcAft>
                <a:spcPts val="0"/>
              </a:spcAft>
              <a:buClr>
                <a:schemeClr val="dk1"/>
              </a:buClr>
              <a:buSzPts val="4000"/>
              <a:buFont typeface="Calibri"/>
              <a:buAutoNum type="arabicPeriod"/>
            </a:pPr>
            <a:r>
              <a:rPr lang="en-US" sz="4000">
                <a:solidFill>
                  <a:schemeClr val="dk1"/>
                </a:solidFill>
                <a:latin typeface="Calibri"/>
                <a:ea typeface="Calibri"/>
                <a:cs typeface="Calibri"/>
                <a:sym typeface="Calibri"/>
              </a:rPr>
              <a:t>MCA: Visualizes relationship between categorical variables like Education, Race and Employment.</a:t>
            </a:r>
            <a:endParaRPr sz="4000">
              <a:solidFill>
                <a:schemeClr val="dk1"/>
              </a:solidFill>
              <a:latin typeface="Calibri"/>
              <a:ea typeface="Calibri"/>
              <a:cs typeface="Calibri"/>
              <a:sym typeface="Calibri"/>
            </a:endParaRPr>
          </a:p>
          <a:p>
            <a:pPr marL="457200" lvl="0" indent="-482600" algn="l" rtl="0">
              <a:spcBef>
                <a:spcPts val="0"/>
              </a:spcBef>
              <a:spcAft>
                <a:spcPts val="0"/>
              </a:spcAft>
              <a:buClr>
                <a:schemeClr val="dk1"/>
              </a:buClr>
              <a:buSzPts val="4000"/>
              <a:buFont typeface="Calibri"/>
              <a:buAutoNum type="arabicPeriod"/>
            </a:pPr>
            <a:r>
              <a:rPr lang="en-US" sz="4000">
                <a:solidFill>
                  <a:schemeClr val="dk1"/>
                </a:solidFill>
                <a:latin typeface="Calibri"/>
                <a:ea typeface="Calibri"/>
                <a:cs typeface="Calibri"/>
                <a:sym typeface="Calibri"/>
              </a:rPr>
              <a:t>Bar Chart: Gives insights on marital status based on filters in other visualizations.</a:t>
            </a:r>
            <a:endParaRPr sz="4000">
              <a:solidFill>
                <a:schemeClr val="dk1"/>
              </a:solidFill>
              <a:latin typeface="Calibri"/>
              <a:ea typeface="Calibri"/>
              <a:cs typeface="Calibri"/>
              <a:sym typeface="Calibri"/>
            </a:endParaRPr>
          </a:p>
        </p:txBody>
      </p:sp>
      <p:sp>
        <p:nvSpPr>
          <p:cNvPr id="34" name="Google Shape;34;p3"/>
          <p:cNvSpPr txBox="1"/>
          <p:nvPr/>
        </p:nvSpPr>
        <p:spPr>
          <a:xfrm>
            <a:off x="1645925" y="18836652"/>
            <a:ext cx="11704200" cy="8379300"/>
          </a:xfrm>
          <a:prstGeom prst="rect">
            <a:avLst/>
          </a:prstGeom>
          <a:solidFill>
            <a:schemeClr val="lt1"/>
          </a:solidFill>
          <a:ln w="12700" cap="flat" cmpd="sng">
            <a:solidFill>
              <a:srgbClr val="2F5496"/>
            </a:solidFill>
            <a:prstDash val="solid"/>
            <a:round/>
            <a:headEnd type="none" w="sm" len="sm"/>
            <a:tailEnd type="none" w="sm" len="sm"/>
          </a:ln>
        </p:spPr>
        <p:txBody>
          <a:bodyPr spcFirstLastPara="1" wrap="square" lIns="167625" tIns="167625" rIns="167625" bIns="167625" anchor="t" anchorCtr="0">
            <a:noAutofit/>
          </a:bodyPr>
          <a:lstStyle/>
          <a:p>
            <a:pPr marL="0" lvl="0" indent="0" algn="l" rtl="0">
              <a:spcBef>
                <a:spcPts val="3600"/>
              </a:spcBef>
              <a:spcAft>
                <a:spcPts val="0"/>
              </a:spcAft>
              <a:buNone/>
            </a:pPr>
            <a:r>
              <a:rPr lang="en-US" sz="4000">
                <a:solidFill>
                  <a:schemeClr val="dk1"/>
                </a:solidFill>
                <a:latin typeface="Calibri"/>
                <a:ea typeface="Calibri"/>
                <a:cs typeface="Calibri"/>
                <a:sym typeface="Calibri"/>
              </a:rPr>
              <a:t>Census data plays a crucial role in providing deep insights into numerous domains, and helps policy makers in their decisions for a better future. </a:t>
            </a:r>
            <a:endParaRPr sz="4000">
              <a:solidFill>
                <a:schemeClr val="dk1"/>
              </a:solidFill>
              <a:latin typeface="Calibri"/>
              <a:ea typeface="Calibri"/>
              <a:cs typeface="Calibri"/>
              <a:sym typeface="Calibri"/>
            </a:endParaRPr>
          </a:p>
          <a:p>
            <a:pPr marL="0" lvl="0" indent="0" algn="l" rtl="0">
              <a:spcBef>
                <a:spcPts val="3600"/>
              </a:spcBef>
              <a:spcAft>
                <a:spcPts val="0"/>
              </a:spcAft>
              <a:buNone/>
            </a:pPr>
            <a:r>
              <a:rPr lang="en-US" sz="4000">
                <a:solidFill>
                  <a:schemeClr val="dk1"/>
                </a:solidFill>
                <a:latin typeface="Calibri"/>
                <a:ea typeface="Calibri"/>
                <a:cs typeface="Calibri"/>
                <a:sym typeface="Calibri"/>
              </a:rPr>
              <a:t>This kind of extensive information also unravels information that can have a huge impact on business and policy decisions.</a:t>
            </a:r>
            <a:endParaRPr sz="4000">
              <a:solidFill>
                <a:schemeClr val="dk1"/>
              </a:solidFill>
              <a:latin typeface="Calibri"/>
              <a:ea typeface="Calibri"/>
              <a:cs typeface="Calibri"/>
              <a:sym typeface="Calibri"/>
            </a:endParaRPr>
          </a:p>
          <a:p>
            <a:pPr marL="0" lvl="0" indent="0" algn="l" rtl="0">
              <a:spcBef>
                <a:spcPts val="3600"/>
              </a:spcBef>
              <a:spcAft>
                <a:spcPts val="0"/>
              </a:spcAft>
              <a:buClr>
                <a:schemeClr val="dk1"/>
              </a:buClr>
              <a:buFont typeface="Arial"/>
              <a:buNone/>
            </a:pPr>
            <a:r>
              <a:rPr lang="en-US" sz="4000">
                <a:solidFill>
                  <a:schemeClr val="dk1"/>
                </a:solidFill>
                <a:latin typeface="Calibri"/>
                <a:ea typeface="Calibri"/>
                <a:cs typeface="Calibri"/>
                <a:sym typeface="Calibri"/>
              </a:rPr>
              <a:t>In order to perform such tasks efficiently and without any hassle, such extensive information needs to be properly structured, cleaned and then visualized so that the end user can gain deep insights from the data within a very short amount of time. </a:t>
            </a:r>
            <a:endParaRPr sz="4000">
              <a:solidFill>
                <a:schemeClr val="dk1"/>
              </a:solidFill>
              <a:latin typeface="Calibri"/>
              <a:ea typeface="Calibri"/>
              <a:cs typeface="Calibri"/>
              <a:sym typeface="Calibri"/>
            </a:endParaRPr>
          </a:p>
        </p:txBody>
      </p:sp>
      <p:sp>
        <p:nvSpPr>
          <p:cNvPr id="35" name="Google Shape;35;p3"/>
          <p:cNvSpPr/>
          <p:nvPr/>
        </p:nvSpPr>
        <p:spPr>
          <a:xfrm>
            <a:off x="1645920" y="18013680"/>
            <a:ext cx="11704320" cy="822960"/>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83800" tIns="41900" rIns="83800" bIns="41900" anchor="ctr" anchorCtr="0">
            <a:noAutofit/>
          </a:bodyPr>
          <a:lstStyle/>
          <a:p>
            <a:pPr marL="0" marR="0" lvl="0" indent="0" algn="ctr" rtl="0">
              <a:spcBef>
                <a:spcPts val="0"/>
              </a:spcBef>
              <a:spcAft>
                <a:spcPts val="0"/>
              </a:spcAft>
              <a:buNone/>
            </a:pPr>
            <a:r>
              <a:rPr lang="en-US" sz="5400" b="1">
                <a:solidFill>
                  <a:srgbClr val="EDEDED"/>
                </a:solidFill>
                <a:latin typeface="Calibri"/>
                <a:ea typeface="Calibri"/>
                <a:cs typeface="Calibri"/>
                <a:sym typeface="Calibri"/>
              </a:rPr>
              <a:t>Background</a:t>
            </a:r>
            <a:endParaRPr/>
          </a:p>
        </p:txBody>
      </p:sp>
      <p:sp>
        <p:nvSpPr>
          <p:cNvPr id="36" name="Google Shape;36;p3"/>
          <p:cNvSpPr/>
          <p:nvPr/>
        </p:nvSpPr>
        <p:spPr>
          <a:xfrm>
            <a:off x="14264641" y="18013680"/>
            <a:ext cx="11704320" cy="822960"/>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83800" tIns="41900" rIns="83800" bIns="41900" anchor="ctr" anchorCtr="0">
            <a:noAutofit/>
          </a:bodyPr>
          <a:lstStyle/>
          <a:p>
            <a:pPr marL="0" marR="0" lvl="0" indent="0" algn="ctr" rtl="0">
              <a:spcBef>
                <a:spcPts val="0"/>
              </a:spcBef>
              <a:spcAft>
                <a:spcPts val="0"/>
              </a:spcAft>
              <a:buNone/>
            </a:pPr>
            <a:r>
              <a:rPr lang="en-US" sz="5400" b="1">
                <a:solidFill>
                  <a:srgbClr val="EDEDED"/>
                </a:solidFill>
                <a:latin typeface="Calibri"/>
                <a:ea typeface="Calibri"/>
                <a:cs typeface="Calibri"/>
                <a:sym typeface="Calibri"/>
              </a:rPr>
              <a:t>Visualizations</a:t>
            </a:r>
            <a:endParaRPr/>
          </a:p>
        </p:txBody>
      </p:sp>
      <p:sp>
        <p:nvSpPr>
          <p:cNvPr id="37" name="Google Shape;37;p3"/>
          <p:cNvSpPr txBox="1"/>
          <p:nvPr/>
        </p:nvSpPr>
        <p:spPr>
          <a:xfrm>
            <a:off x="29367411" y="30327600"/>
            <a:ext cx="6736200" cy="515400"/>
          </a:xfrm>
          <a:prstGeom prst="rect">
            <a:avLst/>
          </a:prstGeom>
          <a:noFill/>
          <a:ln>
            <a:noFill/>
          </a:ln>
        </p:spPr>
        <p:txBody>
          <a:bodyPr spcFirstLastPara="1" wrap="square" lIns="83800" tIns="41900" rIns="83800" bIns="41900" anchor="t" anchorCtr="0">
            <a:noAutofit/>
          </a:bodyPr>
          <a:lstStyle/>
          <a:p>
            <a:pPr marL="0" marR="0" lvl="0" indent="0" algn="l" rtl="0">
              <a:spcBef>
                <a:spcPts val="0"/>
              </a:spcBef>
              <a:spcAft>
                <a:spcPts val="0"/>
              </a:spcAft>
              <a:buNone/>
            </a:pPr>
            <a:r>
              <a:rPr lang="en-US" sz="2800" b="1" u="none">
                <a:solidFill>
                  <a:schemeClr val="dk1"/>
                </a:solidFill>
                <a:latin typeface="Calibri"/>
                <a:ea typeface="Calibri"/>
                <a:cs typeface="Calibri"/>
                <a:sym typeface="Calibri"/>
              </a:rPr>
              <a:t>Figure </a:t>
            </a:r>
            <a:r>
              <a:rPr lang="en-US" sz="2800" b="1">
                <a:solidFill>
                  <a:schemeClr val="dk1"/>
                </a:solidFill>
                <a:latin typeface="Calibri"/>
                <a:ea typeface="Calibri"/>
                <a:cs typeface="Calibri"/>
                <a:sym typeface="Calibri"/>
              </a:rPr>
              <a:t>3</a:t>
            </a:r>
            <a:r>
              <a:rPr lang="en-US" sz="2800" b="1" u="none">
                <a:solidFill>
                  <a:schemeClr val="dk1"/>
                </a:solidFill>
                <a:latin typeface="Calibri"/>
                <a:ea typeface="Calibri"/>
                <a:cs typeface="Calibri"/>
                <a:sym typeface="Calibri"/>
              </a:rPr>
              <a:t>. </a:t>
            </a:r>
            <a:r>
              <a:rPr lang="en-US" sz="2800" b="1">
                <a:solidFill>
                  <a:schemeClr val="dk1"/>
                </a:solidFill>
                <a:latin typeface="Calibri"/>
                <a:ea typeface="Calibri"/>
                <a:cs typeface="Calibri"/>
                <a:sym typeface="Calibri"/>
              </a:rPr>
              <a:t>Parallel coordinates plot</a:t>
            </a:r>
            <a:endParaRPr b="1"/>
          </a:p>
        </p:txBody>
      </p:sp>
      <p:sp>
        <p:nvSpPr>
          <p:cNvPr id="38" name="Google Shape;38;p3"/>
          <p:cNvSpPr txBox="1"/>
          <p:nvPr/>
        </p:nvSpPr>
        <p:spPr>
          <a:xfrm>
            <a:off x="33426403" y="33869931"/>
            <a:ext cx="4506158" cy="515520"/>
          </a:xfrm>
          <a:prstGeom prst="rect">
            <a:avLst/>
          </a:prstGeom>
          <a:noFill/>
          <a:ln>
            <a:noFill/>
          </a:ln>
        </p:spPr>
        <p:txBody>
          <a:bodyPr spcFirstLastPara="1" wrap="square" lIns="83800" tIns="41900" rIns="83800" bIns="41900" anchor="t" anchorCtr="0">
            <a:noAutofit/>
          </a:bodyPr>
          <a:lstStyle/>
          <a:p>
            <a:pPr marL="0" marR="0" lvl="0" indent="0" algn="l" rtl="0">
              <a:spcBef>
                <a:spcPts val="0"/>
              </a:spcBef>
              <a:spcAft>
                <a:spcPts val="0"/>
              </a:spcAft>
              <a:buNone/>
            </a:pPr>
            <a:r>
              <a:rPr lang="en-US" sz="2800" b="1" u="none">
                <a:solidFill>
                  <a:schemeClr val="dk1"/>
                </a:solidFill>
                <a:latin typeface="Calibri"/>
                <a:ea typeface="Calibri"/>
                <a:cs typeface="Calibri"/>
                <a:sym typeface="Calibri"/>
              </a:rPr>
              <a:t>Figure 3.</a:t>
            </a:r>
            <a:r>
              <a:rPr lang="en-US" sz="2800" b="0" u="none">
                <a:solidFill>
                  <a:schemeClr val="dk1"/>
                </a:solidFill>
                <a:latin typeface="Calibri"/>
                <a:ea typeface="Calibri"/>
                <a:cs typeface="Calibri"/>
                <a:sym typeface="Calibri"/>
              </a:rPr>
              <a:t> Label in 28pt Calibri.</a:t>
            </a:r>
            <a:endParaRPr/>
          </a:p>
        </p:txBody>
      </p:sp>
      <p:sp>
        <p:nvSpPr>
          <p:cNvPr id="39" name="Google Shape;39;p3"/>
          <p:cNvSpPr txBox="1"/>
          <p:nvPr/>
        </p:nvSpPr>
        <p:spPr>
          <a:xfrm>
            <a:off x="4991145" y="27702706"/>
            <a:ext cx="4375500" cy="515400"/>
          </a:xfrm>
          <a:prstGeom prst="rect">
            <a:avLst/>
          </a:prstGeom>
          <a:noFill/>
          <a:ln>
            <a:noFill/>
          </a:ln>
        </p:spPr>
        <p:txBody>
          <a:bodyPr spcFirstLastPara="1" wrap="square" lIns="83800" tIns="41900" rIns="83800" bIns="41900" anchor="t" anchorCtr="0">
            <a:no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Figure 1.</a:t>
            </a:r>
            <a:r>
              <a:rPr lang="en-US" sz="2800">
                <a:solidFill>
                  <a:schemeClr val="dk1"/>
                </a:solidFill>
                <a:latin typeface="Calibri"/>
                <a:ea typeface="Calibri"/>
                <a:cs typeface="Calibri"/>
                <a:sym typeface="Calibri"/>
              </a:rPr>
              <a:t> </a:t>
            </a:r>
            <a:r>
              <a:rPr lang="en-US" sz="2800" b="1">
                <a:solidFill>
                  <a:schemeClr val="dk1"/>
                </a:solidFill>
                <a:latin typeface="Calibri"/>
                <a:ea typeface="Calibri"/>
                <a:cs typeface="Calibri"/>
                <a:sym typeface="Calibri"/>
              </a:rPr>
              <a:t>Choropleth Map </a:t>
            </a:r>
            <a:endParaRPr/>
          </a:p>
        </p:txBody>
      </p:sp>
      <p:sp>
        <p:nvSpPr>
          <p:cNvPr id="40" name="Google Shape;40;p3"/>
          <p:cNvSpPr txBox="1"/>
          <p:nvPr/>
        </p:nvSpPr>
        <p:spPr>
          <a:xfrm>
            <a:off x="16129357" y="27855850"/>
            <a:ext cx="7974900" cy="515400"/>
          </a:xfrm>
          <a:prstGeom prst="rect">
            <a:avLst/>
          </a:prstGeom>
          <a:noFill/>
          <a:ln>
            <a:noFill/>
          </a:ln>
        </p:spPr>
        <p:txBody>
          <a:bodyPr spcFirstLastPara="1" wrap="square" lIns="83800" tIns="41900" rIns="83800" bIns="41900" anchor="t" anchorCtr="0">
            <a:noAutofit/>
          </a:bodyPr>
          <a:lstStyle/>
          <a:p>
            <a:pPr marL="0" marR="0" lvl="0" indent="0" algn="ctr" rtl="0">
              <a:spcBef>
                <a:spcPts val="0"/>
              </a:spcBef>
              <a:spcAft>
                <a:spcPts val="0"/>
              </a:spcAft>
              <a:buNone/>
            </a:pPr>
            <a:r>
              <a:rPr lang="en-US" sz="2800" b="1" u="none">
                <a:solidFill>
                  <a:schemeClr val="dk1"/>
                </a:solidFill>
                <a:latin typeface="Calibri"/>
                <a:ea typeface="Calibri"/>
                <a:cs typeface="Calibri"/>
                <a:sym typeface="Calibri"/>
              </a:rPr>
              <a:t>Figure </a:t>
            </a:r>
            <a:r>
              <a:rPr lang="en-US" sz="2800" b="1">
                <a:solidFill>
                  <a:schemeClr val="dk1"/>
                </a:solidFill>
                <a:latin typeface="Calibri"/>
                <a:ea typeface="Calibri"/>
                <a:cs typeface="Calibri"/>
                <a:sym typeface="Calibri"/>
              </a:rPr>
              <a:t>2</a:t>
            </a:r>
            <a:r>
              <a:rPr lang="en-US" sz="2800" b="1" u="none">
                <a:solidFill>
                  <a:schemeClr val="dk1"/>
                </a:solidFill>
                <a:latin typeface="Calibri"/>
                <a:ea typeface="Calibri"/>
                <a:cs typeface="Calibri"/>
                <a:sym typeface="Calibri"/>
              </a:rPr>
              <a:t>. </a:t>
            </a:r>
            <a:r>
              <a:rPr lang="en-US" sz="2800" b="1">
                <a:solidFill>
                  <a:schemeClr val="dk1"/>
                </a:solidFill>
                <a:latin typeface="Calibri"/>
                <a:ea typeface="Calibri"/>
                <a:cs typeface="Calibri"/>
                <a:sym typeface="Calibri"/>
              </a:rPr>
              <a:t>Multiple correspondence Analysis</a:t>
            </a:r>
            <a:r>
              <a:rPr lang="en-US" sz="2800" b="1" u="none">
                <a:solidFill>
                  <a:schemeClr val="dk1"/>
                </a:solidFill>
                <a:latin typeface="Calibri"/>
                <a:ea typeface="Calibri"/>
                <a:cs typeface="Calibri"/>
                <a:sym typeface="Calibri"/>
              </a:rPr>
              <a:t>.</a:t>
            </a:r>
            <a:endParaRPr b="1"/>
          </a:p>
        </p:txBody>
      </p:sp>
      <p:cxnSp>
        <p:nvCxnSpPr>
          <p:cNvPr id="41" name="Google Shape;41;p3"/>
          <p:cNvCxnSpPr/>
          <p:nvPr/>
        </p:nvCxnSpPr>
        <p:spPr>
          <a:xfrm rot="10800000">
            <a:off x="4572000" y="5852160"/>
            <a:ext cx="0" cy="11338560"/>
          </a:xfrm>
          <a:prstGeom prst="straightConnector1">
            <a:avLst/>
          </a:prstGeom>
          <a:noFill/>
          <a:ln w="63500" cap="flat" cmpd="sng">
            <a:solidFill>
              <a:schemeClr val="dk1"/>
            </a:solidFill>
            <a:prstDash val="solid"/>
            <a:miter lim="800000"/>
            <a:headEnd type="triangle" w="lg" len="lg"/>
            <a:tailEnd type="triangle" w="lg" len="lg"/>
          </a:ln>
        </p:spPr>
      </p:cxnSp>
      <p:pic>
        <p:nvPicPr>
          <p:cNvPr id="42" name="Google Shape;42;p3"/>
          <p:cNvPicPr preferRelativeResize="0"/>
          <p:nvPr/>
        </p:nvPicPr>
        <p:blipFill>
          <a:blip r:embed="rId3">
            <a:alphaModFix/>
          </a:blip>
          <a:stretch>
            <a:fillRect/>
          </a:stretch>
        </p:blipFill>
        <p:spPr>
          <a:xfrm>
            <a:off x="2204425" y="5864741"/>
            <a:ext cx="23383526" cy="11338575"/>
          </a:xfrm>
          <a:prstGeom prst="rect">
            <a:avLst/>
          </a:prstGeom>
          <a:noFill/>
          <a:ln w="12700" cap="flat" cmpd="sng">
            <a:solidFill>
              <a:srgbClr val="31538F"/>
            </a:solidFill>
            <a:prstDash val="solid"/>
            <a:miter lim="8000"/>
            <a:headEnd type="none" w="sm" len="sm"/>
            <a:tailEnd type="none" w="sm" len="sm"/>
          </a:ln>
        </p:spPr>
      </p:pic>
      <p:pic>
        <p:nvPicPr>
          <p:cNvPr id="43" name="Google Shape;43;p3"/>
          <p:cNvPicPr preferRelativeResize="0"/>
          <p:nvPr/>
        </p:nvPicPr>
        <p:blipFill>
          <a:blip r:embed="rId4">
            <a:alphaModFix/>
          </a:blip>
          <a:stretch>
            <a:fillRect/>
          </a:stretch>
        </p:blipFill>
        <p:spPr>
          <a:xfrm>
            <a:off x="1645920" y="28254945"/>
            <a:ext cx="11065963" cy="6949425"/>
          </a:xfrm>
          <a:prstGeom prst="rect">
            <a:avLst/>
          </a:prstGeom>
          <a:noFill/>
          <a:ln>
            <a:noFill/>
          </a:ln>
        </p:spPr>
      </p:pic>
      <p:pic>
        <p:nvPicPr>
          <p:cNvPr id="44" name="Google Shape;44;p3"/>
          <p:cNvPicPr preferRelativeResize="0"/>
          <p:nvPr/>
        </p:nvPicPr>
        <p:blipFill>
          <a:blip r:embed="rId5">
            <a:alphaModFix/>
          </a:blip>
          <a:stretch>
            <a:fillRect/>
          </a:stretch>
        </p:blipFill>
        <p:spPr>
          <a:xfrm>
            <a:off x="26786775" y="30843000"/>
            <a:ext cx="11897349" cy="4285200"/>
          </a:xfrm>
          <a:prstGeom prst="rect">
            <a:avLst/>
          </a:prstGeom>
          <a:noFill/>
          <a:ln>
            <a:noFill/>
          </a:ln>
        </p:spPr>
      </p:pic>
      <p:pic>
        <p:nvPicPr>
          <p:cNvPr id="45" name="Google Shape;45;p3"/>
          <p:cNvPicPr preferRelativeResize="0"/>
          <p:nvPr/>
        </p:nvPicPr>
        <p:blipFill>
          <a:blip r:embed="rId6">
            <a:alphaModFix/>
          </a:blip>
          <a:stretch>
            <a:fillRect/>
          </a:stretch>
        </p:blipFill>
        <p:spPr>
          <a:xfrm>
            <a:off x="15917375" y="28252945"/>
            <a:ext cx="8395980" cy="69494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467</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Adnan Vasanwalla</dc:creator>
  <cp:lastModifiedBy>Adnan Vasanwalla</cp:lastModifiedBy>
  <cp:revision>2</cp:revision>
  <dcterms:modified xsi:type="dcterms:W3CDTF">2020-05-19T18:56:09Z</dcterms:modified>
</cp:coreProperties>
</file>