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Select whichever logo you need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320258e8_6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6320258e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320258e8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320258e8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320271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320271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320258e8_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320258e8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32027182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63202718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3202718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3202718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320258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320258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320258e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6320258e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320258e8_5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320258e8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320258e8_5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320258e8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320258e8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6320258e8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320258e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320258e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38" name="Google Shape;38;p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61" name="Google Shape;61;p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6850" y="1710749"/>
            <a:ext cx="822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/>
              <a:t>e-</a:t>
            </a:r>
            <a:r>
              <a:rPr lang="en-GB"/>
              <a:t>GMS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-GB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Grievance Management System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526175" y="3781650"/>
            <a:ext cx="33840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Dr. Sanjay V. Deshmukh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Vice Chancellor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University of Mumbai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06875" cy="1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8666400" y="4643875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r>
              <a:rPr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725" y="0"/>
            <a:ext cx="1209275" cy="12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/>
              <a:t>Overall Flow Diagram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86800" y="46883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all Flow.png"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75" y="131400"/>
            <a:ext cx="4863249" cy="4659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3072000" y="4612100"/>
            <a:ext cx="3000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417750" y="78725"/>
            <a:ext cx="3787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LOGIN FUNCTIONALITY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home.PNG"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7638"/>
          <a:stretch/>
        </p:blipFill>
        <p:spPr>
          <a:xfrm>
            <a:off x="-56275" y="450200"/>
            <a:ext cx="9144001" cy="406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1601350" y="4493125"/>
            <a:ext cx="5744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Registration Form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rsttimereg.PNG" id="206" name="Google Shape;206;p26"/>
          <p:cNvPicPr preferRelativeResize="0"/>
          <p:nvPr/>
        </p:nvPicPr>
        <p:blipFill rotWithShape="1">
          <a:blip r:embed="rId3">
            <a:alphaModFix/>
          </a:blip>
          <a:srcRect b="14037" l="0" r="0" t="11296"/>
          <a:stretch/>
        </p:blipFill>
        <p:spPr>
          <a:xfrm>
            <a:off x="0" y="545175"/>
            <a:ext cx="9144001" cy="39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2441450" y="92025"/>
            <a:ext cx="4337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REGISTRATION FORM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Students’ 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453575" y="4525850"/>
            <a:ext cx="4591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 of pending and attended complaints for the student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0" y="4823700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1603950" y="155225"/>
            <a:ext cx="555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PENDING AND ATTENDED COMPLAINTS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creenshot (209).png" id="223" name="Google Shape;223;p28"/>
          <p:cNvPicPr preferRelativeResize="0"/>
          <p:nvPr/>
        </p:nvPicPr>
        <p:blipFill rotWithShape="1">
          <a:blip r:embed="rId3">
            <a:alphaModFix/>
          </a:blip>
          <a:srcRect b="6005" l="0" r="0" t="11391"/>
          <a:stretch/>
        </p:blipFill>
        <p:spPr>
          <a:xfrm>
            <a:off x="0" y="516925"/>
            <a:ext cx="9144001" cy="391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3072000" y="4525850"/>
            <a:ext cx="3000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Lodge New Grievance Form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0" y="4823700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Screenshot (10).png" id="231" name="Google Shape;231;p29"/>
          <p:cNvPicPr preferRelativeResize="0"/>
          <p:nvPr/>
        </p:nvPicPr>
        <p:blipFill rotWithShape="1">
          <a:blip r:embed="rId3">
            <a:alphaModFix/>
          </a:blip>
          <a:srcRect b="12014" l="0" r="0" t="5470"/>
          <a:stretch/>
        </p:blipFill>
        <p:spPr>
          <a:xfrm>
            <a:off x="-16150" y="592575"/>
            <a:ext cx="9144000" cy="37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1603950" y="155225"/>
            <a:ext cx="555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LODGE A NEW GRIEVANCE FORM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Welfare Department’s View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/>
        </p:nvSpPr>
        <p:spPr>
          <a:xfrm>
            <a:off x="2361725" y="3147025"/>
            <a:ext cx="469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.1: Details of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grievances attended, but not resolved and an option to resolve them</a:t>
            </a:r>
            <a:endParaRPr/>
          </a:p>
        </p:txBody>
      </p:sp>
      <p:pic>
        <p:nvPicPr>
          <p:cNvPr descr="Mu_sw1.PNG"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000"/>
            <a:ext cx="9143999" cy="40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/>
          <p:nvPr/>
        </p:nvSpPr>
        <p:spPr>
          <a:xfrm>
            <a:off x="8677500" y="458725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1916525" y="0"/>
            <a:ext cx="5582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DETAILS OF GRIEVANCES ATTENDED, BUT NOT RESOLVED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Objectives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Simplify the task of lodging and resolving grievances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 efficiency of the process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paperwork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 transparency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the physical intervention needed to pursue the procedure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Ease of handling multiple grievances in a short time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0" y="4823725"/>
            <a:ext cx="8666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666400" y="4643875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r>
              <a:rPr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u_sw2.PNG"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000"/>
            <a:ext cx="9143999" cy="39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2821400" y="3135775"/>
            <a:ext cx="389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Details of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Attended grievances</a:t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2512350" y="0"/>
            <a:ext cx="4119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GRIEVANCES ATTENDED AND RESOLVED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u_sw3.PNG"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" y="348900"/>
            <a:ext cx="9143999" cy="40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3072000" y="3124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Details of Pending grievances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512350" y="0"/>
            <a:ext cx="4119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PENDING GRIEVANCES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AR’s 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4588" l="0" r="0" t="10916"/>
          <a:stretch/>
        </p:blipFill>
        <p:spPr>
          <a:xfrm>
            <a:off x="0" y="319800"/>
            <a:ext cx="9144000" cy="4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1623150" y="4404925"/>
            <a:ext cx="589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Details of grievances under AR with an option to reply for every grievance</a:t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0" y="4862125"/>
            <a:ext cx="8677500" cy="28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2512350" y="0"/>
            <a:ext cx="4119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GRIEVANCES PENDING BY 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b="18812" l="0" r="0" t="10913"/>
          <a:stretch/>
        </p:blipFill>
        <p:spPr>
          <a:xfrm>
            <a:off x="0" y="326400"/>
            <a:ext cx="9144000" cy="41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2262225" y="3211050"/>
            <a:ext cx="471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Reply form for AR.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reply is forwarded to the SWD</a:t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512350" y="0"/>
            <a:ext cx="4119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REPLY TO A GRIEVANCE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DR’s View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b="5158" l="0" r="0" t="13724"/>
          <a:stretch/>
        </p:blipFill>
        <p:spPr>
          <a:xfrm>
            <a:off x="0" y="360150"/>
            <a:ext cx="9060300" cy="41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1822800" y="4485500"/>
            <a:ext cx="5920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Details of grievances under DR with an option to Notify AR for every grievance</a:t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2512350" y="0"/>
            <a:ext cx="4119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GRIEVANCES PENDING BY DR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VC’s View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5038" l="0" r="0" t="10991"/>
          <a:stretch/>
        </p:blipFill>
        <p:spPr>
          <a:xfrm>
            <a:off x="0" y="438950"/>
            <a:ext cx="9144000" cy="39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1933400" y="4469288"/>
            <a:ext cx="5809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Details of grievances under VC with an option to Notify DR for each grievance</a:t>
            </a:r>
            <a:endParaRPr/>
          </a:p>
        </p:txBody>
      </p:sp>
      <p:sp>
        <p:nvSpPr>
          <p:cNvPr id="315" name="Google Shape;315;p40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2356050" y="0"/>
            <a:ext cx="4431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GRIEVANCES UNATTENDED BY AR,DR AND COE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/>
        </p:nvSpPr>
        <p:spPr>
          <a:xfrm>
            <a:off x="3072000" y="4422275"/>
            <a:ext cx="348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Selection of year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post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view report</a:t>
            </a:r>
            <a:endParaRPr/>
          </a:p>
        </p:txBody>
      </p:sp>
      <p:pic>
        <p:nvPicPr>
          <p:cNvPr descr="Screenshot (239).png" id="323" name="Google Shape;323;p41"/>
          <p:cNvPicPr preferRelativeResize="0"/>
          <p:nvPr/>
        </p:nvPicPr>
        <p:blipFill rotWithShape="1">
          <a:blip r:embed="rId3">
            <a:alphaModFix/>
          </a:blip>
          <a:srcRect b="4567" l="0" r="0" t="10686"/>
          <a:stretch/>
        </p:blipFill>
        <p:spPr>
          <a:xfrm>
            <a:off x="0" y="319800"/>
            <a:ext cx="9144001" cy="4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/>
          <p:nvPr/>
        </p:nvSpPr>
        <p:spPr>
          <a:xfrm>
            <a:off x="8686800" y="46883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519550" y="0"/>
            <a:ext cx="4104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SELECT YEAR AND POST TO VIEW REPORT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/>
          </a:p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VC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GB" sz="2400"/>
              <a:t>SWD</a:t>
            </a:r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0" y="4823725"/>
            <a:ext cx="8441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</a:t>
            </a:r>
            <a:r>
              <a:rPr lang="en-GB">
                <a:solidFill>
                  <a:schemeClr val="lt1"/>
                </a:solidFill>
              </a:rPr>
              <a:t> for Mumbai University</a:t>
            </a:r>
            <a:r>
              <a:rPr lang="en-GB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/>
        </p:nvSpPr>
        <p:spPr>
          <a:xfrm>
            <a:off x="1434475" y="4523000"/>
            <a:ext cx="6522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Graph displaying monthly records according to the selected year</a:t>
            </a:r>
            <a:endParaRPr/>
          </a:p>
        </p:txBody>
      </p:sp>
      <p:pic>
        <p:nvPicPr>
          <p:cNvPr descr="Screenshot (326).png" id="332" name="Google Shape;332;p42"/>
          <p:cNvPicPr preferRelativeResize="0"/>
          <p:nvPr/>
        </p:nvPicPr>
        <p:blipFill rotWithShape="1">
          <a:blip r:embed="rId3">
            <a:alphaModFix/>
          </a:blip>
          <a:srcRect b="9044" l="0" r="0" t="10776"/>
          <a:stretch/>
        </p:blipFill>
        <p:spPr>
          <a:xfrm>
            <a:off x="81300" y="360150"/>
            <a:ext cx="9012673" cy="39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2353538" y="0"/>
            <a:ext cx="446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REPORTS FOR THE SELECTED YEAR AND POST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/>
        </p:nvSpPr>
        <p:spPr>
          <a:xfrm>
            <a:off x="2543025" y="4186825"/>
            <a:ext cx="4277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1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View reports as PDF and functionality to download it</a:t>
            </a:r>
            <a:endParaRPr/>
          </a:p>
        </p:txBody>
      </p:sp>
      <p:pic>
        <p:nvPicPr>
          <p:cNvPr descr="Screenshot (327).png" id="341" name="Google Shape;341;p43"/>
          <p:cNvPicPr preferRelativeResize="0"/>
          <p:nvPr/>
        </p:nvPicPr>
        <p:blipFill rotWithShape="1">
          <a:blip r:embed="rId3">
            <a:alphaModFix/>
          </a:blip>
          <a:srcRect b="4732" l="0" r="1613" t="10758"/>
          <a:stretch/>
        </p:blipFill>
        <p:spPr>
          <a:xfrm>
            <a:off x="0" y="337650"/>
            <a:ext cx="9144001" cy="40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3202050" y="0"/>
            <a:ext cx="2273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VIEW REPORTS AS 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553075" y="1817700"/>
            <a:ext cx="82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 sz="3000"/>
              <a:t>Digital Partner :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 sz="3000"/>
              <a:t>Computer Engineering Department,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 sz="3000"/>
              <a:t>Sardar Patel Institute of Technology,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 sz="3000"/>
              <a:t>Mumbai</a:t>
            </a:r>
            <a:endParaRPr sz="3000"/>
          </a:p>
        </p:txBody>
      </p:sp>
      <p:sp>
        <p:nvSpPr>
          <p:cNvPr id="350" name="Google Shape;350;p44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87900" y="207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Students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982125" y="702650"/>
            <a:ext cx="44616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to the system with students' </a:t>
            </a:r>
            <a:r>
              <a:rPr lang="en-GB">
                <a:solidFill>
                  <a:schemeClr val="dk1"/>
                </a:solidFill>
              </a:rPr>
              <a:t>PNR number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of password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Posting grievances according to respective branch and the corresponding category for that branch.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Constraints on putting random grievances apart from the pre-defined ones.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Viewing progress of pending grievances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0" y="4823725"/>
            <a:ext cx="8598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pic>
        <p:nvPicPr>
          <p:cNvPr descr="student.png"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75" y="815200"/>
            <a:ext cx="3176025" cy="4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89650" y="131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Assistant Registrar (AR)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952600" y="806025"/>
            <a:ext cx="42438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to the system with AR's credentials(Different AR's have different credentials)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of password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Viewing grievances under the respective AR’s domain only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Reply to grievances by clicking on the reply button corresponding to the grievance mentioned.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0" y="4823725"/>
            <a:ext cx="844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R.png"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25" y="809250"/>
            <a:ext cx="4428801" cy="39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1212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Deputy Registrar (DR)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909800" y="1197800"/>
            <a:ext cx="4190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to the system with DR's credentials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of password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Receiving grievances which are not attended by the AR for 7 days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Notifying the AR about the grievances again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0" y="4823725"/>
            <a:ext cx="8832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175" y="905000"/>
            <a:ext cx="3783600" cy="39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8686800" y="4579725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89650" y="187988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Controller of Examinations (COE)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834800" y="902250"/>
            <a:ext cx="4265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to the system with COE’s credentials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of password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Receiving grievances which are not attended by the AR for 7 days and also not attended by the DR for 7 days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Notifying the DR about the grievances again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0" y="4823725"/>
            <a:ext cx="4576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0" y="4823725"/>
            <a:ext cx="8756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650" y="827813"/>
            <a:ext cx="3846600" cy="39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89650" y="273538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Vice Chancellor (VC)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878900" y="816725"/>
            <a:ext cx="4265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to the system with VC’s credentials,</a:t>
            </a:r>
            <a:r>
              <a:rPr lang="en-GB">
                <a:solidFill>
                  <a:schemeClr val="dk1"/>
                </a:solidFill>
              </a:rPr>
              <a:t>&amp;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change of password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Receiving grievances not attended by the AR for 7 days, by the DR for 7 days and also by the COE for 7 days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Replying to grievances by notifying DR of the concerned section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Viewing the grievance management statistics on year by year basis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0" y="4823725"/>
            <a:ext cx="4576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17800"/>
            <a:ext cx="4713600" cy="35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8686800" y="46121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221675" y="78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Students Welfare Department (SWD)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5154775" y="1086425"/>
            <a:ext cx="38238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Login to the system with SW’s credentials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Change of password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Monitoring both pending and attended grievances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Reviewing attended grievances flagged as solved or unsolved by the user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25" y="0"/>
            <a:ext cx="1135575" cy="1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8686800" y="46883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fld id="{00000000-1234-1234-1234-123412341234}" type="slidenum">
              <a:rPr b="0" i="0" lang="en-GB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pic>
        <p:nvPicPr>
          <p:cNvPr descr="SW.png"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275"/>
            <a:ext cx="5346100" cy="420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4823725"/>
            <a:ext cx="8677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e-GMS for Mumbai University                                                                                                                    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