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Spectral" panose="02020502060000000000" pitchFamily="18" charset="77"/>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05d9bd51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05d9bd51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4155bea65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4155bea6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05d9bd515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05d9bd51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05d9bd51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05d9bd51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4fcb991566a38a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4fcb991566a38a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05d9bd5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05d9bd5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05d9bd51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05d9bd5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5d9bd51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5d9bd51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05d9bd51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05d9bd51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doi.org/10.1093/eurheartj/ehv21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doi.org/10.1093/eurheartj/ehv21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enseable.mit.edu/weibo_smo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69105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Sensitivity to Noise Nuisance in London</a:t>
            </a:r>
            <a:endParaRPr/>
          </a:p>
        </p:txBody>
      </p:sp>
      <p:sp>
        <p:nvSpPr>
          <p:cNvPr id="55" name="Google Shape;55;p13"/>
          <p:cNvSpPr txBox="1">
            <a:spLocks noGrp="1"/>
          </p:cNvSpPr>
          <p:nvPr>
            <p:ph type="subTitle" idx="1"/>
          </p:nvPr>
        </p:nvSpPr>
        <p:spPr>
          <a:xfrm>
            <a:off x="311700" y="2834125"/>
            <a:ext cx="5952600" cy="79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dirty="0">
                <a:solidFill>
                  <a:schemeClr val="dk1"/>
                </a:solidFill>
              </a:rPr>
              <a:t>Applied Data Science</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Pratik </a:t>
            </a:r>
            <a:r>
              <a:rPr lang="en" sz="1800" dirty="0">
                <a:solidFill>
                  <a:schemeClr val="dk1"/>
                </a:solidFill>
              </a:rPr>
              <a:t>Watwani</a:t>
            </a:r>
            <a:endParaRPr sz="1800" dirty="0">
              <a:solidFill>
                <a:schemeClr val="dk1"/>
              </a:solidFill>
            </a:endParaRPr>
          </a:p>
          <a:p>
            <a:pPr marL="0" lvl="0" indent="0" algn="ctr" rtl="0">
              <a:spcBef>
                <a:spcPts val="0"/>
              </a:spcBef>
              <a:spcAft>
                <a:spcPts val="0"/>
              </a:spcAft>
              <a:buNone/>
            </a:pPr>
            <a:endParaRPr dirty="0"/>
          </a:p>
        </p:txBody>
      </p:sp>
      <p:cxnSp>
        <p:nvCxnSpPr>
          <p:cNvPr id="56" name="Google Shape;56;p13"/>
          <p:cNvCxnSpPr/>
          <p:nvPr/>
        </p:nvCxnSpPr>
        <p:spPr>
          <a:xfrm>
            <a:off x="290525" y="1247775"/>
            <a:ext cx="0" cy="1519200"/>
          </a:xfrm>
          <a:prstGeom prst="straightConnector1">
            <a:avLst/>
          </a:prstGeom>
          <a:noFill/>
          <a:ln w="28575" cap="flat" cmpd="sng">
            <a:solidFill>
              <a:srgbClr val="000000"/>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a:off x="8362950" y="0"/>
            <a:ext cx="781049" cy="781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8362950" y="0"/>
            <a:ext cx="781049" cy="781049"/>
          </a:xfrm>
          <a:prstGeom prst="rect">
            <a:avLst/>
          </a:prstGeom>
          <a:noFill/>
          <a:ln>
            <a:noFill/>
          </a:ln>
        </p:spPr>
      </p:pic>
      <p:sp>
        <p:nvSpPr>
          <p:cNvPr id="133" name="Google Shape;133;p22"/>
          <p:cNvSpPr txBox="1"/>
          <p:nvPr/>
        </p:nvSpPr>
        <p:spPr>
          <a:xfrm>
            <a:off x="4130675" y="2255750"/>
            <a:ext cx="3021900" cy="1038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400">
                <a:highlight>
                  <a:srgbClr val="FFFFFF"/>
                </a:highlight>
              </a:rPr>
              <a:t>Q&amp;A</a:t>
            </a:r>
            <a:endParaRPr sz="2400">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8362950" y="0"/>
            <a:ext cx="781049" cy="781049"/>
          </a:xfrm>
          <a:prstGeom prst="rect">
            <a:avLst/>
          </a:prstGeom>
          <a:noFill/>
          <a:ln>
            <a:noFill/>
          </a:ln>
        </p:spPr>
      </p:pic>
      <p:cxnSp>
        <p:nvCxnSpPr>
          <p:cNvPr id="63" name="Google Shape;63;p14"/>
          <p:cNvCxnSpPr/>
          <p:nvPr/>
        </p:nvCxnSpPr>
        <p:spPr>
          <a:xfrm>
            <a:off x="285750" y="333375"/>
            <a:ext cx="2400" cy="303900"/>
          </a:xfrm>
          <a:prstGeom prst="straightConnector1">
            <a:avLst/>
          </a:prstGeom>
          <a:noFill/>
          <a:ln w="19050" cap="flat" cmpd="sng">
            <a:solidFill>
              <a:srgbClr val="000000"/>
            </a:solidFill>
            <a:prstDash val="solid"/>
            <a:round/>
            <a:headEnd type="none" w="med" len="med"/>
            <a:tailEnd type="none" w="med" len="med"/>
          </a:ln>
        </p:spPr>
      </p:cxnSp>
      <p:sp>
        <p:nvSpPr>
          <p:cNvPr id="64" name="Google Shape;64;p14"/>
          <p:cNvSpPr txBox="1"/>
          <p:nvPr/>
        </p:nvSpPr>
        <p:spPr>
          <a:xfrm>
            <a:off x="323850" y="228625"/>
            <a:ext cx="49584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t>Noise - Far beyond annoying</a:t>
            </a:r>
            <a:endParaRPr sz="2200"/>
          </a:p>
        </p:txBody>
      </p:sp>
      <p:sp>
        <p:nvSpPr>
          <p:cNvPr id="65" name="Google Shape;65;p14"/>
          <p:cNvSpPr txBox="1"/>
          <p:nvPr/>
        </p:nvSpPr>
        <p:spPr>
          <a:xfrm>
            <a:off x="543750" y="1221900"/>
            <a:ext cx="8309700" cy="2699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b="1" i="1">
                <a:highlight>
                  <a:srgbClr val="FFFFFF"/>
                </a:highlight>
              </a:rPr>
              <a:t>WHO : Anything more than 55 dB - &gt; harmful for human health!</a:t>
            </a:r>
            <a:endParaRPr b="1" i="1">
              <a:highlight>
                <a:srgbClr val="FFFFFF"/>
              </a:highlight>
            </a:endParaRPr>
          </a:p>
          <a:p>
            <a:pPr marL="0" lvl="0" indent="0" algn="just" rtl="0">
              <a:spcBef>
                <a:spcPts val="0"/>
              </a:spcBef>
              <a:spcAft>
                <a:spcPts val="0"/>
              </a:spcAft>
              <a:buNone/>
            </a:pPr>
            <a:endParaRPr b="1">
              <a:highlight>
                <a:srgbClr val="FFFFFF"/>
              </a:highlight>
            </a:endParaRPr>
          </a:p>
          <a:p>
            <a:pPr marL="0" lvl="0" indent="0" algn="just" rtl="0">
              <a:spcBef>
                <a:spcPts val="0"/>
              </a:spcBef>
              <a:spcAft>
                <a:spcPts val="0"/>
              </a:spcAft>
              <a:buNone/>
            </a:pPr>
            <a:r>
              <a:rPr lang="en">
                <a:highlight>
                  <a:srgbClr val="FFFFFF"/>
                </a:highlight>
              </a:rPr>
              <a:t>However, in London:</a:t>
            </a:r>
            <a:endParaRPr>
              <a:highlight>
                <a:srgbClr val="FFFFFF"/>
              </a:highlight>
            </a:endParaRPr>
          </a:p>
          <a:p>
            <a:pPr marL="0" lvl="0" indent="0" algn="just" rtl="0">
              <a:spcBef>
                <a:spcPts val="0"/>
              </a:spcBef>
              <a:spcAft>
                <a:spcPts val="0"/>
              </a:spcAft>
              <a:buNone/>
            </a:pPr>
            <a:r>
              <a:rPr lang="en">
                <a:highlight>
                  <a:srgbClr val="FFFFFF"/>
                </a:highlight>
              </a:rPr>
              <a:t>More than 1.6 million people in the city are exposed to road traffic noise levels during the day above 55 dB</a:t>
            </a:r>
            <a:endParaRPr>
              <a:highlight>
                <a:srgbClr val="FFFFFF"/>
              </a:highlight>
            </a:endParaRPr>
          </a:p>
          <a:p>
            <a:pPr marL="0" lvl="0" indent="0" algn="just" rtl="0">
              <a:spcBef>
                <a:spcPts val="0"/>
              </a:spcBef>
              <a:spcAft>
                <a:spcPts val="0"/>
              </a:spcAft>
              <a:buNone/>
            </a:pPr>
            <a:endParaRPr>
              <a:highlight>
                <a:srgbClr val="FFFFFF"/>
              </a:highlight>
            </a:endParaRPr>
          </a:p>
          <a:p>
            <a:pPr marL="0" lvl="0" indent="0" algn="just" rtl="0">
              <a:spcBef>
                <a:spcPts val="0"/>
              </a:spcBef>
              <a:spcAft>
                <a:spcPts val="0"/>
              </a:spcAft>
              <a:buNone/>
            </a:pPr>
            <a:r>
              <a:rPr lang="en">
                <a:highlight>
                  <a:srgbClr val="FFFFFF"/>
                </a:highlight>
              </a:rPr>
              <a:t>Scientists found deaths were 4% more common in adults and the elderly where the daytime traffic noise was more than 60 dB compared to less than 55 dB</a:t>
            </a:r>
            <a:endParaRPr>
              <a:highlight>
                <a:srgbClr val="FFFFFF"/>
              </a:highlight>
            </a:endParaRPr>
          </a:p>
          <a:p>
            <a:pPr marL="0" lvl="0" indent="0" algn="just" rtl="0">
              <a:spcBef>
                <a:spcPts val="0"/>
              </a:spcBef>
              <a:spcAft>
                <a:spcPts val="0"/>
              </a:spcAft>
              <a:buClr>
                <a:schemeClr val="dk1"/>
              </a:buClr>
              <a:buSzPts val="1100"/>
              <a:buFont typeface="Arial"/>
              <a:buNone/>
            </a:pPr>
            <a:endParaRPr>
              <a:solidFill>
                <a:schemeClr val="dk1"/>
              </a:solidFill>
            </a:endParaRPr>
          </a:p>
          <a:p>
            <a:pPr marL="0" lvl="0" indent="0" algn="just" rtl="0">
              <a:spcBef>
                <a:spcPts val="0"/>
              </a:spcBef>
              <a:spcAft>
                <a:spcPts val="0"/>
              </a:spcAft>
              <a:buClr>
                <a:schemeClr val="dk1"/>
              </a:buClr>
              <a:buSzPts val="1100"/>
              <a:buFont typeface="Arial"/>
              <a:buNone/>
            </a:pPr>
            <a:r>
              <a:rPr lang="en">
                <a:solidFill>
                  <a:schemeClr val="dk1"/>
                </a:solidFill>
              </a:rPr>
              <a:t>The increase in the number of deaths are most likely linked to heart or blood vessel disease, possibly due to increased blood pressure, sleep problems and stress from the noise.</a:t>
            </a:r>
            <a:endParaRPr>
              <a:highlight>
                <a:srgbClr val="FFFFFF"/>
              </a:highlight>
            </a:endParaRPr>
          </a:p>
          <a:p>
            <a:pPr marL="0" lvl="0" indent="0" algn="just" rtl="0">
              <a:spcBef>
                <a:spcPts val="0"/>
              </a:spcBef>
              <a:spcAft>
                <a:spcPts val="0"/>
              </a:spcAft>
              <a:buNone/>
            </a:pPr>
            <a:endParaRPr>
              <a:highlight>
                <a:srgbClr val="FFFFFF"/>
              </a:highlight>
            </a:endParaRPr>
          </a:p>
          <a:p>
            <a:pPr marL="0" lvl="0" indent="0" algn="just" rtl="0">
              <a:spcBef>
                <a:spcPts val="0"/>
              </a:spcBef>
              <a:spcAft>
                <a:spcPts val="0"/>
              </a:spcAft>
              <a:buNone/>
            </a:pPr>
            <a:endParaRPr>
              <a:highlight>
                <a:srgbClr val="FFFFFF"/>
              </a:highlight>
            </a:endParaRPr>
          </a:p>
        </p:txBody>
      </p:sp>
      <p:sp>
        <p:nvSpPr>
          <p:cNvPr id="66" name="Google Shape;66;p14"/>
          <p:cNvSpPr txBox="1"/>
          <p:nvPr/>
        </p:nvSpPr>
        <p:spPr>
          <a:xfrm>
            <a:off x="247650" y="4552950"/>
            <a:ext cx="75675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 i="1">
                <a:solidFill>
                  <a:srgbClr val="666666"/>
                </a:solidFill>
              </a:rPr>
              <a:t>[1] </a:t>
            </a:r>
            <a:r>
              <a:rPr lang="en" sz="400" i="1">
                <a:solidFill>
                  <a:srgbClr val="666666"/>
                </a:solidFill>
                <a:highlight>
                  <a:srgbClr val="FFFFFF"/>
                </a:highlight>
              </a:rPr>
              <a:t>Jaana I. Halonen, Anna L. Hansell, John Gulliver, David Morley, Marta Blangiardo, Daniela Fecht, Mireille B. Toledano, Sean D. Beevers, Hugh Ross Anderson, Frank J. Kelly, Cathryn Tonne, Road traffic noise is associated with increased cardiovascular morbidity and mortality and all-cause mortality in London, </a:t>
            </a:r>
            <a:r>
              <a:rPr lang="en" sz="400" i="1">
                <a:solidFill>
                  <a:srgbClr val="666666"/>
                </a:solidFill>
              </a:rPr>
              <a:t>European Heart Journal</a:t>
            </a:r>
            <a:r>
              <a:rPr lang="en" sz="400" i="1">
                <a:solidFill>
                  <a:srgbClr val="666666"/>
                </a:solidFill>
                <a:highlight>
                  <a:srgbClr val="FFFFFF"/>
                </a:highlight>
              </a:rPr>
              <a:t>, Volume 36, Issue 39, 14 October 2015, Pages 2653–2661, </a:t>
            </a:r>
            <a:r>
              <a:rPr lang="en" sz="400" i="1">
                <a:solidFill>
                  <a:srgbClr val="666666"/>
                </a:solidFill>
                <a:uFill>
                  <a:noFill/>
                </a:uFill>
                <a:hlinkClick r:id="rId4"/>
              </a:rPr>
              <a:t>https://doi.org/10.1093/eurheartj/ehv216</a:t>
            </a:r>
            <a:endParaRPr sz="400" i="1">
              <a:solidFill>
                <a:srgbClr val="666666"/>
              </a:solidFill>
            </a:endParaRPr>
          </a:p>
          <a:p>
            <a:pPr marL="0" lvl="0" indent="0" algn="l" rtl="0">
              <a:spcBef>
                <a:spcPts val="0"/>
              </a:spcBef>
              <a:spcAft>
                <a:spcPts val="0"/>
              </a:spcAft>
              <a:buNone/>
            </a:pPr>
            <a:endParaRPr sz="400" i="1">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8362950" y="0"/>
            <a:ext cx="781049" cy="781049"/>
          </a:xfrm>
          <a:prstGeom prst="rect">
            <a:avLst/>
          </a:prstGeom>
          <a:noFill/>
          <a:ln>
            <a:noFill/>
          </a:ln>
        </p:spPr>
      </p:pic>
      <p:cxnSp>
        <p:nvCxnSpPr>
          <p:cNvPr id="72" name="Google Shape;72;p15"/>
          <p:cNvCxnSpPr/>
          <p:nvPr/>
        </p:nvCxnSpPr>
        <p:spPr>
          <a:xfrm>
            <a:off x="285750" y="333375"/>
            <a:ext cx="2400" cy="303900"/>
          </a:xfrm>
          <a:prstGeom prst="straightConnector1">
            <a:avLst/>
          </a:prstGeom>
          <a:noFill/>
          <a:ln w="19050" cap="flat" cmpd="sng">
            <a:solidFill>
              <a:srgbClr val="000000"/>
            </a:solidFill>
            <a:prstDash val="solid"/>
            <a:round/>
            <a:headEnd type="none" w="med" len="med"/>
            <a:tailEnd type="none" w="med" len="med"/>
          </a:ln>
        </p:spPr>
      </p:cxnSp>
      <p:sp>
        <p:nvSpPr>
          <p:cNvPr id="73" name="Google Shape;73;p15"/>
          <p:cNvSpPr txBox="1"/>
          <p:nvPr/>
        </p:nvSpPr>
        <p:spPr>
          <a:xfrm>
            <a:off x="323850" y="228625"/>
            <a:ext cx="30411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t>Motivation</a:t>
            </a:r>
            <a:endParaRPr sz="2200"/>
          </a:p>
        </p:txBody>
      </p:sp>
      <p:sp>
        <p:nvSpPr>
          <p:cNvPr id="74" name="Google Shape;74;p15"/>
          <p:cNvSpPr txBox="1"/>
          <p:nvPr/>
        </p:nvSpPr>
        <p:spPr>
          <a:xfrm>
            <a:off x="3935550" y="1263600"/>
            <a:ext cx="4260600" cy="2616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highlight>
                  <a:srgbClr val="FFFFFF"/>
                </a:highlight>
              </a:rPr>
              <a:t>Exposure to noise can cause disturbance and interfere with activities, leading to annoyance and increased stress. For many people, a sense of tranquillity contributes to their enjoyment of the natural environment and work efficiency.</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r>
              <a:rPr lang="en">
                <a:highlight>
                  <a:srgbClr val="FFFFFF"/>
                </a:highlight>
              </a:rPr>
              <a:t>However, the tolerance of noise and willingness to report can be different regarding the demographics of different areas, such as their working situations, education level and etc. </a:t>
            </a:r>
            <a:endParaRPr>
              <a:highlight>
                <a:srgbClr val="FFFFFF"/>
              </a:highlight>
            </a:endParaRPr>
          </a:p>
          <a:p>
            <a:pPr marL="0" lvl="0" indent="0" algn="just" rtl="0">
              <a:spcBef>
                <a:spcPts val="0"/>
              </a:spcBef>
              <a:spcAft>
                <a:spcPts val="0"/>
              </a:spcAft>
              <a:buNone/>
            </a:pPr>
            <a:endParaRPr>
              <a:highlight>
                <a:srgbClr val="FFFFFF"/>
              </a:highlight>
            </a:endParaRPr>
          </a:p>
        </p:txBody>
      </p:sp>
      <p:sp>
        <p:nvSpPr>
          <p:cNvPr id="75" name="Google Shape;75;p15"/>
          <p:cNvSpPr txBox="1"/>
          <p:nvPr/>
        </p:nvSpPr>
        <p:spPr>
          <a:xfrm>
            <a:off x="247650" y="4552950"/>
            <a:ext cx="75675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 i="1">
                <a:solidFill>
                  <a:srgbClr val="666666"/>
                </a:solidFill>
              </a:rPr>
              <a:t>[1] </a:t>
            </a:r>
            <a:r>
              <a:rPr lang="en" sz="400" i="1">
                <a:solidFill>
                  <a:srgbClr val="666666"/>
                </a:solidFill>
                <a:highlight>
                  <a:srgbClr val="FFFFFF"/>
                </a:highlight>
              </a:rPr>
              <a:t>Jaana I. Halonen, Anna L. Hansell, John Gulliver, David Morley, Marta Blangiardo, Daniela Fecht, Mireille B. Toledano, Sean D. Beevers, Hugh Ross Anderson, Frank J. Kelly, Cathryn Tonne, Road traffic noise is associated with increased cardiovascular morbidity and mortality and all-cause mortality in London, </a:t>
            </a:r>
            <a:r>
              <a:rPr lang="en" sz="400" i="1">
                <a:solidFill>
                  <a:srgbClr val="666666"/>
                </a:solidFill>
              </a:rPr>
              <a:t>European Heart Journal</a:t>
            </a:r>
            <a:r>
              <a:rPr lang="en" sz="400" i="1">
                <a:solidFill>
                  <a:srgbClr val="666666"/>
                </a:solidFill>
                <a:highlight>
                  <a:srgbClr val="FFFFFF"/>
                </a:highlight>
              </a:rPr>
              <a:t>, Volume 36, Issue 39, 14 October 2015, Pages 2653–2661, </a:t>
            </a:r>
            <a:r>
              <a:rPr lang="en" sz="400" i="1">
                <a:solidFill>
                  <a:srgbClr val="666666"/>
                </a:solidFill>
                <a:uFill>
                  <a:noFill/>
                </a:uFill>
                <a:hlinkClick r:id="rId4"/>
              </a:rPr>
              <a:t>https://doi.org/10.1093/eurheartj/ehv216</a:t>
            </a:r>
            <a:endParaRPr sz="400" i="1">
              <a:solidFill>
                <a:srgbClr val="666666"/>
              </a:solidFill>
            </a:endParaRPr>
          </a:p>
          <a:p>
            <a:pPr marL="0" lvl="0" indent="0" algn="l" rtl="0">
              <a:spcBef>
                <a:spcPts val="0"/>
              </a:spcBef>
              <a:spcAft>
                <a:spcPts val="0"/>
              </a:spcAft>
              <a:buNone/>
            </a:pPr>
            <a:endParaRPr sz="400" i="1">
              <a:solidFill>
                <a:srgbClr val="666666"/>
              </a:solidFill>
            </a:endParaRPr>
          </a:p>
        </p:txBody>
      </p:sp>
      <p:pic>
        <p:nvPicPr>
          <p:cNvPr id="76" name="Google Shape;76;p15"/>
          <p:cNvPicPr preferRelativeResize="0"/>
          <p:nvPr/>
        </p:nvPicPr>
        <p:blipFill rotWithShape="1">
          <a:blip r:embed="rId5">
            <a:alphaModFix/>
          </a:blip>
          <a:srcRect l="17317" r="10103"/>
          <a:stretch/>
        </p:blipFill>
        <p:spPr>
          <a:xfrm>
            <a:off x="590550" y="1177525"/>
            <a:ext cx="3041100" cy="2788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cxnSp>
        <p:nvCxnSpPr>
          <p:cNvPr id="81" name="Google Shape;81;p16"/>
          <p:cNvCxnSpPr/>
          <p:nvPr/>
        </p:nvCxnSpPr>
        <p:spPr>
          <a:xfrm>
            <a:off x="285750" y="333375"/>
            <a:ext cx="2400" cy="303900"/>
          </a:xfrm>
          <a:prstGeom prst="straightConnector1">
            <a:avLst/>
          </a:prstGeom>
          <a:noFill/>
          <a:ln w="19050" cap="flat" cmpd="sng">
            <a:solidFill>
              <a:srgbClr val="000000"/>
            </a:solidFill>
            <a:prstDash val="solid"/>
            <a:round/>
            <a:headEnd type="none" w="med" len="med"/>
            <a:tailEnd type="none" w="med" len="med"/>
          </a:ln>
        </p:spPr>
      </p:cxnSp>
      <p:sp>
        <p:nvSpPr>
          <p:cNvPr id="82" name="Google Shape;82;p16"/>
          <p:cNvSpPr txBox="1"/>
          <p:nvPr/>
        </p:nvSpPr>
        <p:spPr>
          <a:xfrm>
            <a:off x="323850" y="228625"/>
            <a:ext cx="29157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t>What is Sensitivity?</a:t>
            </a:r>
            <a:endParaRPr sz="2200"/>
          </a:p>
        </p:txBody>
      </p:sp>
      <p:pic>
        <p:nvPicPr>
          <p:cNvPr id="83" name="Google Shape;83;p16"/>
          <p:cNvPicPr preferRelativeResize="0"/>
          <p:nvPr/>
        </p:nvPicPr>
        <p:blipFill>
          <a:blip r:embed="rId3">
            <a:alphaModFix/>
          </a:blip>
          <a:stretch>
            <a:fillRect/>
          </a:stretch>
        </p:blipFill>
        <p:spPr>
          <a:xfrm>
            <a:off x="8362950" y="0"/>
            <a:ext cx="781049" cy="781049"/>
          </a:xfrm>
          <a:prstGeom prst="rect">
            <a:avLst/>
          </a:prstGeom>
          <a:noFill/>
          <a:ln>
            <a:noFill/>
          </a:ln>
        </p:spPr>
      </p:pic>
      <p:sp>
        <p:nvSpPr>
          <p:cNvPr id="84" name="Google Shape;84;p16"/>
          <p:cNvSpPr txBox="1"/>
          <p:nvPr/>
        </p:nvSpPr>
        <p:spPr>
          <a:xfrm>
            <a:off x="285750" y="804875"/>
            <a:ext cx="2824500" cy="3220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3600" i="1">
              <a:highlight>
                <a:srgbClr val="FFFFFF"/>
              </a:highlight>
              <a:latin typeface="Spectral"/>
              <a:ea typeface="Spectral"/>
              <a:cs typeface="Spectral"/>
              <a:sym typeface="Spectral"/>
            </a:endParaRPr>
          </a:p>
          <a:p>
            <a:pPr marL="0" lvl="0" indent="0" algn="just" rtl="0">
              <a:spcBef>
                <a:spcPts val="0"/>
              </a:spcBef>
              <a:spcAft>
                <a:spcPts val="0"/>
              </a:spcAft>
              <a:buNone/>
            </a:pPr>
            <a:endParaRPr sz="3600" i="1">
              <a:highlight>
                <a:srgbClr val="FFFFFF"/>
              </a:highlight>
              <a:latin typeface="Spectral"/>
              <a:ea typeface="Spectral"/>
              <a:cs typeface="Spectral"/>
              <a:sym typeface="Spectral"/>
            </a:endParaRPr>
          </a:p>
          <a:p>
            <a:pPr marL="0" lvl="0" indent="0" algn="just" rtl="0">
              <a:spcBef>
                <a:spcPts val="0"/>
              </a:spcBef>
              <a:spcAft>
                <a:spcPts val="0"/>
              </a:spcAft>
              <a:buNone/>
            </a:pPr>
            <a:r>
              <a:rPr lang="en" sz="3600" i="1">
                <a:highlight>
                  <a:srgbClr val="FFFFFF"/>
                </a:highlight>
                <a:latin typeface="Spectral"/>
                <a:ea typeface="Spectral"/>
                <a:cs typeface="Spectral"/>
                <a:sym typeface="Spectral"/>
              </a:rPr>
              <a:t>sensitivity   = </a:t>
            </a:r>
            <a:endParaRPr sz="3600" i="1">
              <a:highlight>
                <a:srgbClr val="FFFFFF"/>
              </a:highlight>
              <a:latin typeface="Spectral"/>
              <a:ea typeface="Spectral"/>
              <a:cs typeface="Spectral"/>
              <a:sym typeface="Spectral"/>
            </a:endParaRPr>
          </a:p>
        </p:txBody>
      </p:sp>
      <p:sp>
        <p:nvSpPr>
          <p:cNvPr id="85" name="Google Shape;85;p16"/>
          <p:cNvSpPr txBox="1"/>
          <p:nvPr/>
        </p:nvSpPr>
        <p:spPr>
          <a:xfrm>
            <a:off x="3133125" y="1706925"/>
            <a:ext cx="5507700" cy="1570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3600" i="1">
                <a:solidFill>
                  <a:schemeClr val="dk1"/>
                </a:solidFill>
                <a:highlight>
                  <a:schemeClr val="lt1"/>
                </a:highlight>
                <a:latin typeface="Spectral"/>
                <a:ea typeface="Spectral"/>
                <a:cs typeface="Spectral"/>
                <a:sym typeface="Spectral"/>
              </a:rPr>
              <a:t>rate of complaints of noise</a:t>
            </a:r>
            <a:endParaRPr sz="3600" i="1">
              <a:solidFill>
                <a:schemeClr val="dk1"/>
              </a:solidFill>
              <a:highlight>
                <a:schemeClr val="lt1"/>
              </a:highlight>
              <a:latin typeface="Spectral"/>
              <a:ea typeface="Spectral"/>
              <a:cs typeface="Spectral"/>
              <a:sym typeface="Spectral"/>
            </a:endParaRPr>
          </a:p>
          <a:p>
            <a:pPr marL="0" lvl="0" indent="0" algn="l" rtl="0">
              <a:spcBef>
                <a:spcPts val="0"/>
              </a:spcBef>
              <a:spcAft>
                <a:spcPts val="0"/>
              </a:spcAft>
              <a:buNone/>
            </a:pPr>
            <a:r>
              <a:rPr lang="en" sz="3600" i="1">
                <a:solidFill>
                  <a:schemeClr val="dk1"/>
                </a:solidFill>
                <a:highlight>
                  <a:schemeClr val="lt1"/>
                </a:highlight>
                <a:latin typeface="Spectral"/>
                <a:ea typeface="Spectral"/>
                <a:cs typeface="Spectral"/>
                <a:sym typeface="Spectral"/>
              </a:rPr>
              <a:t>rate of exposure to noise</a:t>
            </a:r>
            <a:endParaRPr sz="3600" i="1">
              <a:solidFill>
                <a:schemeClr val="dk1"/>
              </a:solidFill>
              <a:highlight>
                <a:schemeClr val="lt1"/>
              </a:highlight>
              <a:latin typeface="Spectral"/>
              <a:ea typeface="Spectral"/>
              <a:cs typeface="Spectral"/>
              <a:sym typeface="Spectral"/>
            </a:endParaRPr>
          </a:p>
          <a:p>
            <a:pPr marL="0" lvl="0" indent="0" algn="l" rtl="0">
              <a:spcBef>
                <a:spcPts val="0"/>
              </a:spcBef>
              <a:spcAft>
                <a:spcPts val="0"/>
              </a:spcAft>
              <a:buNone/>
            </a:pPr>
            <a:endParaRPr/>
          </a:p>
        </p:txBody>
      </p:sp>
      <p:cxnSp>
        <p:nvCxnSpPr>
          <p:cNvPr id="86" name="Google Shape;86;p16"/>
          <p:cNvCxnSpPr/>
          <p:nvPr/>
        </p:nvCxnSpPr>
        <p:spPr>
          <a:xfrm rot="10800000" flipH="1">
            <a:off x="3164150" y="2410175"/>
            <a:ext cx="5110500" cy="48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8362950" y="0"/>
            <a:ext cx="781049" cy="781049"/>
          </a:xfrm>
          <a:prstGeom prst="rect">
            <a:avLst/>
          </a:prstGeom>
          <a:noFill/>
          <a:ln>
            <a:noFill/>
          </a:ln>
        </p:spPr>
      </p:pic>
      <p:cxnSp>
        <p:nvCxnSpPr>
          <p:cNvPr id="92" name="Google Shape;92;p17"/>
          <p:cNvCxnSpPr/>
          <p:nvPr/>
        </p:nvCxnSpPr>
        <p:spPr>
          <a:xfrm>
            <a:off x="285750" y="333375"/>
            <a:ext cx="2400" cy="303900"/>
          </a:xfrm>
          <a:prstGeom prst="straightConnector1">
            <a:avLst/>
          </a:prstGeom>
          <a:noFill/>
          <a:ln w="19050" cap="flat" cmpd="sng">
            <a:solidFill>
              <a:srgbClr val="000000"/>
            </a:solidFill>
            <a:prstDash val="solid"/>
            <a:round/>
            <a:headEnd type="none" w="med" len="med"/>
            <a:tailEnd type="none" w="med" len="med"/>
          </a:ln>
        </p:spPr>
      </p:cxnSp>
      <p:sp>
        <p:nvSpPr>
          <p:cNvPr id="93" name="Google Shape;93;p17"/>
          <p:cNvSpPr txBox="1"/>
          <p:nvPr/>
        </p:nvSpPr>
        <p:spPr>
          <a:xfrm>
            <a:off x="323850" y="228625"/>
            <a:ext cx="24783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t>Current Scenario</a:t>
            </a:r>
            <a:endParaRPr sz="2200"/>
          </a:p>
        </p:txBody>
      </p:sp>
      <p:pic>
        <p:nvPicPr>
          <p:cNvPr id="94" name="Google Shape;94;p17"/>
          <p:cNvPicPr preferRelativeResize="0"/>
          <p:nvPr/>
        </p:nvPicPr>
        <p:blipFill>
          <a:blip r:embed="rId4">
            <a:alphaModFix/>
          </a:blip>
          <a:stretch>
            <a:fillRect/>
          </a:stretch>
        </p:blipFill>
        <p:spPr>
          <a:xfrm>
            <a:off x="152400" y="1044000"/>
            <a:ext cx="5777998" cy="3947099"/>
          </a:xfrm>
          <a:prstGeom prst="rect">
            <a:avLst/>
          </a:prstGeom>
          <a:noFill/>
          <a:ln>
            <a:noFill/>
          </a:ln>
        </p:spPr>
      </p:pic>
      <p:sp>
        <p:nvSpPr>
          <p:cNvPr id="95" name="Google Shape;95;p17"/>
          <p:cNvSpPr txBox="1"/>
          <p:nvPr/>
        </p:nvSpPr>
        <p:spPr>
          <a:xfrm>
            <a:off x="6287475" y="935350"/>
            <a:ext cx="2662800" cy="405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t>Construction work is one of the major driving factors of noise nuisance in the city of London, and evidently a significant number of deaths.</a:t>
            </a:r>
            <a:endParaRPr/>
          </a:p>
          <a:p>
            <a:pPr marL="0" lvl="0" indent="0" algn="just" rtl="0">
              <a:spcBef>
                <a:spcPts val="0"/>
              </a:spcBef>
              <a:spcAft>
                <a:spcPts val="0"/>
              </a:spcAft>
              <a:buNone/>
            </a:pPr>
            <a:endParaRPr/>
          </a:p>
          <a:p>
            <a:pPr marL="0" lvl="0" indent="0" algn="just" rtl="0">
              <a:spcBef>
                <a:spcPts val="0"/>
              </a:spcBef>
              <a:spcAft>
                <a:spcPts val="0"/>
              </a:spcAft>
              <a:buNone/>
            </a:pPr>
            <a:r>
              <a:rPr lang="en"/>
              <a:t>The increase in the number of deaths are most likely linked to heart or blood vessel disease, possibly due to increased blood pressure, sleep problems and stress from the noise.</a:t>
            </a: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l" rtl="0">
              <a:spcBef>
                <a:spcPts val="0"/>
              </a:spcBef>
              <a:spcAft>
                <a:spcPts val="0"/>
              </a:spcAft>
              <a:buNone/>
            </a:pPr>
            <a:endParaRPr sz="600"/>
          </a:p>
          <a:p>
            <a:pPr marL="0" lvl="0" indent="0" algn="l" rtl="0">
              <a:spcBef>
                <a:spcPts val="0"/>
              </a:spcBef>
              <a:spcAft>
                <a:spcPts val="0"/>
              </a:spcAft>
              <a:buNone/>
            </a:pPr>
            <a:r>
              <a:rPr lang="en" sz="600"/>
              <a:t>Source: Interactive Mapping, London.</a:t>
            </a:r>
            <a:endParaRPr sz="600"/>
          </a:p>
          <a:p>
            <a:pPr marL="0" lvl="0" indent="0" algn="l" rtl="0">
              <a:spcBef>
                <a:spcPts val="0"/>
              </a:spcBef>
              <a:spcAft>
                <a:spcPts val="0"/>
              </a:spcAft>
              <a:buNone/>
            </a:pPr>
            <a:r>
              <a:rPr lang="en" sz="600"/>
              <a:t>https://www.mapping.cityoflondon.gov.uk/geocortex/mapping/?viewer=compass&amp;runworkflowbyid=Switch_layer_themes&amp;LayerTheme=Show%20the%20Construction%20Variations%20layers</a:t>
            </a:r>
            <a:endParaRPr sz="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8362950" y="0"/>
            <a:ext cx="781049" cy="781049"/>
          </a:xfrm>
          <a:prstGeom prst="rect">
            <a:avLst/>
          </a:prstGeom>
          <a:noFill/>
          <a:ln>
            <a:noFill/>
          </a:ln>
        </p:spPr>
      </p:pic>
      <p:sp>
        <p:nvSpPr>
          <p:cNvPr id="101" name="Google Shape;101;p18"/>
          <p:cNvSpPr txBox="1"/>
          <p:nvPr/>
        </p:nvSpPr>
        <p:spPr>
          <a:xfrm>
            <a:off x="367300" y="1328325"/>
            <a:ext cx="8152200" cy="23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highlight>
                  <a:srgbClr val="FFFFFF"/>
                </a:highlight>
              </a:rPr>
              <a:t>Are certain demographic characteristics responsible for sensitivity to noise complaints?</a:t>
            </a:r>
            <a:endParaRPr sz="3600">
              <a:highlight>
                <a:srgbClr val="FFFFFF"/>
              </a:highlight>
            </a:endParaRPr>
          </a:p>
        </p:txBody>
      </p:sp>
      <p:cxnSp>
        <p:nvCxnSpPr>
          <p:cNvPr id="102" name="Google Shape;102;p18"/>
          <p:cNvCxnSpPr/>
          <p:nvPr/>
        </p:nvCxnSpPr>
        <p:spPr>
          <a:xfrm>
            <a:off x="265525" y="1486900"/>
            <a:ext cx="0" cy="15552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8362950" y="0"/>
            <a:ext cx="781049" cy="781049"/>
          </a:xfrm>
          <a:prstGeom prst="rect">
            <a:avLst/>
          </a:prstGeom>
          <a:noFill/>
          <a:ln>
            <a:noFill/>
          </a:ln>
        </p:spPr>
      </p:pic>
      <p:cxnSp>
        <p:nvCxnSpPr>
          <p:cNvPr id="108" name="Google Shape;108;p19"/>
          <p:cNvCxnSpPr/>
          <p:nvPr/>
        </p:nvCxnSpPr>
        <p:spPr>
          <a:xfrm>
            <a:off x="285750" y="333375"/>
            <a:ext cx="2400" cy="303900"/>
          </a:xfrm>
          <a:prstGeom prst="straightConnector1">
            <a:avLst/>
          </a:prstGeom>
          <a:noFill/>
          <a:ln w="19050" cap="flat" cmpd="sng">
            <a:solidFill>
              <a:srgbClr val="000000"/>
            </a:solidFill>
            <a:prstDash val="solid"/>
            <a:round/>
            <a:headEnd type="none" w="med" len="med"/>
            <a:tailEnd type="none" w="med" len="med"/>
          </a:ln>
        </p:spPr>
      </p:cxnSp>
      <p:sp>
        <p:nvSpPr>
          <p:cNvPr id="109" name="Google Shape;109;p19"/>
          <p:cNvSpPr txBox="1"/>
          <p:nvPr/>
        </p:nvSpPr>
        <p:spPr>
          <a:xfrm>
            <a:off x="323850" y="228625"/>
            <a:ext cx="15195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t>Objective</a:t>
            </a:r>
            <a:endParaRPr sz="2200"/>
          </a:p>
        </p:txBody>
      </p:sp>
      <p:sp>
        <p:nvSpPr>
          <p:cNvPr id="110" name="Google Shape;110;p19"/>
          <p:cNvSpPr txBox="1"/>
          <p:nvPr/>
        </p:nvSpPr>
        <p:spPr>
          <a:xfrm>
            <a:off x="323850" y="1426200"/>
            <a:ext cx="7510500" cy="2291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400"/>
              <a:t>To recognize if there exists a pattern considering a variety of their demographic characteristics (income, gender, education, etc.) in the population that specify their sensitivity to tolerating and reporting noise nuisance.</a:t>
            </a:r>
            <a:endParaRPr sz="2400"/>
          </a:p>
          <a:p>
            <a:pPr marL="0" lvl="0" indent="0" algn="just" rtl="0">
              <a:spcBef>
                <a:spcPts val="0"/>
              </a:spcBef>
              <a:spcAft>
                <a:spcPts val="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8362950" y="0"/>
            <a:ext cx="781049" cy="781049"/>
          </a:xfrm>
          <a:prstGeom prst="rect">
            <a:avLst/>
          </a:prstGeom>
          <a:noFill/>
          <a:ln>
            <a:noFill/>
          </a:ln>
        </p:spPr>
      </p:pic>
      <p:cxnSp>
        <p:nvCxnSpPr>
          <p:cNvPr id="116" name="Google Shape;116;p20"/>
          <p:cNvCxnSpPr/>
          <p:nvPr/>
        </p:nvCxnSpPr>
        <p:spPr>
          <a:xfrm>
            <a:off x="285750" y="333375"/>
            <a:ext cx="2400" cy="303900"/>
          </a:xfrm>
          <a:prstGeom prst="straightConnector1">
            <a:avLst/>
          </a:prstGeom>
          <a:noFill/>
          <a:ln w="19050" cap="flat" cmpd="sng">
            <a:solidFill>
              <a:srgbClr val="000000"/>
            </a:solidFill>
            <a:prstDash val="solid"/>
            <a:round/>
            <a:headEnd type="none" w="med" len="med"/>
            <a:tailEnd type="none" w="med" len="med"/>
          </a:ln>
        </p:spPr>
      </p:cxnSp>
      <p:sp>
        <p:nvSpPr>
          <p:cNvPr id="117" name="Google Shape;117;p20"/>
          <p:cNvSpPr txBox="1"/>
          <p:nvPr/>
        </p:nvSpPr>
        <p:spPr>
          <a:xfrm>
            <a:off x="323850" y="228625"/>
            <a:ext cx="26124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t>Literature Survey</a:t>
            </a:r>
            <a:endParaRPr sz="2200"/>
          </a:p>
        </p:txBody>
      </p:sp>
      <p:sp>
        <p:nvSpPr>
          <p:cNvPr id="118" name="Google Shape;118;p20"/>
          <p:cNvSpPr txBox="1"/>
          <p:nvPr/>
        </p:nvSpPr>
        <p:spPr>
          <a:xfrm>
            <a:off x="285750" y="1305156"/>
            <a:ext cx="7529400" cy="2871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highlight>
                  <a:srgbClr val="FFFFFF"/>
                </a:highlight>
              </a:rPr>
              <a:t>According to MIT Senseable Weibo research, demographic characteristics play a notable factor in societal and environmental issues. Their study demonstrated how income levels, type of activity, and the resident type can alter sensitivity levels.[1]</a:t>
            </a:r>
            <a:endParaRPr>
              <a:highlight>
                <a:srgbClr val="FFFFFF"/>
              </a:highlight>
            </a:endParaRPr>
          </a:p>
          <a:p>
            <a:pPr marL="0" lvl="0" indent="0" algn="just" rtl="0">
              <a:spcBef>
                <a:spcPts val="0"/>
              </a:spcBef>
              <a:spcAft>
                <a:spcPts val="0"/>
              </a:spcAft>
              <a:buNone/>
            </a:pPr>
            <a:endParaRPr>
              <a:highlight>
                <a:srgbClr val="FFFFFF"/>
              </a:highlight>
            </a:endParaRPr>
          </a:p>
          <a:p>
            <a:pPr marL="0" lvl="0" indent="0" algn="just" rtl="0">
              <a:spcBef>
                <a:spcPts val="0"/>
              </a:spcBef>
              <a:spcAft>
                <a:spcPts val="0"/>
              </a:spcAft>
              <a:buNone/>
            </a:pPr>
            <a:endParaRPr>
              <a:highlight>
                <a:srgbClr val="FFFFFF"/>
              </a:highlight>
            </a:endParaRPr>
          </a:p>
          <a:p>
            <a:pPr marL="0" lvl="0" indent="0" algn="just" rtl="0">
              <a:spcBef>
                <a:spcPts val="0"/>
              </a:spcBef>
              <a:spcAft>
                <a:spcPts val="0"/>
              </a:spcAft>
              <a:buNone/>
            </a:pPr>
            <a:r>
              <a:rPr lang="en">
                <a:highlight>
                  <a:srgbClr val="FFFFFF"/>
                </a:highlight>
              </a:rPr>
              <a:t>An independent research carried out by Cirrus Research PLC, of the 32 boroughs in London, 20 of them have have repeatedly reported noise nuisance. With only 8,072 residents living in financial district, 1022 complaints were reported.[2] </a:t>
            </a:r>
            <a:endParaRPr>
              <a:highlight>
                <a:srgbClr val="FFFFFF"/>
              </a:highlight>
            </a:endParaRPr>
          </a:p>
          <a:p>
            <a:pPr marL="0" lvl="0" indent="0" algn="just" rtl="0">
              <a:spcBef>
                <a:spcPts val="0"/>
              </a:spcBef>
              <a:spcAft>
                <a:spcPts val="0"/>
              </a:spcAft>
              <a:buNone/>
            </a:pPr>
            <a:endParaRPr>
              <a:highlight>
                <a:srgbClr val="FFFFFF"/>
              </a:highlight>
            </a:endParaRPr>
          </a:p>
          <a:p>
            <a:pPr marL="0" lvl="0" indent="0" algn="just" rtl="0">
              <a:spcBef>
                <a:spcPts val="0"/>
              </a:spcBef>
              <a:spcAft>
                <a:spcPts val="0"/>
              </a:spcAft>
              <a:buNone/>
            </a:pPr>
            <a:endParaRPr>
              <a:highlight>
                <a:srgbClr val="FFFFFF"/>
              </a:highlight>
            </a:endParaRPr>
          </a:p>
          <a:p>
            <a:pPr marL="0" lvl="0" indent="0" algn="just" rtl="0">
              <a:spcBef>
                <a:spcPts val="0"/>
              </a:spcBef>
              <a:spcAft>
                <a:spcPts val="0"/>
              </a:spcAft>
              <a:buNone/>
            </a:pPr>
            <a:r>
              <a:rPr lang="en">
                <a:highlight>
                  <a:srgbClr val="FFFFFF"/>
                </a:highlight>
              </a:rPr>
              <a:t>Cirrus Research’s study makes a  strong stand that elderly people are more likely to complain about noise nuisance. [2]</a:t>
            </a:r>
            <a:endParaRPr>
              <a:highlight>
                <a:srgbClr val="FFFFFF"/>
              </a:highlight>
            </a:endParaRPr>
          </a:p>
          <a:p>
            <a:pPr marL="0" lvl="0" indent="0" algn="just" rtl="0">
              <a:spcBef>
                <a:spcPts val="0"/>
              </a:spcBef>
              <a:spcAft>
                <a:spcPts val="0"/>
              </a:spcAft>
              <a:buNone/>
            </a:pPr>
            <a:endParaRPr>
              <a:highlight>
                <a:srgbClr val="FFFFFF"/>
              </a:highlight>
            </a:endParaRPr>
          </a:p>
          <a:p>
            <a:pPr marL="0" lvl="0" indent="0" algn="just" rtl="0">
              <a:spcBef>
                <a:spcPts val="0"/>
              </a:spcBef>
              <a:spcAft>
                <a:spcPts val="0"/>
              </a:spcAft>
              <a:buNone/>
            </a:pPr>
            <a:endParaRPr>
              <a:highlight>
                <a:srgbClr val="FFFFFF"/>
              </a:highlight>
            </a:endParaRPr>
          </a:p>
        </p:txBody>
      </p:sp>
      <p:sp>
        <p:nvSpPr>
          <p:cNvPr id="119" name="Google Shape;119;p20"/>
          <p:cNvSpPr txBox="1"/>
          <p:nvPr/>
        </p:nvSpPr>
        <p:spPr>
          <a:xfrm>
            <a:off x="247650" y="4552950"/>
            <a:ext cx="75675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 i="1">
                <a:solidFill>
                  <a:srgbClr val="666666"/>
                </a:solidFill>
              </a:rPr>
              <a:t>[1] </a:t>
            </a:r>
            <a:r>
              <a:rPr lang="en" sz="400" i="1" u="sng">
                <a:solidFill>
                  <a:schemeClr val="hlink"/>
                </a:solidFill>
                <a:highlight>
                  <a:srgbClr val="FFFFFF"/>
                </a:highlight>
                <a:hlinkClick r:id="rId4"/>
              </a:rPr>
              <a:t>http://senseable.mit.edu/weibo_smog/</a:t>
            </a:r>
            <a:endParaRPr sz="600">
              <a:solidFill>
                <a:schemeClr val="dk1"/>
              </a:solidFill>
            </a:endParaRPr>
          </a:p>
          <a:p>
            <a:pPr marL="0" lvl="0" indent="0" algn="l" rtl="0">
              <a:spcBef>
                <a:spcPts val="0"/>
              </a:spcBef>
              <a:spcAft>
                <a:spcPts val="0"/>
              </a:spcAft>
              <a:buNone/>
            </a:pPr>
            <a:r>
              <a:rPr lang="en" sz="400" i="1">
                <a:solidFill>
                  <a:srgbClr val="666666"/>
                </a:solidFill>
                <a:highlight>
                  <a:srgbClr val="FFFFFF"/>
                </a:highlight>
              </a:rPr>
              <a:t>[2] https://www.cirrusresearch.co.uk/blog/2017/03/london-hotspots-noise-nuisance-complaints-infographic/</a:t>
            </a:r>
            <a:endParaRPr sz="6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r>
              <a:rPr lang="en" sz="400" i="1">
                <a:solidFill>
                  <a:srgbClr val="666666"/>
                </a:solidFill>
                <a:highlight>
                  <a:srgbClr val="FFFFFF"/>
                </a:highlight>
              </a:rPr>
              <a:t> </a:t>
            </a:r>
            <a:endParaRPr sz="400" i="1">
              <a:solidFill>
                <a:srgbClr val="666666"/>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285750" y="804875"/>
            <a:ext cx="7903800" cy="2998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a:highlight>
                  <a:srgbClr val="FFFFFF"/>
                </a:highlight>
              </a:rPr>
              <a:t>Data collection and preprocessing:</a:t>
            </a:r>
            <a:endParaRPr sz="1600">
              <a:highlight>
                <a:srgbClr val="FFFFFF"/>
              </a:highlight>
            </a:endParaRPr>
          </a:p>
          <a:p>
            <a:pPr marL="0" lvl="0" indent="0" algn="just" rtl="0">
              <a:spcBef>
                <a:spcPts val="0"/>
              </a:spcBef>
              <a:spcAft>
                <a:spcPts val="0"/>
              </a:spcAft>
              <a:buNone/>
            </a:pPr>
            <a:endParaRPr sz="1600">
              <a:highlight>
                <a:srgbClr val="FFFFFF"/>
              </a:highlight>
            </a:endParaRPr>
          </a:p>
          <a:p>
            <a:pPr marL="457200" lvl="0" indent="-330200" algn="just" rtl="0">
              <a:spcBef>
                <a:spcPts val="0"/>
              </a:spcBef>
              <a:spcAft>
                <a:spcPts val="0"/>
              </a:spcAft>
              <a:buSzPts val="1600"/>
              <a:buAutoNum type="arabicPeriod"/>
            </a:pPr>
            <a:r>
              <a:rPr lang="en" sz="1600">
                <a:highlight>
                  <a:srgbClr val="FFFFFF"/>
                </a:highlight>
              </a:rPr>
              <a:t>Public Health England </a:t>
            </a:r>
            <a:endParaRPr sz="1600">
              <a:highlight>
                <a:srgbClr val="FFFFFF"/>
              </a:highlight>
            </a:endParaRPr>
          </a:p>
          <a:p>
            <a:pPr marL="457200" lvl="0" indent="-330200" algn="just" rtl="0">
              <a:spcBef>
                <a:spcPts val="0"/>
              </a:spcBef>
              <a:spcAft>
                <a:spcPts val="0"/>
              </a:spcAft>
              <a:buSzPts val="1600"/>
              <a:buAutoNum type="arabicPeriod"/>
            </a:pPr>
            <a:r>
              <a:rPr lang="en" sz="1600">
                <a:highlight>
                  <a:srgbClr val="FFFFFF"/>
                </a:highlight>
              </a:rPr>
              <a:t>Demographics:</a:t>
            </a:r>
            <a:endParaRPr sz="1600">
              <a:highlight>
                <a:srgbClr val="FFFFFF"/>
              </a:highlight>
            </a:endParaRPr>
          </a:p>
          <a:p>
            <a:pPr marL="914400" lvl="0" indent="-330200" algn="just" rtl="0">
              <a:spcBef>
                <a:spcPts val="0"/>
              </a:spcBef>
              <a:spcAft>
                <a:spcPts val="0"/>
              </a:spcAft>
              <a:buClr>
                <a:schemeClr val="dk1"/>
              </a:buClr>
              <a:buSzPts val="1600"/>
              <a:buAutoNum type="alphaLcPeriod"/>
            </a:pPr>
            <a:r>
              <a:rPr lang="en" sz="1600">
                <a:solidFill>
                  <a:schemeClr val="dk1"/>
                </a:solidFill>
                <a:highlight>
                  <a:schemeClr val="lt1"/>
                </a:highlight>
              </a:rPr>
              <a:t>Population</a:t>
            </a:r>
            <a:endParaRPr sz="1600">
              <a:highlight>
                <a:srgbClr val="FFFFFF"/>
              </a:highlight>
            </a:endParaRPr>
          </a:p>
          <a:p>
            <a:pPr marL="914400" lvl="0" indent="-330200" algn="just" rtl="0">
              <a:spcBef>
                <a:spcPts val="0"/>
              </a:spcBef>
              <a:spcAft>
                <a:spcPts val="0"/>
              </a:spcAft>
              <a:buSzPts val="1600"/>
              <a:buAutoNum type="alphaLcPeriod"/>
            </a:pPr>
            <a:r>
              <a:rPr lang="en" sz="1600">
                <a:highlight>
                  <a:srgbClr val="FFFFFF"/>
                </a:highlight>
              </a:rPr>
              <a:t>Employment</a:t>
            </a:r>
            <a:endParaRPr sz="1600">
              <a:solidFill>
                <a:schemeClr val="dk1"/>
              </a:solidFill>
            </a:endParaRPr>
          </a:p>
          <a:p>
            <a:pPr marL="914400" lvl="0" indent="-330200" algn="just" rtl="0">
              <a:spcBef>
                <a:spcPts val="0"/>
              </a:spcBef>
              <a:spcAft>
                <a:spcPts val="0"/>
              </a:spcAft>
              <a:buSzPts val="1600"/>
              <a:buAutoNum type="alphaLcPeriod"/>
            </a:pPr>
            <a:r>
              <a:rPr lang="en" sz="1600">
                <a:highlight>
                  <a:srgbClr val="FFFFFF"/>
                </a:highlight>
              </a:rPr>
              <a:t>Income</a:t>
            </a:r>
            <a:endParaRPr sz="1600">
              <a:solidFill>
                <a:schemeClr val="dk1"/>
              </a:solidFill>
            </a:endParaRPr>
          </a:p>
          <a:p>
            <a:pPr marL="914400" lvl="0" indent="-330200" algn="just" rtl="0">
              <a:spcBef>
                <a:spcPts val="0"/>
              </a:spcBef>
              <a:spcAft>
                <a:spcPts val="0"/>
              </a:spcAft>
              <a:buSzPts val="1600"/>
              <a:buAutoNum type="alphaLcPeriod"/>
            </a:pPr>
            <a:r>
              <a:rPr lang="en" sz="1600">
                <a:highlight>
                  <a:srgbClr val="FFFFFF"/>
                </a:highlight>
              </a:rPr>
              <a:t>Designated Green Belt Land</a:t>
            </a:r>
            <a:endParaRPr sz="1600">
              <a:solidFill>
                <a:schemeClr val="dk1"/>
              </a:solidFill>
            </a:endParaRPr>
          </a:p>
          <a:p>
            <a:pPr marL="914400" lvl="0" indent="-330200" algn="just" rtl="0">
              <a:spcBef>
                <a:spcPts val="0"/>
              </a:spcBef>
              <a:spcAft>
                <a:spcPts val="0"/>
              </a:spcAft>
              <a:buSzPts val="1600"/>
              <a:buAutoNum type="alphaLcPeriod"/>
            </a:pPr>
            <a:r>
              <a:rPr lang="en" sz="1600">
                <a:highlight>
                  <a:srgbClr val="FFFFFF"/>
                </a:highlight>
              </a:rPr>
              <a:t>Educational Qualification</a:t>
            </a:r>
            <a:endParaRPr sz="1600">
              <a:solidFill>
                <a:schemeClr val="dk1"/>
              </a:solidFill>
            </a:endParaRPr>
          </a:p>
          <a:p>
            <a:pPr marL="457200" lvl="0" indent="0" algn="l" rtl="0">
              <a:lnSpc>
                <a:spcPct val="115000"/>
              </a:lnSpc>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  3.     Exploratory Data Analysis to find preliminary observations	</a:t>
            </a:r>
            <a:endParaRPr sz="1600">
              <a:solidFill>
                <a:schemeClr val="dk1"/>
              </a:solidFill>
            </a:endParaRPr>
          </a:p>
          <a:p>
            <a:pPr marL="0" lvl="0" indent="0" algn="l" rtl="0">
              <a:spcBef>
                <a:spcPts val="0"/>
              </a:spcBef>
              <a:spcAft>
                <a:spcPts val="0"/>
              </a:spcAft>
              <a:buNone/>
            </a:pPr>
            <a:r>
              <a:rPr lang="en" sz="1600">
                <a:solidFill>
                  <a:schemeClr val="dk1"/>
                </a:solidFill>
              </a:rPr>
              <a:t>  4.     Regression analysis</a:t>
            </a:r>
            <a:endParaRPr sz="1600">
              <a:solidFill>
                <a:schemeClr val="dk1"/>
              </a:solidFill>
            </a:endParaRPr>
          </a:p>
          <a:p>
            <a:pPr marL="0" lvl="0" indent="0" algn="l" rtl="0">
              <a:spcBef>
                <a:spcPts val="0"/>
              </a:spcBef>
              <a:spcAft>
                <a:spcPts val="0"/>
              </a:spcAft>
              <a:buNone/>
            </a:pPr>
            <a:r>
              <a:rPr lang="en" sz="1600">
                <a:solidFill>
                  <a:schemeClr val="dk1"/>
                </a:solidFill>
              </a:rPr>
              <a:t>  5.     Test for correlations, hypothesis testing and visualization</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0" algn="just" rtl="0">
              <a:spcBef>
                <a:spcPts val="0"/>
              </a:spcBef>
              <a:spcAft>
                <a:spcPts val="0"/>
              </a:spcAft>
              <a:buNone/>
            </a:pPr>
            <a:endParaRPr>
              <a:highlight>
                <a:srgbClr val="FFFFFF"/>
              </a:highlight>
            </a:endParaRPr>
          </a:p>
        </p:txBody>
      </p:sp>
      <p:pic>
        <p:nvPicPr>
          <p:cNvPr id="125" name="Google Shape;125;p21"/>
          <p:cNvPicPr preferRelativeResize="0"/>
          <p:nvPr/>
        </p:nvPicPr>
        <p:blipFill>
          <a:blip r:embed="rId3">
            <a:alphaModFix/>
          </a:blip>
          <a:stretch>
            <a:fillRect/>
          </a:stretch>
        </p:blipFill>
        <p:spPr>
          <a:xfrm>
            <a:off x="8362950" y="0"/>
            <a:ext cx="781049" cy="781049"/>
          </a:xfrm>
          <a:prstGeom prst="rect">
            <a:avLst/>
          </a:prstGeom>
          <a:noFill/>
          <a:ln>
            <a:noFill/>
          </a:ln>
        </p:spPr>
      </p:pic>
      <p:cxnSp>
        <p:nvCxnSpPr>
          <p:cNvPr id="126" name="Google Shape;126;p21"/>
          <p:cNvCxnSpPr/>
          <p:nvPr/>
        </p:nvCxnSpPr>
        <p:spPr>
          <a:xfrm>
            <a:off x="285750" y="333375"/>
            <a:ext cx="2400" cy="303900"/>
          </a:xfrm>
          <a:prstGeom prst="straightConnector1">
            <a:avLst/>
          </a:prstGeom>
          <a:noFill/>
          <a:ln w="19050" cap="flat" cmpd="sng">
            <a:solidFill>
              <a:srgbClr val="000000"/>
            </a:solidFill>
            <a:prstDash val="solid"/>
            <a:round/>
            <a:headEnd type="none" w="med" len="med"/>
            <a:tailEnd type="none" w="med" len="med"/>
          </a:ln>
        </p:spPr>
      </p:cxnSp>
      <p:sp>
        <p:nvSpPr>
          <p:cNvPr id="127" name="Google Shape;127;p21"/>
          <p:cNvSpPr txBox="1"/>
          <p:nvPr/>
        </p:nvSpPr>
        <p:spPr>
          <a:xfrm>
            <a:off x="323850" y="228625"/>
            <a:ext cx="26124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t>Data and Method</a:t>
            </a: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Words>
  <Application>Microsoft Macintosh PowerPoint</Application>
  <PresentationFormat>On-screen Show (16:9)</PresentationFormat>
  <Paragraphs>64</Paragraphs>
  <Slides>10</Slides>
  <Notes>10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Spectral</vt:lpstr>
      <vt:lpstr>Simple Light</vt:lpstr>
      <vt:lpstr>Sensitivity to Noise Nuisance in London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Sensitivity to Noise Nuisance in London</dc:title>
  <cp:lastModifiedBy>Pratik Watwani</cp:lastModifiedBy>
  <cp:revision>1</cp:revision>
  <dcterms:modified xsi:type="dcterms:W3CDTF">2020-05-23T06:21:12Z</dcterms:modified>
</cp:coreProperties>
</file>