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325" r:id="rId5"/>
    <p:sldId id="327" r:id="rId6"/>
    <p:sldId id="326" r:id="rId7"/>
    <p:sldId id="340" r:id="rId8"/>
    <p:sldId id="330" r:id="rId9"/>
    <p:sldId id="331" r:id="rId10"/>
    <p:sldId id="338" r:id="rId11"/>
    <p:sldId id="337" r:id="rId12"/>
    <p:sldId id="341" r:id="rId13"/>
    <p:sldId id="336" r:id="rId14"/>
    <p:sldId id="342" r:id="rId15"/>
    <p:sldId id="343" r:id="rId16"/>
    <p:sldId id="344" r:id="rId17"/>
    <p:sldId id="345" r:id="rId18"/>
    <p:sldId id="346" r:id="rId19"/>
    <p:sldId id="347" r:id="rId20"/>
    <p:sldId id="348" r:id="rId21"/>
    <p:sldId id="349" r:id="rId22"/>
    <p:sldId id="350" r:id="rId23"/>
    <p:sldId id="33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05" autoAdjust="0"/>
  </p:normalViewPr>
  <p:slideViewPr>
    <p:cSldViewPr snapToGrid="0">
      <p:cViewPr varScale="1">
        <p:scale>
          <a:sx n="91" d="100"/>
          <a:sy n="91" d="100"/>
        </p:scale>
        <p:origin x="682" y="5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8/21/2023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8/21/2023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akeradvisor.com/tools/esp8266-esp-12e-nodemcu-wi-fi-development-board/" TargetMode="External"/><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comptia.org/blog/top-paying-it-certifications" TargetMode="External"/><Relationship Id="rId2" Type="http://schemas.openxmlformats.org/officeDocument/2006/relationships/hyperlink" Target="https://www.comptia.org/content/guides/what-is-a-local-area-network" TargetMode="Externa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fewire.com/what-is-a-node-4155598" TargetMode="External"/><Relationship Id="rId2" Type="http://schemas.openxmlformats.org/officeDocument/2006/relationships/hyperlink" Target="https://www.lifewire.com/what-is-a-modem-817861" TargetMode="Externa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gitlab.com/painlessMesh/painlessMesh" TargetMode="Externa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1318260"/>
            <a:ext cx="10515600" cy="2971800"/>
          </a:xfrm>
        </p:spPr>
        <p:txBody>
          <a:bodyPr/>
          <a:lstStyle/>
          <a:p>
            <a:r>
              <a:rPr lang="en-US" dirty="0"/>
              <a:t>Wireless mesh networking</a:t>
            </a:r>
            <a:br>
              <a:rPr lang="en-US" dirty="0"/>
            </a:br>
            <a:r>
              <a:rPr lang="en-US" dirty="0"/>
              <a:t>using esp8266</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295400" y="5554980"/>
            <a:ext cx="9593580" cy="845820"/>
          </a:xfrm>
        </p:spPr>
        <p:txBody>
          <a:bodyPr/>
          <a:lstStyle/>
          <a:p>
            <a:r>
              <a:rPr lang="en-US" dirty="0"/>
              <a:t>By </a:t>
            </a:r>
            <a:r>
              <a:rPr lang="en-US" dirty="0" smtClean="0"/>
              <a:t>sankhadip Paul</a:t>
            </a:r>
            <a:endParaRPr lang="en-US" dirty="0"/>
          </a:p>
        </p:txBody>
      </p:sp>
      <p:pic>
        <p:nvPicPr>
          <p:cNvPr id="7" name="Picture 6"/>
          <p:cNvPicPr>
            <a:picLocks noChangeAspect="1"/>
          </p:cNvPicPr>
          <p:nvPr/>
        </p:nvPicPr>
        <p:blipFill>
          <a:blip r:embed="rId2"/>
          <a:stretch>
            <a:fillRect/>
          </a:stretch>
        </p:blipFill>
        <p:spPr>
          <a:xfrm>
            <a:off x="5810912" y="3909060"/>
            <a:ext cx="4331308" cy="2561220"/>
          </a:xfrm>
          <a:prstGeom prst="rect">
            <a:avLst/>
          </a:prstGeom>
        </p:spPr>
      </p:pic>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descr="White DNA structure">
            <a:extLst>
              <a:ext uri="{FF2B5EF4-FFF2-40B4-BE49-F238E27FC236}">
                <a16:creationId xmlns:a16="http://schemas.microsoft.com/office/drawing/2014/main" id="{F90B3248-E185-8C9D-93CE-A79DE50A6F3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a:xfrm>
            <a:off x="1298448" y="609600"/>
            <a:ext cx="10071448" cy="717176"/>
          </a:xfrm>
        </p:spPr>
        <p:txBody>
          <a:bodyPr/>
          <a:lstStyle/>
          <a:p>
            <a:r>
              <a:rPr lang="en-IN" sz="3600" b="1" i="0" dirty="0">
                <a:solidFill>
                  <a:srgbClr val="3A3A3A"/>
                </a:solidFill>
                <a:effectLst/>
                <a:latin typeface="Helvetica" panose="020B0604020202020204" pitchFamily="34" charset="0"/>
              </a:rPr>
              <a:t>ESP-MESH(Broadcast messages)</a:t>
            </a:r>
            <a:r>
              <a:rPr lang="en-IN" b="1" i="0" dirty="0">
                <a:solidFill>
                  <a:srgbClr val="3A3A3A"/>
                </a:solidFill>
                <a:effectLst/>
                <a:latin typeface="Helvetica" panose="020B0604020202020204" pitchFamily="34" charset="0"/>
              </a:rPr>
              <a:t/>
            </a:r>
            <a:br>
              <a:rPr lang="en-IN" b="1" i="0" dirty="0">
                <a:solidFill>
                  <a:srgbClr val="3A3A3A"/>
                </a:solidFill>
                <a:effectLst/>
                <a:latin typeface="Helvetica" panose="020B0604020202020204" pitchFamily="34" charset="0"/>
              </a:rPr>
            </a:br>
            <a:endParaRPr lang="en-IN" b="1" i="0" dirty="0">
              <a:solidFill>
                <a:srgbClr val="3A3A3A"/>
              </a:solidFill>
              <a:effectLst/>
              <a:latin typeface="Helvetica" panose="020B0604020202020204" pitchFamily="34" charset="0"/>
            </a:endParaRP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10</a:t>
            </a:fld>
            <a:endParaRPr lang="en-US" dirty="0"/>
          </a:p>
        </p:txBody>
      </p:sp>
      <p:sp>
        <p:nvSpPr>
          <p:cNvPr id="4" name="Text Placeholder 3">
            <a:extLst>
              <a:ext uri="{FF2B5EF4-FFF2-40B4-BE49-F238E27FC236}">
                <a16:creationId xmlns:a16="http://schemas.microsoft.com/office/drawing/2014/main" id="{DB4489FD-4F12-40A7-1EA9-79A941933E98}"/>
              </a:ext>
            </a:extLst>
          </p:cNvPr>
          <p:cNvSpPr>
            <a:spLocks noGrp="1"/>
          </p:cNvSpPr>
          <p:nvPr>
            <p:ph type="body" idx="1"/>
          </p:nvPr>
        </p:nvSpPr>
        <p:spPr>
          <a:xfrm>
            <a:off x="920496" y="1257300"/>
            <a:ext cx="4832121" cy="5351844"/>
          </a:xfrm>
        </p:spPr>
        <p:txBody>
          <a:bodyPr/>
          <a:lstStyle/>
          <a:p>
            <a:r>
              <a:rPr lang="en-US" dirty="0"/>
              <a:t>To get started</a:t>
            </a:r>
          </a:p>
        </p:txBody>
      </p:sp>
      <p:sp>
        <p:nvSpPr>
          <p:cNvPr id="5" name="Content Placeholder 4">
            <a:extLst>
              <a:ext uri="{FF2B5EF4-FFF2-40B4-BE49-F238E27FC236}">
                <a16:creationId xmlns:a16="http://schemas.microsoft.com/office/drawing/2014/main" id="{9BCDA136-13F8-70CB-CDA2-02260A2D2D59}"/>
              </a:ext>
            </a:extLst>
          </p:cNvPr>
          <p:cNvSpPr>
            <a:spLocks noGrp="1"/>
          </p:cNvSpPr>
          <p:nvPr>
            <p:ph sz="half" idx="2"/>
          </p:nvPr>
        </p:nvSpPr>
        <p:spPr>
          <a:xfrm>
            <a:off x="1149095" y="2209800"/>
            <a:ext cx="4340325" cy="4520183"/>
          </a:xfrm>
        </p:spPr>
        <p:txBody>
          <a:bodyPr/>
          <a:lstStyle/>
          <a:p>
            <a:r>
              <a:rPr lang="en-US" sz="2800" b="0" i="0" dirty="0">
                <a:solidFill>
                  <a:srgbClr val="3A3A3A"/>
                </a:solidFill>
                <a:effectLst/>
                <a:latin typeface="Helvetica" panose="020B0604020202020204" pitchFamily="34" charset="0"/>
              </a:rPr>
              <a:t>Our experiment creates a mesh network in which all boards broadcast messages to all the other boards.</a:t>
            </a:r>
            <a:endParaRPr lang="en-US" sz="2800" dirty="0"/>
          </a:p>
        </p:txBody>
      </p:sp>
      <p:sp>
        <p:nvSpPr>
          <p:cNvPr id="6" name="Text Placeholder 5">
            <a:extLst>
              <a:ext uri="{FF2B5EF4-FFF2-40B4-BE49-F238E27FC236}">
                <a16:creationId xmlns:a16="http://schemas.microsoft.com/office/drawing/2014/main" id="{16743F76-FD81-DAAA-A5BA-6E77D3B83F8A}"/>
              </a:ext>
            </a:extLst>
          </p:cNvPr>
          <p:cNvSpPr>
            <a:spLocks noGrp="1"/>
          </p:cNvSpPr>
          <p:nvPr>
            <p:ph type="body" sz="quarter" idx="3"/>
          </p:nvPr>
        </p:nvSpPr>
        <p:spPr>
          <a:xfrm>
            <a:off x="6130569" y="1257300"/>
            <a:ext cx="5070775" cy="5600700"/>
          </a:xfrm>
        </p:spPr>
        <p:txBody>
          <a:bodyPr/>
          <a:lstStyle/>
          <a:p>
            <a:r>
              <a:rPr lang="en-US" dirty="0"/>
              <a:t>Esp8266 </a:t>
            </a:r>
          </a:p>
        </p:txBody>
      </p:sp>
      <p:sp>
        <p:nvSpPr>
          <p:cNvPr id="7" name="Content Placeholder 6">
            <a:extLst>
              <a:ext uri="{FF2B5EF4-FFF2-40B4-BE49-F238E27FC236}">
                <a16:creationId xmlns:a16="http://schemas.microsoft.com/office/drawing/2014/main" id="{2455F573-DF2A-FE60-2B86-5E131463642E}"/>
              </a:ext>
            </a:extLst>
          </p:cNvPr>
          <p:cNvSpPr>
            <a:spLocks noGrp="1"/>
          </p:cNvSpPr>
          <p:nvPr>
            <p:ph sz="quarter" idx="4"/>
          </p:nvPr>
        </p:nvSpPr>
        <p:spPr>
          <a:xfrm>
            <a:off x="6256020" y="1974476"/>
            <a:ext cx="4607052" cy="4170292"/>
          </a:xfrm>
        </p:spPr>
        <p:txBody>
          <a:bodyPr/>
          <a:lstStyle/>
          <a:p>
            <a:r>
              <a:rPr lang="en-US" sz="2800" b="0" i="0" dirty="0">
                <a:solidFill>
                  <a:srgbClr val="3A3A3A"/>
                </a:solidFill>
                <a:effectLst/>
                <a:latin typeface="Helvetica" panose="020B0604020202020204" pitchFamily="34" charset="0"/>
              </a:rPr>
              <a:t>We’ve </a:t>
            </a:r>
            <a:r>
              <a:rPr lang="en-US" sz="2800" b="0" i="0">
                <a:solidFill>
                  <a:srgbClr val="3A3A3A"/>
                </a:solidFill>
                <a:effectLst/>
                <a:latin typeface="Helvetica" panose="020B0604020202020204" pitchFamily="34" charset="0"/>
              </a:rPr>
              <a:t>experimented </a:t>
            </a:r>
            <a:r>
              <a:rPr lang="en-US" sz="2800" b="0" i="0" smtClean="0">
                <a:solidFill>
                  <a:srgbClr val="3A3A3A"/>
                </a:solidFill>
                <a:effectLst/>
                <a:latin typeface="Helvetica" panose="020B0604020202020204" pitchFamily="34" charset="0"/>
              </a:rPr>
              <a:t>with </a:t>
            </a:r>
            <a:r>
              <a:rPr lang="en-US" sz="2800" b="0" i="0" dirty="0">
                <a:solidFill>
                  <a:srgbClr val="3A3A3A"/>
                </a:solidFill>
                <a:effectLst/>
                <a:latin typeface="Helvetica" panose="020B0604020202020204" pitchFamily="34" charset="0"/>
              </a:rPr>
              <a:t>four boards (</a:t>
            </a:r>
            <a:r>
              <a:rPr lang="en-US" sz="2800" dirty="0">
                <a:solidFill>
                  <a:srgbClr val="3A3A3A"/>
                </a:solidFill>
                <a:latin typeface="Helvetica" panose="020B0604020202020204" pitchFamily="34" charset="0"/>
              </a:rPr>
              <a:t>Four </a:t>
            </a:r>
            <a:r>
              <a:rPr lang="en-US" sz="2800" b="0" i="0" u="none" strike="noStrike" dirty="0">
                <a:solidFill>
                  <a:srgbClr val="1B78E2"/>
                </a:solidFill>
                <a:effectLst/>
                <a:latin typeface="Helvetica" panose="020B0604020202020204" pitchFamily="34" charset="0"/>
                <a:hlinkClick r:id="rId3"/>
              </a:rPr>
              <a:t>ESP8266</a:t>
            </a:r>
            <a:r>
              <a:rPr lang="en-US" sz="2800" b="0" i="0" dirty="0">
                <a:solidFill>
                  <a:srgbClr val="3A3A3A"/>
                </a:solidFill>
                <a:effectLst/>
                <a:latin typeface="Helvetica" panose="020B0604020202020204" pitchFamily="34" charset="0"/>
              </a:rPr>
              <a:t>). You can add or remove boards. The code is compatible with </a:t>
            </a:r>
            <a:r>
              <a:rPr lang="en-US" sz="2800" dirty="0">
                <a:solidFill>
                  <a:srgbClr val="3A3A3A"/>
                </a:solidFill>
                <a:latin typeface="Helvetica" panose="020B0604020202020204" pitchFamily="34" charset="0"/>
              </a:rPr>
              <a:t>all</a:t>
            </a:r>
            <a:r>
              <a:rPr lang="en-US" sz="2800" b="0" i="0" dirty="0">
                <a:solidFill>
                  <a:srgbClr val="3A3A3A"/>
                </a:solidFill>
                <a:effectLst/>
                <a:latin typeface="Helvetica" panose="020B0604020202020204" pitchFamily="34" charset="0"/>
              </a:rPr>
              <a:t> the boards.</a:t>
            </a:r>
            <a:endParaRPr lang="en-US" sz="2800" dirty="0"/>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xmlns=""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a:xfrm rot="16200000">
            <a:off x="-242952" y="1451496"/>
            <a:ext cx="1784352" cy="189457"/>
          </a:xfrm>
        </p:spPr>
        <p:txBody>
          <a:bodyPr/>
          <a:lstStyle/>
          <a:p>
            <a:r>
              <a:rPr lang="en-US" dirty="0"/>
              <a:t>Esp mesh</a:t>
            </a:r>
          </a:p>
        </p:txBody>
      </p:sp>
    </p:spTree>
    <p:extLst>
      <p:ext uri="{BB962C8B-B14F-4D97-AF65-F5344CB8AC3E}">
        <p14:creationId xmlns:p14="http://schemas.microsoft.com/office/powerpoint/2010/main" val="249995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descr="White DNA structure">
            <a:extLst>
              <a:ext uri="{FF2B5EF4-FFF2-40B4-BE49-F238E27FC236}">
                <a16:creationId xmlns:a16="http://schemas.microsoft.com/office/drawing/2014/main" id="{F90B3248-E185-8C9D-93CE-A79DE50A6F3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649224" y="171450"/>
            <a:ext cx="6370139" cy="6858000"/>
          </a:xfrm>
        </p:spPr>
      </p:pic>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a:xfrm>
            <a:off x="1298448" y="609600"/>
            <a:ext cx="10071448" cy="717176"/>
          </a:xfrm>
        </p:spPr>
        <p:txBody>
          <a:bodyPr/>
          <a:lstStyle/>
          <a:p>
            <a:r>
              <a:rPr lang="en-IN" sz="3600" b="1" i="0" dirty="0">
                <a:solidFill>
                  <a:srgbClr val="3A3A3A"/>
                </a:solidFill>
                <a:effectLst/>
                <a:latin typeface="Helvetica" panose="020B0604020202020204" pitchFamily="34" charset="0"/>
              </a:rPr>
              <a:t>ESP-MESH(Broadcast messages)</a:t>
            </a:r>
            <a:r>
              <a:rPr lang="en-IN" b="1" i="0" dirty="0">
                <a:solidFill>
                  <a:srgbClr val="3A3A3A"/>
                </a:solidFill>
                <a:effectLst/>
                <a:latin typeface="Helvetica" panose="020B0604020202020204" pitchFamily="34" charset="0"/>
              </a:rPr>
              <a:t/>
            </a:r>
            <a:br>
              <a:rPr lang="en-IN" b="1" i="0" dirty="0">
                <a:solidFill>
                  <a:srgbClr val="3A3A3A"/>
                </a:solidFill>
                <a:effectLst/>
                <a:latin typeface="Helvetica" panose="020B0604020202020204" pitchFamily="34" charset="0"/>
              </a:rPr>
            </a:br>
            <a:endParaRPr lang="en-IN" b="1" i="0" dirty="0">
              <a:solidFill>
                <a:srgbClr val="3A3A3A"/>
              </a:solidFill>
              <a:effectLst/>
              <a:latin typeface="Helvetica" panose="020B0604020202020204" pitchFamily="34" charset="0"/>
            </a:endParaRPr>
          </a:p>
        </p:txBody>
      </p:sp>
      <p:sp>
        <p:nvSpPr>
          <p:cNvPr id="8" name="Slide Number Placeholder 7">
            <a:extLst>
              <a:ext uri="{FF2B5EF4-FFF2-40B4-BE49-F238E27FC236}">
                <a16:creationId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11</a:t>
            </a:fld>
            <a:endParaRPr lang="en-US" dirty="0"/>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xmlns=""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074" name="Picture 2" descr="ESP-MESH painlessMesh basic example ESP32 ESP8266">
            <a:extLst>
              <a:ext uri="{FF2B5EF4-FFF2-40B4-BE49-F238E27FC236}">
                <a16:creationId xmlns:a16="http://schemas.microsoft.com/office/drawing/2014/main" id="{388E5E0E-FB07-C895-4576-C092E75FD0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473" y="1409700"/>
            <a:ext cx="8690441" cy="5089712"/>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a:xfrm rot="16200000">
            <a:off x="-242952" y="1459734"/>
            <a:ext cx="1784352" cy="189457"/>
          </a:xfrm>
        </p:spPr>
        <p:txBody>
          <a:bodyPr/>
          <a:lstStyle/>
          <a:p>
            <a:r>
              <a:rPr lang="en-US" dirty="0"/>
              <a:t>Esp mesh</a:t>
            </a:r>
          </a:p>
        </p:txBody>
      </p:sp>
    </p:spTree>
    <p:extLst>
      <p:ext uri="{BB962C8B-B14F-4D97-AF65-F5344CB8AC3E}">
        <p14:creationId xmlns:p14="http://schemas.microsoft.com/office/powerpoint/2010/main" val="2481879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8447" y="609599"/>
            <a:ext cx="7886741" cy="675503"/>
          </a:xfrm>
        </p:spPr>
        <p:txBody>
          <a:bodyPr/>
          <a:lstStyle/>
          <a:p>
            <a:r>
              <a:rPr lang="en-IN" dirty="0"/>
              <a:t>Code and outputs</a:t>
            </a:r>
          </a:p>
        </p:txBody>
      </p:sp>
      <p:sp>
        <p:nvSpPr>
          <p:cNvPr id="8" name="Slide Number Placeholder 7"/>
          <p:cNvSpPr>
            <a:spLocks noGrp="1"/>
          </p:cNvSpPr>
          <p:nvPr>
            <p:ph type="sldNum" sz="quarter" idx="11"/>
          </p:nvPr>
        </p:nvSpPr>
        <p:spPr/>
        <p:txBody>
          <a:bodyPr/>
          <a:lstStyle/>
          <a:p>
            <a:fld id="{75DF2D63-3FF5-D547-96B9-BE9CCD1ABA58}" type="slidenum">
              <a:rPr lang="en-US" smtClean="0"/>
              <a:t>12</a:t>
            </a:fld>
            <a:endParaRPr lang="en-US" dirty="0"/>
          </a:p>
        </p:txBody>
      </p:sp>
      <p:sp>
        <p:nvSpPr>
          <p:cNvPr id="12" name="TextBox 11">
            <a:extLst>
              <a:ext uri="{FF2B5EF4-FFF2-40B4-BE49-F238E27FC236}">
                <a16:creationId xmlns:a16="http://schemas.microsoft.com/office/drawing/2014/main" id="{27FA4560-9821-8A94-B90F-43832695C020}"/>
              </a:ext>
            </a:extLst>
          </p:cNvPr>
          <p:cNvSpPr txBox="1"/>
          <p:nvPr/>
        </p:nvSpPr>
        <p:spPr>
          <a:xfrm>
            <a:off x="1004047" y="1721747"/>
            <a:ext cx="6096000" cy="3970318"/>
          </a:xfrm>
          <a:prstGeom prst="rect">
            <a:avLst/>
          </a:prstGeom>
          <a:noFill/>
        </p:spPr>
        <p:txBody>
          <a:bodyPr wrap="square">
            <a:spAutoFit/>
          </a:bodyPr>
          <a:lstStyle/>
          <a:p>
            <a:r>
              <a:rPr lang="en-IN" dirty="0"/>
              <a:t>#include "</a:t>
            </a:r>
            <a:r>
              <a:rPr lang="en-IN" dirty="0" err="1"/>
              <a:t>painlessMesh.h</a:t>
            </a:r>
            <a:r>
              <a:rPr lang="en-IN" dirty="0"/>
              <a:t>"</a:t>
            </a:r>
          </a:p>
          <a:p>
            <a:endParaRPr lang="en-IN" dirty="0"/>
          </a:p>
          <a:p>
            <a:r>
              <a:rPr lang="en-IN" dirty="0"/>
              <a:t>#define   MESH_PREFIX     "</a:t>
            </a:r>
            <a:r>
              <a:rPr lang="en-IN" dirty="0" err="1"/>
              <a:t>whateverYouLike</a:t>
            </a:r>
            <a:r>
              <a:rPr lang="en-IN" dirty="0"/>
              <a:t>"</a:t>
            </a:r>
          </a:p>
          <a:p>
            <a:r>
              <a:rPr lang="en-IN" dirty="0"/>
              <a:t>#define   MESH_PASSWORD   "</a:t>
            </a:r>
            <a:r>
              <a:rPr lang="en-IN" dirty="0" err="1"/>
              <a:t>somethingSneaky</a:t>
            </a:r>
            <a:r>
              <a:rPr lang="en-IN" dirty="0"/>
              <a:t>"</a:t>
            </a:r>
          </a:p>
          <a:p>
            <a:r>
              <a:rPr lang="en-IN" dirty="0"/>
              <a:t>#define   MESH_PORT       5555</a:t>
            </a:r>
          </a:p>
          <a:p>
            <a:endParaRPr lang="en-IN" dirty="0"/>
          </a:p>
          <a:p>
            <a:r>
              <a:rPr lang="en-IN" dirty="0"/>
              <a:t>Scheduler </a:t>
            </a:r>
            <a:r>
              <a:rPr lang="en-IN" dirty="0" err="1"/>
              <a:t>userScheduler</a:t>
            </a:r>
            <a:r>
              <a:rPr lang="en-IN" dirty="0"/>
              <a:t>; // to control your personal task</a:t>
            </a:r>
          </a:p>
          <a:p>
            <a:r>
              <a:rPr lang="en-IN" dirty="0" err="1"/>
              <a:t>painlessMesh</a:t>
            </a:r>
            <a:r>
              <a:rPr lang="en-IN" dirty="0"/>
              <a:t>  mesh;</a:t>
            </a:r>
          </a:p>
          <a:p>
            <a:endParaRPr lang="en-IN" dirty="0"/>
          </a:p>
          <a:p>
            <a:r>
              <a:rPr lang="en-IN" dirty="0"/>
              <a:t>// User stub</a:t>
            </a:r>
          </a:p>
          <a:p>
            <a:r>
              <a:rPr lang="en-IN" dirty="0"/>
              <a:t>void </a:t>
            </a:r>
            <a:r>
              <a:rPr lang="en-IN" dirty="0" err="1"/>
              <a:t>sendMessage</a:t>
            </a:r>
            <a:r>
              <a:rPr lang="en-IN" dirty="0"/>
              <a:t>() ; // Prototype so </a:t>
            </a:r>
            <a:r>
              <a:rPr lang="en-IN" dirty="0" err="1"/>
              <a:t>PlatformIO</a:t>
            </a:r>
            <a:r>
              <a:rPr lang="en-IN" dirty="0"/>
              <a:t> doesn't complain</a:t>
            </a:r>
          </a:p>
          <a:p>
            <a:endParaRPr lang="en-IN" dirty="0"/>
          </a:p>
          <a:p>
            <a:r>
              <a:rPr lang="en-IN" dirty="0"/>
              <a:t>Task </a:t>
            </a:r>
            <a:r>
              <a:rPr lang="en-IN" dirty="0" err="1"/>
              <a:t>taskSendMessage</a:t>
            </a:r>
            <a:r>
              <a:rPr lang="en-IN" dirty="0"/>
              <a:t>( TASK_SECOND * 1 , TASK_FOREVER, &amp;</a:t>
            </a:r>
            <a:r>
              <a:rPr lang="en-IN" dirty="0" err="1"/>
              <a:t>sendMessage</a:t>
            </a:r>
            <a:r>
              <a:rPr lang="en-IN" dirty="0"/>
              <a:t> );</a:t>
            </a:r>
          </a:p>
        </p:txBody>
      </p:sp>
      <p:sp>
        <p:nvSpPr>
          <p:cNvPr id="6"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a:xfrm rot="16200000">
            <a:off x="-242952" y="1451496"/>
            <a:ext cx="1784352" cy="189457"/>
          </a:xfrm>
        </p:spPr>
        <p:txBody>
          <a:bodyPr/>
          <a:lstStyle/>
          <a:p>
            <a:r>
              <a:rPr lang="en-US" dirty="0"/>
              <a:t>Esp mesh</a:t>
            </a:r>
          </a:p>
        </p:txBody>
      </p:sp>
    </p:spTree>
    <p:extLst>
      <p:ext uri="{BB962C8B-B14F-4D97-AF65-F5344CB8AC3E}">
        <p14:creationId xmlns:p14="http://schemas.microsoft.com/office/powerpoint/2010/main" val="2395210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8447" y="609599"/>
            <a:ext cx="7886741" cy="675503"/>
          </a:xfrm>
        </p:spPr>
        <p:txBody>
          <a:bodyPr/>
          <a:lstStyle/>
          <a:p>
            <a:r>
              <a:rPr lang="en-IN" dirty="0"/>
              <a:t>Code and outputs</a:t>
            </a:r>
          </a:p>
        </p:txBody>
      </p:sp>
      <p:sp>
        <p:nvSpPr>
          <p:cNvPr id="8" name="Slide Number Placeholder 7"/>
          <p:cNvSpPr>
            <a:spLocks noGrp="1"/>
          </p:cNvSpPr>
          <p:nvPr>
            <p:ph type="sldNum" sz="quarter" idx="11"/>
          </p:nvPr>
        </p:nvSpPr>
        <p:spPr/>
        <p:txBody>
          <a:bodyPr/>
          <a:lstStyle/>
          <a:p>
            <a:fld id="{75DF2D63-3FF5-D547-96B9-BE9CCD1ABA58}" type="slidenum">
              <a:rPr lang="en-US" smtClean="0"/>
              <a:t>13</a:t>
            </a:fld>
            <a:endParaRPr lang="en-US" dirty="0"/>
          </a:p>
        </p:txBody>
      </p:sp>
      <p:sp>
        <p:nvSpPr>
          <p:cNvPr id="12" name="TextBox 11">
            <a:extLst>
              <a:ext uri="{FF2B5EF4-FFF2-40B4-BE49-F238E27FC236}">
                <a16:creationId xmlns:a16="http://schemas.microsoft.com/office/drawing/2014/main" id="{27FA4560-9821-8A94-B90F-43832695C020}"/>
              </a:ext>
            </a:extLst>
          </p:cNvPr>
          <p:cNvSpPr txBox="1"/>
          <p:nvPr/>
        </p:nvSpPr>
        <p:spPr>
          <a:xfrm>
            <a:off x="1004047" y="1721747"/>
            <a:ext cx="6096000" cy="5078313"/>
          </a:xfrm>
          <a:prstGeom prst="rect">
            <a:avLst/>
          </a:prstGeom>
          <a:noFill/>
        </p:spPr>
        <p:txBody>
          <a:bodyPr wrap="square">
            <a:spAutoFit/>
          </a:bodyPr>
          <a:lstStyle/>
          <a:p>
            <a:r>
              <a:rPr lang="en-IN" dirty="0"/>
              <a:t>void </a:t>
            </a:r>
            <a:r>
              <a:rPr lang="en-IN" dirty="0" err="1"/>
              <a:t>sendMessage</a:t>
            </a:r>
            <a:r>
              <a:rPr lang="en-IN" dirty="0"/>
              <a:t>() {</a:t>
            </a:r>
          </a:p>
          <a:p>
            <a:r>
              <a:rPr lang="en-IN" dirty="0"/>
              <a:t>  String </a:t>
            </a:r>
            <a:r>
              <a:rPr lang="en-IN" dirty="0" err="1"/>
              <a:t>msg</a:t>
            </a:r>
            <a:r>
              <a:rPr lang="en-IN" dirty="0"/>
              <a:t> = "Hello from node </a:t>
            </a:r>
            <a:r>
              <a:rPr lang="en-IN" dirty="0" smtClean="0"/>
              <a:t>… </a:t>
            </a:r>
            <a:r>
              <a:rPr lang="en-IN" dirty="0"/>
              <a:t>";</a:t>
            </a:r>
          </a:p>
          <a:p>
            <a:r>
              <a:rPr lang="en-IN" dirty="0"/>
              <a:t>  </a:t>
            </a:r>
            <a:r>
              <a:rPr lang="en-IN" dirty="0" err="1"/>
              <a:t>msg</a:t>
            </a:r>
            <a:r>
              <a:rPr lang="en-IN" dirty="0"/>
              <a:t> += </a:t>
            </a:r>
            <a:r>
              <a:rPr lang="en-IN" dirty="0" err="1"/>
              <a:t>mesh.getNodeId</a:t>
            </a:r>
            <a:r>
              <a:rPr lang="en-IN" dirty="0"/>
              <a:t>();</a:t>
            </a:r>
          </a:p>
          <a:p>
            <a:r>
              <a:rPr lang="en-IN" dirty="0"/>
              <a:t>  </a:t>
            </a:r>
            <a:r>
              <a:rPr lang="en-IN" dirty="0" err="1"/>
              <a:t>mesh.sendBroadcast</a:t>
            </a:r>
            <a:r>
              <a:rPr lang="en-IN" dirty="0"/>
              <a:t>( </a:t>
            </a:r>
            <a:r>
              <a:rPr lang="en-IN" dirty="0" err="1"/>
              <a:t>msg</a:t>
            </a:r>
            <a:r>
              <a:rPr lang="en-IN" dirty="0"/>
              <a:t> );</a:t>
            </a:r>
          </a:p>
          <a:p>
            <a:r>
              <a:rPr lang="en-IN" dirty="0"/>
              <a:t>  </a:t>
            </a:r>
            <a:r>
              <a:rPr lang="en-IN" dirty="0" err="1"/>
              <a:t>taskSendMessage.setInterval</a:t>
            </a:r>
            <a:r>
              <a:rPr lang="en-IN" dirty="0"/>
              <a:t>( random( TASK_SECOND * 1, TASK_SECOND * 5 ));</a:t>
            </a:r>
          </a:p>
          <a:p>
            <a:r>
              <a:rPr lang="en-IN" dirty="0"/>
              <a:t>}</a:t>
            </a:r>
          </a:p>
          <a:p>
            <a:endParaRPr lang="en-IN" dirty="0"/>
          </a:p>
          <a:p>
            <a:r>
              <a:rPr lang="en-IN" dirty="0"/>
              <a:t>// Needed for painless library</a:t>
            </a:r>
          </a:p>
          <a:p>
            <a:r>
              <a:rPr lang="en-IN" dirty="0"/>
              <a:t>void </a:t>
            </a:r>
            <a:r>
              <a:rPr lang="en-IN" dirty="0" err="1"/>
              <a:t>receivedCallback</a:t>
            </a:r>
            <a:r>
              <a:rPr lang="en-IN" dirty="0"/>
              <a:t>( uint32_t from, String &amp;</a:t>
            </a:r>
            <a:r>
              <a:rPr lang="en-IN" dirty="0" err="1"/>
              <a:t>msg</a:t>
            </a:r>
            <a:r>
              <a:rPr lang="en-IN" dirty="0"/>
              <a:t> ) {</a:t>
            </a:r>
          </a:p>
          <a:p>
            <a:r>
              <a:rPr lang="en-IN" dirty="0"/>
              <a:t>  </a:t>
            </a:r>
            <a:r>
              <a:rPr lang="en-IN" dirty="0" err="1"/>
              <a:t>Serial.printf</a:t>
            </a:r>
            <a:r>
              <a:rPr lang="en-IN" dirty="0"/>
              <a:t>("</a:t>
            </a:r>
            <a:r>
              <a:rPr lang="en-IN" dirty="0" err="1"/>
              <a:t>startHere</a:t>
            </a:r>
            <a:r>
              <a:rPr lang="en-IN" dirty="0"/>
              <a:t>: Received from %u </a:t>
            </a:r>
            <a:r>
              <a:rPr lang="en-IN" dirty="0" err="1"/>
              <a:t>msg</a:t>
            </a:r>
            <a:r>
              <a:rPr lang="en-IN" dirty="0"/>
              <a:t>=%s\n", from, </a:t>
            </a:r>
            <a:r>
              <a:rPr lang="en-IN" dirty="0" err="1"/>
              <a:t>msg.c_str</a:t>
            </a:r>
            <a:r>
              <a:rPr lang="en-IN" dirty="0"/>
              <a:t>());</a:t>
            </a:r>
          </a:p>
          <a:p>
            <a:r>
              <a:rPr lang="en-IN" dirty="0"/>
              <a:t>}</a:t>
            </a:r>
          </a:p>
          <a:p>
            <a:endParaRPr lang="en-IN" dirty="0"/>
          </a:p>
          <a:p>
            <a:r>
              <a:rPr lang="en-IN" dirty="0"/>
              <a:t>void </a:t>
            </a:r>
            <a:r>
              <a:rPr lang="en-IN" dirty="0" err="1"/>
              <a:t>newConnectionCallback</a:t>
            </a:r>
            <a:r>
              <a:rPr lang="en-IN" dirty="0"/>
              <a:t>(uint32_t </a:t>
            </a:r>
            <a:r>
              <a:rPr lang="en-IN" dirty="0" err="1"/>
              <a:t>nodeId</a:t>
            </a:r>
            <a:r>
              <a:rPr lang="en-IN" dirty="0"/>
              <a:t>) {</a:t>
            </a:r>
          </a:p>
          <a:p>
            <a:r>
              <a:rPr lang="en-IN" dirty="0"/>
              <a:t>    </a:t>
            </a:r>
            <a:r>
              <a:rPr lang="en-IN" dirty="0" err="1"/>
              <a:t>Serial.printf</a:t>
            </a:r>
            <a:r>
              <a:rPr lang="en-IN" dirty="0"/>
              <a:t>("--&gt; </a:t>
            </a:r>
            <a:r>
              <a:rPr lang="en-IN" dirty="0" err="1"/>
              <a:t>startHere</a:t>
            </a:r>
            <a:r>
              <a:rPr lang="en-IN" dirty="0"/>
              <a:t>: New Connection, </a:t>
            </a:r>
            <a:r>
              <a:rPr lang="en-IN" dirty="0" err="1"/>
              <a:t>nodeId</a:t>
            </a:r>
            <a:r>
              <a:rPr lang="en-IN" dirty="0"/>
              <a:t> = %u\n", </a:t>
            </a:r>
            <a:r>
              <a:rPr lang="en-IN" dirty="0" err="1"/>
              <a:t>nodeId</a:t>
            </a:r>
            <a:r>
              <a:rPr lang="en-IN" dirty="0"/>
              <a:t>);</a:t>
            </a:r>
          </a:p>
          <a:p>
            <a:r>
              <a:rPr lang="en-IN" dirty="0"/>
              <a:t>}</a:t>
            </a:r>
          </a:p>
        </p:txBody>
      </p:sp>
      <p:sp>
        <p:nvSpPr>
          <p:cNvPr id="6"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a:xfrm rot="16200000">
            <a:off x="-242952" y="1451496"/>
            <a:ext cx="1784352" cy="189457"/>
          </a:xfrm>
        </p:spPr>
        <p:txBody>
          <a:bodyPr/>
          <a:lstStyle/>
          <a:p>
            <a:r>
              <a:rPr lang="en-US" dirty="0"/>
              <a:t>Esp mesh</a:t>
            </a:r>
          </a:p>
        </p:txBody>
      </p:sp>
    </p:spTree>
    <p:extLst>
      <p:ext uri="{BB962C8B-B14F-4D97-AF65-F5344CB8AC3E}">
        <p14:creationId xmlns:p14="http://schemas.microsoft.com/office/powerpoint/2010/main" val="998769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8447" y="609599"/>
            <a:ext cx="7886741" cy="675503"/>
          </a:xfrm>
        </p:spPr>
        <p:txBody>
          <a:bodyPr/>
          <a:lstStyle/>
          <a:p>
            <a:r>
              <a:rPr lang="en-IN" dirty="0"/>
              <a:t>Code and outputs</a:t>
            </a:r>
          </a:p>
        </p:txBody>
      </p:sp>
      <p:sp>
        <p:nvSpPr>
          <p:cNvPr id="8" name="Slide Number Placeholder 7"/>
          <p:cNvSpPr>
            <a:spLocks noGrp="1"/>
          </p:cNvSpPr>
          <p:nvPr>
            <p:ph type="sldNum" sz="quarter" idx="11"/>
          </p:nvPr>
        </p:nvSpPr>
        <p:spPr/>
        <p:txBody>
          <a:bodyPr/>
          <a:lstStyle/>
          <a:p>
            <a:fld id="{75DF2D63-3FF5-D547-96B9-BE9CCD1ABA58}" type="slidenum">
              <a:rPr lang="en-US" smtClean="0"/>
              <a:t>14</a:t>
            </a:fld>
            <a:endParaRPr lang="en-US" dirty="0"/>
          </a:p>
        </p:txBody>
      </p:sp>
      <p:sp>
        <p:nvSpPr>
          <p:cNvPr id="12" name="TextBox 11">
            <a:extLst>
              <a:ext uri="{FF2B5EF4-FFF2-40B4-BE49-F238E27FC236}">
                <a16:creationId xmlns:a16="http://schemas.microsoft.com/office/drawing/2014/main" id="{27FA4560-9821-8A94-B90F-43832695C020}"/>
              </a:ext>
            </a:extLst>
          </p:cNvPr>
          <p:cNvSpPr txBox="1"/>
          <p:nvPr/>
        </p:nvSpPr>
        <p:spPr>
          <a:xfrm>
            <a:off x="1004047" y="1721747"/>
            <a:ext cx="6096000" cy="5355312"/>
          </a:xfrm>
          <a:prstGeom prst="rect">
            <a:avLst/>
          </a:prstGeom>
          <a:noFill/>
        </p:spPr>
        <p:txBody>
          <a:bodyPr wrap="square">
            <a:spAutoFit/>
          </a:bodyPr>
          <a:lstStyle/>
          <a:p>
            <a:endParaRPr lang="en-IN" dirty="0"/>
          </a:p>
          <a:p>
            <a:r>
              <a:rPr lang="en-IN" dirty="0"/>
              <a:t>void </a:t>
            </a:r>
            <a:r>
              <a:rPr lang="en-IN" dirty="0" err="1"/>
              <a:t>changedConnectionCallback</a:t>
            </a:r>
            <a:r>
              <a:rPr lang="en-IN" dirty="0"/>
              <a:t>() {</a:t>
            </a:r>
          </a:p>
          <a:p>
            <a:r>
              <a:rPr lang="en-IN" dirty="0"/>
              <a:t>  </a:t>
            </a:r>
            <a:r>
              <a:rPr lang="en-IN" dirty="0" err="1"/>
              <a:t>Serial.printf</a:t>
            </a:r>
            <a:r>
              <a:rPr lang="en-IN" dirty="0"/>
              <a:t>("Changed connections\n");</a:t>
            </a:r>
          </a:p>
          <a:p>
            <a:r>
              <a:rPr lang="en-IN" dirty="0"/>
              <a:t>}</a:t>
            </a:r>
          </a:p>
          <a:p>
            <a:endParaRPr lang="en-IN" dirty="0"/>
          </a:p>
          <a:p>
            <a:r>
              <a:rPr lang="en-IN" dirty="0"/>
              <a:t>void </a:t>
            </a:r>
            <a:r>
              <a:rPr lang="en-IN" dirty="0" err="1"/>
              <a:t>nodeTimeAdjustedCallback</a:t>
            </a:r>
            <a:r>
              <a:rPr lang="en-IN" dirty="0"/>
              <a:t>(int32_t offset) {</a:t>
            </a:r>
          </a:p>
          <a:p>
            <a:r>
              <a:rPr lang="en-IN" dirty="0"/>
              <a:t>    </a:t>
            </a:r>
            <a:r>
              <a:rPr lang="en-IN" dirty="0" err="1"/>
              <a:t>Serial.printf</a:t>
            </a:r>
            <a:r>
              <a:rPr lang="en-IN" dirty="0"/>
              <a:t>("Adjusted time %u. Offset = %d\n", </a:t>
            </a:r>
            <a:r>
              <a:rPr lang="en-IN" dirty="0" err="1"/>
              <a:t>mesh.getNodeTime</a:t>
            </a:r>
            <a:r>
              <a:rPr lang="en-IN" dirty="0"/>
              <a:t>(),offset);</a:t>
            </a:r>
          </a:p>
          <a:p>
            <a:r>
              <a:rPr lang="en-IN" dirty="0"/>
              <a:t>}</a:t>
            </a:r>
          </a:p>
          <a:p>
            <a:endParaRPr lang="en-IN" dirty="0"/>
          </a:p>
          <a:p>
            <a:r>
              <a:rPr lang="en-IN" dirty="0"/>
              <a:t>void setup() {</a:t>
            </a:r>
          </a:p>
          <a:p>
            <a:r>
              <a:rPr lang="en-IN" dirty="0"/>
              <a:t>  </a:t>
            </a:r>
            <a:r>
              <a:rPr lang="en-IN" dirty="0" err="1"/>
              <a:t>Serial.begin</a:t>
            </a:r>
            <a:r>
              <a:rPr lang="en-IN" dirty="0"/>
              <a:t>(115200);</a:t>
            </a:r>
          </a:p>
          <a:p>
            <a:endParaRPr lang="en-IN" dirty="0"/>
          </a:p>
          <a:p>
            <a:r>
              <a:rPr lang="en-IN" dirty="0"/>
              <a:t>//</a:t>
            </a:r>
            <a:r>
              <a:rPr lang="en-IN" dirty="0" err="1"/>
              <a:t>mesh.setDebugMsgTypes</a:t>
            </a:r>
            <a:r>
              <a:rPr lang="en-IN" dirty="0"/>
              <a:t>( ERROR | MESH_STATUS | CONNECTION | SYNC | COMMUNICATION | GENERAL | MSG_TYPES | REMOTE ); // all types on</a:t>
            </a:r>
          </a:p>
          <a:p>
            <a:r>
              <a:rPr lang="en-IN" dirty="0"/>
              <a:t>  </a:t>
            </a:r>
            <a:r>
              <a:rPr lang="en-IN" dirty="0" err="1"/>
              <a:t>mesh.setDebugMsgTypes</a:t>
            </a:r>
            <a:r>
              <a:rPr lang="en-IN" dirty="0"/>
              <a:t>( ERROR | STARTUP );  // set before </a:t>
            </a:r>
            <a:r>
              <a:rPr lang="en-IN" dirty="0" err="1"/>
              <a:t>init</a:t>
            </a:r>
            <a:r>
              <a:rPr lang="en-IN" dirty="0"/>
              <a:t>() so that you can see startup messages</a:t>
            </a:r>
          </a:p>
          <a:p>
            <a:endParaRPr lang="en-IN" dirty="0"/>
          </a:p>
        </p:txBody>
      </p:sp>
      <p:sp>
        <p:nvSpPr>
          <p:cNvPr id="6"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a:xfrm rot="16200000">
            <a:off x="-242952" y="1451496"/>
            <a:ext cx="1784352" cy="189457"/>
          </a:xfrm>
        </p:spPr>
        <p:txBody>
          <a:bodyPr/>
          <a:lstStyle/>
          <a:p>
            <a:r>
              <a:rPr lang="en-US" dirty="0"/>
              <a:t>Esp mesh</a:t>
            </a:r>
          </a:p>
        </p:txBody>
      </p:sp>
    </p:spTree>
    <p:extLst>
      <p:ext uri="{BB962C8B-B14F-4D97-AF65-F5344CB8AC3E}">
        <p14:creationId xmlns:p14="http://schemas.microsoft.com/office/powerpoint/2010/main" val="1358886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8447" y="609599"/>
            <a:ext cx="7886741" cy="675503"/>
          </a:xfrm>
        </p:spPr>
        <p:txBody>
          <a:bodyPr/>
          <a:lstStyle/>
          <a:p>
            <a:r>
              <a:rPr lang="en-IN" dirty="0"/>
              <a:t>Code and outputs</a:t>
            </a:r>
          </a:p>
        </p:txBody>
      </p:sp>
      <p:sp>
        <p:nvSpPr>
          <p:cNvPr id="8" name="Slide Number Placeholder 7"/>
          <p:cNvSpPr>
            <a:spLocks noGrp="1"/>
          </p:cNvSpPr>
          <p:nvPr>
            <p:ph type="sldNum" sz="quarter" idx="11"/>
          </p:nvPr>
        </p:nvSpPr>
        <p:spPr/>
        <p:txBody>
          <a:bodyPr/>
          <a:lstStyle/>
          <a:p>
            <a:fld id="{75DF2D63-3FF5-D547-96B9-BE9CCD1ABA58}" type="slidenum">
              <a:rPr lang="en-US" smtClean="0"/>
              <a:t>15</a:t>
            </a:fld>
            <a:endParaRPr lang="en-US" dirty="0"/>
          </a:p>
        </p:txBody>
      </p:sp>
      <p:sp>
        <p:nvSpPr>
          <p:cNvPr id="12" name="TextBox 11">
            <a:extLst>
              <a:ext uri="{FF2B5EF4-FFF2-40B4-BE49-F238E27FC236}">
                <a16:creationId xmlns:a16="http://schemas.microsoft.com/office/drawing/2014/main" id="{27FA4560-9821-8A94-B90F-43832695C020}"/>
              </a:ext>
            </a:extLst>
          </p:cNvPr>
          <p:cNvSpPr txBox="1"/>
          <p:nvPr/>
        </p:nvSpPr>
        <p:spPr>
          <a:xfrm>
            <a:off x="877824" y="1524001"/>
            <a:ext cx="6453851" cy="5276060"/>
          </a:xfrm>
          <a:prstGeom prst="rect">
            <a:avLst/>
          </a:prstGeom>
          <a:noFill/>
        </p:spPr>
        <p:txBody>
          <a:bodyPr wrap="square">
            <a:spAutoFit/>
          </a:bodyPr>
          <a:lstStyle/>
          <a:p>
            <a:endParaRPr lang="en-IN" dirty="0"/>
          </a:p>
          <a:p>
            <a:r>
              <a:rPr lang="en-IN" dirty="0"/>
              <a:t> </a:t>
            </a:r>
            <a:r>
              <a:rPr lang="en-IN" dirty="0" err="1"/>
              <a:t>mesh.init</a:t>
            </a:r>
            <a:r>
              <a:rPr lang="en-IN" dirty="0"/>
              <a:t>( MESH_PREFIX, MESH_PASSWORD, &amp;</a:t>
            </a:r>
            <a:r>
              <a:rPr lang="en-IN" dirty="0" err="1"/>
              <a:t>userScheduler</a:t>
            </a:r>
            <a:r>
              <a:rPr lang="en-IN" dirty="0"/>
              <a:t>, MESH_PORT );</a:t>
            </a:r>
          </a:p>
          <a:p>
            <a:r>
              <a:rPr lang="en-IN" dirty="0"/>
              <a:t>  </a:t>
            </a:r>
            <a:r>
              <a:rPr lang="en-IN" dirty="0" err="1"/>
              <a:t>mesh.onReceive</a:t>
            </a:r>
            <a:r>
              <a:rPr lang="en-IN" dirty="0"/>
              <a:t>(&amp;</a:t>
            </a:r>
            <a:r>
              <a:rPr lang="en-IN" dirty="0" err="1"/>
              <a:t>receivedCallback</a:t>
            </a:r>
            <a:r>
              <a:rPr lang="en-IN" dirty="0"/>
              <a:t>);</a:t>
            </a:r>
          </a:p>
          <a:p>
            <a:r>
              <a:rPr lang="en-IN" dirty="0"/>
              <a:t>  </a:t>
            </a:r>
            <a:r>
              <a:rPr lang="en-IN" dirty="0" err="1"/>
              <a:t>mesh.onNewConnection</a:t>
            </a:r>
            <a:r>
              <a:rPr lang="en-IN" dirty="0"/>
              <a:t>(&amp;</a:t>
            </a:r>
            <a:r>
              <a:rPr lang="en-IN" dirty="0" err="1"/>
              <a:t>newConnectionCallback</a:t>
            </a:r>
            <a:r>
              <a:rPr lang="en-IN" dirty="0"/>
              <a:t>);</a:t>
            </a:r>
          </a:p>
          <a:p>
            <a:r>
              <a:rPr lang="en-IN" dirty="0"/>
              <a:t>  </a:t>
            </a:r>
            <a:r>
              <a:rPr lang="en-IN" dirty="0" err="1"/>
              <a:t>mesh.onChangedConnections</a:t>
            </a:r>
            <a:r>
              <a:rPr lang="en-IN" dirty="0"/>
              <a:t>(&amp;</a:t>
            </a:r>
            <a:r>
              <a:rPr lang="en-IN" dirty="0" err="1"/>
              <a:t>changedConnectionCallback</a:t>
            </a:r>
            <a:r>
              <a:rPr lang="en-IN" dirty="0"/>
              <a:t>);</a:t>
            </a:r>
          </a:p>
          <a:p>
            <a:r>
              <a:rPr lang="en-IN" dirty="0"/>
              <a:t>  </a:t>
            </a:r>
            <a:r>
              <a:rPr lang="en-IN" dirty="0" err="1"/>
              <a:t>mesh.onNodeTimeAdjusted</a:t>
            </a:r>
            <a:r>
              <a:rPr lang="en-IN" dirty="0"/>
              <a:t>(&amp;</a:t>
            </a:r>
            <a:r>
              <a:rPr lang="en-IN" dirty="0" err="1"/>
              <a:t>nodeTimeAdjustedCallback</a:t>
            </a:r>
            <a:r>
              <a:rPr lang="en-IN" dirty="0"/>
              <a:t>);</a:t>
            </a:r>
          </a:p>
          <a:p>
            <a:endParaRPr lang="en-IN" dirty="0"/>
          </a:p>
          <a:p>
            <a:r>
              <a:rPr lang="en-IN" dirty="0"/>
              <a:t>  </a:t>
            </a:r>
            <a:r>
              <a:rPr lang="en-IN" dirty="0" err="1"/>
              <a:t>userScheduler.addTask</a:t>
            </a:r>
            <a:r>
              <a:rPr lang="en-IN" dirty="0"/>
              <a:t>( </a:t>
            </a:r>
            <a:r>
              <a:rPr lang="en-IN" dirty="0" err="1"/>
              <a:t>taskSendMessage</a:t>
            </a:r>
            <a:r>
              <a:rPr lang="en-IN" dirty="0"/>
              <a:t> );</a:t>
            </a:r>
          </a:p>
          <a:p>
            <a:r>
              <a:rPr lang="en-IN" dirty="0"/>
              <a:t>  </a:t>
            </a:r>
            <a:r>
              <a:rPr lang="en-IN" dirty="0" err="1"/>
              <a:t>taskSendMessage.enable</a:t>
            </a:r>
            <a:r>
              <a:rPr lang="en-IN" dirty="0"/>
              <a:t>();</a:t>
            </a:r>
          </a:p>
          <a:p>
            <a:r>
              <a:rPr lang="en-IN" dirty="0"/>
              <a:t>}</a:t>
            </a:r>
          </a:p>
          <a:p>
            <a:endParaRPr lang="en-IN" dirty="0"/>
          </a:p>
          <a:p>
            <a:r>
              <a:rPr lang="en-IN" dirty="0"/>
              <a:t>void loop() {</a:t>
            </a:r>
          </a:p>
          <a:p>
            <a:r>
              <a:rPr lang="en-IN" dirty="0"/>
              <a:t>  // it will run the user scheduler as well</a:t>
            </a:r>
          </a:p>
          <a:p>
            <a:r>
              <a:rPr lang="en-IN" dirty="0"/>
              <a:t>  </a:t>
            </a:r>
            <a:r>
              <a:rPr lang="en-IN" dirty="0" err="1"/>
              <a:t>mesh.update</a:t>
            </a:r>
            <a:r>
              <a:rPr lang="en-IN" dirty="0"/>
              <a:t>();</a:t>
            </a:r>
          </a:p>
          <a:p>
            <a:r>
              <a:rPr lang="en-IN" dirty="0"/>
              <a:t>}</a:t>
            </a:r>
          </a:p>
        </p:txBody>
      </p:sp>
      <p:sp>
        <p:nvSpPr>
          <p:cNvPr id="6"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a:xfrm rot="16200000">
            <a:off x="-242952" y="1451496"/>
            <a:ext cx="1784352" cy="189457"/>
          </a:xfrm>
        </p:spPr>
        <p:txBody>
          <a:bodyPr/>
          <a:lstStyle/>
          <a:p>
            <a:r>
              <a:rPr lang="en-US" dirty="0"/>
              <a:t>Esp mesh</a:t>
            </a:r>
          </a:p>
        </p:txBody>
      </p:sp>
    </p:spTree>
    <p:extLst>
      <p:ext uri="{BB962C8B-B14F-4D97-AF65-F5344CB8AC3E}">
        <p14:creationId xmlns:p14="http://schemas.microsoft.com/office/powerpoint/2010/main" val="2333898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8447" y="609599"/>
            <a:ext cx="7886741" cy="675503"/>
          </a:xfrm>
        </p:spPr>
        <p:txBody>
          <a:bodyPr/>
          <a:lstStyle/>
          <a:p>
            <a:r>
              <a:rPr lang="en-IN" dirty="0"/>
              <a:t>Code and outputs</a:t>
            </a:r>
          </a:p>
        </p:txBody>
      </p:sp>
      <p:sp>
        <p:nvSpPr>
          <p:cNvPr id="8" name="Slide Number Placeholder 7"/>
          <p:cNvSpPr>
            <a:spLocks noGrp="1"/>
          </p:cNvSpPr>
          <p:nvPr>
            <p:ph type="sldNum" sz="quarter" idx="11"/>
          </p:nvPr>
        </p:nvSpPr>
        <p:spPr/>
        <p:txBody>
          <a:bodyPr/>
          <a:lstStyle/>
          <a:p>
            <a:fld id="{75DF2D63-3FF5-D547-96B9-BE9CCD1ABA58}" type="slidenum">
              <a:rPr lang="en-US" smtClean="0"/>
              <a:t>16</a:t>
            </a:fld>
            <a:endParaRPr lang="en-US" dirty="0"/>
          </a:p>
        </p:txBody>
      </p:sp>
      <p:pic>
        <p:nvPicPr>
          <p:cNvPr id="4" name="Picture 3">
            <a:extLst>
              <a:ext uri="{FF2B5EF4-FFF2-40B4-BE49-F238E27FC236}">
                <a16:creationId xmlns:a16="http://schemas.microsoft.com/office/drawing/2014/main" id="{BD659B80-09C7-C153-910F-A672B5AC3ACC}"/>
              </a:ext>
            </a:extLst>
          </p:cNvPr>
          <p:cNvPicPr>
            <a:picLocks noChangeAspect="1"/>
          </p:cNvPicPr>
          <p:nvPr/>
        </p:nvPicPr>
        <p:blipFill>
          <a:blip r:embed="rId2"/>
          <a:stretch>
            <a:fillRect/>
          </a:stretch>
        </p:blipFill>
        <p:spPr>
          <a:xfrm>
            <a:off x="967470" y="1397335"/>
            <a:ext cx="8217717" cy="4622466"/>
          </a:xfrm>
          <a:prstGeom prst="rect">
            <a:avLst/>
          </a:prstGeom>
        </p:spPr>
      </p:pic>
      <p:sp>
        <p:nvSpPr>
          <p:cNvPr id="6"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a:xfrm rot="16200000">
            <a:off x="-242952" y="1451496"/>
            <a:ext cx="1784352" cy="189457"/>
          </a:xfrm>
        </p:spPr>
        <p:txBody>
          <a:bodyPr/>
          <a:lstStyle/>
          <a:p>
            <a:r>
              <a:rPr lang="en-US" dirty="0"/>
              <a:t>Esp mesh</a:t>
            </a:r>
          </a:p>
        </p:txBody>
      </p:sp>
    </p:spTree>
    <p:extLst>
      <p:ext uri="{BB962C8B-B14F-4D97-AF65-F5344CB8AC3E}">
        <p14:creationId xmlns:p14="http://schemas.microsoft.com/office/powerpoint/2010/main" val="1604465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8447" y="609599"/>
            <a:ext cx="7886741" cy="675503"/>
          </a:xfrm>
        </p:spPr>
        <p:txBody>
          <a:bodyPr/>
          <a:lstStyle/>
          <a:p>
            <a:r>
              <a:rPr lang="en-IN" dirty="0"/>
              <a:t>Code and outputs</a:t>
            </a:r>
          </a:p>
        </p:txBody>
      </p:sp>
      <p:sp>
        <p:nvSpPr>
          <p:cNvPr id="8" name="Slide Number Placeholder 7"/>
          <p:cNvSpPr>
            <a:spLocks noGrp="1"/>
          </p:cNvSpPr>
          <p:nvPr>
            <p:ph type="sldNum" sz="quarter" idx="11"/>
          </p:nvPr>
        </p:nvSpPr>
        <p:spPr/>
        <p:txBody>
          <a:bodyPr/>
          <a:lstStyle/>
          <a:p>
            <a:fld id="{75DF2D63-3FF5-D547-96B9-BE9CCD1ABA58}" type="slidenum">
              <a:rPr lang="en-US" smtClean="0"/>
              <a:t>17</a:t>
            </a:fld>
            <a:endParaRPr lang="en-US" dirty="0"/>
          </a:p>
        </p:txBody>
      </p:sp>
      <p:pic>
        <p:nvPicPr>
          <p:cNvPr id="5" name="Picture 4">
            <a:extLst>
              <a:ext uri="{FF2B5EF4-FFF2-40B4-BE49-F238E27FC236}">
                <a16:creationId xmlns:a16="http://schemas.microsoft.com/office/drawing/2014/main" id="{F025FBBF-2CB2-837E-5430-960DA38B2C5C}"/>
              </a:ext>
            </a:extLst>
          </p:cNvPr>
          <p:cNvPicPr>
            <a:picLocks noChangeAspect="1"/>
          </p:cNvPicPr>
          <p:nvPr/>
        </p:nvPicPr>
        <p:blipFill>
          <a:blip r:embed="rId2"/>
          <a:stretch>
            <a:fillRect/>
          </a:stretch>
        </p:blipFill>
        <p:spPr>
          <a:xfrm>
            <a:off x="862558" y="1738938"/>
            <a:ext cx="8415913" cy="4733951"/>
          </a:xfrm>
          <a:prstGeom prst="rect">
            <a:avLst/>
          </a:prstGeom>
        </p:spPr>
      </p:pic>
      <p:sp>
        <p:nvSpPr>
          <p:cNvPr id="6"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a:xfrm rot="16200000">
            <a:off x="-242952" y="1451496"/>
            <a:ext cx="1784352" cy="189457"/>
          </a:xfrm>
        </p:spPr>
        <p:txBody>
          <a:bodyPr/>
          <a:lstStyle/>
          <a:p>
            <a:r>
              <a:rPr lang="en-US" dirty="0"/>
              <a:t>Esp mesh</a:t>
            </a:r>
          </a:p>
        </p:txBody>
      </p:sp>
    </p:spTree>
    <p:extLst>
      <p:ext uri="{BB962C8B-B14F-4D97-AF65-F5344CB8AC3E}">
        <p14:creationId xmlns:p14="http://schemas.microsoft.com/office/powerpoint/2010/main" val="545493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8447" y="609599"/>
            <a:ext cx="7886741" cy="675503"/>
          </a:xfrm>
        </p:spPr>
        <p:txBody>
          <a:bodyPr/>
          <a:lstStyle/>
          <a:p>
            <a:r>
              <a:rPr lang="en-IN" dirty="0"/>
              <a:t>Code and outputs</a:t>
            </a:r>
          </a:p>
        </p:txBody>
      </p:sp>
      <p:sp>
        <p:nvSpPr>
          <p:cNvPr id="8" name="Slide Number Placeholder 7"/>
          <p:cNvSpPr>
            <a:spLocks noGrp="1"/>
          </p:cNvSpPr>
          <p:nvPr>
            <p:ph type="sldNum" sz="quarter" idx="11"/>
          </p:nvPr>
        </p:nvSpPr>
        <p:spPr/>
        <p:txBody>
          <a:bodyPr/>
          <a:lstStyle/>
          <a:p>
            <a:fld id="{75DF2D63-3FF5-D547-96B9-BE9CCD1ABA58}" type="slidenum">
              <a:rPr lang="en-US" smtClean="0"/>
              <a:t>18</a:t>
            </a:fld>
            <a:endParaRPr lang="en-US" dirty="0"/>
          </a:p>
        </p:txBody>
      </p:sp>
      <p:pic>
        <p:nvPicPr>
          <p:cNvPr id="4" name="Picture 3">
            <a:extLst>
              <a:ext uri="{FF2B5EF4-FFF2-40B4-BE49-F238E27FC236}">
                <a16:creationId xmlns:a16="http://schemas.microsoft.com/office/drawing/2014/main" id="{15BADDF3-2211-B3AA-C890-43EFAB6B847A}"/>
              </a:ext>
            </a:extLst>
          </p:cNvPr>
          <p:cNvPicPr>
            <a:picLocks noChangeAspect="1"/>
          </p:cNvPicPr>
          <p:nvPr/>
        </p:nvPicPr>
        <p:blipFill>
          <a:blip r:embed="rId2"/>
          <a:stretch>
            <a:fillRect/>
          </a:stretch>
        </p:blipFill>
        <p:spPr>
          <a:xfrm>
            <a:off x="1298448" y="1757082"/>
            <a:ext cx="7741856" cy="4354794"/>
          </a:xfrm>
          <a:prstGeom prst="rect">
            <a:avLst/>
          </a:prstGeom>
        </p:spPr>
      </p:pic>
      <p:sp>
        <p:nvSpPr>
          <p:cNvPr id="6"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a:xfrm rot="16200000">
            <a:off x="-242952" y="1451496"/>
            <a:ext cx="1784352" cy="189457"/>
          </a:xfrm>
        </p:spPr>
        <p:txBody>
          <a:bodyPr/>
          <a:lstStyle/>
          <a:p>
            <a:r>
              <a:rPr lang="en-US" dirty="0"/>
              <a:t>Esp mesh</a:t>
            </a:r>
          </a:p>
        </p:txBody>
      </p:sp>
    </p:spTree>
    <p:extLst>
      <p:ext uri="{BB962C8B-B14F-4D97-AF65-F5344CB8AC3E}">
        <p14:creationId xmlns:p14="http://schemas.microsoft.com/office/powerpoint/2010/main" val="2462994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8447" y="609599"/>
            <a:ext cx="7886741" cy="675503"/>
          </a:xfrm>
        </p:spPr>
        <p:txBody>
          <a:bodyPr/>
          <a:lstStyle/>
          <a:p>
            <a:r>
              <a:rPr lang="en-IN" dirty="0"/>
              <a:t>Code and outputs</a:t>
            </a:r>
          </a:p>
        </p:txBody>
      </p:sp>
      <p:sp>
        <p:nvSpPr>
          <p:cNvPr id="8" name="Slide Number Placeholder 7"/>
          <p:cNvSpPr>
            <a:spLocks noGrp="1"/>
          </p:cNvSpPr>
          <p:nvPr>
            <p:ph type="sldNum" sz="quarter" idx="11"/>
          </p:nvPr>
        </p:nvSpPr>
        <p:spPr/>
        <p:txBody>
          <a:bodyPr/>
          <a:lstStyle/>
          <a:p>
            <a:fld id="{75DF2D63-3FF5-D547-96B9-BE9CCD1ABA58}" type="slidenum">
              <a:rPr lang="en-US" smtClean="0"/>
              <a:t>19</a:t>
            </a:fld>
            <a:endParaRPr lang="en-US" dirty="0"/>
          </a:p>
        </p:txBody>
      </p:sp>
      <p:pic>
        <p:nvPicPr>
          <p:cNvPr id="5" name="Picture 4">
            <a:extLst>
              <a:ext uri="{FF2B5EF4-FFF2-40B4-BE49-F238E27FC236}">
                <a16:creationId xmlns:a16="http://schemas.microsoft.com/office/drawing/2014/main" id="{46D6CAE4-E584-2A8D-326D-AE7AA7900173}"/>
              </a:ext>
            </a:extLst>
          </p:cNvPr>
          <p:cNvPicPr>
            <a:picLocks noChangeAspect="1"/>
          </p:cNvPicPr>
          <p:nvPr/>
        </p:nvPicPr>
        <p:blipFill>
          <a:blip r:embed="rId2"/>
          <a:stretch>
            <a:fillRect/>
          </a:stretch>
        </p:blipFill>
        <p:spPr>
          <a:xfrm>
            <a:off x="1452282" y="1757747"/>
            <a:ext cx="6965577" cy="4660981"/>
          </a:xfrm>
          <a:prstGeom prst="rect">
            <a:avLst/>
          </a:prstGeom>
        </p:spPr>
      </p:pic>
      <p:sp>
        <p:nvSpPr>
          <p:cNvPr id="6"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a:xfrm rot="16200000">
            <a:off x="-242952" y="1451496"/>
            <a:ext cx="1784352" cy="189457"/>
          </a:xfrm>
        </p:spPr>
        <p:txBody>
          <a:bodyPr/>
          <a:lstStyle/>
          <a:p>
            <a:r>
              <a:rPr lang="en-US" dirty="0"/>
              <a:t>Esp mesh</a:t>
            </a:r>
          </a:p>
        </p:txBody>
      </p:sp>
    </p:spTree>
    <p:extLst>
      <p:ext uri="{BB962C8B-B14F-4D97-AF65-F5344CB8AC3E}">
        <p14:creationId xmlns:p14="http://schemas.microsoft.com/office/powerpoint/2010/main" val="24858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4498848" y="280086"/>
            <a:ext cx="6711696" cy="873211"/>
          </a:xfrm>
        </p:spPr>
        <p:txBody>
          <a:bodyPr/>
          <a:lstStyle/>
          <a:p>
            <a:r>
              <a:rPr lang="en-US" sz="4400" dirty="0"/>
              <a:t>Ad-hoc Network</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632719" y="922639"/>
            <a:ext cx="6834351" cy="5692345"/>
          </a:xfrm>
        </p:spPr>
        <p:txBody>
          <a:bodyPr/>
          <a:lstStyle/>
          <a:p>
            <a:pPr marL="0" indent="0">
              <a:lnSpc>
                <a:spcPts val="2400"/>
              </a:lnSpc>
              <a:buNone/>
            </a:pPr>
            <a:r>
              <a:rPr lang="en-US" sz="1400" b="0" i="0" dirty="0">
                <a:solidFill>
                  <a:srgbClr val="000000"/>
                </a:solidFill>
                <a:effectLst/>
                <a:latin typeface="Roboto" panose="02000000000000000000" pitchFamily="2" charset="0"/>
              </a:rPr>
              <a:t>An ad hoc network is a temporary type of </a:t>
            </a:r>
            <a:r>
              <a:rPr lang="en-US" sz="1400" b="0" i="0" u="none" strike="noStrike" dirty="0">
                <a:solidFill>
                  <a:srgbClr val="008FC3"/>
                </a:solidFill>
                <a:effectLst/>
                <a:latin typeface="Roboto" panose="02000000000000000000" pitchFamily="2" charset="0"/>
                <a:hlinkClick r:id="rId2"/>
              </a:rPr>
              <a:t>Local Area Network (LAN)</a:t>
            </a:r>
            <a:r>
              <a:rPr lang="en-US" sz="1400" b="0" i="0" dirty="0">
                <a:solidFill>
                  <a:srgbClr val="000000"/>
                </a:solidFill>
                <a:effectLst/>
                <a:latin typeface="Roboto" panose="02000000000000000000" pitchFamily="2" charset="0"/>
              </a:rPr>
              <a:t>. If you set up an ad hoc network permanently, it becomes a LAN.</a:t>
            </a:r>
          </a:p>
          <a:p>
            <a:pPr>
              <a:lnSpc>
                <a:spcPts val="2400"/>
              </a:lnSpc>
            </a:pPr>
            <a:r>
              <a:rPr lang="en-US" sz="1400" dirty="0">
                <a:solidFill>
                  <a:srgbClr val="000000"/>
                </a:solidFill>
                <a:latin typeface="Roboto" panose="02000000000000000000" pitchFamily="2" charset="0"/>
              </a:rPr>
              <a:t>An ad hoc network is one that is spontaneously formed when devices connect and communicate with each other. The term ad hoc is a Latin word that literally means "for this," implying improvised or impromptu.</a:t>
            </a:r>
          </a:p>
          <a:p>
            <a:pPr>
              <a:lnSpc>
                <a:spcPts val="2400"/>
              </a:lnSpc>
            </a:pPr>
            <a:r>
              <a:rPr lang="en-US" sz="1400" dirty="0">
                <a:solidFill>
                  <a:srgbClr val="000000"/>
                </a:solidFill>
                <a:latin typeface="Roboto" panose="02000000000000000000" pitchFamily="2" charset="0"/>
              </a:rPr>
              <a:t>Ad hoc networks are mostly wireless local area networks (LANs). The devices communicate with each other directly instead of relying on a base station or access points as in wireless LANs for data transfer co-ordination. Each device participates in routing activity, by determining the route using the routing algorithm and forwarding data to other devices via this route.</a:t>
            </a:r>
          </a:p>
          <a:p>
            <a:pPr algn="l"/>
            <a:r>
              <a:rPr lang="en-US" sz="1400" b="0" i="0" dirty="0" smtClean="0">
                <a:solidFill>
                  <a:srgbClr val="000000"/>
                </a:solidFill>
                <a:effectLst/>
                <a:latin typeface="Roboto" panose="02000000000000000000" pitchFamily="2" charset="0"/>
              </a:rPr>
              <a:t>With </a:t>
            </a:r>
            <a:r>
              <a:rPr lang="en-US" sz="1400" b="0" i="0" dirty="0">
                <a:solidFill>
                  <a:srgbClr val="000000"/>
                </a:solidFill>
                <a:effectLst/>
                <a:latin typeface="Roboto" panose="02000000000000000000" pitchFamily="2" charset="0"/>
              </a:rPr>
              <a:t>an ad hoc network, several devices can share the host device’s internet access. Employers typically </a:t>
            </a:r>
            <a:r>
              <a:rPr lang="en-US" sz="1400" b="0" i="0" u="none" strike="noStrike" dirty="0">
                <a:solidFill>
                  <a:srgbClr val="008FC3"/>
                </a:solidFill>
                <a:effectLst/>
                <a:latin typeface="Roboto" panose="02000000000000000000" pitchFamily="2" charset="0"/>
                <a:hlinkClick r:id="rId3"/>
              </a:rPr>
              <a:t>pay well for jobs that manage this sort of network</a:t>
            </a:r>
            <a:r>
              <a:rPr lang="en-US" sz="1400" b="0" i="0" dirty="0">
                <a:solidFill>
                  <a:srgbClr val="000000"/>
                </a:solidFill>
                <a:effectLst/>
                <a:latin typeface="Roboto" panose="02000000000000000000" pitchFamily="2" charset="0"/>
              </a:rPr>
              <a:t>, especially in fields that demand a lot of travel.</a:t>
            </a:r>
          </a:p>
          <a:p>
            <a:pPr marL="0" indent="0">
              <a:lnSpc>
                <a:spcPts val="2400"/>
              </a:lnSpc>
              <a:buNone/>
            </a:pPr>
            <a:endParaRPr lang="en-US" sz="2000" spc="0" dirty="0">
              <a:solidFill>
                <a:srgbClr val="000000"/>
              </a:solidFill>
              <a:latin typeface="Roboto" panose="02000000000000000000" pitchFamily="2" charset="0"/>
            </a:endParaRPr>
          </a:p>
        </p:txBody>
      </p:sp>
      <p:pic>
        <p:nvPicPr>
          <p:cNvPr id="10" name="Picture Placeholder 9"/>
          <p:cNvPicPr>
            <a:picLocks noGrp="1" noChangeAspect="1"/>
          </p:cNvPicPr>
          <p:nvPr>
            <p:ph type="pic" sz="quarter" idx="13"/>
          </p:nvPr>
        </p:nvPicPr>
        <p:blipFill>
          <a:blip r:embed="rId4"/>
          <a:stretch>
            <a:fillRect/>
          </a:stretch>
        </p:blipFill>
        <p:spPr>
          <a:xfrm>
            <a:off x="952500" y="1537799"/>
            <a:ext cx="3359395" cy="2676061"/>
          </a:xfrm>
          <a:prstGeom prst="rect">
            <a:avLst/>
          </a:prstGeom>
        </p:spPr>
      </p:pic>
      <p:sp>
        <p:nvSpPr>
          <p:cNvPr id="11"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a:xfrm rot="16200000">
            <a:off x="-242952" y="1451496"/>
            <a:ext cx="1784352" cy="189457"/>
          </a:xfrm>
        </p:spPr>
        <p:txBody>
          <a:bodyPr/>
          <a:lstStyle/>
          <a:p>
            <a:r>
              <a:rPr lang="en-US" dirty="0"/>
              <a:t>Esp mesh</a:t>
            </a:r>
          </a:p>
        </p:txBody>
      </p:sp>
    </p:spTree>
    <p:extLst>
      <p:ext uri="{BB962C8B-B14F-4D97-AF65-F5344CB8AC3E}">
        <p14:creationId xmlns:p14="http://schemas.microsoft.com/office/powerpoint/2010/main" val="2810133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a:xfrm>
            <a:off x="0" y="0"/>
            <a:ext cx="12191999" cy="6858000"/>
          </a:xfrm>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333412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011935" y="640080"/>
            <a:ext cx="8042417" cy="548640"/>
          </a:xfrm>
        </p:spPr>
        <p:txBody>
          <a:bodyPr/>
          <a:lstStyle/>
          <a:p>
            <a:r>
              <a:rPr lang="en-US" sz="2800" dirty="0"/>
              <a:t>Classification of AD-hoc Networks </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739140" y="1668780"/>
            <a:ext cx="5392300" cy="4535171"/>
          </a:xfrm>
        </p:spPr>
        <p:txBody>
          <a:bodyPr/>
          <a:lstStyle/>
          <a:p>
            <a:pPr marL="171450" indent="-171450">
              <a:buFont typeface="Wingdings" panose="05000000000000000000" pitchFamily="2" charset="2"/>
              <a:buChar char="Ø"/>
            </a:pPr>
            <a:r>
              <a:rPr lang="en-US" sz="1200" dirty="0">
                <a:latin typeface="Bahnschrift SemiBold" panose="020B0502040204020203" pitchFamily="34" charset="0"/>
              </a:rPr>
              <a:t> Mobile ad hoc networks A mobile ad hoc network (MANET) is a self forming network of mobile devices connected wirelessly.</a:t>
            </a:r>
          </a:p>
          <a:p>
            <a:pPr marL="171450" indent="-171450">
              <a:buFont typeface="Wingdings" panose="05000000000000000000" pitchFamily="2" charset="2"/>
              <a:buChar char="Ø"/>
            </a:pPr>
            <a:r>
              <a:rPr lang="en-US" sz="1200" dirty="0">
                <a:latin typeface="Bahnschrift SemiBold" panose="020B0502040204020203" pitchFamily="34" charset="0"/>
              </a:rPr>
              <a:t> Wireless mesh networks A wireless mesh network (WMN) is a communications network of radio nodes structured in a mesh topology. The clients within the network are usually laptops, mobile phones, and other wireless equipment. The mesh network, with the help of routers and gateways, transmits data to and from the wireless devices. The communication is within the mesh and not to the internet. </a:t>
            </a:r>
          </a:p>
          <a:p>
            <a:pPr marL="171450" indent="-171450">
              <a:buFont typeface="Wingdings" panose="05000000000000000000" pitchFamily="2" charset="2"/>
              <a:buChar char="Ø"/>
            </a:pPr>
            <a:r>
              <a:rPr lang="en-US" sz="1200" dirty="0">
                <a:latin typeface="Bahnschrift SemiBold" panose="020B0502040204020203" pitchFamily="34" charset="0"/>
              </a:rPr>
              <a:t>Wireless sensor networks A wireless sensor network (WSN) employs sensor based devices to jointly observe physical or environmental settings such as sound, pressure, climatic changes, and so on. Wireless sensor networks are used in a wide range of areas: traffic </a:t>
            </a:r>
            <a:r>
              <a:rPr lang="en-US" sz="1200" dirty="0" err="1">
                <a:latin typeface="Bahnschrift SemiBold" panose="020B0502040204020203" pitchFamily="34" charset="0"/>
              </a:rPr>
              <a:t>control,vehicle</a:t>
            </a:r>
            <a:r>
              <a:rPr lang="en-US" sz="1200" dirty="0">
                <a:latin typeface="Bahnschrift SemiBold" panose="020B0502040204020203" pitchFamily="34" charset="0"/>
              </a:rPr>
              <a:t> detection, greenhouse monitoring and so on</a:t>
            </a:r>
          </a:p>
          <a:p>
            <a:endParaRPr lang="en-US" dirty="0"/>
          </a:p>
        </p:txBody>
      </p:sp>
      <p:pic>
        <p:nvPicPr>
          <p:cNvPr id="10" name="Picture Placeholder 9"/>
          <p:cNvPicPr>
            <a:picLocks noGrp="1" noChangeAspect="1"/>
          </p:cNvPicPr>
          <p:nvPr>
            <p:ph type="pic" sz="quarter" idx="13"/>
          </p:nvPr>
        </p:nvPicPr>
        <p:blipFill>
          <a:blip r:embed="rId2"/>
          <a:stretch>
            <a:fillRect/>
          </a:stretch>
        </p:blipFill>
        <p:spPr>
          <a:xfrm>
            <a:off x="6359611" y="980303"/>
            <a:ext cx="5161969" cy="5775649"/>
          </a:xfrm>
          <a:prstGeom prst="rect">
            <a:avLst/>
          </a:prstGeom>
        </p:spPr>
      </p:pic>
      <p:sp>
        <p:nvSpPr>
          <p:cNvPr id="11"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a:xfrm rot="16200000">
            <a:off x="-242952" y="1451496"/>
            <a:ext cx="1784352" cy="189457"/>
          </a:xfrm>
        </p:spPr>
        <p:txBody>
          <a:bodyPr/>
          <a:lstStyle/>
          <a:p>
            <a:r>
              <a:rPr lang="en-US" dirty="0"/>
              <a:t>Esp mesh</a:t>
            </a:r>
          </a:p>
        </p:txBody>
      </p:sp>
    </p:spTree>
    <p:extLst>
      <p:ext uri="{BB962C8B-B14F-4D97-AF65-F5344CB8AC3E}">
        <p14:creationId xmlns:p14="http://schemas.microsoft.com/office/powerpoint/2010/main" val="2910866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sz="4400" dirty="0"/>
              <a:t>Mesh Network</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449824" y="2142565"/>
            <a:ext cx="5760720" cy="4066211"/>
          </a:xfrm>
        </p:spPr>
        <p:txBody>
          <a:bodyPr/>
          <a:lstStyle/>
          <a:p>
            <a:pPr marL="0" indent="0">
              <a:lnSpc>
                <a:spcPts val="2400"/>
              </a:lnSpc>
              <a:buNone/>
            </a:pPr>
            <a:r>
              <a:rPr lang="en-US" b="0" i="0" dirty="0">
                <a:solidFill>
                  <a:srgbClr val="000000"/>
                </a:solidFill>
                <a:effectLst/>
                <a:latin typeface="Jost"/>
              </a:rPr>
              <a:t>Mesh networking relies on a set of mesh routers linked together. A mesh router is not a single device like a traditional router; there can be two, three, or even more routers in a mesh system. One of these routers is a gateway that connects to the internet, usually via the DSL or cable </a:t>
            </a:r>
            <a:r>
              <a:rPr lang="en-US" b="0" i="0" u="sng" dirty="0">
                <a:solidFill>
                  <a:srgbClr val="501445"/>
                </a:solidFill>
                <a:effectLst/>
                <a:latin typeface="Jost"/>
                <a:hlinkClick r:id="rId2"/>
              </a:rPr>
              <a:t>modem</a:t>
            </a:r>
            <a:r>
              <a:rPr lang="en-US" b="0" i="0" dirty="0">
                <a:solidFill>
                  <a:srgbClr val="000000"/>
                </a:solidFill>
                <a:effectLst/>
                <a:latin typeface="Jost"/>
              </a:rPr>
              <a:t>.</a:t>
            </a:r>
          </a:p>
          <a:p>
            <a:pPr marL="0" indent="0">
              <a:lnSpc>
                <a:spcPts val="2400"/>
              </a:lnSpc>
              <a:buNone/>
            </a:pPr>
            <a:r>
              <a:rPr lang="en-US" b="0" i="0" dirty="0">
                <a:solidFill>
                  <a:srgbClr val="000000"/>
                </a:solidFill>
                <a:effectLst/>
                <a:latin typeface="Jost"/>
              </a:rPr>
              <a:t>But every mesh router in the system is a </a:t>
            </a:r>
            <a:r>
              <a:rPr lang="en-US" b="0" i="0" u="sng" dirty="0">
                <a:solidFill>
                  <a:srgbClr val="501445"/>
                </a:solidFill>
                <a:effectLst/>
                <a:latin typeface="Jost"/>
                <a:hlinkClick r:id="rId3"/>
              </a:rPr>
              <a:t>node</a:t>
            </a:r>
            <a:r>
              <a:rPr lang="en-US" b="0" i="0" dirty="0">
                <a:solidFill>
                  <a:srgbClr val="000000"/>
                </a:solidFill>
                <a:effectLst/>
                <a:latin typeface="Jost"/>
              </a:rPr>
              <a:t> that "talks" to one another and behaves like the primary router, able to communicate with any devices in range. This lets a mesh router system blanket a large home with Wi-Fi without any dead spots.</a:t>
            </a:r>
            <a:endParaRPr lang="en-US" sz="2000" spc="0" dirty="0">
              <a:solidFill>
                <a:srgbClr val="000000"/>
              </a:solidFill>
              <a:latin typeface="Roboto" panose="02000000000000000000" pitchFamily="2" charset="0"/>
            </a:endParaRPr>
          </a:p>
        </p:txBody>
      </p:sp>
      <p:sp>
        <p:nvSpPr>
          <p:cNvPr id="8"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a:xfrm rot="16200000">
            <a:off x="-242952" y="1451496"/>
            <a:ext cx="1784352" cy="189457"/>
          </a:xfrm>
        </p:spPr>
        <p:txBody>
          <a:bodyPr/>
          <a:lstStyle/>
          <a:p>
            <a:r>
              <a:rPr lang="en-US" dirty="0"/>
              <a:t>Esp mesh</a:t>
            </a:r>
          </a:p>
        </p:txBody>
      </p:sp>
      <p:pic>
        <p:nvPicPr>
          <p:cNvPr id="1026" name="Picture 2" descr="Image result for mesh network">
            <a:extLst>
              <a:ext uri="{FF2B5EF4-FFF2-40B4-BE49-F238E27FC236}">
                <a16:creationId xmlns:a16="http://schemas.microsoft.com/office/drawing/2014/main" id="{0A7CB71A-A533-4CA9-7C7B-A2F3583C613A}"/>
              </a:ext>
            </a:extLst>
          </p:cNvPr>
          <p:cNvPicPr>
            <a:picLocks noGrp="1" noChangeAspect="1" noChangeArrowheads="1"/>
          </p:cNvPicPr>
          <p:nvPr>
            <p:ph type="pic" sz="quarter" idx="13"/>
          </p:nvPr>
        </p:nvPicPr>
        <p:blipFill>
          <a:blip r:embed="rId4">
            <a:extLst>
              <a:ext uri="{28A0092B-C50C-407E-A947-70E740481C1C}">
                <a14:useLocalDpi xmlns:a14="http://schemas.microsoft.com/office/drawing/2010/main" val="0"/>
              </a:ext>
            </a:extLst>
          </a:blip>
          <a:srcRect l="4869" r="486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76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8720" y="170329"/>
            <a:ext cx="9829800" cy="1353671"/>
          </a:xfrm>
        </p:spPr>
        <p:txBody>
          <a:bodyPr/>
          <a:lstStyle/>
          <a:p>
            <a:r>
              <a:rPr lang="en-US" sz="4400" dirty="0"/>
              <a:t>How mesh has been used in ESP8266</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7" name="Content Placeholder 6">
            <a:extLst>
              <a:ext uri="{FF2B5EF4-FFF2-40B4-BE49-F238E27FC236}">
                <a16:creationId xmlns:a16="http://schemas.microsoft.com/office/drawing/2014/main" id="{6B2E44B9-DC25-2A96-A2C0-64ABF7126ED5}"/>
              </a:ext>
            </a:extLst>
          </p:cNvPr>
          <p:cNvSpPr>
            <a:spLocks noGrp="1"/>
          </p:cNvSpPr>
          <p:nvPr>
            <p:ph idx="1"/>
          </p:nvPr>
        </p:nvSpPr>
        <p:spPr>
          <a:xfrm>
            <a:off x="1188720" y="1746504"/>
            <a:ext cx="9829800" cy="4546720"/>
          </a:xfrm>
        </p:spPr>
        <p:txBody>
          <a:bodyPr/>
          <a:lstStyle/>
          <a:p>
            <a:r>
              <a:rPr lang="en-US" b="0" i="0" dirty="0">
                <a:solidFill>
                  <a:srgbClr val="3A3A3A"/>
                </a:solidFill>
                <a:effectLst/>
                <a:latin typeface="Helvetica" panose="020B0604020202020204" pitchFamily="34" charset="0"/>
              </a:rPr>
              <a:t>ESP-MESH is a networking protocol built atop the Wi-Fi protocol. ESP-MESH allows numerous devices (referred to as nodes) spread over a large physical area (both indoors and outdoors) to be interconnected under a single WLAN (Wireless Local-Area Network).</a:t>
            </a:r>
          </a:p>
          <a:p>
            <a:r>
              <a:rPr lang="en-US" b="0" i="0" dirty="0">
                <a:solidFill>
                  <a:srgbClr val="3A3A3A"/>
                </a:solidFill>
                <a:effectLst/>
                <a:latin typeface="Helvetica" panose="020B0604020202020204" pitchFamily="34" charset="0"/>
              </a:rPr>
              <a:t>ESP-MESH is self-organizing and self-healing meaning the network can be built and maintained autonomously.</a:t>
            </a:r>
          </a:p>
          <a:p>
            <a:r>
              <a:rPr lang="en-US" b="0" i="0" dirty="0">
                <a:solidFill>
                  <a:srgbClr val="3A3A3A"/>
                </a:solidFill>
                <a:effectLst/>
                <a:latin typeface="Helvetica" panose="020B0604020202020204" pitchFamily="34" charset="0"/>
              </a:rPr>
              <a:t>With ESP-MESH, the nodes don’t need to connect to a central node. Nodes are responsible for relaying each others transmissions. This allows multiple devices to spread over a large physical area. The Nodes can self-organize and dynamically talk to each other to ensure that the packet reaches its final node destination. If any node is removed from the network, it is able to self-organize to make sure that the packets reach their destination.</a:t>
            </a:r>
            <a:endParaRPr lang="en-IN" dirty="0"/>
          </a:p>
        </p:txBody>
      </p:sp>
      <p:sp>
        <p:nvSpPr>
          <p:cNvPr id="6"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a:xfrm rot="16200000">
            <a:off x="-242952" y="1451496"/>
            <a:ext cx="1784352" cy="189457"/>
          </a:xfrm>
        </p:spPr>
        <p:txBody>
          <a:bodyPr/>
          <a:lstStyle/>
          <a:p>
            <a:r>
              <a:rPr lang="en-US" dirty="0"/>
              <a:t>Esp mesh</a:t>
            </a:r>
          </a:p>
        </p:txBody>
      </p:sp>
    </p:spTree>
    <p:extLst>
      <p:ext uri="{BB962C8B-B14F-4D97-AF65-F5344CB8AC3E}">
        <p14:creationId xmlns:p14="http://schemas.microsoft.com/office/powerpoint/2010/main" val="123935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877824" y="494009"/>
            <a:ext cx="4236961" cy="1104630"/>
          </a:xfrm>
        </p:spPr>
        <p:txBody>
          <a:bodyPr/>
          <a:lstStyle/>
          <a:p>
            <a:r>
              <a:rPr lang="en-US" sz="2800" dirty="0">
                <a:latin typeface="Agency FB" panose="020B0503020202020204" pitchFamily="34" charset="0"/>
              </a:rPr>
              <a:t>Traditional WIFI network</a:t>
            </a:r>
            <a:br>
              <a:rPr lang="en-US" sz="2800" dirty="0">
                <a:latin typeface="Agency FB" panose="020B0503020202020204" pitchFamily="34" charset="0"/>
              </a:rPr>
            </a:br>
            <a:r>
              <a:rPr lang="en-US" sz="2800" dirty="0">
                <a:latin typeface="Agency FB" panose="020B0503020202020204" pitchFamily="34" charset="0"/>
              </a:rPr>
              <a:t>Architecture</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Esp mesh</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9" name="TextBox 8">
            <a:extLst>
              <a:ext uri="{FF2B5EF4-FFF2-40B4-BE49-F238E27FC236}">
                <a16:creationId xmlns:a16="http://schemas.microsoft.com/office/drawing/2014/main" id="{1F776DBB-EA8E-3FD1-4070-79B169E12BBA}"/>
              </a:ext>
            </a:extLst>
          </p:cNvPr>
          <p:cNvSpPr txBox="1"/>
          <p:nvPr/>
        </p:nvSpPr>
        <p:spPr>
          <a:xfrm>
            <a:off x="743953" y="2034988"/>
            <a:ext cx="4169305" cy="3785652"/>
          </a:xfrm>
          <a:prstGeom prst="rect">
            <a:avLst/>
          </a:prstGeom>
          <a:noFill/>
        </p:spPr>
        <p:txBody>
          <a:bodyPr wrap="square" rtlCol="0">
            <a:spAutoFit/>
          </a:bodyPr>
          <a:lstStyle/>
          <a:p>
            <a:r>
              <a:rPr lang="en-US" sz="2400" b="0" i="0" dirty="0">
                <a:solidFill>
                  <a:srgbClr val="3A3A3A"/>
                </a:solidFill>
                <a:effectLst/>
                <a:latin typeface="Agency FB" panose="020B0503020202020204" pitchFamily="34" charset="0"/>
              </a:rPr>
              <a:t>In a traditional Wi-Fi network architecture, a single node (access point – usually the router) is connected to all other nodes (stations). Each node can communicate with each other using the access point. However, this is limited to the access point wi-fi coverage. Every station must be in the range to connect directly to the access point. This doesn’t happen with ESP-MESH.</a:t>
            </a:r>
            <a:endParaRPr lang="en-IN" sz="2400" dirty="0">
              <a:latin typeface="Agency FB" panose="020B0503020202020204" pitchFamily="34" charset="0"/>
            </a:endParaRPr>
          </a:p>
        </p:txBody>
      </p:sp>
      <p:pic>
        <p:nvPicPr>
          <p:cNvPr id="6" name="Picture Placeholder 5"/>
          <p:cNvPicPr>
            <a:picLocks noGrp="1" noChangeAspect="1"/>
          </p:cNvPicPr>
          <p:nvPr>
            <p:ph type="pic" sz="quarter" idx="10"/>
          </p:nvPr>
        </p:nvPicPr>
        <p:blipFill>
          <a:blip r:embed="rId2"/>
          <a:srcRect t="7456" b="7456"/>
          <a:stretch>
            <a:fillRect/>
          </a:stretch>
        </p:blipFill>
        <p:spPr>
          <a:prstGeom prst="rect">
            <a:avLst/>
          </a:prstGeom>
        </p:spPr>
      </p:pic>
    </p:spTree>
    <p:extLst>
      <p:ext uri="{BB962C8B-B14F-4D97-AF65-F5344CB8AC3E}">
        <p14:creationId xmlns:p14="http://schemas.microsoft.com/office/powerpoint/2010/main" val="2590855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2871216" y="609600"/>
            <a:ext cx="6483096" cy="530352"/>
          </a:xfrm>
        </p:spPr>
        <p:txBody>
          <a:bodyPr/>
          <a:lstStyle/>
          <a:p>
            <a:r>
              <a:rPr lang="en-US" sz="3600" dirty="0"/>
              <a:t>Painless mesh library </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7</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2834640" y="1622612"/>
            <a:ext cx="6758940" cy="3818068"/>
          </a:xfrm>
        </p:spPr>
        <p:txBody>
          <a:bodyPr/>
          <a:lstStyle/>
          <a:p>
            <a:pPr algn="l"/>
            <a:r>
              <a:rPr lang="en-US" sz="1600" b="0" i="0" dirty="0">
                <a:solidFill>
                  <a:srgbClr val="3A3A3A"/>
                </a:solidFill>
                <a:effectLst/>
              </a:rPr>
              <a:t>The </a:t>
            </a:r>
            <a:r>
              <a:rPr lang="en-US" sz="1600" b="0" i="0" u="none" strike="noStrike" dirty="0" err="1">
                <a:solidFill>
                  <a:srgbClr val="1B78E2"/>
                </a:solidFill>
                <a:effectLst/>
                <a:hlinkClick r:id="rId2"/>
              </a:rPr>
              <a:t>painlessMesh</a:t>
            </a:r>
            <a:r>
              <a:rPr lang="en-US" sz="1600" b="0" i="0" u="none" strike="noStrike" dirty="0">
                <a:solidFill>
                  <a:srgbClr val="1B78E2"/>
                </a:solidFill>
                <a:effectLst/>
                <a:hlinkClick r:id="rId2"/>
              </a:rPr>
              <a:t> library</a:t>
            </a:r>
            <a:r>
              <a:rPr lang="en-US" sz="1600" b="0" i="0" dirty="0">
                <a:solidFill>
                  <a:srgbClr val="3A3A3A"/>
                </a:solidFill>
                <a:effectLst/>
              </a:rPr>
              <a:t> allows us to create a mesh network with the ESP8266 or/and ESP32 boards in an easy way.</a:t>
            </a:r>
          </a:p>
          <a:p>
            <a:pPr algn="l"/>
            <a:r>
              <a:rPr lang="en-US" sz="1600" b="0" i="0" dirty="0">
                <a:solidFill>
                  <a:srgbClr val="3A3A3A"/>
                </a:solidFill>
                <a:effectLst/>
              </a:rPr>
              <a:t>“</a:t>
            </a:r>
            <a:r>
              <a:rPr lang="en-US" sz="1600" b="0" i="0" dirty="0" err="1">
                <a:solidFill>
                  <a:srgbClr val="3A3A3A"/>
                </a:solidFill>
                <a:effectLst/>
              </a:rPr>
              <a:t>painlessMesh</a:t>
            </a:r>
            <a:r>
              <a:rPr lang="en-US" sz="1600" b="0" i="0" dirty="0">
                <a:solidFill>
                  <a:srgbClr val="3A3A3A"/>
                </a:solidFill>
                <a:effectLst/>
              </a:rPr>
              <a:t> is a true ad-hoc network, meaning that no-planning, central controller, or router is required. Any system of 1 or more nodes will self-organize into fully functional mesh. The maximum size of the mesh is limited (we think) by the amount of memory in the heap that can be allocated to the sub-connections buffer and so should be really quite high.” </a:t>
            </a:r>
          </a:p>
          <a:p>
            <a:endParaRPr lang="en-US" sz="2000" spc="0" dirty="0">
              <a:ea typeface="+mn-lt"/>
              <a:cs typeface="+mn-lt"/>
            </a:endParaRPr>
          </a:p>
        </p:txBody>
      </p:sp>
      <p:sp>
        <p:nvSpPr>
          <p:cNvPr id="11"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a:xfrm rot="16200000">
            <a:off x="-615790" y="1572743"/>
            <a:ext cx="2530030" cy="253223"/>
          </a:xfrm>
        </p:spPr>
        <p:txBody>
          <a:bodyPr/>
          <a:lstStyle/>
          <a:p>
            <a:r>
              <a:rPr lang="en-US" dirty="0"/>
              <a:t>Esp mesh</a:t>
            </a:r>
          </a:p>
        </p:txBody>
      </p:sp>
    </p:spTree>
    <p:extLst>
      <p:ext uri="{BB962C8B-B14F-4D97-AF65-F5344CB8AC3E}">
        <p14:creationId xmlns:p14="http://schemas.microsoft.com/office/powerpoint/2010/main" val="409420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a:xfrm>
            <a:off x="982980" y="1615440"/>
            <a:ext cx="3810000" cy="2583180"/>
          </a:xfrm>
        </p:spPr>
        <p:txBody>
          <a:bodyPr/>
          <a:lstStyle/>
          <a:p>
            <a:r>
              <a:rPr lang="en-US" sz="3600" dirty="0"/>
              <a:t>How to install painless mesh library</a:t>
            </a:r>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t>8</a:t>
            </a:fld>
            <a:endParaRPr lang="en-US" dirty="0"/>
          </a:p>
        </p:txBody>
      </p:sp>
      <p:sp>
        <p:nvSpPr>
          <p:cNvPr id="4" name="Content Placeholder 3">
            <a:extLst>
              <a:ext uri="{FF2B5EF4-FFF2-40B4-BE49-F238E27FC236}">
                <a16:creationId xmlns:a16="http://schemas.microsoft.com/office/drawing/2014/main" id="{AAD9F940-BA56-74F7-87F0-7199A77BB8B8}"/>
              </a:ext>
            </a:extLst>
          </p:cNvPr>
          <p:cNvSpPr>
            <a:spLocks noGrp="1"/>
          </p:cNvSpPr>
          <p:nvPr>
            <p:ph sz="half" idx="2"/>
          </p:nvPr>
        </p:nvSpPr>
        <p:spPr>
          <a:xfrm>
            <a:off x="6526306" y="612775"/>
            <a:ext cx="5029200" cy="1493931"/>
          </a:xfrm>
        </p:spPr>
        <p:txBody>
          <a:bodyPr/>
          <a:lstStyle/>
          <a:p>
            <a:pPr algn="l"/>
            <a:r>
              <a:rPr lang="en-US" b="0" i="0" dirty="0">
                <a:solidFill>
                  <a:srgbClr val="3A3A3A"/>
                </a:solidFill>
                <a:effectLst/>
                <a:latin typeface="Helvetica" panose="020B0604020202020204" pitchFamily="34" charset="0"/>
              </a:rPr>
              <a:t>You can install </a:t>
            </a:r>
            <a:r>
              <a:rPr lang="en-US" b="0" i="0" dirty="0" err="1">
                <a:solidFill>
                  <a:srgbClr val="3A3A3A"/>
                </a:solidFill>
                <a:effectLst/>
                <a:latin typeface="Helvetica" panose="020B0604020202020204" pitchFamily="34" charset="0"/>
              </a:rPr>
              <a:t>painlessMesh</a:t>
            </a:r>
            <a:r>
              <a:rPr lang="en-US" b="0" i="0" dirty="0">
                <a:solidFill>
                  <a:srgbClr val="3A3A3A"/>
                </a:solidFill>
                <a:effectLst/>
                <a:latin typeface="Helvetica" panose="020B0604020202020204" pitchFamily="34" charset="0"/>
              </a:rPr>
              <a:t> through the Arduino Library manager. Go to </a:t>
            </a:r>
            <a:r>
              <a:rPr lang="en-US" b="1" i="0" dirty="0">
                <a:solidFill>
                  <a:srgbClr val="3A3A3A"/>
                </a:solidFill>
                <a:effectLst/>
                <a:latin typeface="Helvetica" panose="020B0604020202020204" pitchFamily="34" charset="0"/>
              </a:rPr>
              <a:t>Tools</a:t>
            </a:r>
            <a:r>
              <a:rPr lang="en-US" b="0" i="0" dirty="0">
                <a:solidFill>
                  <a:srgbClr val="3A3A3A"/>
                </a:solidFill>
                <a:effectLst/>
                <a:latin typeface="Helvetica" panose="020B0604020202020204" pitchFamily="34" charset="0"/>
              </a:rPr>
              <a:t> &gt; </a:t>
            </a:r>
            <a:r>
              <a:rPr lang="en-US" b="1" i="0" dirty="0">
                <a:solidFill>
                  <a:srgbClr val="3A3A3A"/>
                </a:solidFill>
                <a:effectLst/>
                <a:latin typeface="Helvetica" panose="020B0604020202020204" pitchFamily="34" charset="0"/>
              </a:rPr>
              <a:t>Manage Libraries</a:t>
            </a:r>
            <a:r>
              <a:rPr lang="en-US" b="0" i="0" dirty="0">
                <a:solidFill>
                  <a:srgbClr val="3A3A3A"/>
                </a:solidFill>
                <a:effectLst/>
                <a:latin typeface="Helvetica" panose="020B0604020202020204" pitchFamily="34" charset="0"/>
              </a:rPr>
              <a:t>. The Library Manager should open.</a:t>
            </a:r>
          </a:p>
          <a:p>
            <a:pPr algn="l"/>
            <a:r>
              <a:rPr lang="en-US" b="0" i="0" dirty="0">
                <a:solidFill>
                  <a:srgbClr val="3A3A3A"/>
                </a:solidFill>
                <a:effectLst/>
                <a:latin typeface="Helvetica" panose="020B0604020202020204" pitchFamily="34" charset="0"/>
              </a:rPr>
              <a:t>Search for “</a:t>
            </a:r>
            <a:r>
              <a:rPr lang="en-US" b="1" i="0" dirty="0" err="1">
                <a:solidFill>
                  <a:srgbClr val="3A3A3A"/>
                </a:solidFill>
                <a:effectLst/>
                <a:latin typeface="Helvetica" panose="020B0604020202020204" pitchFamily="34" charset="0"/>
              </a:rPr>
              <a:t>painlessmesh</a:t>
            </a:r>
            <a:r>
              <a:rPr lang="en-US" b="0" i="0" dirty="0">
                <a:solidFill>
                  <a:srgbClr val="3A3A3A"/>
                </a:solidFill>
                <a:effectLst/>
                <a:latin typeface="Helvetica" panose="020B0604020202020204" pitchFamily="34" charset="0"/>
              </a:rPr>
              <a:t>” and install the library. We’re using Version 1.4.5</a:t>
            </a:r>
          </a:p>
          <a:p>
            <a:endParaRPr lang="en-US" dirty="0"/>
          </a:p>
        </p:txBody>
      </p:sp>
      <p:pic>
        <p:nvPicPr>
          <p:cNvPr id="1026" name="Picture 2" descr="Install painlessMesh library Arduino IDE">
            <a:extLst>
              <a:ext uri="{FF2B5EF4-FFF2-40B4-BE49-F238E27FC236}">
                <a16:creationId xmlns:a16="http://schemas.microsoft.com/office/drawing/2014/main" id="{8427C3B8-F446-DAF8-F7BF-711F6808D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6306" y="1979706"/>
            <a:ext cx="4661647" cy="3666938"/>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a:xfrm rot="16200000">
            <a:off x="-242952" y="1451496"/>
            <a:ext cx="1784352" cy="189457"/>
          </a:xfrm>
        </p:spPr>
        <p:txBody>
          <a:bodyPr/>
          <a:lstStyle/>
          <a:p>
            <a:r>
              <a:rPr lang="en-US" dirty="0"/>
              <a:t>Esp mesh</a:t>
            </a:r>
          </a:p>
        </p:txBody>
      </p:sp>
    </p:spTree>
    <p:extLst>
      <p:ext uri="{BB962C8B-B14F-4D97-AF65-F5344CB8AC3E}">
        <p14:creationId xmlns:p14="http://schemas.microsoft.com/office/powerpoint/2010/main" val="394375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a:xfrm>
            <a:off x="937260" y="1623060"/>
            <a:ext cx="3817620" cy="2956560"/>
          </a:xfrm>
        </p:spPr>
        <p:txBody>
          <a:bodyPr/>
          <a:lstStyle/>
          <a:p>
            <a:r>
              <a:rPr lang="en-US" sz="3600" dirty="0"/>
              <a:t>How to install painless mesh library</a:t>
            </a:r>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t>9</a:t>
            </a:fld>
            <a:endParaRPr lang="en-US" dirty="0"/>
          </a:p>
        </p:txBody>
      </p:sp>
      <p:sp>
        <p:nvSpPr>
          <p:cNvPr id="4" name="Content Placeholder 3">
            <a:extLst>
              <a:ext uri="{FF2B5EF4-FFF2-40B4-BE49-F238E27FC236}">
                <a16:creationId xmlns:a16="http://schemas.microsoft.com/office/drawing/2014/main" id="{AAD9F940-BA56-74F7-87F0-7199A77BB8B8}"/>
              </a:ext>
            </a:extLst>
          </p:cNvPr>
          <p:cNvSpPr>
            <a:spLocks noGrp="1"/>
          </p:cNvSpPr>
          <p:nvPr>
            <p:ph sz="half" idx="2"/>
          </p:nvPr>
        </p:nvSpPr>
        <p:spPr>
          <a:xfrm>
            <a:off x="6526306" y="612775"/>
            <a:ext cx="5029200" cy="1493931"/>
          </a:xfrm>
        </p:spPr>
        <p:txBody>
          <a:bodyPr/>
          <a:lstStyle/>
          <a:p>
            <a:r>
              <a:rPr lang="en-US" b="0" i="0" dirty="0">
                <a:solidFill>
                  <a:srgbClr val="3A3A3A"/>
                </a:solidFill>
                <a:effectLst/>
                <a:latin typeface="Helvetica" panose="020B0604020202020204" pitchFamily="34" charset="0"/>
              </a:rPr>
              <a:t>This library needs some other library dependencies. A new window should pop up asking you to install any missing dependencies. Select “Install all”.</a:t>
            </a:r>
            <a:endParaRPr lang="en-US" dirty="0"/>
          </a:p>
        </p:txBody>
      </p:sp>
      <p:pic>
        <p:nvPicPr>
          <p:cNvPr id="2050" name="Picture 2" descr="Install painlessmesh library dependencies Arduino IDE">
            <a:extLst>
              <a:ext uri="{FF2B5EF4-FFF2-40B4-BE49-F238E27FC236}">
                <a16:creationId xmlns:a16="http://schemas.microsoft.com/office/drawing/2014/main" id="{F60DBE51-F13A-DC58-B7DC-8CC04CE5C1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6306" y="1827720"/>
            <a:ext cx="4543425" cy="2085975"/>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a:xfrm rot="16200000">
            <a:off x="-242952" y="1451496"/>
            <a:ext cx="1784352" cy="189457"/>
          </a:xfrm>
        </p:spPr>
        <p:txBody>
          <a:bodyPr/>
          <a:lstStyle/>
          <a:p>
            <a:r>
              <a:rPr lang="en-US" dirty="0"/>
              <a:t>Esp mesh</a:t>
            </a:r>
          </a:p>
        </p:txBody>
      </p:sp>
    </p:spTree>
    <p:extLst>
      <p:ext uri="{BB962C8B-B14F-4D97-AF65-F5344CB8AC3E}">
        <p14:creationId xmlns:p14="http://schemas.microsoft.com/office/powerpoint/2010/main" val="695782900"/>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{F963D4E0-BB07-4ACD-929F-FB360966D390}tf67061901_win32</Template>
  <TotalTime>282</TotalTime>
  <Words>939</Words>
  <Application>Microsoft Office PowerPoint</Application>
  <PresentationFormat>Widescreen</PresentationFormat>
  <Paragraphs>136</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Agency FB</vt:lpstr>
      <vt:lpstr>Arial</vt:lpstr>
      <vt:lpstr>Bahnschrift SemiBold</vt:lpstr>
      <vt:lpstr>Calibri</vt:lpstr>
      <vt:lpstr>Daytona Condensed Light</vt:lpstr>
      <vt:lpstr>Helvetica</vt:lpstr>
      <vt:lpstr>Jost</vt:lpstr>
      <vt:lpstr>Posterama</vt:lpstr>
      <vt:lpstr>Roboto</vt:lpstr>
      <vt:lpstr>Wingdings</vt:lpstr>
      <vt:lpstr>Office Theme</vt:lpstr>
      <vt:lpstr>Wireless mesh networking using esp8266</vt:lpstr>
      <vt:lpstr>Ad-hoc Network</vt:lpstr>
      <vt:lpstr>Classification of AD-hoc Networks </vt:lpstr>
      <vt:lpstr>Mesh Network</vt:lpstr>
      <vt:lpstr>How mesh has been used in ESP8266</vt:lpstr>
      <vt:lpstr>Traditional WIFI network Architecture</vt:lpstr>
      <vt:lpstr>Painless mesh library </vt:lpstr>
      <vt:lpstr>How to install painless mesh library</vt:lpstr>
      <vt:lpstr>How to install painless mesh library</vt:lpstr>
      <vt:lpstr>ESP-MESH(Broadcast messages) </vt:lpstr>
      <vt:lpstr>ESP-MESH(Broadcast messages) </vt:lpstr>
      <vt:lpstr>Code and outputs</vt:lpstr>
      <vt:lpstr>Code and outputs</vt:lpstr>
      <vt:lpstr>Code and outputs</vt:lpstr>
      <vt:lpstr>Code and outputs</vt:lpstr>
      <vt:lpstr>Code and outputs</vt:lpstr>
      <vt:lpstr>Code and outputs</vt:lpstr>
      <vt:lpstr>Code and outputs</vt:lpstr>
      <vt:lpstr>Code and outputs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networking</dc:title>
  <dc:creator>Pratim Guha</dc:creator>
  <cp:lastModifiedBy>Sankhadip</cp:lastModifiedBy>
  <cp:revision>14</cp:revision>
  <dcterms:created xsi:type="dcterms:W3CDTF">2023-06-23T07:29:37Z</dcterms:created>
  <dcterms:modified xsi:type="dcterms:W3CDTF">2023-08-21T13:10:32Z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