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  <p:sldMasterId id="2147483916" r:id="rId2"/>
    <p:sldMasterId id="2147484001" r:id="rId3"/>
    <p:sldMasterId id="2147484018" r:id="rId4"/>
    <p:sldMasterId id="2147484035" r:id="rId5"/>
  </p:sldMasterIdLst>
  <p:sldIdLst>
    <p:sldId id="256" r:id="rId6"/>
    <p:sldId id="257" r:id="rId7"/>
    <p:sldId id="258" r:id="rId8"/>
    <p:sldId id="259" r:id="rId9"/>
    <p:sldId id="261" r:id="rId10"/>
    <p:sldId id="281" r:id="rId11"/>
    <p:sldId id="268" r:id="rId12"/>
    <p:sldId id="282" r:id="rId13"/>
    <p:sldId id="283" r:id="rId14"/>
    <p:sldId id="273" r:id="rId15"/>
    <p:sldId id="270" r:id="rId16"/>
    <p:sldId id="288" r:id="rId17"/>
    <p:sldId id="274" r:id="rId18"/>
    <p:sldId id="289" r:id="rId19"/>
    <p:sldId id="275" r:id="rId20"/>
    <p:sldId id="284" r:id="rId21"/>
    <p:sldId id="285" r:id="rId22"/>
    <p:sldId id="286" r:id="rId23"/>
    <p:sldId id="28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1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2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3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0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0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9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53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75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30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5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4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05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38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09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9529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09741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70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10919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42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475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159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66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5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4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24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640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387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809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764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66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0589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026246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9564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13553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6291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52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896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8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392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97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795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386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587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717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383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394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796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213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619636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1368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70455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70397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03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932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61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588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584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9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400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605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77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833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735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955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63247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842577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9378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64138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842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245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49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3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6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8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2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6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llaboutee.com/2011/07/04/how-to-send-data-from-matlab-to-your-arduino" TargetMode="External"/><Relationship Id="rId2" Type="http://schemas.openxmlformats.org/officeDocument/2006/relationships/hyperlink" Target="http://www.instructables.com/id/Make-An-Simple-Motion-Sensor-Light-PIR/?ALLSTEPS" TargetMode="External"/><Relationship Id="rId1" Type="http://schemas.openxmlformats.org/officeDocument/2006/relationships/slideLayout" Target="../slideLayouts/slideLayout67.xml"/><Relationship Id="rId5" Type="http://schemas.openxmlformats.org/officeDocument/2006/relationships/hyperlink" Target="http://www.arduino.cc/" TargetMode="External"/><Relationship Id="rId4" Type="http://schemas.openxmlformats.org/officeDocument/2006/relationships/hyperlink" Target="http://in.mathworks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621" y="1123406"/>
            <a:ext cx="8275991" cy="1121632"/>
          </a:xfrm>
        </p:spPr>
        <p:txBody>
          <a:bodyPr/>
          <a:lstStyle/>
          <a:p>
            <a:r>
              <a:rPr lang="en-US" sz="3000" dirty="0" smtClean="0">
                <a:latin typeface="Comic Sans MS" panose="030F0702030302020204" pitchFamily="66" charset="0"/>
              </a:rPr>
              <a:t>Password </a:t>
            </a:r>
            <a:r>
              <a:rPr lang="en-US" sz="3000" dirty="0">
                <a:latin typeface="Comic Sans MS" panose="030F0702030302020204" pitchFamily="66" charset="0"/>
              </a:rPr>
              <a:t>E</a:t>
            </a:r>
            <a:r>
              <a:rPr lang="en-US" sz="3000" dirty="0" smtClean="0">
                <a:latin typeface="Comic Sans MS" panose="030F0702030302020204" pitchFamily="66" charset="0"/>
              </a:rPr>
              <a:t>nabled Security </a:t>
            </a:r>
            <a:r>
              <a:rPr lang="en-US" sz="3000" dirty="0">
                <a:latin typeface="Comic Sans MS" panose="030F0702030302020204" pitchFamily="66" charset="0"/>
              </a:rPr>
              <a:t>S</a:t>
            </a:r>
            <a:r>
              <a:rPr lang="en-US" sz="3000" dirty="0" smtClean="0">
                <a:latin typeface="Comic Sans MS" panose="030F0702030302020204" pitchFamily="66" charset="0"/>
              </a:rPr>
              <a:t>ystem and </a:t>
            </a:r>
            <a:r>
              <a:rPr lang="en-US" sz="3000" dirty="0">
                <a:latin typeface="Comic Sans MS" panose="030F0702030302020204" pitchFamily="66" charset="0"/>
              </a:rPr>
              <a:t>A</a:t>
            </a:r>
            <a:r>
              <a:rPr lang="en-US" sz="3000" dirty="0" smtClean="0">
                <a:latin typeface="Comic Sans MS" panose="030F0702030302020204" pitchFamily="66" charset="0"/>
              </a:rPr>
              <a:t>utomated Lights based on Motion Detection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799" y="3736622"/>
            <a:ext cx="8659813" cy="1902178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Presented BY-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Swapnil Roy(510714008)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Sarthak shekhar roy paul(510714010)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Pratim Dasmahapatra(510714012)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2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6" y="1270000"/>
            <a:ext cx="8233263" cy="5078623"/>
          </a:xfrm>
        </p:spPr>
      </p:pic>
    </p:spTree>
    <p:extLst>
      <p:ext uri="{BB962C8B-B14F-4D97-AF65-F5344CB8AC3E}">
        <p14:creationId xmlns:p14="http://schemas.microsoft.com/office/powerpoint/2010/main" val="27450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for Whole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9843"/>
            <a:ext cx="8596668" cy="3880773"/>
          </a:xfrm>
        </p:spPr>
        <p:txBody>
          <a:bodyPr/>
          <a:lstStyle/>
          <a:p>
            <a:r>
              <a:rPr lang="en-US" dirty="0" smtClean="0"/>
              <a:t>The sequence-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55013" y="2394414"/>
            <a:ext cx="1653435" cy="1064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</a:t>
            </a:r>
            <a:r>
              <a:rPr lang="en-US" dirty="0"/>
              <a:t>password</a:t>
            </a:r>
          </a:p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751529" y="28903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033524" y="292677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1916" y="2793304"/>
            <a:ext cx="1576165" cy="104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light ON  Intruder alarm raised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76164" y="2160589"/>
            <a:ext cx="1039660" cy="57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51544" y="2160589"/>
            <a:ext cx="1313825" cy="6327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Correct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6614" y="2874723"/>
            <a:ext cx="1574700" cy="84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 Light ON, door opens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8487" y="4218046"/>
            <a:ext cx="2281833" cy="66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Entrance light ON 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246323" y="5376663"/>
            <a:ext cx="2592888" cy="102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Exit, all lights switched off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782314" y="55697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32411" y="3840480"/>
            <a:ext cx="391886" cy="377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332411" y="4977247"/>
            <a:ext cx="391886" cy="366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8487" y="5376663"/>
            <a:ext cx="2373273" cy="77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Other lights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Algorithm for </a:t>
            </a:r>
            <a:r>
              <a:rPr lang="en-IN" dirty="0" err="1" smtClean="0"/>
              <a:t>Matlab</a:t>
            </a:r>
            <a:r>
              <a:rPr lang="en-IN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7909"/>
            <a:ext cx="8596668" cy="5421085"/>
          </a:xfrm>
        </p:spPr>
        <p:txBody>
          <a:bodyPr/>
          <a:lstStyle/>
          <a:p>
            <a:r>
              <a:rPr lang="en-IN" dirty="0" smtClean="0"/>
              <a:t>The sequence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034" y="1776549"/>
            <a:ext cx="8019968" cy="496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Creating Serial Communication object on the Port connected to Arduino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996229" y="2302223"/>
            <a:ext cx="535577" cy="287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4034" y="2645019"/>
            <a:ext cx="8019968" cy="532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Initiation of Arduino Communication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996229" y="3255603"/>
            <a:ext cx="535577" cy="441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4034" y="3774956"/>
            <a:ext cx="8019968" cy="540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Sending Password content to Arduino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996229" y="4371704"/>
            <a:ext cx="587829" cy="330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54035" y="4704806"/>
            <a:ext cx="8019968" cy="45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Asking User to Enter Password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996229" y="5216437"/>
            <a:ext cx="587829" cy="330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54035" y="5547362"/>
            <a:ext cx="8019968" cy="435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Ending Communication With 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3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MATLAB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45" y="1753645"/>
            <a:ext cx="8722857" cy="4287718"/>
          </a:xfrm>
        </p:spPr>
        <p:txBody>
          <a:bodyPr>
            <a:normAutofit/>
          </a:bodyPr>
          <a:lstStyle/>
          <a:p>
            <a:r>
              <a:rPr lang="en-US" dirty="0" smtClean="0"/>
              <a:t>answer=123; </a:t>
            </a:r>
            <a:r>
              <a:rPr lang="en-US" dirty="0"/>
              <a:t>% this is where we'll store the user's Password </a:t>
            </a:r>
          </a:p>
          <a:p>
            <a:r>
              <a:rPr lang="en-US" dirty="0"/>
              <a:t>a</a:t>
            </a:r>
            <a:r>
              <a:rPr lang="en-US" dirty="0" smtClean="0"/>
              <a:t>rduino =</a:t>
            </a:r>
            <a:r>
              <a:rPr lang="en-US" dirty="0"/>
              <a:t>serial('COM5','BaudRate',9600); % create serial communication object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on port </a:t>
            </a:r>
            <a:r>
              <a:rPr lang="en-US" dirty="0"/>
              <a:t>COM5 (Where Arduino is connected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fopen</a:t>
            </a:r>
            <a:r>
              <a:rPr lang="en-US" dirty="0" smtClean="0"/>
              <a:t> (arduino</a:t>
            </a:r>
            <a:r>
              <a:rPr lang="en-US" dirty="0"/>
              <a:t>); % initiate arduino communication </a:t>
            </a:r>
          </a:p>
          <a:p>
            <a:r>
              <a:rPr lang="en-US" dirty="0"/>
              <a:t>while answer </a:t>
            </a:r>
          </a:p>
          <a:p>
            <a:r>
              <a:rPr lang="en-US" dirty="0"/>
              <a:t>f</a:t>
            </a:r>
            <a:r>
              <a:rPr lang="en-US" dirty="0" smtClean="0"/>
              <a:t>printf (</a:t>
            </a:r>
            <a:r>
              <a:rPr lang="en-US" dirty="0"/>
              <a:t>arduino</a:t>
            </a:r>
            <a:r>
              <a:rPr lang="en-US" dirty="0" smtClean="0"/>
              <a:t>, '%</a:t>
            </a:r>
            <a:r>
              <a:rPr lang="en-US" dirty="0"/>
              <a:t>s</a:t>
            </a:r>
            <a:r>
              <a:rPr lang="en-US" dirty="0" smtClean="0"/>
              <a:t>', answer</a:t>
            </a:r>
            <a:r>
              <a:rPr lang="en-US" dirty="0"/>
              <a:t>); % send answer variable content to arduino </a:t>
            </a:r>
          </a:p>
          <a:p>
            <a:r>
              <a:rPr lang="en-US" dirty="0"/>
              <a:t>answer=input('ENTER  PASSWORD  : '); % ask user to enter </a:t>
            </a:r>
            <a:r>
              <a:rPr lang="en-US" dirty="0" smtClean="0"/>
              <a:t>Password</a:t>
            </a:r>
            <a:endParaRPr lang="en-US" dirty="0"/>
          </a:p>
          <a:p>
            <a:r>
              <a:rPr lang="en-US" dirty="0"/>
              <a:t>end </a:t>
            </a:r>
          </a:p>
          <a:p>
            <a:r>
              <a:rPr lang="en-US" dirty="0"/>
              <a:t>f</a:t>
            </a:r>
            <a:r>
              <a:rPr lang="en-US" dirty="0" smtClean="0"/>
              <a:t>close (</a:t>
            </a:r>
            <a:r>
              <a:rPr lang="en-US" dirty="0"/>
              <a:t>arduino); % end communication with Arduino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for </a:t>
            </a:r>
            <a:r>
              <a:rPr lang="en-IN" dirty="0" smtClean="0"/>
              <a:t>Arduino </a:t>
            </a:r>
            <a:r>
              <a:rPr lang="en-IN" dirty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5657"/>
            <a:ext cx="8596668" cy="5538652"/>
          </a:xfrm>
        </p:spPr>
        <p:txBody>
          <a:bodyPr/>
          <a:lstStyle/>
          <a:p>
            <a:r>
              <a:rPr lang="en-IN" dirty="0" smtClean="0"/>
              <a:t>The Sequence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360" y="1667692"/>
            <a:ext cx="7341325" cy="357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the user entered Password with the correct one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625635" y="2037417"/>
            <a:ext cx="692332" cy="492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7967" y="2086095"/>
            <a:ext cx="129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matches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7170541" y="2037417"/>
            <a:ext cx="692332" cy="492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46720" y="2098768"/>
            <a:ext cx="122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Mismatch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33303" y="2516779"/>
            <a:ext cx="2299063" cy="357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Green LED 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05303" y="2529452"/>
            <a:ext cx="2468880" cy="344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 LED &amp; Buzzer 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677887" y="2873831"/>
            <a:ext cx="5878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17967" y="2934789"/>
            <a:ext cx="141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Entrance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33303" y="3304121"/>
            <a:ext cx="2299063" cy="566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Detection by Ultrasonic Sensor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730137" y="3870179"/>
            <a:ext cx="483327" cy="244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33303" y="4114801"/>
            <a:ext cx="2299063" cy="566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Light at the entrance ON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2730138" y="4680857"/>
            <a:ext cx="483326" cy="566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04904" y="4768726"/>
            <a:ext cx="20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Proceeding inside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33303" y="5246914"/>
            <a:ext cx="2299063" cy="566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Detection by PIR Motion Sensor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2769325" y="5800689"/>
            <a:ext cx="404950" cy="326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33303" y="6127261"/>
            <a:ext cx="2299063" cy="404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Other lights ON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317275" y="6177782"/>
            <a:ext cx="1171060" cy="303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90903" y="6177782"/>
            <a:ext cx="1579638" cy="35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 lights OFF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23712" y="5812971"/>
            <a:ext cx="89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Arduino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matlabData</a:t>
            </a:r>
            <a:r>
              <a:rPr lang="en-US" dirty="0" smtClean="0"/>
              <a:t>;</a:t>
            </a:r>
          </a:p>
          <a:p>
            <a:r>
              <a:rPr lang="en-US" dirty="0"/>
              <a:t>#define </a:t>
            </a:r>
            <a:r>
              <a:rPr lang="en-US" dirty="0" err="1"/>
              <a:t>trigPin</a:t>
            </a:r>
            <a:r>
              <a:rPr lang="en-US" dirty="0"/>
              <a:t> 11</a:t>
            </a:r>
          </a:p>
          <a:p>
            <a:r>
              <a:rPr lang="en-US" dirty="0"/>
              <a:t>#define </a:t>
            </a:r>
            <a:r>
              <a:rPr lang="en-US" dirty="0" err="1"/>
              <a:t>echoPin</a:t>
            </a:r>
            <a:r>
              <a:rPr lang="en-US" dirty="0"/>
              <a:t> 12</a:t>
            </a:r>
          </a:p>
          <a:p>
            <a:r>
              <a:rPr lang="en-US" dirty="0"/>
              <a:t>#define buzzer 3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ultrasono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duration, </a:t>
            </a:r>
            <a:r>
              <a:rPr lang="en-US" dirty="0" err="1"/>
              <a:t>int</a:t>
            </a:r>
            <a:r>
              <a:rPr lang="en-US" dirty="0"/>
              <a:t> distance);</a:t>
            </a:r>
          </a:p>
          <a:p>
            <a:r>
              <a:rPr lang="en-US" dirty="0"/>
              <a:t>long </a:t>
            </a:r>
            <a:r>
              <a:rPr lang="en-US" dirty="0" err="1"/>
              <a:t>distance,duration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led = 4;</a:t>
            </a:r>
          </a:p>
          <a:p>
            <a:r>
              <a:rPr lang="en-US" dirty="0" err="1"/>
              <a:t>int</a:t>
            </a:r>
            <a:r>
              <a:rPr lang="en-US" dirty="0"/>
              <a:t> led1 = 5;</a:t>
            </a:r>
          </a:p>
          <a:p>
            <a:r>
              <a:rPr lang="en-US" dirty="0" err="1"/>
              <a:t>int</a:t>
            </a:r>
            <a:r>
              <a:rPr lang="en-US" dirty="0"/>
              <a:t> led2 = 6;</a:t>
            </a:r>
          </a:p>
          <a:p>
            <a:r>
              <a:rPr lang="en-US" dirty="0" err="1"/>
              <a:t>int</a:t>
            </a:r>
            <a:r>
              <a:rPr lang="en-US" dirty="0"/>
              <a:t> led3 = 7;</a:t>
            </a:r>
          </a:p>
          <a:p>
            <a:r>
              <a:rPr lang="en-US" dirty="0" err="1"/>
              <a:t>int</a:t>
            </a:r>
            <a:r>
              <a:rPr lang="en-US" dirty="0"/>
              <a:t> sound = 250;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pir</a:t>
            </a:r>
            <a:r>
              <a:rPr lang="en-US" dirty="0"/>
              <a:t>=2;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137" y="679269"/>
            <a:ext cx="7955280" cy="56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void setup() {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pinMode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trigPin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OUTPUT);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pinMode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echoPin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INPUT);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pinMode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(led, OUTPUT);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pinMode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(led1, OUTPUT);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pinMode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(led2, OUTPUT);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pinMode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(led3, OUTPUT);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pinMode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(buzzer, OUTPUT);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pinMode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pir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INPUT);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Serial.begin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(9600);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void loop() 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(led3,LOW);</a:t>
            </a:r>
            <a:endParaRPr 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value=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digitalRead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pir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9" y="339634"/>
            <a:ext cx="8582297" cy="588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if(value==HIGH)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{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(led3,HIGH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delay(30000);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(led3,LOW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}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else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(led3,LOW);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distance=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ultrasono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duration,distance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if(distance &lt;= 10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(led2, HIGH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);</a:t>
            </a:r>
            <a:endParaRPr lang="en-IN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else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(led2, LOW);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0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6" y="313509"/>
            <a:ext cx="86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383" y="313509"/>
            <a:ext cx="8595360" cy="660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while(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Serial.available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()&gt; 0)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{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matlabData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Serial.read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(); // read data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if(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matlabData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==123)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{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led,HIGH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); // turn green light on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(led1, LOW); // turn red light off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buzzer,LOW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else if(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matlabData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!=123 &amp;&amp;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matlabData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!=9)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{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(led1, HIGH); // turn red light on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led,LOW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);    // turn green led off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buzzer,HIGH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else if(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matlabData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==9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led,LOW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); }  }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444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5" y="182880"/>
            <a:ext cx="8699863" cy="448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ultrasono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(long duration, long distance)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trigPin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LOW); 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delayMicroseconds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(2);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trigPin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HIGH);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delayMicroseconds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(10);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digitalWrite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trigPin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LOW);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duration =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pulseIn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echoPin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HIGH);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distance = (duration/2) / 29.1;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return distance;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530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increase the security network of mainly residential areas where occurrences of theft and other intruder incidents are common.</a:t>
            </a:r>
          </a:p>
          <a:p>
            <a:r>
              <a:rPr lang="en-US" dirty="0" smtClean="0"/>
              <a:t>Manual security service is not upto the mark.</a:t>
            </a:r>
          </a:p>
          <a:p>
            <a:r>
              <a:rPr lang="en-US" dirty="0" smtClean="0"/>
              <a:t>Technologies like biometric detection and face recognition are not viable due to economic difficulties and functional complexities.</a:t>
            </a:r>
          </a:p>
          <a:p>
            <a:r>
              <a:rPr lang="en-US" dirty="0" smtClean="0"/>
              <a:t>To establish a secure and simple security system.</a:t>
            </a:r>
          </a:p>
          <a:p>
            <a:r>
              <a:rPr lang="en-US" dirty="0" smtClean="0"/>
              <a:t>To  integrate both password authentication mechanism and sensor detection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PIR sensors </a:t>
            </a:r>
            <a:r>
              <a:rPr lang="en-US" dirty="0"/>
              <a:t>a</a:t>
            </a:r>
            <a:r>
              <a:rPr lang="en-US" dirty="0" smtClean="0"/>
              <a:t>re not that effective in detection .</a:t>
            </a:r>
          </a:p>
          <a:p>
            <a:r>
              <a:rPr lang="en-US" dirty="0" smtClean="0"/>
              <a:t>Sometimes the distance at which an object is detected around an ultrasonic sensor varies practically from it’s theoretical value. As a result, errors in calculation takes place.</a:t>
            </a:r>
          </a:p>
          <a:p>
            <a:r>
              <a:rPr lang="en-US" dirty="0" smtClean="0"/>
              <a:t>There is a delay in serial communication between MATLAB and Arduino coding.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Easing on the economic factor, more expensive sensors would yield better results.</a:t>
            </a:r>
          </a:p>
          <a:p>
            <a:r>
              <a:rPr lang="en-US" dirty="0" smtClean="0"/>
              <a:t>An allowance regarding distance and sensor detection should be made.</a:t>
            </a:r>
          </a:p>
          <a:p>
            <a:r>
              <a:rPr lang="en-US" dirty="0" smtClean="0"/>
              <a:t>Instead of  using MATLAB; OpenCV, Java or Python based password authentication techniques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http://www.instructables.com/id/Make-An-Simple-Motion-Sensor-Light-PIR/?ALLSTEPS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allaboutee.com/2011/07/04/how-to-send-data-from-matlab-to-your-arduino</a:t>
            </a:r>
            <a:endParaRPr lang="en-US" dirty="0"/>
          </a:p>
          <a:p>
            <a:r>
              <a:rPr lang="en-US" dirty="0" smtClean="0">
                <a:hlinkClick r:id="rId4"/>
              </a:rPr>
              <a:t>http://in.mathworks.com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http://www.arduino.cc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was inspired and supported in part by </a:t>
            </a:r>
            <a:r>
              <a:rPr lang="en-US" b="1" dirty="0"/>
              <a:t>Prof. Santanu Das</a:t>
            </a:r>
            <a:r>
              <a:rPr lang="en-US" dirty="0"/>
              <a:t>, Professor and Head of the Department, Department of Electronics and Telecommunication Engineering, Indian Institute of Engineering Science and Technology, </a:t>
            </a:r>
            <a:r>
              <a:rPr lang="en-US" dirty="0" err="1" smtClean="0"/>
              <a:t>Shibpur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5753" y="4595718"/>
            <a:ext cx="63761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30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 and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password protected system which is used to detect the person entering the confined area in question.</a:t>
            </a:r>
          </a:p>
          <a:p>
            <a:r>
              <a:rPr lang="en-US" dirty="0" smtClean="0"/>
              <a:t>This is followed by ultrasonic and PIR motion sensing for automated lights.</a:t>
            </a:r>
          </a:p>
          <a:p>
            <a:r>
              <a:rPr lang="en-US" dirty="0" smtClean="0"/>
              <a:t>The ultrasonic sensor is used to detect the initial presence of the intruder.</a:t>
            </a:r>
          </a:p>
          <a:p>
            <a:r>
              <a:rPr lang="en-US" dirty="0" smtClean="0"/>
              <a:t>It is instrumental in the lighting at the entrance.</a:t>
            </a:r>
          </a:p>
          <a:p>
            <a:r>
              <a:rPr lang="en-US" dirty="0" smtClean="0"/>
              <a:t>The PIR motion sensors help to detect the movement of the person inside the room.</a:t>
            </a:r>
          </a:p>
          <a:p>
            <a:r>
              <a:rPr lang="en-US" dirty="0" smtClean="0"/>
              <a:t>The opening of the door is signaled by the green LED.</a:t>
            </a:r>
          </a:p>
          <a:p>
            <a:r>
              <a:rPr lang="en-US" dirty="0" smtClean="0"/>
              <a:t>The red LED indicates wrong password being entered signifying presence of intruder and alarm has been raised.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5712"/>
            <a:ext cx="7978151" cy="3774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2160589"/>
            <a:ext cx="7978151" cy="102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Arduino uno R3 board based on microcontroller AT mega328 chip.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3294346"/>
            <a:ext cx="7978151" cy="81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Hc-SR04 ultrasonic sensors using SONAR to determine distance of objects.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4" y="4221273"/>
            <a:ext cx="7978151" cy="726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PIR Motion Sensor using infrared radiation sensing.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4" y="5060516"/>
            <a:ext cx="7978151" cy="88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LEDS and Breadboards.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4024" y="304800"/>
            <a:ext cx="57086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Arduino Uno R3 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4930" y="1199882"/>
            <a:ext cx="8686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Most widely used variant of the Arduino.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Features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i) Atmega 328P microcontroller manufactured by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AtMel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corporation.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ii) Input voltage - 7-12V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iii) 14 Digital I/O Pins (6 PWM outputs)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iv) 6 Analog Inputs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v) 32k Flash Memory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vi) 16Mhz Clock Speed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Additional Components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i) USB connection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ii) Power Jack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iii)  ICSP Header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iv)  Reset Button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26" y="2951056"/>
            <a:ext cx="3237141" cy="30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5174" y="152401"/>
            <a:ext cx="4054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HC-SR04 </a:t>
            </a: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Module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96" y="2107456"/>
            <a:ext cx="2795530" cy="3284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726" y="1022011"/>
            <a:ext cx="8610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Uses 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sonar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determine distance to an object.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Operation is not affected by sunlight or black material.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Consists of ultrasonic transmitter and receiver module.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:-</a:t>
            </a:r>
            <a:endParaRPr lang="en-US" sz="2000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i) Power Supply         :  +5V DC</a:t>
            </a: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ii) Effectual Angle        :  &lt;15°</a:t>
            </a: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iii) Ranging Distance   :   2cm – 400 cm</a:t>
            </a: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iv) Measuring Angle     :  30 degree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Pins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:-</a:t>
            </a:r>
            <a:endParaRPr lang="en-US" sz="2000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V</a:t>
            </a:r>
            <a:r>
              <a:rPr lang="en-US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CC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:   +5V DC</a:t>
            </a: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Trig       :   Trigger (INPUT)</a:t>
            </a: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Echo     :   Echo (OUTPUT)</a:t>
            </a: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GND     :   Ground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5174" y="152401"/>
            <a:ext cx="4054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HC-SR04 </a:t>
            </a: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Module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2082" y="1139867"/>
            <a:ext cx="807928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Working Principle</a:t>
            </a:r>
            <a:r>
              <a:rPr lang="en-US" dirty="0"/>
              <a:t>:-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75835"/>
            <a:ext cx="2820362" cy="3314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6566" y="5289997"/>
            <a:ext cx="282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Ultrasonic Sensor</a:t>
            </a:r>
          </a:p>
        </p:txBody>
      </p:sp>
      <p:sp>
        <p:nvSpPr>
          <p:cNvPr id="6" name="Left Arrow 5"/>
          <p:cNvSpPr/>
          <p:nvPr/>
        </p:nvSpPr>
        <p:spPr>
          <a:xfrm>
            <a:off x="4973536" y="4029866"/>
            <a:ext cx="2133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992541" y="3017949"/>
            <a:ext cx="2133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1849" y="4781291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Reflected Wave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790" y="2594025"/>
            <a:ext cx="190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Emitted Wave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3" y="2454498"/>
            <a:ext cx="2278075" cy="2819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49490" y="5273898"/>
            <a:ext cx="2108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Obstacle</a:t>
            </a:r>
          </a:p>
        </p:txBody>
      </p:sp>
    </p:spTree>
    <p:extLst>
      <p:ext uri="{BB962C8B-B14F-4D97-AF65-F5344CB8AC3E}">
        <p14:creationId xmlns:p14="http://schemas.microsoft.com/office/powerpoint/2010/main" val="7615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1593" y="152401"/>
            <a:ext cx="44614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PIR Motion Sensor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93" y="1094704"/>
            <a:ext cx="2858277" cy="2478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792" y="1094704"/>
            <a:ext cx="75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6671" y="1094704"/>
            <a:ext cx="70576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 stands for </a:t>
            </a:r>
            <a:r>
              <a:rPr lang="en-IN" sz="20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Pyroelectric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(“Passive”) Infrared 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 sensors allow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and are used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detect whether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person has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 in or out of the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sensors’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inexpensive, low-power, easy to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i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</a:t>
            </a:r>
            <a:r>
              <a:rPr lang="en-IN" i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to 20 feet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 meters) 110° x 70°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      </a:t>
            </a: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range.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i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IN" i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3V-9V input voltage, but 5V is ideal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7295" y="3607227"/>
            <a:ext cx="2243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 PIR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Motion Sensor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28" y="4234025"/>
            <a:ext cx="2962856" cy="20739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03584" y="6377216"/>
            <a:ext cx="1827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PIR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Fresnel Lens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89" y="3957866"/>
            <a:ext cx="4086225" cy="24193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50654" y="6358626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PIR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4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91593" y="152401"/>
            <a:ext cx="44614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PIR Motion Sensor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331" y="1576539"/>
            <a:ext cx="4947525" cy="48242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6214" y="1056068"/>
            <a:ext cx="519018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Working Principle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PIR sensor itself has two slots in it, each slot is made of a special material that is sensitive to IR.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sensor is idle, both slots detect the same amount of IR, the ambient amount radiated from the room or walls or outdoors.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warm body like a human or animal passes by, it first intercepts one half of the PIR sensor, which causes a positive differential change between the two halves.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warm body leaves the sensing area, the reverse happens, whereby the sensor generates a negative differential change. These change pulses are what is detected. </a:t>
            </a:r>
          </a:p>
        </p:txBody>
      </p:sp>
    </p:spTree>
    <p:extLst>
      <p:ext uri="{BB962C8B-B14F-4D97-AF65-F5344CB8AC3E}">
        <p14:creationId xmlns:p14="http://schemas.microsoft.com/office/powerpoint/2010/main" val="8583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473</TotalTime>
  <Words>1185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Century Gothic</vt:lpstr>
      <vt:lpstr>Comic Sans MS</vt:lpstr>
      <vt:lpstr>Times New Roman</vt:lpstr>
      <vt:lpstr>Trebuchet MS</vt:lpstr>
      <vt:lpstr>Wingdings 3</vt:lpstr>
      <vt:lpstr>Ion Boardroom</vt:lpstr>
      <vt:lpstr>Facet</vt:lpstr>
      <vt:lpstr>1_Facet</vt:lpstr>
      <vt:lpstr>2_Facet</vt:lpstr>
      <vt:lpstr>3_Facet</vt:lpstr>
      <vt:lpstr>Password Enabled Security System and Automated Lights based on Motion Detection</vt:lpstr>
      <vt:lpstr>Why this project?</vt:lpstr>
      <vt:lpstr>Outline and highlights</vt:lpstr>
      <vt:lpstr>Equipments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Circuit Diagram</vt:lpstr>
      <vt:lpstr>Algorithm for Whole Process</vt:lpstr>
      <vt:lpstr>Algorithm for Matlab Code</vt:lpstr>
      <vt:lpstr>MATLAB Code</vt:lpstr>
      <vt:lpstr>Algorithm for Arduino Code</vt:lpstr>
      <vt:lpstr>                    Arduino Code</vt:lpstr>
      <vt:lpstr>PowerPoint Presentation</vt:lpstr>
      <vt:lpstr>PowerPoint Presentation</vt:lpstr>
      <vt:lpstr>PowerPoint Presentation</vt:lpstr>
      <vt:lpstr>PowerPoint Presentation</vt:lpstr>
      <vt:lpstr>Limitations and Scope</vt:lpstr>
      <vt:lpstr>BIBLIOGRAPHY</vt:lpstr>
      <vt:lpstr>Acknowledgement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enabled security system and Motion Detection</dc:title>
  <dc:creator>HP</dc:creator>
  <cp:lastModifiedBy>Pratim Dasmahapatra</cp:lastModifiedBy>
  <cp:revision>44</cp:revision>
  <dcterms:created xsi:type="dcterms:W3CDTF">2016-05-02T06:18:13Z</dcterms:created>
  <dcterms:modified xsi:type="dcterms:W3CDTF">2016-05-03T03:32:29Z</dcterms:modified>
</cp:coreProperties>
</file>