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8" r:id="rId3"/>
    <p:sldId id="257" r:id="rId4"/>
    <p:sldId id="269" r:id="rId5"/>
    <p:sldId id="267" r:id="rId6"/>
    <p:sldId id="270" r:id="rId7"/>
    <p:sldId id="268" r:id="rId8"/>
    <p:sldId id="271" r:id="rId9"/>
    <p:sldId id="272" r:id="rId10"/>
    <p:sldId id="266" r:id="rId11"/>
    <p:sldId id="277" r:id="rId12"/>
    <p:sldId id="258" r:id="rId13"/>
    <p:sldId id="259" r:id="rId14"/>
    <p:sldId id="260" r:id="rId15"/>
    <p:sldId id="261" r:id="rId16"/>
    <p:sldId id="263" r:id="rId17"/>
    <p:sldId id="273" r:id="rId18"/>
    <p:sldId id="264" r:id="rId19"/>
    <p:sldId id="265" r:id="rId20"/>
    <p:sldId id="275" r:id="rId21"/>
    <p:sldId id="274" r:id="rId22"/>
    <p:sldId id="276" r:id="rId2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3" d="100"/>
          <a:sy n="93" d="100"/>
        </p:scale>
        <p:origin x="-90" y="-18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7CFD299-4609-4985-B020-2A4F402C71AD}" type="datetimeFigureOut">
              <a:rPr lang="en-US"/>
              <a:pPr>
                <a:defRPr/>
              </a:pPr>
              <a:t>7/13/2022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0C2C09-5A31-4C08-BC7E-7A609C2768E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905B09-394E-43BA-BA66-53773CD0B7E2}" type="datetimeFigureOut">
              <a:rPr lang="en-US"/>
              <a:pPr>
                <a:defRPr/>
              </a:pPr>
              <a:t>7/13/2022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8B0AAE-2900-4859-8F70-5622A646A7F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EABE5B8-3491-40A2-9034-6CCC2B39244C}" type="datetimeFigureOut">
              <a:rPr lang="en-US"/>
              <a:pPr>
                <a:defRPr/>
              </a:pPr>
              <a:t>7/13/2022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35015D-AFC8-483B-8C6A-E2EAC35BE11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0DD288-B04A-427D-83D0-7DE7A143E257}" type="datetimeFigureOut">
              <a:rPr lang="en-US"/>
              <a:pPr>
                <a:defRPr/>
              </a:pPr>
              <a:t>7/13/2022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557332-A50F-4255-AD3D-9443A3BB0CC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DB34981-D92C-478E-8D59-6A406EEB0221}" type="datetimeFigureOut">
              <a:rPr lang="en-US"/>
              <a:pPr>
                <a:defRPr/>
              </a:pPr>
              <a:t>7/13/2022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AD8287-61DA-4171-95D2-243AC52ACEC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8DE6A54-04E1-41E1-B69F-B511EF99D330}" type="datetimeFigureOut">
              <a:rPr lang="en-US"/>
              <a:pPr>
                <a:defRPr/>
              </a:pPr>
              <a:t>7/13/2022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9D126D-82B2-430C-8666-FDA991FF086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C617F84-5C83-475B-B4A0-27E5E0AE419B}" type="datetimeFigureOut">
              <a:rPr lang="en-US"/>
              <a:pPr>
                <a:defRPr/>
              </a:pPr>
              <a:t>7/13/2022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5A19062-D366-43C8-BD1C-7F3BAE0108A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DFE4A26-22FD-4D66-9D9A-3B1FF9154E6E}" type="datetimeFigureOut">
              <a:rPr lang="en-US"/>
              <a:pPr>
                <a:defRPr/>
              </a:pPr>
              <a:t>7/13/2022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1F41A16-D50E-47E9-B588-77C94213116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12EA174-B058-4490-88AD-1115FFB9E1E4}" type="datetimeFigureOut">
              <a:rPr lang="en-US"/>
              <a:pPr>
                <a:defRPr/>
              </a:pPr>
              <a:t>7/13/2022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F8F8103-7A0A-4686-B695-085376AD62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DAC6D52-7402-47F7-AFA5-9060080279D0}" type="datetimeFigureOut">
              <a:rPr lang="en-US"/>
              <a:pPr>
                <a:defRPr/>
              </a:pPr>
              <a:t>7/13/2022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A76F27-BE43-4F2A-90AA-B9192428B0F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781F2C7-49C4-4EAD-B50C-C1398EA23FD1}" type="datetimeFigureOut">
              <a:rPr lang="en-US"/>
              <a:pPr>
                <a:defRPr/>
              </a:pPr>
              <a:t>7/13/2022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768291-EF25-420C-8F1C-AC1462BCF54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tint val="75000"/>
                  </a:schemeClr>
                </a:solidFill>
                <a:latin typeface="+mn-lt"/>
                <a:cs typeface="+mn-cs"/>
              </a:defRPr>
            </a:lvl1pPr>
          </a:lstStyle>
          <a:p>
            <a:pPr>
              <a:defRPr/>
            </a:pPr>
            <a:fld id="{6CF298AE-21D5-4F47-8F1B-852DEC98AAFE}" type="datetimeFigureOut">
              <a:rPr lang="en-US"/>
              <a:pPr>
                <a:defRPr/>
              </a:pPr>
              <a:t>7/13/2022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cs typeface="+mn-cs"/>
              </a:defRPr>
            </a:lvl1pPr>
          </a:lstStyle>
          <a:p>
            <a:pPr>
              <a:defRPr/>
            </a:pPr>
            <a:fld id="{8ADFAEC5-1136-4B93-B038-18C7183147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42900" rtl="0" fontAlgn="base">
        <a:spcBef>
          <a:spcPct val="0"/>
        </a:spcBef>
        <a:spcAft>
          <a:spcPct val="0"/>
        </a:spcAft>
        <a:defRPr sz="3300" kern="1200">
          <a:solidFill>
            <a:schemeClr val="tx1"/>
          </a:solidFill>
          <a:latin typeface="+mj-lt"/>
          <a:ea typeface="+mj-ea"/>
          <a:cs typeface="+mj-cs"/>
        </a:defRPr>
      </a:lvl1pPr>
      <a:lvl2pPr algn="ctr" defTabSz="342900" rtl="0" fontAlgn="base">
        <a:spcBef>
          <a:spcPct val="0"/>
        </a:spcBef>
        <a:spcAft>
          <a:spcPct val="0"/>
        </a:spcAft>
        <a:defRPr sz="3300">
          <a:solidFill>
            <a:schemeClr val="tx1"/>
          </a:solidFill>
          <a:latin typeface="Calibri" pitchFamily="34" charset="0"/>
        </a:defRPr>
      </a:lvl2pPr>
      <a:lvl3pPr algn="ctr" defTabSz="342900" rtl="0" fontAlgn="base">
        <a:spcBef>
          <a:spcPct val="0"/>
        </a:spcBef>
        <a:spcAft>
          <a:spcPct val="0"/>
        </a:spcAft>
        <a:defRPr sz="3300">
          <a:solidFill>
            <a:schemeClr val="tx1"/>
          </a:solidFill>
          <a:latin typeface="Calibri" pitchFamily="34" charset="0"/>
        </a:defRPr>
      </a:lvl3pPr>
      <a:lvl4pPr algn="ctr" defTabSz="342900" rtl="0" fontAlgn="base">
        <a:spcBef>
          <a:spcPct val="0"/>
        </a:spcBef>
        <a:spcAft>
          <a:spcPct val="0"/>
        </a:spcAft>
        <a:defRPr sz="3300">
          <a:solidFill>
            <a:schemeClr val="tx1"/>
          </a:solidFill>
          <a:latin typeface="Calibri" pitchFamily="34" charset="0"/>
        </a:defRPr>
      </a:lvl4pPr>
      <a:lvl5pPr algn="ctr" defTabSz="342900" rtl="0" fontAlgn="base">
        <a:spcBef>
          <a:spcPct val="0"/>
        </a:spcBef>
        <a:spcAft>
          <a:spcPct val="0"/>
        </a:spcAft>
        <a:defRPr sz="3300">
          <a:solidFill>
            <a:schemeClr val="tx1"/>
          </a:solidFill>
          <a:latin typeface="Calibri" pitchFamily="34" charset="0"/>
        </a:defRPr>
      </a:lvl5pPr>
      <a:lvl6pPr marL="457200" algn="ctr" defTabSz="342900" rtl="0" fontAlgn="base">
        <a:spcBef>
          <a:spcPct val="0"/>
        </a:spcBef>
        <a:spcAft>
          <a:spcPct val="0"/>
        </a:spcAft>
        <a:defRPr sz="3300">
          <a:solidFill>
            <a:schemeClr val="tx1"/>
          </a:solidFill>
          <a:latin typeface="Calibri" pitchFamily="34" charset="0"/>
        </a:defRPr>
      </a:lvl6pPr>
      <a:lvl7pPr marL="914400" algn="ctr" defTabSz="342900" rtl="0" fontAlgn="base">
        <a:spcBef>
          <a:spcPct val="0"/>
        </a:spcBef>
        <a:spcAft>
          <a:spcPct val="0"/>
        </a:spcAft>
        <a:defRPr sz="3300">
          <a:solidFill>
            <a:schemeClr val="tx1"/>
          </a:solidFill>
          <a:latin typeface="Calibri" pitchFamily="34" charset="0"/>
        </a:defRPr>
      </a:lvl7pPr>
      <a:lvl8pPr marL="1371600" algn="ctr" defTabSz="342900" rtl="0" fontAlgn="base">
        <a:spcBef>
          <a:spcPct val="0"/>
        </a:spcBef>
        <a:spcAft>
          <a:spcPct val="0"/>
        </a:spcAft>
        <a:defRPr sz="3300">
          <a:solidFill>
            <a:schemeClr val="tx1"/>
          </a:solidFill>
          <a:latin typeface="Calibri" pitchFamily="34" charset="0"/>
        </a:defRPr>
      </a:lvl8pPr>
      <a:lvl9pPr marL="1828800" algn="ctr" defTabSz="342900" rtl="0" fontAlgn="base">
        <a:spcBef>
          <a:spcPct val="0"/>
        </a:spcBef>
        <a:spcAft>
          <a:spcPct val="0"/>
        </a:spcAft>
        <a:defRPr sz="3300">
          <a:solidFill>
            <a:schemeClr val="tx1"/>
          </a:solidFill>
          <a:latin typeface="Calibri" pitchFamily="34" charset="0"/>
        </a:defRPr>
      </a:lvl9pPr>
    </p:titleStyle>
    <p:bodyStyle>
      <a:lvl1pPr marL="342900" indent="-342900" algn="l" defTabSz="342900" rtl="0" fontAlgn="base">
        <a:spcBef>
          <a:spcPct val="20000"/>
        </a:spcBef>
        <a:spcAft>
          <a:spcPct val="0"/>
        </a:spcAft>
        <a:buFont typeface="Arial" charset="0"/>
        <a:buChar char="•"/>
        <a:defRPr sz="2400" kern="1200">
          <a:solidFill>
            <a:schemeClr val="tx1"/>
          </a:solidFill>
          <a:latin typeface="+mn-lt"/>
          <a:ea typeface="+mn-ea"/>
          <a:cs typeface="+mn-cs"/>
        </a:defRPr>
      </a:lvl1pPr>
      <a:lvl2pPr marL="685800" indent="-342900" algn="l" defTabSz="342900" rtl="0" fontAlgn="base">
        <a:spcBef>
          <a:spcPct val="20000"/>
        </a:spcBef>
        <a:spcAft>
          <a:spcPct val="0"/>
        </a:spcAft>
        <a:buFont typeface="Arial" charset="0"/>
        <a:buChar char="–"/>
        <a:defRPr sz="2100" kern="1200">
          <a:solidFill>
            <a:schemeClr val="tx1"/>
          </a:solidFill>
          <a:latin typeface="+mn-lt"/>
          <a:ea typeface="+mn-ea"/>
          <a:cs typeface="+mn-cs"/>
        </a:defRPr>
      </a:lvl2pPr>
      <a:lvl3pPr marL="1028700" indent="-342900" algn="l" defTabSz="342900" rtl="0" fontAlgn="base">
        <a:spcBef>
          <a:spcPct val="20000"/>
        </a:spcBef>
        <a:spcAft>
          <a:spcPct val="0"/>
        </a:spcAft>
        <a:buFont typeface="Arial" charset="0"/>
        <a:buChar char="•"/>
        <a:defRPr kern="1200">
          <a:solidFill>
            <a:schemeClr val="tx1"/>
          </a:solidFill>
          <a:latin typeface="+mn-lt"/>
          <a:ea typeface="+mn-ea"/>
          <a:cs typeface="+mn-cs"/>
        </a:defRPr>
      </a:lvl3pPr>
      <a:lvl4pPr marL="1371600" indent="-342900" algn="l" defTabSz="342900" rtl="0" fontAlgn="base">
        <a:spcBef>
          <a:spcPct val="20000"/>
        </a:spcBef>
        <a:spcAft>
          <a:spcPct val="0"/>
        </a:spcAft>
        <a:buFont typeface="Arial" charset="0"/>
        <a:buChar char="–"/>
        <a:defRPr sz="1500" kern="1200">
          <a:solidFill>
            <a:schemeClr val="tx1"/>
          </a:solidFill>
          <a:latin typeface="+mn-lt"/>
          <a:ea typeface="+mn-ea"/>
          <a:cs typeface="+mn-cs"/>
        </a:defRPr>
      </a:lvl4pPr>
      <a:lvl5pPr marL="1714500" indent="-342900" algn="l" defTabSz="342900" rtl="0" fontAlgn="base">
        <a:spcBef>
          <a:spcPct val="20000"/>
        </a:spcBef>
        <a:spcAft>
          <a:spcPct val="0"/>
        </a:spcAft>
        <a:buFont typeface="Arial" charset="0"/>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685800" y="1598613"/>
            <a:ext cx="7772400" cy="1101725"/>
          </a:xfrm>
        </p:spPr>
        <p:txBody>
          <a:bodyPr/>
          <a:lstStyle/>
          <a:p>
            <a:r>
              <a:rPr lang="en-US" smtClean="0"/>
              <a:t>Categorical Data Analysis Project</a:t>
            </a:r>
          </a:p>
        </p:txBody>
      </p:sp>
      <p:sp>
        <p:nvSpPr>
          <p:cNvPr id="3" name="Subtitle 2"/>
          <p:cNvSpPr>
            <a:spLocks noGrp="1"/>
          </p:cNvSpPr>
          <p:nvPr>
            <p:ph type="subTitle" idx="1"/>
          </p:nvPr>
        </p:nvSpPr>
        <p:spPr/>
        <p:txBody>
          <a:bodyPr rtlCol="0">
            <a:normAutofit fontScale="92500" lnSpcReduction="20000"/>
          </a:bodyPr>
          <a:lstStyle/>
          <a:p>
            <a:pPr fontAlgn="auto">
              <a:spcAft>
                <a:spcPts val="0"/>
              </a:spcAft>
              <a:buFont typeface="Arial"/>
              <a:buNone/>
              <a:defRPr/>
            </a:pPr>
            <a:r>
              <a:t/>
            </a:r>
            <a:br/>
            <a:r>
              <a:t/>
            </a:r>
            <a:br/>
            <a:r>
              <a:t>Vinisha and </a:t>
            </a:r>
            <a:r>
              <a:rPr smtClean="0"/>
              <a:t>Partha</a:t>
            </a:r>
            <a:endParaRPr lang="en-US" dirty="0" smtClean="0"/>
          </a:p>
          <a:p>
            <a:pPr fontAlgn="auto">
              <a:spcAft>
                <a:spcPts val="0"/>
              </a:spcAft>
              <a:buFont typeface="Arial"/>
              <a:buNone/>
              <a:defRPr/>
            </a:pPr>
            <a:r>
              <a:rPr lang="en-US" dirty="0" smtClean="0"/>
              <a:t>Date : 19 May 2022</a:t>
            </a:r>
            <a:endParaRPr/>
          </a:p>
        </p:txBody>
      </p:sp>
      <p:sp>
        <p:nvSpPr>
          <p:cNvPr id="4" name="Date Placeholder 3"/>
          <p:cNvSpPr>
            <a:spLocks noGrp="1"/>
          </p:cNvSpPr>
          <p:nvPr>
            <p:ph type="dt" sz="quarter" idx="10"/>
          </p:nvPr>
        </p:nvSpPr>
        <p:spPr/>
        <p:txBody>
          <a:bodyPr/>
          <a:lstStyle/>
          <a:p>
            <a:pPr>
              <a:defRPr/>
            </a:pPr>
            <a:r>
              <a:rPr/>
              <a:t>2022-05-19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709613"/>
            <a:ext cx="3008313" cy="3519487"/>
          </a:xfrm>
        </p:spPr>
        <p:txBody>
          <a:bodyPr rtlCol="0">
            <a:normAutofit/>
          </a:bodyPr>
          <a:lstStyle/>
          <a:p>
            <a:pPr fontAlgn="auto">
              <a:spcAft>
                <a:spcPts val="0"/>
              </a:spcAft>
              <a:buFont typeface="Arial"/>
              <a:buNone/>
              <a:defRPr/>
            </a:pPr>
            <a:r>
              <a:rPr lang="en-US" sz="1800" dirty="0" smtClean="0"/>
              <a:t>We can look at the distribution of the data a different way using box and whisker plots. The box captures the middle 50% of the data, the line shows the median and the whiskers of the plots show the reasonable extent of data. Any dots outside the whiskers are good candidates for outliers.</a:t>
            </a:r>
          </a:p>
          <a:p>
            <a:pPr fontAlgn="auto">
              <a:spcAft>
                <a:spcPts val="0"/>
              </a:spcAft>
              <a:buFont typeface="Arial"/>
              <a:buNone/>
              <a:defRPr/>
            </a:pPr>
            <a:endParaRPr lang="en-US" sz="1800" dirty="0" smtClean="0"/>
          </a:p>
          <a:p>
            <a:pPr fontAlgn="auto">
              <a:spcAft>
                <a:spcPts val="0"/>
              </a:spcAft>
              <a:buFont typeface="Arial"/>
              <a:buNone/>
              <a:defRPr/>
            </a:pPr>
            <a:endParaRPr lang="en-US" sz="1800" dirty="0" smtClean="0"/>
          </a:p>
          <a:p>
            <a:pPr fontAlgn="auto">
              <a:spcAft>
                <a:spcPts val="0"/>
              </a:spcAft>
              <a:buFont typeface="Arial"/>
              <a:buNone/>
              <a:defRPr/>
            </a:pPr>
            <a:endParaRPr lang="en-US" dirty="0" smtClean="0"/>
          </a:p>
          <a:p>
            <a:pPr fontAlgn="auto">
              <a:spcAft>
                <a:spcPts val="0"/>
              </a:spcAft>
              <a:buFont typeface="Arial"/>
              <a:buNone/>
              <a:defRPr/>
            </a:pPr>
            <a:endParaRPr lang="en-US" dirty="0"/>
          </a:p>
        </p:txBody>
      </p:sp>
      <p:pic>
        <p:nvPicPr>
          <p:cNvPr id="22530" name="Content Placeholder 4" descr="Categorical-Project_files/figure-pptx/unnamed-chunk-6-1.png"/>
          <p:cNvPicPr>
            <a:picLocks noGrp="1" noChangeAspect="1"/>
          </p:cNvPicPr>
          <p:nvPr>
            <p:ph idx="1"/>
          </p:nvPr>
        </p:nvPicPr>
        <p:blipFill>
          <a:blip r:embed="rId2"/>
          <a:srcRect/>
          <a:stretch>
            <a:fillRect/>
          </a:stretch>
        </p:blipFill>
        <p:spPr>
          <a:xfrm>
            <a:off x="3844925" y="569913"/>
            <a:ext cx="4572000" cy="391318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076325"/>
            <a:ext cx="3008313" cy="3517900"/>
          </a:xfrm>
        </p:spPr>
        <p:txBody>
          <a:bodyPr rtlCol="0">
            <a:normAutofit/>
          </a:bodyPr>
          <a:lstStyle/>
          <a:p>
            <a:pPr fontAlgn="auto">
              <a:spcAft>
                <a:spcPts val="0"/>
              </a:spcAft>
              <a:buFont typeface="Arial"/>
              <a:buNone/>
              <a:defRPr/>
            </a:pPr>
            <a:r>
              <a:rPr lang="en-US" sz="1800" dirty="0" smtClean="0"/>
              <a:t>We can see that the Lags and Today all has a similar range. Otherwise, there’s no sign of any outliers.</a:t>
            </a:r>
          </a:p>
          <a:p>
            <a:pPr fontAlgn="auto">
              <a:spcAft>
                <a:spcPts val="0"/>
              </a:spcAft>
              <a:buFont typeface="Arial"/>
              <a:buNone/>
              <a:defRPr/>
            </a:pPr>
            <a:endParaRPr lang="en-US" dirty="0"/>
          </a:p>
        </p:txBody>
      </p:sp>
      <p:pic>
        <p:nvPicPr>
          <p:cNvPr id="23554" name="Picture 2"/>
          <p:cNvPicPr>
            <a:picLocks noGrp="1" noChangeAspect="1" noChangeArrowheads="1"/>
          </p:cNvPicPr>
          <p:nvPr>
            <p:ph idx="1"/>
          </p:nvPr>
        </p:nvPicPr>
        <p:blipFill>
          <a:blip r:embed="rId2"/>
          <a:srcRect/>
          <a:stretch>
            <a:fillRect/>
          </a:stretch>
        </p:blipFill>
        <p:spPr>
          <a:xfrm>
            <a:off x="3575050" y="282575"/>
            <a:ext cx="5111750" cy="42338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584200"/>
            <a:ext cx="3008313" cy="4010025"/>
          </a:xfrm>
        </p:spPr>
        <p:txBody>
          <a:bodyPr rtlCol="0">
            <a:normAutofit/>
          </a:bodyPr>
          <a:lstStyle/>
          <a:p>
            <a:pPr fontAlgn="auto">
              <a:spcAft>
                <a:spcPts val="0"/>
              </a:spcAft>
              <a:buFont typeface="Arial"/>
              <a:buNone/>
              <a:defRPr/>
            </a:pPr>
            <a:endParaRPr/>
          </a:p>
          <a:p>
            <a:pPr fontAlgn="auto">
              <a:spcAft>
                <a:spcPts val="0"/>
              </a:spcAft>
              <a:buFont typeface="Arial"/>
              <a:buNone/>
              <a:defRPr/>
            </a:pPr>
            <a:r>
              <a:rPr lang="en-US" sz="1600" dirty="0" smtClean="0"/>
              <a:t>   </a:t>
            </a:r>
            <a:r>
              <a:rPr sz="1600" smtClean="0"/>
              <a:t>Checking </a:t>
            </a:r>
            <a:r>
              <a:rPr sz="1600"/>
              <a:t>for missing </a:t>
            </a:r>
            <a:r>
              <a:rPr sz="1600" smtClean="0"/>
              <a:t>Data </a:t>
            </a:r>
            <a:r>
              <a:rPr sz="1600"/>
              <a:t>Missing data have have a big impact on modeling. Thus, </a:t>
            </a:r>
            <a:r>
              <a:rPr lang="en-US" sz="1600" dirty="0" smtClean="0"/>
              <a:t>we</a:t>
            </a:r>
            <a:r>
              <a:rPr sz="1600" smtClean="0"/>
              <a:t> </a:t>
            </a:r>
            <a:r>
              <a:rPr sz="1600"/>
              <a:t>can use a missing plot to get a quick idea of the amount of missing data in the dataset. The x-axis shows attributes and the y-axis shows instances. Horizontal lines indicate missing data for an instance, vertical blocks represent missing data for an attribute</a:t>
            </a:r>
            <a:r>
              <a:rPr sz="1600" smtClean="0"/>
              <a:t>.</a:t>
            </a:r>
            <a:endParaRPr lang="en-US" sz="1600" dirty="0" smtClean="0"/>
          </a:p>
          <a:p>
            <a:pPr fontAlgn="auto">
              <a:spcAft>
                <a:spcPts val="0"/>
              </a:spcAft>
              <a:buFont typeface="Arial"/>
              <a:buNone/>
              <a:defRPr/>
            </a:pPr>
            <a:endParaRPr lang="en-US" sz="1600" dirty="0" smtClean="0"/>
          </a:p>
          <a:p>
            <a:pPr fontAlgn="auto">
              <a:spcAft>
                <a:spcPts val="0"/>
              </a:spcAft>
              <a:buFont typeface="Arial"/>
              <a:buNone/>
              <a:defRPr/>
            </a:pPr>
            <a:r>
              <a:rPr lang="en-US" sz="1600" dirty="0" smtClean="0"/>
              <a:t>There is no missing data in this dataset</a:t>
            </a:r>
          </a:p>
          <a:p>
            <a:pPr fontAlgn="auto">
              <a:spcAft>
                <a:spcPts val="0"/>
              </a:spcAft>
              <a:buFont typeface="Arial"/>
              <a:buNone/>
              <a:defRPr/>
            </a:pPr>
            <a:endParaRPr sz="1600"/>
          </a:p>
        </p:txBody>
      </p:sp>
      <p:pic>
        <p:nvPicPr>
          <p:cNvPr id="24578" name="Picture 1" descr="Categorical-Project_files/figure-pptx/unnamed-chunk-7-1.png"/>
          <p:cNvPicPr>
            <a:picLocks noGrp="1" noChangeAspect="1"/>
          </p:cNvPicPr>
          <p:nvPr/>
        </p:nvPicPr>
        <p:blipFill>
          <a:blip r:embed="rId2"/>
          <a:srcRect/>
          <a:stretch>
            <a:fillRect/>
          </a:stretch>
        </p:blipFill>
        <p:spPr bwMode="auto">
          <a:xfrm>
            <a:off x="3568700" y="355600"/>
            <a:ext cx="5105400" cy="4089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3"/>
          <p:cNvSpPr>
            <a:spLocks noGrp="1"/>
          </p:cNvSpPr>
          <p:nvPr>
            <p:ph type="body" sz="half" idx="2"/>
          </p:nvPr>
        </p:nvSpPr>
        <p:spPr>
          <a:xfrm>
            <a:off x="457200" y="708025"/>
            <a:ext cx="3008313" cy="3517900"/>
          </a:xfrm>
        </p:spPr>
        <p:txBody>
          <a:bodyPr/>
          <a:lstStyle/>
          <a:p>
            <a:endParaRPr lang="en-US" sz="1400" smtClean="0"/>
          </a:p>
          <a:p>
            <a:r>
              <a:rPr lang="en-US" sz="1400" smtClean="0"/>
              <a:t>Now, we’ll calculate the correlation between each pair of numeric variables. These pair-wise correlations can be plotted in a correlation matrix plot to given an idea of which variables change together.</a:t>
            </a:r>
          </a:p>
          <a:p>
            <a:r>
              <a:rPr lang="en-US" sz="1400" smtClean="0"/>
              <a:t>A dot-representation was used where blue represents positive correlation and red negative. The larger the dot the larger the correlation. You can see that the matrix is symmetrical and that the diagonal are perfectly positively correlated because it shows the correlation of each variable with itself. None of the variables are correlated with one another.</a:t>
            </a:r>
          </a:p>
          <a:p>
            <a:endParaRPr lang="en-US" sz="1400" smtClean="0">
              <a:latin typeface="Courier"/>
            </a:endParaRPr>
          </a:p>
        </p:txBody>
      </p:sp>
      <p:pic>
        <p:nvPicPr>
          <p:cNvPr id="25602" name="Picture 1" descr="Categorical-Project_files/figure-pptx/unnamed-chunk-8-1.png"/>
          <p:cNvPicPr>
            <a:picLocks noGrp="1" noChangeAspect="1"/>
          </p:cNvPicPr>
          <p:nvPr/>
        </p:nvPicPr>
        <p:blipFill>
          <a:blip r:embed="rId2"/>
          <a:srcRect/>
          <a:stretch>
            <a:fillRect/>
          </a:stretch>
        </p:blipFill>
        <p:spPr bwMode="auto">
          <a:xfrm>
            <a:off x="3568700" y="355600"/>
            <a:ext cx="5105400" cy="4089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28625" y="117475"/>
            <a:ext cx="7924800" cy="819150"/>
          </a:xfrm>
        </p:spPr>
        <p:txBody>
          <a:bodyPr rtlCol="0">
            <a:normAutofit/>
          </a:bodyPr>
          <a:lstStyle/>
          <a:p>
            <a:pPr fontAlgn="auto">
              <a:spcAft>
                <a:spcPts val="0"/>
              </a:spcAft>
              <a:buFont typeface="Arial"/>
              <a:buNone/>
              <a:defRPr/>
            </a:pPr>
            <a:r>
              <a:rPr lang="en-US" sz="1600" dirty="0" smtClean="0"/>
              <a:t>Now, we’ll make a plot of the data using pairs() function which plots the variables in </a:t>
            </a:r>
            <a:r>
              <a:rPr lang="en-US" sz="1600" dirty="0" err="1" smtClean="0"/>
              <a:t>Smarket</a:t>
            </a:r>
            <a:r>
              <a:rPr lang="en-US" sz="1600" dirty="0" smtClean="0"/>
              <a:t> into a </a:t>
            </a:r>
            <a:r>
              <a:rPr lang="en-US" sz="1600" dirty="0" err="1" smtClean="0"/>
              <a:t>scatterplot</a:t>
            </a:r>
            <a:r>
              <a:rPr lang="en-US" sz="1600" dirty="0" smtClean="0"/>
              <a:t> matrix. In this case, Direction, your binary response, is the color indicator:</a:t>
            </a:r>
          </a:p>
          <a:p>
            <a:pPr fontAlgn="auto">
              <a:spcAft>
                <a:spcPts val="0"/>
              </a:spcAft>
              <a:buFont typeface="Arial"/>
              <a:buNone/>
              <a:defRPr/>
            </a:pPr>
            <a:endParaRPr/>
          </a:p>
        </p:txBody>
      </p:sp>
      <p:pic>
        <p:nvPicPr>
          <p:cNvPr id="26626" name="Picture 1" descr="Categorical-Project_files/figure-pptx/unnamed-chunk-9-1.png"/>
          <p:cNvPicPr>
            <a:picLocks noGrp="1" noChangeAspect="1"/>
          </p:cNvPicPr>
          <p:nvPr/>
        </p:nvPicPr>
        <p:blipFill>
          <a:blip r:embed="rId2"/>
          <a:srcRect/>
          <a:stretch>
            <a:fillRect/>
          </a:stretch>
        </p:blipFill>
        <p:spPr bwMode="auto">
          <a:xfrm>
            <a:off x="2295525" y="722313"/>
            <a:ext cx="6311900" cy="4227512"/>
          </a:xfrm>
          <a:prstGeom prst="rect">
            <a:avLst/>
          </a:prstGeom>
          <a:noFill/>
          <a:ln w="9525">
            <a:noFill/>
            <a:miter lim="800000"/>
            <a:headEnd/>
            <a:tailEnd/>
          </a:ln>
        </p:spPr>
      </p:pic>
      <p:sp>
        <p:nvSpPr>
          <p:cNvPr id="26627" name="TextBox 4"/>
          <p:cNvSpPr txBox="1">
            <a:spLocks noChangeArrowheads="1"/>
          </p:cNvSpPr>
          <p:nvPr/>
        </p:nvSpPr>
        <p:spPr bwMode="auto">
          <a:xfrm>
            <a:off x="200025" y="1135063"/>
            <a:ext cx="1758950" cy="3322637"/>
          </a:xfrm>
          <a:prstGeom prst="rect">
            <a:avLst/>
          </a:prstGeom>
          <a:noFill/>
          <a:ln w="9525">
            <a:noFill/>
            <a:miter lim="800000"/>
            <a:headEnd/>
            <a:tailEnd/>
          </a:ln>
        </p:spPr>
        <p:txBody>
          <a:bodyPr>
            <a:spAutoFit/>
          </a:bodyPr>
          <a:lstStyle/>
          <a:p>
            <a:r>
              <a:rPr lang="en-US" sz="1600">
                <a:latin typeface="Calibri" pitchFamily="34" charset="0"/>
              </a:rPr>
              <a:t>It looks like there’s not much correlation going on here. The class variable is derived from the variable Today, so Up and Down seems to make a division. Other than that, there’s not much going on.</a:t>
            </a:r>
          </a:p>
          <a:p>
            <a:endParaRPr lang="en-US">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673100"/>
            <a:ext cx="3008313" cy="3519488"/>
          </a:xfrm>
        </p:spPr>
        <p:txBody>
          <a:bodyPr rtlCol="0">
            <a:normAutofit fontScale="85000" lnSpcReduction="20000"/>
          </a:bodyPr>
          <a:lstStyle/>
          <a:p>
            <a:pPr fontAlgn="auto">
              <a:spcAft>
                <a:spcPts val="0"/>
              </a:spcAft>
              <a:buFont typeface="Arial"/>
              <a:buNone/>
              <a:defRPr/>
            </a:pPr>
            <a:endParaRPr sz="1800"/>
          </a:p>
          <a:p>
            <a:pPr fontAlgn="auto">
              <a:spcAft>
                <a:spcPts val="0"/>
              </a:spcAft>
              <a:buFont typeface="Arial"/>
              <a:buNone/>
              <a:defRPr/>
            </a:pPr>
            <a:r>
              <a:rPr sz="1900" smtClean="0"/>
              <a:t>Let’s </a:t>
            </a:r>
            <a:r>
              <a:rPr sz="1900"/>
              <a:t>take a look at the density distribution of each variable broken down by Direction value. Like the scatterplot matrix above, the density plot by Direction can help see the separation of Up and Down. It can also help to understand the overlap in Direction values for a variable</a:t>
            </a:r>
            <a:r>
              <a:rPr sz="1900" smtClean="0"/>
              <a:t>.</a:t>
            </a:r>
            <a:endParaRPr lang="en-US" sz="1900" dirty="0" smtClean="0"/>
          </a:p>
          <a:p>
            <a:pPr fontAlgn="auto">
              <a:spcAft>
                <a:spcPts val="0"/>
              </a:spcAft>
              <a:buFont typeface="Arial"/>
              <a:buNone/>
              <a:defRPr/>
            </a:pPr>
            <a:endParaRPr lang="en-US" sz="1900" dirty="0" smtClean="0"/>
          </a:p>
          <a:p>
            <a:pPr fontAlgn="auto">
              <a:spcAft>
                <a:spcPts val="0"/>
              </a:spcAft>
              <a:buFont typeface="Arial"/>
              <a:buNone/>
              <a:defRPr/>
            </a:pPr>
            <a:r>
              <a:rPr lang="en-US" sz="1900" dirty="0" smtClean="0"/>
              <a:t>We can see that the Direction values overlap for all of these variables, meaning that it’s hard to predict Up or Down based on just one or two variables.</a:t>
            </a:r>
          </a:p>
          <a:p>
            <a:pPr fontAlgn="auto">
              <a:spcAft>
                <a:spcPts val="0"/>
              </a:spcAft>
              <a:buFont typeface="Arial"/>
              <a:buNone/>
              <a:defRPr/>
            </a:pPr>
            <a:endParaRPr sz="1800"/>
          </a:p>
        </p:txBody>
      </p:sp>
      <p:pic>
        <p:nvPicPr>
          <p:cNvPr id="27650" name="Picture 1" descr="Categorical-Project_files/figure-pptx/unnamed-chunk-10-1.png"/>
          <p:cNvPicPr>
            <a:picLocks noGrp="1" noChangeAspect="1"/>
          </p:cNvPicPr>
          <p:nvPr/>
        </p:nvPicPr>
        <p:blipFill>
          <a:blip r:embed="rId2"/>
          <a:srcRect/>
          <a:stretch>
            <a:fillRect/>
          </a:stretch>
        </p:blipFill>
        <p:spPr bwMode="auto">
          <a:xfrm>
            <a:off x="3568700" y="355600"/>
            <a:ext cx="5105400" cy="4089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Logistics Regression</a:t>
            </a:r>
          </a:p>
        </p:txBody>
      </p:sp>
      <p:sp>
        <p:nvSpPr>
          <p:cNvPr id="3" name="Content Placeholder 2"/>
          <p:cNvSpPr>
            <a:spLocks noGrp="1"/>
          </p:cNvSpPr>
          <p:nvPr>
            <p:ph idx="1"/>
          </p:nvPr>
        </p:nvSpPr>
        <p:spPr>
          <a:xfrm>
            <a:off x="457200" y="1063625"/>
            <a:ext cx="8229600" cy="3803650"/>
          </a:xfrm>
        </p:spPr>
        <p:txBody>
          <a:bodyPr rtlCol="0">
            <a:normAutofit fontScale="25000" lnSpcReduction="20000"/>
          </a:bodyPr>
          <a:lstStyle/>
          <a:p>
            <a:pPr marL="0" indent="0" fontAlgn="auto">
              <a:spcAft>
                <a:spcPts val="0"/>
              </a:spcAft>
              <a:buFont typeface="Arial"/>
              <a:buNone/>
              <a:defRPr/>
            </a:pPr>
            <a:endParaRPr/>
          </a:p>
          <a:p>
            <a:pPr indent="0" fontAlgn="auto">
              <a:spcAft>
                <a:spcPts val="0"/>
              </a:spcAft>
              <a:buFont typeface="Arial"/>
              <a:buNone/>
              <a:defRPr/>
            </a:pPr>
            <a:r>
              <a:rPr sz="4000" smtClean="0">
                <a:latin typeface="Courier"/>
              </a:rPr>
              <a:t>## </a:t>
            </a:r>
            <a:r>
              <a:rPr sz="4000">
                <a:latin typeface="Courier"/>
              </a:rPr>
              <a:t>Call:
## glm(formula = Direction ~ Lag1 + Lag2 + Lag3 + Lag4 + Lag5 + 
##     Volume, family = binomial, data = Smarket)
## 
## Deviance Residuals: 
##    Min      1Q  Median      3Q     Max  
## -1.446  -1.203   1.065   1.145   1.326  
## 
## Coefficients:
##              Estimate Std. Error z value Pr(&gt;|z|)
## (Intercept) -0.126000   0.240736  -0.523    0.601
## Lag1        -0.073074   0.050167  -1.457    0.145
## Lag2        -0.042301   0.050086  -0.845    0.398
## Lag3         0.011085   0.049939   0.222    0.824
## Lag4         0.009359   0.049974   0.187    0.851
## Lag5         0.010313   0.049511   0.208    0.835
## Volume       0.135441   0.158360   0.855    0.392
## 
## (Dispersion parameter for binomial family taken to be 1)
## 
##     Null deviance: 1731.2  on 1249  degrees of freedom
## Residual deviance: 1727.6  on 1243  degrees of freedom
## AIC: 1741.6
## 
## Number of Fisher Scoring iterations: </a:t>
            </a:r>
            <a:r>
              <a:rPr sz="4000" smtClean="0">
                <a:latin typeface="Courier"/>
              </a:rPr>
              <a:t>3</a:t>
            </a:r>
            <a:endParaRPr sz="4000">
              <a:latin typeface="Couri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7825"/>
            <a:ext cx="8229600" cy="4216400"/>
          </a:xfrm>
        </p:spPr>
        <p:txBody>
          <a:bodyPr rtlCol="0">
            <a:noAutofit/>
          </a:bodyPr>
          <a:lstStyle/>
          <a:p>
            <a:pPr marL="0" indent="0" fontAlgn="auto">
              <a:spcAft>
                <a:spcPts val="0"/>
              </a:spcAft>
              <a:buFont typeface="Arial"/>
              <a:buNone/>
              <a:defRPr/>
            </a:pPr>
            <a:r>
              <a:rPr lang="en-US" sz="1200" dirty="0" smtClean="0"/>
              <a:t>As we can see, summary() returns the estimate, standard errors, z-score, and p-values on each of the coefficients. Look like none of the coefficients are significant here. It also gives us the null deviance (the deviance just for the mean) and the residual deviance (the deviance for the model with all the predictors). There’s a very small difference between the 2, along with 6 degrees of freedom.</a:t>
            </a:r>
          </a:p>
          <a:p>
            <a:pPr marL="0" indent="0" fontAlgn="auto">
              <a:spcAft>
                <a:spcPts val="0"/>
              </a:spcAft>
              <a:buFont typeface="Arial"/>
              <a:buNone/>
              <a:defRPr/>
            </a:pPr>
            <a:r>
              <a:rPr lang="en-US" sz="1200" dirty="0" smtClean="0"/>
              <a:t>Now, we will make predictions on the training data that we use to fit the model and give me a vector of fitted probabilities.</a:t>
            </a:r>
          </a:p>
          <a:p>
            <a:pPr marL="0" indent="0" fontAlgn="auto">
              <a:spcAft>
                <a:spcPts val="0"/>
              </a:spcAft>
              <a:buFont typeface="Arial"/>
              <a:buNone/>
              <a:defRPr/>
            </a:pPr>
            <a:r>
              <a:rPr lang="en-US" sz="1200" dirty="0" smtClean="0"/>
              <a:t>We look at the first 5 probabilities and they are very close to 50%:</a:t>
            </a:r>
          </a:p>
          <a:p>
            <a:pPr indent="0" fontAlgn="auto">
              <a:spcAft>
                <a:spcPts val="0"/>
              </a:spcAft>
              <a:buFont typeface="Arial"/>
              <a:buNone/>
              <a:defRPr/>
            </a:pPr>
            <a:r>
              <a:rPr lang="en-US" sz="1200" dirty="0" smtClean="0">
                <a:latin typeface="Courier"/>
              </a:rPr>
              <a:t>##         1         2         3         4         5 
## 0.5070841 0.4814679 0.4811388 0.5152224 0.5107812</a:t>
            </a:r>
          </a:p>
          <a:p>
            <a:pPr marL="0" indent="0" fontAlgn="auto">
              <a:spcAft>
                <a:spcPts val="0"/>
              </a:spcAft>
              <a:buFont typeface="Arial"/>
              <a:buNone/>
              <a:defRPr/>
            </a:pPr>
            <a:r>
              <a:rPr lang="en-US" sz="1200" dirty="0" smtClean="0"/>
              <a:t>Now I am going to make a prediction of whether the market will be up or down based on the lags and other predictors. In particular, I’ll turn the probabilities into classifications by </a:t>
            </a:r>
            <a:r>
              <a:rPr lang="en-US" sz="1200" dirty="0" err="1" smtClean="0"/>
              <a:t>thresholding</a:t>
            </a:r>
            <a:r>
              <a:rPr lang="en-US" sz="1200" dirty="0" smtClean="0"/>
              <a:t> at 0.5. If probability is bigger than 0.5, we call it “Up”; otherwise, “Down”.</a:t>
            </a:r>
          </a:p>
          <a:p>
            <a:pPr marL="0" indent="0" fontAlgn="auto">
              <a:spcAft>
                <a:spcPts val="0"/>
              </a:spcAft>
              <a:buFont typeface="Arial"/>
              <a:buNone/>
              <a:defRPr/>
            </a:pPr>
            <a:r>
              <a:rPr lang="en-US" sz="1200" dirty="0" smtClean="0"/>
              <a:t>Here, we attach the data frame </a:t>
            </a:r>
            <a:r>
              <a:rPr lang="en-US" sz="1200" dirty="0" err="1" smtClean="0"/>
              <a:t>Smarket</a:t>
            </a:r>
            <a:r>
              <a:rPr lang="en-US" sz="1200" dirty="0" smtClean="0"/>
              <a:t> and make a table of </a:t>
            </a:r>
            <a:r>
              <a:rPr lang="en-US" sz="1200" dirty="0" err="1" smtClean="0"/>
              <a:t>glm.pred</a:t>
            </a:r>
            <a:r>
              <a:rPr lang="en-US" sz="1200" dirty="0" smtClean="0"/>
              <a:t>, which is the ups and downs from the previous direction. You also take the mean of those.</a:t>
            </a:r>
          </a:p>
          <a:p>
            <a:pPr indent="0" fontAlgn="auto">
              <a:spcAft>
                <a:spcPts val="0"/>
              </a:spcAft>
              <a:buFont typeface="Arial"/>
              <a:buNone/>
              <a:defRPr/>
            </a:pPr>
            <a:r>
              <a:rPr lang="en-US" sz="1200" dirty="0" smtClean="0">
                <a:latin typeface="Courier"/>
              </a:rPr>
              <a:t>##         Direction
## </a:t>
            </a:r>
            <a:r>
              <a:rPr lang="en-US" sz="1200" dirty="0" err="1" smtClean="0">
                <a:latin typeface="Courier"/>
              </a:rPr>
              <a:t>glm.pred</a:t>
            </a:r>
            <a:r>
              <a:rPr lang="en-US" sz="1200" dirty="0" smtClean="0">
                <a:latin typeface="Courier"/>
              </a:rPr>
              <a:t> Down  Up
##     Down  145 141
##     Up    457 507</a:t>
            </a:r>
          </a:p>
          <a:p>
            <a:pPr indent="0" fontAlgn="auto">
              <a:spcAft>
                <a:spcPts val="0"/>
              </a:spcAft>
              <a:buFont typeface="Arial"/>
              <a:buNone/>
              <a:defRPr/>
            </a:pPr>
            <a:r>
              <a:rPr lang="en-US" sz="1200" dirty="0" smtClean="0">
                <a:latin typeface="Courier"/>
              </a:rPr>
              <a:t>## [1] 0.5216</a:t>
            </a:r>
          </a:p>
          <a:p>
            <a:pPr marL="0" indent="0" fontAlgn="auto">
              <a:spcAft>
                <a:spcPts val="0"/>
              </a:spcAft>
              <a:buFont typeface="Arial"/>
              <a:buNone/>
              <a:defRPr/>
            </a:pPr>
            <a:r>
              <a:rPr lang="en-US" sz="1200" dirty="0" smtClean="0"/>
              <a:t>From the table, instances on the diagonals are where we get the correct classification, and off the diagonals are where we make mistake. Looks like we made a lot of mistakes. The mean gives a proportion of 0.52.</a:t>
            </a:r>
          </a:p>
          <a:p>
            <a:pPr marL="0" indent="0" fontAlgn="auto">
              <a:spcAft>
                <a:spcPts val="0"/>
              </a:spcAft>
              <a:buFont typeface="Arial"/>
              <a:buNone/>
              <a:defRPr/>
            </a:pPr>
            <a:r>
              <a:rPr lang="en-US" sz="1200" dirty="0" smtClean="0"/>
              <a:t>Now, How can we do better? Dividing the data up into a training set and a test set is a good strategy.</a:t>
            </a:r>
          </a:p>
          <a:p>
            <a:pPr fontAlgn="auto">
              <a:spcAft>
                <a:spcPts val="0"/>
              </a:spcAft>
              <a:buFont typeface="Arial"/>
              <a:buChar char="•"/>
              <a:defRPr/>
            </a:pP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Make training and test set</a:t>
            </a:r>
          </a:p>
        </p:txBody>
      </p:sp>
      <p:sp>
        <p:nvSpPr>
          <p:cNvPr id="3" name="Content Placeholder 2"/>
          <p:cNvSpPr>
            <a:spLocks noGrp="1"/>
          </p:cNvSpPr>
          <p:nvPr>
            <p:ph idx="1"/>
          </p:nvPr>
        </p:nvSpPr>
        <p:spPr/>
        <p:txBody>
          <a:bodyPr rtlCol="0">
            <a:normAutofit fontScale="70000" lnSpcReduction="20000"/>
          </a:bodyPr>
          <a:lstStyle/>
          <a:p>
            <a:pPr marL="0" indent="0" fontAlgn="auto">
              <a:spcAft>
                <a:spcPts val="0"/>
              </a:spcAft>
              <a:buFont typeface="Arial"/>
              <a:buNone/>
              <a:defRPr/>
            </a:pPr>
            <a:r>
              <a:rPr lang="en-US" dirty="0" smtClean="0"/>
              <a:t>T</a:t>
            </a:r>
            <a:r>
              <a:rPr smtClean="0"/>
              <a:t>rain </a:t>
            </a:r>
            <a:r>
              <a:t>is equal to the year less than 2005. </a:t>
            </a:r>
            <a:r>
              <a:rPr lang="en-US" dirty="0" smtClean="0"/>
              <a:t>We</a:t>
            </a:r>
            <a:r>
              <a:rPr smtClean="0"/>
              <a:t> </a:t>
            </a:r>
            <a:r>
              <a:t>then refit the model </a:t>
            </a:r>
            <a:r>
              <a:rPr lang="en-US" dirty="0" smtClean="0"/>
              <a:t>using training dataset on </a:t>
            </a:r>
            <a:r>
              <a:rPr smtClean="0"/>
              <a:t>the </a:t>
            </a:r>
            <a:r>
              <a:t>subset is equal to ‘train’, which means that it fits to just the data in year less than 2005. </a:t>
            </a:r>
            <a:r>
              <a:rPr lang="en-US" dirty="0" smtClean="0"/>
              <a:t>We </a:t>
            </a:r>
            <a:r>
              <a:rPr smtClean="0"/>
              <a:t>then </a:t>
            </a:r>
            <a:r>
              <a:t>predict on the remaining data in year greater or equal to 2005</a:t>
            </a:r>
            <a:r>
              <a:rPr smtClean="0"/>
              <a:t>.</a:t>
            </a:r>
            <a:r>
              <a:rPr lang="en-US" dirty="0" smtClean="0"/>
              <a:t> We</a:t>
            </a:r>
            <a:r>
              <a:rPr smtClean="0"/>
              <a:t> </a:t>
            </a:r>
            <a:r>
              <a:t>now make a new variable to store a new subset for the test data and call it Direction.2005. The response variable is still Direction. </a:t>
            </a:r>
            <a:r>
              <a:rPr lang="en-US" dirty="0" smtClean="0"/>
              <a:t>We</a:t>
            </a:r>
            <a:r>
              <a:rPr smtClean="0"/>
              <a:t> </a:t>
            </a:r>
            <a:r>
              <a:t>make a table and compute the mean on this new test set:</a:t>
            </a:r>
          </a:p>
          <a:p>
            <a:pPr indent="0" fontAlgn="auto">
              <a:spcAft>
                <a:spcPts val="0"/>
              </a:spcAft>
              <a:buFont typeface="Arial"/>
              <a:buNone/>
              <a:defRPr/>
            </a:pPr>
            <a:r>
              <a:rPr>
                <a:latin typeface="Courier"/>
              </a:rPr>
              <a:t>##         Direction.2005
## glm.pred Down Up
##     Down   77 97
##     Up     34 44</a:t>
            </a:r>
          </a:p>
          <a:p>
            <a:pPr indent="0" fontAlgn="auto">
              <a:spcAft>
                <a:spcPts val="0"/>
              </a:spcAft>
              <a:buFont typeface="Arial"/>
              <a:buNone/>
              <a:defRPr/>
            </a:pPr>
            <a:r>
              <a:rPr>
                <a:latin typeface="Courier"/>
              </a:rPr>
              <a:t>## [1] 0.4801587</a:t>
            </a:r>
          </a:p>
          <a:p>
            <a:pPr marL="0" indent="0" fontAlgn="auto">
              <a:spcAft>
                <a:spcPts val="0"/>
              </a:spcAft>
              <a:buFont typeface="Arial"/>
              <a:buNone/>
              <a:defRPr/>
            </a:pPr>
            <a:r>
              <a:rPr lang="en-US" dirty="0" smtClean="0"/>
              <a:t>But here we </a:t>
            </a:r>
            <a:r>
              <a:rPr smtClean="0"/>
              <a:t>did </a:t>
            </a:r>
            <a:r>
              <a:t>worse than the previous case. How could this happen?</a:t>
            </a:r>
          </a:p>
          <a:p>
            <a:pPr marL="0" indent="0" fontAlgn="auto">
              <a:spcAft>
                <a:spcPts val="0"/>
              </a:spcAft>
              <a:buFont typeface="Arial"/>
              <a:buNone/>
              <a:defRPr/>
            </a:pPr>
            <a:r>
              <a:rPr lang="en-US" dirty="0" smtClean="0"/>
              <a:t>We</a:t>
            </a:r>
            <a:r>
              <a:rPr smtClean="0"/>
              <a:t> </a:t>
            </a:r>
            <a:r>
              <a:t>might have overfitted the data. In order to fix this, </a:t>
            </a:r>
            <a:r>
              <a:rPr lang="en-US" dirty="0" smtClean="0"/>
              <a:t>we</a:t>
            </a:r>
            <a:r>
              <a:rPr smtClean="0"/>
              <a:t>’re </a:t>
            </a:r>
            <a:r>
              <a:t>going to fit a smaller model and use Lag1, Lag2, Lag3 as the predictors, thereby leaving out all other variables. The rest of the code is the same.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t>Fit a smaller model</a:t>
            </a:r>
          </a:p>
        </p:txBody>
      </p:sp>
      <p:sp>
        <p:nvSpPr>
          <p:cNvPr id="3" name="Content Placeholder 2"/>
          <p:cNvSpPr>
            <a:spLocks noGrp="1"/>
          </p:cNvSpPr>
          <p:nvPr>
            <p:ph idx="1"/>
          </p:nvPr>
        </p:nvSpPr>
        <p:spPr>
          <a:xfrm>
            <a:off x="457200" y="1063625"/>
            <a:ext cx="8229600" cy="3673475"/>
          </a:xfrm>
        </p:spPr>
        <p:txBody>
          <a:bodyPr rtlCol="0">
            <a:normAutofit fontScale="92500"/>
          </a:bodyPr>
          <a:lstStyle/>
          <a:p>
            <a:pPr indent="0" fontAlgn="auto">
              <a:spcAft>
                <a:spcPts val="0"/>
              </a:spcAft>
              <a:buFont typeface="Arial"/>
              <a:buNone/>
              <a:defRPr/>
            </a:pPr>
            <a:r>
              <a:rPr>
                <a:latin typeface="Courier"/>
              </a:rPr>
              <a:t>##         Direction.2005
## glm.pred Down  Up
##     Down   39  31
##     Up     72 110</a:t>
            </a:r>
          </a:p>
          <a:p>
            <a:pPr indent="0" fontAlgn="auto">
              <a:spcAft>
                <a:spcPts val="0"/>
              </a:spcAft>
              <a:buFont typeface="Arial"/>
              <a:buNone/>
              <a:defRPr/>
            </a:pPr>
            <a:r>
              <a:rPr>
                <a:latin typeface="Courier"/>
              </a:rPr>
              <a:t>## [1] 0.5912698</a:t>
            </a:r>
          </a:p>
          <a:p>
            <a:pPr marL="0" indent="0" fontAlgn="auto">
              <a:spcAft>
                <a:spcPts val="0"/>
              </a:spcAft>
              <a:buFont typeface="Arial"/>
              <a:buNone/>
              <a:defRPr/>
            </a:pPr>
            <a:r>
              <a:t>Well, </a:t>
            </a:r>
            <a:r>
              <a:rPr lang="en-US" dirty="0" smtClean="0"/>
              <a:t>We</a:t>
            </a:r>
            <a:r>
              <a:rPr smtClean="0"/>
              <a:t> </a:t>
            </a:r>
            <a:r>
              <a:t>got a classification rate of 59%, </a:t>
            </a:r>
            <a:r>
              <a:rPr lang="en-US" dirty="0" smtClean="0"/>
              <a:t>better than the previous case</a:t>
            </a:r>
            <a:r>
              <a:rPr smtClean="0"/>
              <a:t>. </a:t>
            </a:r>
            <a:r>
              <a:t>Using the smaller model appears to perform better.</a:t>
            </a:r>
          </a:p>
          <a:p>
            <a:pPr marL="0" indent="0" fontAlgn="auto">
              <a:spcAft>
                <a:spcPts val="0"/>
              </a:spcAft>
              <a:buFont typeface="Arial"/>
              <a:buNone/>
              <a:defRPr/>
            </a:pPr>
            <a:r>
              <a:t>Lastly, </a:t>
            </a:r>
            <a:r>
              <a:rPr lang="en-US" dirty="0" smtClean="0"/>
              <a:t>we</a:t>
            </a:r>
            <a:r>
              <a:rPr smtClean="0"/>
              <a:t> </a:t>
            </a:r>
            <a:r>
              <a:t>will do a summary() of glm.fit to see if there are any </a:t>
            </a:r>
            <a:r>
              <a:rPr smtClean="0"/>
              <a:t>sign</a:t>
            </a:r>
            <a:r>
              <a:rPr lang="en-US" dirty="0" err="1" smtClean="0"/>
              <a:t>i</a:t>
            </a:r>
            <a:r>
              <a:rPr smtClean="0"/>
              <a:t>ficant </a:t>
            </a:r>
            <a:r>
              <a:t>changes</a:t>
            </a:r>
            <a:r>
              <a:rPr smtClean="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smtClean="0"/>
              <a:t>Logistic Regression</a:t>
            </a:r>
          </a:p>
        </p:txBody>
      </p:sp>
      <p:sp>
        <p:nvSpPr>
          <p:cNvPr id="14338" name="Content Placeholder 2"/>
          <p:cNvSpPr>
            <a:spLocks noGrp="1"/>
          </p:cNvSpPr>
          <p:nvPr>
            <p:ph idx="1"/>
          </p:nvPr>
        </p:nvSpPr>
        <p:spPr>
          <a:xfrm>
            <a:off x="227013" y="1200150"/>
            <a:ext cx="8459787" cy="3394075"/>
          </a:xfrm>
        </p:spPr>
        <p:txBody>
          <a:bodyPr/>
          <a:lstStyle/>
          <a:p>
            <a:pPr>
              <a:buFont typeface="Arial" charset="0"/>
              <a:buNone/>
            </a:pPr>
            <a:r>
              <a:rPr lang="en-US" smtClean="0"/>
              <a:t>     Logistic regression is used to model the probability of a certain class or event. It is used when the data is linearly separable and the outcome is binary or dichotomous in nature. That means Logistic regression is usually used for Binary Classification problems. Binary classification refers to predicting the output variable that is discrete in two classes. Eg: Pass/Fail, Yes/No, Win/Lose etc. It can be used to solve multiclass classification problems as well.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100"/>
            <a:ext cx="8229600" cy="4386263"/>
          </a:xfrm>
        </p:spPr>
        <p:txBody>
          <a:bodyPr rtlCol="0">
            <a:normAutofit fontScale="47500" lnSpcReduction="20000"/>
          </a:bodyPr>
          <a:lstStyle/>
          <a:p>
            <a:pPr fontAlgn="auto">
              <a:spcAft>
                <a:spcPts val="0"/>
              </a:spcAft>
              <a:buFont typeface="Arial"/>
              <a:buNone/>
              <a:defRPr/>
            </a:pPr>
            <a:r>
              <a:rPr lang="en-US" dirty="0" smtClean="0">
                <a:latin typeface="Courier"/>
              </a:rPr>
              <a:t>
## Call:
## </a:t>
            </a:r>
            <a:r>
              <a:rPr lang="en-US" dirty="0" err="1" smtClean="0">
                <a:latin typeface="Courier"/>
              </a:rPr>
              <a:t>glm</a:t>
            </a:r>
            <a:r>
              <a:rPr lang="en-US" dirty="0" smtClean="0">
                <a:latin typeface="Courier"/>
              </a:rPr>
              <a:t>(formula = Direction ~ Lag1 + Lag2 + Lag3, family = binomial, 
##     data = </a:t>
            </a:r>
            <a:r>
              <a:rPr lang="en-US" dirty="0" err="1" smtClean="0">
                <a:latin typeface="Courier"/>
              </a:rPr>
              <a:t>Smarket</a:t>
            </a:r>
            <a:r>
              <a:rPr lang="en-US" dirty="0" smtClean="0">
                <a:latin typeface="Courier"/>
              </a:rPr>
              <a:t>, subset = train)
## 
## Deviance Residuals: 
##    Min      1Q  Median      3Q     Max  
## -1.338  -1.189   1.072   1.163   1.335  
## 
## Coefficients:
##              Estimate Std. Error z value Pr(&gt;|z|)
## (Intercept)  0.032230   0.063377   0.509    0.611
## Lag1        -0.055523   0.051709  -1.074    0.283
## Lag2        -0.044300   0.051674  -0.857    0.391
## Lag3         0.008815   0.051495   0.171    0.864
## 
## (Dispersion parameter for binomial family taken to be 1)
## 
##     Null deviance: 1383.3  on 997  degrees of freedom
## Residual deviance: 1381.4  on 994  degrees of freedom
## AIC: 1389.4
## 
## Number of Fisher Scoring iterations: 3</a:t>
            </a:r>
          </a:p>
          <a:p>
            <a:pPr fontAlgn="auto">
              <a:spcAft>
                <a:spcPts val="0"/>
              </a:spcAft>
              <a:buFont typeface="Arial"/>
              <a:buChar char="•"/>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2"/>
          <p:cNvSpPr>
            <a:spLocks noGrp="1"/>
          </p:cNvSpPr>
          <p:nvPr>
            <p:ph idx="1"/>
          </p:nvPr>
        </p:nvSpPr>
        <p:spPr/>
        <p:txBody>
          <a:bodyPr/>
          <a:lstStyle/>
          <a:p>
            <a:pPr marL="0" indent="0">
              <a:buFont typeface="Arial" charset="0"/>
              <a:buNone/>
            </a:pPr>
            <a:r>
              <a:rPr lang="en-US" smtClean="0"/>
              <a:t>Nothing became significant, at least the P-values are better, indicating an increase in prediction of performance.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mtClean="0"/>
              <a:t>Acknowledgement</a:t>
            </a:r>
          </a:p>
        </p:txBody>
      </p:sp>
      <p:sp>
        <p:nvSpPr>
          <p:cNvPr id="34818" name="Content Placeholder 2"/>
          <p:cNvSpPr>
            <a:spLocks noGrp="1"/>
          </p:cNvSpPr>
          <p:nvPr>
            <p:ph idx="1"/>
          </p:nvPr>
        </p:nvSpPr>
        <p:spPr/>
        <p:txBody>
          <a:bodyPr/>
          <a:lstStyle/>
          <a:p>
            <a:pPr>
              <a:buFont typeface="Arial" charset="0"/>
              <a:buNone/>
            </a:pPr>
            <a:r>
              <a:rPr lang="en-US" smtClean="0"/>
              <a:t>     We would like to express our heartfelt gratitude to </a:t>
            </a:r>
            <a:r>
              <a:rPr lang="en-US" b="1" smtClean="0"/>
              <a:t>Professor Sudheesh Kattumannil </a:t>
            </a:r>
            <a:r>
              <a:rPr lang="en-US" smtClean="0"/>
              <a:t>for his guidance and teaching , without which the project work would not have been a success.</a:t>
            </a:r>
          </a:p>
          <a:p>
            <a:pPr>
              <a:buFont typeface="Arial" charset="0"/>
              <a:buNone/>
            </a:pPr>
            <a:endParaRPr lang="en-US" b="1" smtClean="0"/>
          </a:p>
          <a:p>
            <a:pPr>
              <a:buFont typeface="Arial" charset="0"/>
              <a:buNone/>
            </a:pPr>
            <a:r>
              <a:rPr lang="en-US" b="1" smtClean="0"/>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Placeholder 3"/>
          <p:cNvSpPr>
            <a:spLocks noGrp="1"/>
          </p:cNvSpPr>
          <p:nvPr>
            <p:ph type="body" sz="half" idx="2"/>
          </p:nvPr>
        </p:nvSpPr>
        <p:spPr>
          <a:xfrm>
            <a:off x="457200" y="254000"/>
            <a:ext cx="8301038" cy="4518025"/>
          </a:xfrm>
        </p:spPr>
        <p:txBody>
          <a:bodyPr/>
          <a:lstStyle/>
          <a:p>
            <a:r>
              <a:rPr lang="en-US" sz="1800" smtClean="0"/>
              <a:t>                                         Logistic Regression in R with glm</a:t>
            </a:r>
          </a:p>
          <a:p>
            <a:r>
              <a:rPr lang="en-US" sz="1800" smtClean="0"/>
              <a:t>We’ll study an example of a binary logistic regression, which we’ll tackle with the ISLR package, which will provide us with the data set, and the glm() function, which is generally used to fit generalized linear models, will be used to fit the logistic regression model.</a:t>
            </a:r>
          </a:p>
          <a:p>
            <a:r>
              <a:rPr lang="en-US" sz="1800" smtClean="0"/>
              <a:t>We’re going to work with the Smarket dataset within RStudio. The dataset shows daily percentage returns for the S&amp;P 500 stock index between 2001 and 2005.</a:t>
            </a:r>
          </a:p>
          <a:p>
            <a:r>
              <a:rPr lang="en-US" sz="1800" smtClean="0"/>
              <a:t>A data frame with 1250 observations on the following 9 variables.</a:t>
            </a:r>
          </a:p>
          <a:p>
            <a:r>
              <a:rPr lang="en-US" sz="1800" smtClean="0"/>
              <a:t>Year   :  The year that the observation was recorded</a:t>
            </a:r>
          </a:p>
          <a:p>
            <a:r>
              <a:rPr lang="en-US" sz="1800" smtClean="0"/>
              <a:t>Lag1  :  Percentage return for previous day</a:t>
            </a:r>
          </a:p>
          <a:p>
            <a:r>
              <a:rPr lang="en-US" sz="1800" smtClean="0"/>
              <a:t>Lag2  :  Percentage return for 2 days previous</a:t>
            </a:r>
          </a:p>
          <a:p>
            <a:r>
              <a:rPr lang="en-US" sz="1800" smtClean="0"/>
              <a:t>Lag3  :  Percentage return for 3 days previous</a:t>
            </a:r>
          </a:p>
          <a:p>
            <a:r>
              <a:rPr lang="en-US" sz="1800" smtClean="0"/>
              <a:t>Lag4  :  Percentage return for 4 days previous</a:t>
            </a:r>
          </a:p>
          <a:p>
            <a:r>
              <a:rPr lang="en-US" sz="1800" smtClean="0"/>
              <a:t>Lag5  :  Percentage return for 5 days previous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204788"/>
            <a:ext cx="8362950" cy="4608512"/>
          </a:xfrm>
        </p:spPr>
        <p:txBody>
          <a:bodyPr rtlCol="0">
            <a:normAutofit/>
          </a:bodyPr>
          <a:lstStyle/>
          <a:p>
            <a:pPr marL="0" indent="0" fontAlgn="auto">
              <a:spcAft>
                <a:spcPts val="0"/>
              </a:spcAft>
              <a:buFont typeface="Arial"/>
              <a:buNone/>
              <a:defRPr/>
            </a:pPr>
            <a:r>
              <a:rPr lang="en-US" sz="1800" dirty="0" smtClean="0"/>
              <a:t>Volume  :  Volume of shares traded (number of daily shares traded in billions)</a:t>
            </a:r>
          </a:p>
          <a:p>
            <a:pPr marL="0" indent="0" fontAlgn="auto">
              <a:spcAft>
                <a:spcPts val="0"/>
              </a:spcAft>
              <a:buFont typeface="Arial"/>
              <a:buNone/>
              <a:defRPr/>
            </a:pPr>
            <a:r>
              <a:rPr lang="en-US" sz="1800" dirty="0" smtClean="0"/>
              <a:t>Today     :   Percentage return for today</a:t>
            </a:r>
          </a:p>
          <a:p>
            <a:pPr marL="0" indent="0" fontAlgn="auto">
              <a:spcAft>
                <a:spcPts val="0"/>
              </a:spcAft>
              <a:buFont typeface="Arial"/>
              <a:buNone/>
              <a:defRPr/>
            </a:pPr>
            <a:r>
              <a:rPr lang="en-US" sz="1800" dirty="0" smtClean="0"/>
              <a:t>Direction :  A factor with levels Down and Up indicating whether the market had a       </a:t>
            </a:r>
          </a:p>
          <a:p>
            <a:pPr marL="0" indent="0" fontAlgn="auto">
              <a:spcAft>
                <a:spcPts val="0"/>
              </a:spcAft>
              <a:buFont typeface="Arial"/>
              <a:buNone/>
              <a:defRPr/>
            </a:pPr>
            <a:r>
              <a:rPr lang="en-US" sz="1800" dirty="0" smtClean="0"/>
              <a:t>                      positive or negative return on a given day</a:t>
            </a:r>
          </a:p>
          <a:p>
            <a:pPr marL="0" indent="0" fontAlgn="auto">
              <a:spcAft>
                <a:spcPts val="0"/>
              </a:spcAft>
              <a:buFont typeface="Arial"/>
              <a:buNone/>
              <a:defRPr/>
            </a:pPr>
            <a:endParaRPr lang="en-US" sz="1800" dirty="0" smtClean="0"/>
          </a:p>
          <a:p>
            <a:pPr marL="0" indent="0" fontAlgn="auto">
              <a:spcAft>
                <a:spcPts val="0"/>
              </a:spcAft>
              <a:buFont typeface="Arial"/>
              <a:buNone/>
              <a:defRPr/>
            </a:pPr>
            <a:r>
              <a:rPr lang="en-US" sz="1800" dirty="0" smtClean="0"/>
              <a:t>#Exploring Data</a:t>
            </a:r>
          </a:p>
          <a:p>
            <a:pPr fontAlgn="auto">
              <a:spcAft>
                <a:spcPts val="0"/>
              </a:spcAft>
              <a:buFont typeface="Arial"/>
              <a:buNone/>
              <a:defRPr/>
            </a:pPr>
            <a:r>
              <a:rPr lang="en-US" sz="1800" dirty="0" smtClean="0">
                <a:latin typeface="Courier"/>
              </a:rPr>
              <a:t>## [1] "Year"      "Lag1"      "Lag2"      "Lag3"      "Lag4"      "Lag5"     
## [7] "Volume"    "Today"     "Direction"</a:t>
            </a:r>
          </a:p>
          <a:p>
            <a:pPr fontAlgn="auto">
              <a:spcAft>
                <a:spcPts val="0"/>
              </a:spcAft>
              <a:buFont typeface="Arial"/>
              <a:buNone/>
              <a:defRPr/>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475" y="204788"/>
            <a:ext cx="7807325" cy="4629150"/>
          </a:xfrm>
        </p:spPr>
        <p:txBody>
          <a:bodyPr rtlCol="0">
            <a:noAutofit/>
          </a:bodyPr>
          <a:lstStyle/>
          <a:p>
            <a:pPr indent="0" fontAlgn="auto">
              <a:spcAft>
                <a:spcPts val="0"/>
              </a:spcAft>
              <a:buFont typeface="Arial"/>
              <a:buNone/>
              <a:defRPr/>
            </a:pPr>
            <a:endParaRPr lang="en-US" sz="1400" dirty="0" smtClean="0">
              <a:latin typeface="Courier"/>
            </a:endParaRPr>
          </a:p>
          <a:p>
            <a:pPr indent="0" fontAlgn="auto">
              <a:spcAft>
                <a:spcPts val="0"/>
              </a:spcAft>
              <a:buFont typeface="Arial"/>
              <a:buNone/>
              <a:defRPr/>
            </a:pPr>
            <a:endParaRPr lang="en-US" sz="1400" dirty="0" smtClean="0">
              <a:latin typeface="Courier"/>
            </a:endParaRPr>
          </a:p>
          <a:p>
            <a:pPr indent="0" fontAlgn="auto">
              <a:spcAft>
                <a:spcPts val="0"/>
              </a:spcAft>
              <a:buFont typeface="Arial"/>
              <a:buNone/>
              <a:defRPr/>
            </a:pPr>
            <a:endParaRPr lang="en-US" sz="1400" dirty="0" smtClean="0">
              <a:latin typeface="Courier"/>
            </a:endParaRPr>
          </a:p>
          <a:p>
            <a:pPr indent="0" fontAlgn="auto">
              <a:spcAft>
                <a:spcPts val="0"/>
              </a:spcAft>
              <a:buFont typeface="Arial"/>
              <a:buNone/>
              <a:defRPr/>
            </a:pPr>
            <a:endParaRPr lang="en-US" sz="1400" dirty="0" smtClean="0">
              <a:latin typeface="Courier"/>
            </a:endParaRPr>
          </a:p>
          <a:p>
            <a:pPr indent="0" fontAlgn="auto">
              <a:spcAft>
                <a:spcPts val="0"/>
              </a:spcAft>
              <a:buFont typeface="Arial"/>
              <a:buNone/>
              <a:defRPr/>
            </a:pPr>
            <a:endParaRPr lang="en-US" sz="1400" dirty="0" smtClean="0">
              <a:latin typeface="Courier"/>
            </a:endParaRPr>
          </a:p>
          <a:p>
            <a:pPr indent="0" fontAlgn="auto">
              <a:spcAft>
                <a:spcPts val="0"/>
              </a:spcAft>
              <a:buFont typeface="Arial"/>
              <a:buNone/>
              <a:defRPr/>
            </a:pPr>
            <a:endParaRPr lang="en-US" sz="1400" dirty="0" smtClean="0">
              <a:latin typeface="Courier"/>
            </a:endParaRPr>
          </a:p>
          <a:p>
            <a:pPr indent="0" fontAlgn="auto">
              <a:spcAft>
                <a:spcPts val="0"/>
              </a:spcAft>
              <a:buFont typeface="Arial"/>
              <a:buNone/>
              <a:defRPr/>
            </a:pPr>
            <a:r>
              <a:rPr lang="en-US" sz="1600" dirty="0" smtClean="0">
                <a:latin typeface="Courier"/>
              </a:rPr>
              <a:t>##   Year   Lag1   Lag2   Lag3   Lag4   Lag5 Volume  Today Direction
## 1 2001  0.381 -0.192 -2.624 -1.055  5.010 1.1913  0.959        Up
## 2 2001  0.959  0.381 -0.192 -2.624 -1.055 1.2965  1.032        Up
## 3 2001  1.032  0.959  0.381 -0.192 -2.624 1.4112 -0.623      Down
## 4 2001 -0.623  1.032  0.959  0.381 -0.192 1.2760  0.614        Up
## 5 2001  0.614 -0.623  1.032  0.959  0.381 1.2057  0.213        Up
## 6 2001  0.213  0.614 -0.623  1.032  0.959 1.3491  1.392        Up</a:t>
            </a:r>
          </a:p>
          <a:p>
            <a:pPr indent="0" fontAlgn="auto">
              <a:spcAft>
                <a:spcPts val="0"/>
              </a:spcAft>
              <a:buFont typeface="Arial"/>
              <a:buNone/>
              <a:defRPr/>
            </a:pPr>
            <a:endParaRPr lang="en-US" sz="1600" dirty="0" smtClean="0">
              <a:latin typeface="Courier"/>
            </a:endParaRPr>
          </a:p>
          <a:p>
            <a:pPr fontAlgn="auto">
              <a:spcAft>
                <a:spcPts val="0"/>
              </a:spcAft>
              <a:buFont typeface="Arial"/>
              <a:buChar char="•"/>
              <a:defRPr/>
            </a:pP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838" y="204788"/>
            <a:ext cx="8397875" cy="4389437"/>
          </a:xfrm>
        </p:spPr>
        <p:txBody>
          <a:bodyPr rtlCol="0">
            <a:normAutofit fontScale="55000" lnSpcReduction="20000"/>
          </a:bodyPr>
          <a:lstStyle/>
          <a:p>
            <a:pPr fontAlgn="auto">
              <a:spcAft>
                <a:spcPts val="0"/>
              </a:spcAft>
              <a:buFont typeface="Arial"/>
              <a:buNone/>
              <a:defRPr/>
            </a:pPr>
            <a:r>
              <a:rPr lang="en-US" dirty="0" smtClean="0">
                <a:latin typeface="Courier"/>
              </a:rPr>
              <a:t>##       Year           Lag1                Lag2                Lag3          
##  Min.   :2001   Min.   :-4.922000   Min.   :-4.922000   Min.   :-4.922000  
##  1st Qu.:2002   1st Qu.:-0.639500   1st Qu.:-0.639500   1st Qu.:-0.640000  
##  Median :2003   Median : 0.039000   Median : 0.039000   Median : 0.038500  
##  Mean   :2003   Mean   : 0.003834   Mean   : 0.003919   Mean   : 0.001716  
##  3rd Qu.:2004   3rd Qu.: 0.596750   3rd Qu.: 0.596750   3rd Qu.: 0.596750  
##  Max.   :2005   Max.   : 5.733000   Max.   : 5.733000   Max.   : 5.733000  
</a:t>
            </a:r>
          </a:p>
          <a:p>
            <a:pPr fontAlgn="auto">
              <a:spcAft>
                <a:spcPts val="0"/>
              </a:spcAft>
              <a:buFont typeface="Arial"/>
              <a:buNone/>
              <a:defRPr/>
            </a:pPr>
            <a:endParaRPr lang="en-US" dirty="0" smtClean="0">
              <a:latin typeface="Courier"/>
            </a:endParaRPr>
          </a:p>
          <a:p>
            <a:pPr fontAlgn="auto">
              <a:spcAft>
                <a:spcPts val="0"/>
              </a:spcAft>
              <a:buFont typeface="Arial"/>
              <a:buNone/>
              <a:defRPr/>
            </a:pPr>
            <a:endParaRPr lang="en-US" dirty="0" smtClean="0">
              <a:latin typeface="Courier"/>
            </a:endParaRPr>
          </a:p>
          <a:p>
            <a:pPr fontAlgn="auto">
              <a:spcAft>
                <a:spcPts val="0"/>
              </a:spcAft>
              <a:buFont typeface="Arial"/>
              <a:buNone/>
              <a:defRPr/>
            </a:pPr>
            <a:r>
              <a:rPr lang="en-US" dirty="0" smtClean="0">
                <a:latin typeface="Courier"/>
              </a:rPr>
              <a:t>##       Lag4                Lag5              Volume           Today          
##  Min.   :-4.922000   Min.   :-4.92200   Min.   :0.3561   Min.   :-4.922000  
##  1st Qu.:-0.640000   1st Qu.:-0.64000   1st Qu.:1.2574   1st Qu.:-0.639500  
##  Median : 0.038500   Median : 0.03850   Median :1.4229   Median : 0.038500  
##  Mean   : 0.001636   Mean   : 0.00561   Mean   :1.4783   Mean   : 0.003138  
##  3rd Qu.: 0.596750   3rd Qu.: 0.59700   3rd Qu.:1.6417   3rd Qu.: 0.596750  
##  Max.   : 5.733000   Max.   : 5.73300   Max.   :3.1525   Max.   : 5.733000  
##  Direction 
##  Down:602  
##  Up  :648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p:cNvSpPr>
            <a:spLocks noGrp="1"/>
          </p:cNvSpPr>
          <p:nvPr>
            <p:ph idx="1"/>
          </p:nvPr>
        </p:nvSpPr>
        <p:spPr>
          <a:xfrm>
            <a:off x="893763" y="204788"/>
            <a:ext cx="7793037" cy="4389437"/>
          </a:xfrm>
        </p:spPr>
        <p:txBody>
          <a:bodyPr/>
          <a:lstStyle/>
          <a:p>
            <a:pPr marL="0" indent="0">
              <a:buFont typeface="Arial" charset="0"/>
              <a:buNone/>
            </a:pPr>
            <a:r>
              <a:rPr lang="en-US" smtClean="0"/>
              <a:t>We can see that there’s a number of lags, volume, today’s price, and direction. We will use Direction as a response variable, as that shows whether the market went up or down since the previous day.</a:t>
            </a:r>
          </a:p>
          <a:p>
            <a:pPr marL="0" indent="0">
              <a:buFont typeface="Arial" charset="0"/>
              <a:buNone/>
            </a:pPr>
            <a:endParaRPr lang="en-US" smtClean="0"/>
          </a:p>
          <a:p>
            <a:pPr marL="0" indent="0">
              <a:buFont typeface="Arial" charset="0"/>
              <a:buNone/>
            </a:pPr>
            <a:r>
              <a:rPr lang="en-US" smtClean="0"/>
              <a:t>Visualizing Data </a:t>
            </a:r>
          </a:p>
          <a:p>
            <a:pPr marL="0" indent="0">
              <a:buFont typeface="Arial" charset="0"/>
              <a:buNone/>
            </a:pPr>
            <a:r>
              <a:rPr lang="en-US" smtClean="0"/>
              <a:t>It’s extremely hard to see, but most of the variables show a Gaussian or double Gaussian distribution.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p:cNvPicPr>
            <a:picLocks noGrp="1" noChangeAspect="1" noChangeArrowheads="1"/>
          </p:cNvPicPr>
          <p:nvPr>
            <p:ph idx="1"/>
          </p:nvPr>
        </p:nvPicPr>
        <p:blipFill>
          <a:blip r:embed="rId2"/>
          <a:srcRect/>
          <a:stretch>
            <a:fillRect/>
          </a:stretch>
        </p:blipFill>
        <p:spPr>
          <a:xfrm>
            <a:off x="852488" y="282575"/>
            <a:ext cx="7834312" cy="42338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2"/>
          <p:cNvPicPr>
            <a:picLocks noGrp="1" noChangeAspect="1" noChangeArrowheads="1"/>
          </p:cNvPicPr>
          <p:nvPr>
            <p:ph idx="1"/>
          </p:nvPr>
        </p:nvPicPr>
        <p:blipFill>
          <a:blip r:embed="rId2"/>
          <a:srcRect/>
          <a:stretch>
            <a:fillRect/>
          </a:stretch>
        </p:blipFill>
        <p:spPr>
          <a:xfrm>
            <a:off x="749300" y="385763"/>
            <a:ext cx="7772400" cy="4233862"/>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212</TotalTime>
  <Words>1607</Words>
  <PresentationFormat>On-screen Show (16:9)</PresentationFormat>
  <Paragraphs>85</Paragraphs>
  <Slides>22</Slides>
  <Notes>0</Notes>
  <HiddenSlides>0</HiddenSlides>
  <MMClips>0</MMClips>
  <ScaleCrop>false</ScaleCrop>
  <HeadingPairs>
    <vt:vector size="6" baseType="variant">
      <vt:variant>
        <vt:lpstr>Fonts Used</vt:lpstr>
      </vt:variant>
      <vt:variant>
        <vt:i4>3</vt:i4>
      </vt:variant>
      <vt:variant>
        <vt:lpstr>Design Template</vt:lpstr>
      </vt:variant>
      <vt:variant>
        <vt:i4>1</vt:i4>
      </vt:variant>
      <vt:variant>
        <vt:lpstr>Slide Titles</vt:lpstr>
      </vt:variant>
      <vt:variant>
        <vt:i4>22</vt:i4>
      </vt:variant>
    </vt:vector>
  </HeadingPairs>
  <TitlesOfParts>
    <vt:vector size="26" baseType="lpstr">
      <vt:lpstr>Calibri</vt:lpstr>
      <vt:lpstr>Arial</vt:lpstr>
      <vt:lpstr>Courier</vt:lpstr>
      <vt:lpstr>Office Theme</vt:lpstr>
      <vt:lpstr>Categorical Data Analysis Project</vt:lpstr>
      <vt:lpstr>Logistic Regression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Logistics Regression</vt:lpstr>
      <vt:lpstr>Slide 17</vt:lpstr>
      <vt:lpstr>Make training and test set</vt:lpstr>
      <vt:lpstr>Fit a smaller model</vt:lpstr>
      <vt:lpstr>Slide 20</vt:lpstr>
      <vt:lpstr>Slide 21</vt:lpstr>
      <vt:lpstr>Acknowledgement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Project</dc:title>
  <dc:creator>Vinisha and Partha</dc:creator>
  <cp:lastModifiedBy>Microsoft</cp:lastModifiedBy>
  <cp:revision>5</cp:revision>
  <dcterms:created xsi:type="dcterms:W3CDTF">2022-05-18T14:53:01Z</dcterms:created>
  <dcterms:modified xsi:type="dcterms:W3CDTF">2022-07-13T07:34:59Z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2022-05-19</vt:lpwstr>
  </property>
  <property fmtid="{D5CDD505-2E9C-101B-9397-08002B2CF9AE}" pid="3" name="output">
    <vt:lpwstr>powerpoint_presentation</vt:lpwstr>
  </property>
</Properties>
</file>