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59" r:id="rId6"/>
    <p:sldId id="269" r:id="rId7"/>
    <p:sldId id="270" r:id="rId8"/>
    <p:sldId id="276" r:id="rId9"/>
    <p:sldId id="261" r:id="rId10"/>
    <p:sldId id="262" r:id="rId11"/>
    <p:sldId id="260" r:id="rId12"/>
    <p:sldId id="267" r:id="rId13"/>
    <p:sldId id="268" r:id="rId14"/>
    <p:sldId id="272" r:id="rId15"/>
    <p:sldId id="277" r:id="rId16"/>
    <p:sldId id="273" r:id="rId17"/>
    <p:sldId id="278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\Desktop\Plot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\Desktop\Plot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Reviews by Star</a:t>
            </a:r>
            <a:r>
              <a:rPr lang="en-US" baseline="0"/>
              <a:t> Rating</a:t>
            </a:r>
            <a:endParaRPr lang="en-US"/>
          </a:p>
        </c:rich>
      </c:tx>
      <c:layout>
        <c:manualLayout>
          <c:xMode val="edge"/>
          <c:yMode val="edge"/>
          <c:x val="0.38665677378857777"/>
          <c:y val="2.33783259167111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Sheet1!$A$1:$A$5</c:f>
              <c:numCache>
                <c:formatCode>General</c:formatCode>
                <c:ptCount val="5"/>
                <c:pt idx="0">
                  <c:v>159811</c:v>
                </c:pt>
                <c:pt idx="1">
                  <c:v>140608</c:v>
                </c:pt>
                <c:pt idx="2">
                  <c:v>222719</c:v>
                </c:pt>
                <c:pt idx="3">
                  <c:v>466599</c:v>
                </c:pt>
                <c:pt idx="4">
                  <c:v>579527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86783056"/>
        <c:axId val="1686783600"/>
      </c:barChart>
      <c:catAx>
        <c:axId val="1686783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Star</a:t>
                </a:r>
                <a:r>
                  <a:rPr lang="en-US" baseline="0"/>
                  <a:t> Rating 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783600"/>
        <c:crosses val="autoZero"/>
        <c:auto val="1"/>
        <c:lblAlgn val="ctr"/>
        <c:lblOffset val="100"/>
        <c:noMultiLvlLbl val="0"/>
      </c:catAx>
      <c:valAx>
        <c:axId val="168678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No of Reviews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1798928523499674E-2"/>
              <c:y val="0.328768727180678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78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Bernoulli Naive Bayes Vs SVM Accuracy.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Bernoulli's Naïve Bayes</c:v>
                </c:pt>
              </c:strCache>
            </c:strRef>
          </c:tx>
          <c:spPr>
            <a:gradFill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Sheet2!$A$2:$A$3</c:f>
              <c:strCache>
                <c:ptCount val="2"/>
                <c:pt idx="0">
                  <c:v>Test 90/Training 10</c:v>
                </c:pt>
                <c:pt idx="1">
                  <c:v>Test 80/Trainng 20</c:v>
                </c:pt>
              </c:strCache>
            </c:strRef>
          </c:cat>
          <c:val>
            <c:numRef>
              <c:f>Sheet2!$B$2:$B$3</c:f>
              <c:numCache>
                <c:formatCode>General</c:formatCode>
                <c:ptCount val="2"/>
                <c:pt idx="0">
                  <c:v>43.93</c:v>
                </c:pt>
                <c:pt idx="1">
                  <c:v>42.22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SVM</c:v>
                </c:pt>
              </c:strCache>
            </c:strRef>
          </c:tx>
          <c:spPr>
            <a:gradFill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Sheet2!$A$2:$A$3</c:f>
              <c:strCache>
                <c:ptCount val="2"/>
                <c:pt idx="0">
                  <c:v>Test 90/Training 10</c:v>
                </c:pt>
                <c:pt idx="1">
                  <c:v>Test 80/Trainng 20</c:v>
                </c:pt>
              </c:strCache>
            </c:strRef>
          </c:cat>
          <c:val>
            <c:numRef>
              <c:f>Sheet2!$C$2:$C$3</c:f>
              <c:numCache>
                <c:formatCode>General</c:formatCode>
                <c:ptCount val="2"/>
                <c:pt idx="0">
                  <c:v>56.86</c:v>
                </c:pt>
                <c:pt idx="1">
                  <c:v>57.21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86785776"/>
        <c:axId val="1503328608"/>
      </c:barChart>
      <c:catAx>
        <c:axId val="1686785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Split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328608"/>
        <c:crosses val="autoZero"/>
        <c:auto val="1"/>
        <c:lblAlgn val="ctr"/>
        <c:lblOffset val="100"/>
        <c:noMultiLvlLbl val="0"/>
      </c:catAx>
      <c:valAx>
        <c:axId val="150332860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>
            <c:manualLayout>
              <c:xMode val="edge"/>
              <c:yMode val="edge"/>
              <c:x val="1.7730496453900711E-2"/>
              <c:y val="0.368767301012202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78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D9A0E-E7C9-4128-992B-BD3275D56F5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0ECD4-7F26-4C55-8054-A6C7747F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6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0ECD4-7F26-4C55-8054-A6C7747F2A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040-1DCB-4240-B3EA-967455D04F94}" type="datetime1">
              <a:rPr lang="en-US" smtClean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3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08B5-F34B-40E7-9058-58895F6A3388}" type="datetime1">
              <a:rPr lang="en-US" smtClean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3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DD1B-6342-4AB2-A15F-3DA5600BD0C1}" type="datetime1">
              <a:rPr lang="en-US" smtClean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4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E427-6A69-4DC1-BED0-82F638FCFC69}" type="datetime1">
              <a:rPr lang="en-US" smtClean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8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31FD91B-7646-4C42-9B2B-B878D0459E38}" type="datetime1">
              <a:rPr lang="en-US" smtClean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1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17A8-44D3-4DF2-BFAE-B1B985FE7E75}" type="datetime1">
              <a:rPr lang="en-US" smtClean="0"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9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7E45-10F8-4E6B-860A-36F33EAD698D}" type="datetime1">
              <a:rPr lang="en-US" smtClean="0"/>
              <a:t>12/5/2015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BA2D-9D64-433C-A55C-D50B0D67BEAC}" type="datetime1">
              <a:rPr lang="en-US" smtClean="0"/>
              <a:t>12/5/2015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7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20E5-92BE-46FF-BB5F-4F5E45DAAA89}" type="datetime1">
              <a:rPr lang="en-US" smtClean="0"/>
              <a:t>12/5/2015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BAF-01C5-4F47-93DF-2F727E79D125}" type="datetime1">
              <a:rPr lang="en-US" smtClean="0"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4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D2C2-047A-4CA0-A449-F4FE43C0E98D}" type="datetime1">
              <a:rPr lang="en-US" smtClean="0"/>
              <a:t>12/5/2015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0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3FBFE24-9C64-4526-88FF-3AEB74F98728}" type="datetime1">
              <a:rPr lang="en-US" smtClean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42975" y="466725"/>
            <a:ext cx="10058400" cy="15398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Yelp </a:t>
            </a:r>
            <a:r>
              <a:rPr lang="en-US" sz="7200" dirty="0" smtClean="0">
                <a:solidFill>
                  <a:srgbClr val="FF0000"/>
                </a:solidFill>
              </a:rPr>
              <a:t>business Reviews  </a:t>
            </a:r>
            <a:br>
              <a:rPr lang="en-US" sz="72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Sentiment Analysis for the Prediction of Star Ratings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5701284"/>
            <a:ext cx="3351213" cy="114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Sanket Mhaiskar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Pratish Merchant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Akshay Kamath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49333" y="2784553"/>
            <a:ext cx="2698447" cy="685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/>
              <a:t>Group G-9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 Prediction Result : </a:t>
            </a:r>
            <a:r>
              <a:rPr lang="en-US" dirty="0" smtClean="0"/>
              <a:t>SVM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289528"/>
              </p:ext>
            </p:extLst>
          </p:nvPr>
        </p:nvGraphicFramePr>
        <p:xfrm>
          <a:off x="1532762" y="2596551"/>
          <a:ext cx="9132571" cy="77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8333"/>
                <a:gridCol w="4744238"/>
              </a:tblGrid>
              <a:tr h="3881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Majority Classifier</a:t>
                      </a:r>
                      <a:endParaRPr lang="en-US" dirty="0"/>
                    </a:p>
                  </a:txBody>
                  <a:tcPr/>
                </a:tc>
              </a:tr>
              <a:tr h="3881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56.86%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7280" y="1910751"/>
            <a:ext cx="977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Support Vector Machines: Unigrams + Bigrams.</a:t>
            </a:r>
          </a:p>
          <a:p>
            <a:pPr algn="ctr"/>
            <a:r>
              <a:rPr lang="en-US" dirty="0" smtClean="0"/>
              <a:t>Data Distribution:  80% Training, 20 % Test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05165"/>
              </p:ext>
            </p:extLst>
          </p:nvPr>
        </p:nvGraphicFramePr>
        <p:xfrm>
          <a:off x="1532763" y="3412416"/>
          <a:ext cx="913257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514"/>
                <a:gridCol w="1826514"/>
                <a:gridCol w="1826514"/>
                <a:gridCol w="1826514"/>
                <a:gridCol w="1826514"/>
              </a:tblGrid>
              <a:tr h="346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34663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4663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249</a:t>
                      </a:r>
                      <a:endParaRPr lang="en-US" dirty="0"/>
                    </a:p>
                  </a:txBody>
                  <a:tcPr/>
                </a:tc>
              </a:tr>
              <a:tr h="34663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/>
                </a:tc>
              </a:tr>
              <a:tr h="34663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786</a:t>
                      </a:r>
                      <a:endParaRPr lang="en-US" dirty="0"/>
                    </a:p>
                  </a:txBody>
                  <a:tcPr/>
                </a:tc>
              </a:tr>
              <a:tr h="34663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747</a:t>
                      </a:r>
                      <a:endParaRPr lang="en-US" dirty="0"/>
                    </a:p>
                  </a:txBody>
                  <a:tcPr/>
                </a:tc>
              </a:tr>
              <a:tr h="346630">
                <a:tc>
                  <a:txBody>
                    <a:bodyPr/>
                    <a:lstStyle/>
                    <a:p>
                      <a:r>
                        <a:rPr lang="en-US" dirty="0" smtClean="0"/>
                        <a:t>Avg. /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N-gram Result Summary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4543751"/>
            <a:ext cx="10058400" cy="134061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we can see,  we have considered our baseline to be the majority classifier, which comes </a:t>
            </a:r>
            <a:r>
              <a:rPr lang="en-US" dirty="0"/>
              <a:t>t</a:t>
            </a:r>
            <a:r>
              <a:rPr lang="en-US" dirty="0" smtClean="0"/>
              <a:t>o 32%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classification techniques have performed better than our baseline.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a combination of unigram + bigram has performed better than just unigrams, bigrams or trigrams.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0575" y="4421463"/>
            <a:ext cx="10365105" cy="15851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dirty="0" smtClean="0"/>
              <a:t>                    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27222"/>
              </p:ext>
            </p:extLst>
          </p:nvPr>
        </p:nvGraphicFramePr>
        <p:xfrm>
          <a:off x="1097280" y="2208362"/>
          <a:ext cx="10058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296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Bernoulli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NB Accuracy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r>
                        <a:rPr lang="en-US" baseline="0" dirty="0" smtClean="0"/>
                        <a:t> Accuracy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55.31%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41.35%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53.57%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33.73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Unigram + Bigram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56.85%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613280"/>
              </p:ext>
            </p:extLst>
          </p:nvPr>
        </p:nvGraphicFramePr>
        <p:xfrm>
          <a:off x="2581275" y="1171575"/>
          <a:ext cx="6800850" cy="4627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223" y="960882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Most Positive and Negative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425" y="2278851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Used a Dictionary of word – score using </a:t>
            </a:r>
            <a:r>
              <a:rPr lang="en-US" sz="2800" dirty="0" err="1" smtClean="0"/>
              <a:t>Senti</a:t>
            </a:r>
            <a:r>
              <a:rPr lang="en-US" sz="2800" dirty="0" smtClean="0"/>
              <a:t>-Word list. Scores are between +1 and -1.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Distribute review into sentences and tokenize into </a:t>
            </a:r>
            <a:r>
              <a:rPr lang="en-US" sz="2800" dirty="0" err="1" smtClean="0"/>
              <a:t>words.Rank</a:t>
            </a:r>
            <a:r>
              <a:rPr lang="en-US" sz="2800" dirty="0" smtClean="0"/>
              <a:t> words using above dictionary.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Additionally we can rank entire sentence 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Output  is word , frequency and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Created a word cloud of output using </a:t>
            </a:r>
            <a:r>
              <a:rPr lang="en-US" sz="2800" dirty="0" err="1" smtClean="0"/>
              <a:t>Kumo</a:t>
            </a:r>
            <a:r>
              <a:rPr lang="en-US" sz="2800" dirty="0" smtClean="0"/>
              <a:t> library.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3503" y="6749034"/>
            <a:ext cx="640080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2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545967"/>
          </a:xfrm>
        </p:spPr>
        <p:txBody>
          <a:bodyPr/>
          <a:lstStyle/>
          <a:p>
            <a:r>
              <a:rPr lang="en-US" dirty="0" smtClean="0"/>
              <a:t>Scikit- Learn</a:t>
            </a:r>
            <a:endParaRPr lang="en-US" dirty="0"/>
          </a:p>
          <a:p>
            <a:r>
              <a:rPr lang="en-US" dirty="0" smtClean="0"/>
              <a:t>Natural Language Toolkit</a:t>
            </a:r>
          </a:p>
          <a:p>
            <a:r>
              <a:rPr lang="en-US" dirty="0" err="1" smtClean="0"/>
              <a:t>Senti</a:t>
            </a:r>
            <a:r>
              <a:rPr lang="en-US" dirty="0" smtClean="0"/>
              <a:t> Word Net</a:t>
            </a:r>
          </a:p>
          <a:p>
            <a:r>
              <a:rPr lang="en-US" dirty="0" err="1" smtClean="0"/>
              <a:t>Kumo</a:t>
            </a:r>
            <a:r>
              <a:rPr lang="en-US" dirty="0" smtClean="0"/>
              <a:t> Word Cloud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32876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Performed sentiment analysis to classify positive and negative words and got a 10% improvement over baseline using SVM.</a:t>
            </a:r>
          </a:p>
          <a:p>
            <a:endParaRPr lang="en-US" dirty="0" smtClean="0"/>
          </a:p>
          <a:p>
            <a:r>
              <a:rPr lang="en-US" dirty="0" smtClean="0"/>
              <a:t>SVM performs better than Naïve Bayes.</a:t>
            </a:r>
          </a:p>
          <a:p>
            <a:endParaRPr lang="en-US" dirty="0" smtClean="0"/>
          </a:p>
          <a:p>
            <a:r>
              <a:rPr lang="en-US" dirty="0" smtClean="0"/>
              <a:t>Combination of bi-grams and unigrams gives best results.</a:t>
            </a:r>
          </a:p>
          <a:p>
            <a:endParaRPr lang="en-US" dirty="0" smtClean="0"/>
          </a:p>
          <a:p>
            <a:r>
              <a:rPr lang="en-US" dirty="0" smtClean="0"/>
              <a:t>The accuracy is affected with the increase in the number of categories.</a:t>
            </a:r>
          </a:p>
          <a:p>
            <a:endParaRPr lang="en-US" dirty="0" smtClean="0"/>
          </a:p>
          <a:p>
            <a:r>
              <a:rPr lang="en-US" dirty="0" smtClean="0"/>
              <a:t>The accuracy increases with increase in data.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7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23" y="2837307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Questions  ?????????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0"/>
            <a:ext cx="12239625" cy="685799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To identify ratings from reviews.</a:t>
            </a:r>
          </a:p>
          <a:p>
            <a:r>
              <a:rPr lang="en-US" sz="3600" dirty="0" smtClean="0"/>
              <a:t>Identify the most positive and negative words in the set.</a:t>
            </a:r>
          </a:p>
          <a:p>
            <a:r>
              <a:rPr lang="en-US" sz="3600" dirty="0" smtClean="0"/>
              <a:t>Perform </a:t>
            </a:r>
            <a:r>
              <a:rPr lang="en-US" sz="3600" dirty="0"/>
              <a:t>sentiment analysis task to predict positive or negative emotions. </a:t>
            </a:r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1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19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Yelp data set review as a part of data set challenge.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set consists of the following data fields: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Business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Check in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Tip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For the scope of this project we mainly focus on user reviews and Business.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Roughly 25000 reviews are used to perform classification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Additionally, we have performed data pre-processing tasks as per our requirements.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665257"/>
              </p:ext>
            </p:extLst>
          </p:nvPr>
        </p:nvGraphicFramePr>
        <p:xfrm>
          <a:off x="2105025" y="1352549"/>
          <a:ext cx="7658100" cy="4522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76400"/>
            <a:ext cx="10058400" cy="543176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Initial Approach: Classified </a:t>
            </a:r>
            <a:r>
              <a:rPr lang="en-US" sz="2000" dirty="0"/>
              <a:t>reviews into positive and negative and applied classification </a:t>
            </a:r>
            <a:r>
              <a:rPr lang="en-US" sz="2000" dirty="0" smtClean="0"/>
              <a:t>techniques.</a:t>
            </a:r>
          </a:p>
          <a:p>
            <a:pPr marL="274320" lvl="1" indent="0">
              <a:buNone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We have mainly used the following machine learning techniques.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Bernoulli's </a:t>
            </a:r>
            <a:r>
              <a:rPr lang="en-US" sz="2000" dirty="0"/>
              <a:t>Naive </a:t>
            </a:r>
            <a:r>
              <a:rPr lang="en-US" sz="2000" dirty="0" smtClean="0"/>
              <a:t>Bayes.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Support Vector Machines.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For each classification technique, we have prepared a data set that maps a review to a sentiment – positive or negative. as follows:  Sentiment  | Review Text.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E.g.    Positive | We were very </a:t>
            </a:r>
            <a:r>
              <a:rPr lang="en-US" sz="2000" dirty="0"/>
              <a:t>pleased with the service!! 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                    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500" y="1333500"/>
            <a:ext cx="10085688" cy="15209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Sentiment Analysis Results</a:t>
            </a:r>
            <a:br>
              <a:rPr lang="en-US" dirty="0" smtClean="0"/>
            </a:br>
            <a:r>
              <a:rPr lang="en-US" dirty="0" smtClean="0"/>
              <a:t>Bernoulli Naïve Bayes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583921"/>
              </p:ext>
            </p:extLst>
          </p:nvPr>
        </p:nvGraphicFramePr>
        <p:xfrm>
          <a:off x="1070143" y="3280359"/>
          <a:ext cx="10085688" cy="753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320"/>
                <a:gridCol w="523936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Majority Classifier</a:t>
                      </a:r>
                      <a:endParaRPr lang="en-US" dirty="0"/>
                    </a:p>
                  </a:txBody>
                  <a:tcPr/>
                </a:tc>
              </a:tr>
              <a:tr h="388198">
                <a:tc>
                  <a:txBody>
                    <a:bodyPr/>
                    <a:lstStyle/>
                    <a:p>
                      <a:r>
                        <a:rPr lang="en-US" dirty="0" smtClean="0"/>
                        <a:t>80.10%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15337"/>
              </p:ext>
            </p:extLst>
          </p:nvPr>
        </p:nvGraphicFramePr>
        <p:xfrm>
          <a:off x="1070143" y="4101865"/>
          <a:ext cx="1007204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409"/>
                <a:gridCol w="2014409"/>
                <a:gridCol w="2014409"/>
                <a:gridCol w="2014409"/>
                <a:gridCol w="2014409"/>
              </a:tblGrid>
              <a:tr h="340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Avg. /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6353" y="7444359"/>
            <a:ext cx="640080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343" y="1333500"/>
            <a:ext cx="10085688" cy="15209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Sentiment Analysis Results</a:t>
            </a:r>
            <a:br>
              <a:rPr lang="en-US" dirty="0" smtClean="0"/>
            </a:br>
            <a:r>
              <a:rPr lang="en-US" dirty="0" smtClean="0"/>
              <a:t>SVM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47155"/>
              </p:ext>
            </p:extLst>
          </p:nvPr>
        </p:nvGraphicFramePr>
        <p:xfrm>
          <a:off x="1146343" y="3170926"/>
          <a:ext cx="10085688" cy="77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320"/>
                <a:gridCol w="5239368"/>
              </a:tblGrid>
              <a:tr h="388198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Majority Classifier</a:t>
                      </a:r>
                      <a:endParaRPr lang="en-US" dirty="0"/>
                    </a:p>
                  </a:txBody>
                  <a:tcPr/>
                </a:tc>
              </a:tr>
              <a:tr h="388198">
                <a:tc>
                  <a:txBody>
                    <a:bodyPr/>
                    <a:lstStyle/>
                    <a:p>
                      <a:r>
                        <a:rPr lang="en-US" dirty="0" smtClean="0"/>
                        <a:t>90.79%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18286"/>
              </p:ext>
            </p:extLst>
          </p:nvPr>
        </p:nvGraphicFramePr>
        <p:xfrm>
          <a:off x="1146343" y="4263790"/>
          <a:ext cx="1007204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409"/>
                <a:gridCol w="2014409"/>
                <a:gridCol w="2014409"/>
                <a:gridCol w="2014409"/>
                <a:gridCol w="2014409"/>
              </a:tblGrid>
              <a:tr h="340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Avg. /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82553" y="7606284"/>
            <a:ext cx="640080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Review Prediction, we have mainly used the following machine learning </a:t>
            </a:r>
            <a:r>
              <a:rPr lang="en-US" dirty="0" smtClean="0"/>
              <a:t>techniques, as before.</a:t>
            </a:r>
            <a:endParaRPr lang="en-US" dirty="0"/>
          </a:p>
          <a:p>
            <a:pPr lvl="1"/>
            <a:r>
              <a:rPr lang="en-US" dirty="0"/>
              <a:t>Bernoulli's Naive Bayes.</a:t>
            </a:r>
          </a:p>
          <a:p>
            <a:pPr lvl="1"/>
            <a:r>
              <a:rPr lang="en-US" dirty="0"/>
              <a:t>Support Vector Machines.</a:t>
            </a:r>
          </a:p>
          <a:p>
            <a:endParaRPr lang="en-US" dirty="0"/>
          </a:p>
          <a:p>
            <a:r>
              <a:rPr lang="en-US" dirty="0"/>
              <a:t>For each classification technique, we have prepared a data set that maps a review to a rating as follows:  Review Star  | Review Text.</a:t>
            </a:r>
          </a:p>
          <a:p>
            <a:r>
              <a:rPr lang="en-US" dirty="0"/>
              <a:t>E.g.    5 | We were very pleased with the service!! </a:t>
            </a:r>
          </a:p>
          <a:p>
            <a:endParaRPr lang="en-US" dirty="0"/>
          </a:p>
          <a:p>
            <a:r>
              <a:rPr lang="en-US" dirty="0"/>
              <a:t>We then classify each text into bag of words and provide input to the classification algorithms as Unigrams, Bigrams and Trigrams.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899" y="289299"/>
            <a:ext cx="6759249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Review Prediction Result  Naïve Bayes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901922"/>
              </p:ext>
            </p:extLst>
          </p:nvPr>
        </p:nvGraphicFramePr>
        <p:xfrm>
          <a:off x="1619250" y="2596551"/>
          <a:ext cx="8762831" cy="77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219"/>
                <a:gridCol w="4800612"/>
              </a:tblGrid>
              <a:tr h="388198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Majority Classifier</a:t>
                      </a:r>
                      <a:endParaRPr lang="en-US" dirty="0"/>
                    </a:p>
                  </a:txBody>
                  <a:tcPr/>
                </a:tc>
              </a:tr>
              <a:tr h="388198">
                <a:tc>
                  <a:txBody>
                    <a:bodyPr/>
                    <a:lstStyle/>
                    <a:p>
                      <a:r>
                        <a:rPr lang="en-US" dirty="0" smtClean="0"/>
                        <a:t>43.93%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7280" y="1910751"/>
            <a:ext cx="977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Naïve Bayes: Unigrams + Bigrams.</a:t>
            </a:r>
          </a:p>
          <a:p>
            <a:pPr algn="ctr"/>
            <a:r>
              <a:rPr lang="en-US" dirty="0" smtClean="0"/>
              <a:t>Data Distribution:  80% Training, 20 % Test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50764"/>
              </p:ext>
            </p:extLst>
          </p:nvPr>
        </p:nvGraphicFramePr>
        <p:xfrm>
          <a:off x="1584481" y="3412416"/>
          <a:ext cx="8797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20"/>
                <a:gridCol w="1759520"/>
                <a:gridCol w="1759520"/>
                <a:gridCol w="1759520"/>
                <a:gridCol w="1759520"/>
              </a:tblGrid>
              <a:tr h="340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Avg. /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435</TotalTime>
  <Words>737</Words>
  <Application>Microsoft Office PowerPoint</Application>
  <PresentationFormat>Widescreen</PresentationFormat>
  <Paragraphs>241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Rockwell</vt:lpstr>
      <vt:lpstr>Rockwell Condensed</vt:lpstr>
      <vt:lpstr>Wingdings</vt:lpstr>
      <vt:lpstr>Wood Type</vt:lpstr>
      <vt:lpstr>Yelp business Reviews   Sentiment Analysis for the Prediction of Star Ratings</vt:lpstr>
      <vt:lpstr>Objectives</vt:lpstr>
      <vt:lpstr>Data</vt:lpstr>
      <vt:lpstr>PowerPoint Presentation</vt:lpstr>
      <vt:lpstr>Approach</vt:lpstr>
      <vt:lpstr>Sentiment Analysis Results Bernoulli Naïve Bayes</vt:lpstr>
      <vt:lpstr>Sentiment Analysis Results SVM</vt:lpstr>
      <vt:lpstr>Review Prediction</vt:lpstr>
      <vt:lpstr>Review Prediction Result  Naïve Bayes</vt:lpstr>
      <vt:lpstr>Review Prediction Result : SVM</vt:lpstr>
      <vt:lpstr>N-gram Result Summary</vt:lpstr>
      <vt:lpstr>PowerPoint Presentation</vt:lpstr>
      <vt:lpstr>Most Positive and Negative Words</vt:lpstr>
      <vt:lpstr>PowerPoint Presentation</vt:lpstr>
      <vt:lpstr>PowerPoint Presentation</vt:lpstr>
      <vt:lpstr>TOOLS</vt:lpstr>
      <vt:lpstr>Conclusions</vt:lpstr>
      <vt:lpstr>Questions  ?????????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Review Analysis.</dc:title>
  <dc:creator>akshay.kamath@hotmail.com</dc:creator>
  <cp:lastModifiedBy>akshay.kamath@hotmail.com</cp:lastModifiedBy>
  <cp:revision>160</cp:revision>
  <dcterms:created xsi:type="dcterms:W3CDTF">2015-12-04T09:58:17Z</dcterms:created>
  <dcterms:modified xsi:type="dcterms:W3CDTF">2015-12-05T16:14:07Z</dcterms:modified>
</cp:coreProperties>
</file>