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2" name="Author and Date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wo jellyfish against a pink background"/>
          <p:cNvSpPr/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Two jellyfish touching against a dark blue background"/>
          <p:cNvSpPr/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Two jellyfish against a blue background"/>
          <p:cNvSpPr/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wo jellyfish touching against a dark blue background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wo jellyfish touching against a dark blue background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hor and Date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wo jellyfish against a blue background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wo jellyfish against a pink background"/>
          <p:cNvSpPr/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Slide Titl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lide Subtitle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Identification &amp; Optical character recognition (OCR) for Structured Documents - SBI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1731220">
              <a:defRPr spc="-247" sz="8236"/>
            </a:lvl1pPr>
          </a:lstStyle>
          <a:p>
            <a:pPr/>
            <a:r>
              <a:t>Identification &amp; Optical character recognition (OCR) for Structured Documents - SBI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roblem Being Solved"/>
          <p:cNvSpPr txBox="1"/>
          <p:nvPr>
            <p:ph type="title" idx="4294967295"/>
          </p:nvPr>
        </p:nvSpPr>
        <p:spPr>
          <a:xfrm>
            <a:off x="7366000" y="838200"/>
            <a:ext cx="9652000" cy="1524000"/>
          </a:xfrm>
          <a:prstGeom prst="rect">
            <a:avLst/>
          </a:prstGeom>
        </p:spPr>
        <p:txBody>
          <a:bodyPr/>
          <a:lstStyle>
            <a:lvl1pPr defTabSz="734694">
              <a:defRPr spc="-224" sz="7476">
                <a:solidFill>
                  <a:schemeClr val="accent1">
                    <a:lumOff val="13575"/>
                  </a:schemeClr>
                </a:solidFill>
              </a:defRPr>
            </a:lvl1pPr>
          </a:lstStyle>
          <a:p>
            <a:pPr/>
            <a:r>
              <a:t>Problem Being Solved</a:t>
            </a:r>
          </a:p>
        </p:txBody>
      </p:sp>
      <p:sp>
        <p:nvSpPr>
          <p:cNvPr id="154" name="The cumbersome task of filling of multiple forms and attaching the support documents (from opening a bank account to apply for loans) can be automated using this product.…"/>
          <p:cNvSpPr txBox="1"/>
          <p:nvPr>
            <p:ph type="body" idx="4294967295"/>
          </p:nvPr>
        </p:nvSpPr>
        <p:spPr>
          <a:xfrm>
            <a:off x="1270000" y="2918631"/>
            <a:ext cx="21433240" cy="9592481"/>
          </a:xfrm>
          <a:prstGeom prst="rect">
            <a:avLst/>
          </a:prstGeom>
        </p:spPr>
        <p:txBody>
          <a:bodyPr/>
          <a:lstStyle/>
          <a:p>
            <a:pPr/>
            <a:r>
              <a:t>The cumbersome task of filling of multiple forms and attaching the support documents (from opening a bank account to apply for loans) can be automated using this product.</a:t>
            </a:r>
          </a:p>
          <a:p>
            <a:pPr/>
            <a:r>
              <a:t>Customer experience can be made better by asking them to submit required documents for the type of task to be done instead of filling of manual forms.</a:t>
            </a:r>
          </a:p>
          <a:p>
            <a:pPr/>
            <a:r>
              <a:t>Verification process can be automated, with little or no intervention of any bank executive.</a:t>
            </a:r>
          </a:p>
        </p:txBody>
      </p:sp>
      <p:sp>
        <p:nvSpPr>
          <p:cNvPr id="155" name="Slide Number"/>
          <p:cNvSpPr txBox="1"/>
          <p:nvPr>
            <p:ph type="sldNum" sz="quarter" idx="4294967295"/>
          </p:nvPr>
        </p:nvSpPr>
        <p:spPr>
          <a:xfrm>
            <a:off x="12051106" y="13081000"/>
            <a:ext cx="269088" cy="4671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Approach"/>
          <p:cNvSpPr txBox="1"/>
          <p:nvPr>
            <p:ph type="title" idx="4294967295"/>
          </p:nvPr>
        </p:nvSpPr>
        <p:spPr>
          <a:xfrm>
            <a:off x="7366000" y="838200"/>
            <a:ext cx="9652000" cy="1524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Off val="13575"/>
                  </a:schemeClr>
                </a:solidFill>
              </a:defRPr>
            </a:lvl1pPr>
          </a:lstStyle>
          <a:p>
            <a:pPr/>
            <a:r>
              <a:t>Approach</a:t>
            </a:r>
          </a:p>
        </p:txBody>
      </p:sp>
      <p:sp>
        <p:nvSpPr>
          <p:cNvPr id="158" name="Create an UI to take user input for the type of task to be done in the bank (eg. Savings Account opening, Applying for loan).…"/>
          <p:cNvSpPr txBox="1"/>
          <p:nvPr>
            <p:ph type="body" idx="4294967295"/>
          </p:nvPr>
        </p:nvSpPr>
        <p:spPr>
          <a:xfrm>
            <a:off x="1433212" y="2847248"/>
            <a:ext cx="20894310" cy="8432801"/>
          </a:xfrm>
          <a:prstGeom prst="rect">
            <a:avLst/>
          </a:prstGeom>
        </p:spPr>
        <p:txBody>
          <a:bodyPr/>
          <a:lstStyle/>
          <a:p>
            <a:pPr/>
            <a:r>
              <a:t>Create an UI to take user input for the type of task to be done in the bank (eg. Savings Account opening, Applying for loan).</a:t>
            </a:r>
          </a:p>
          <a:p>
            <a:pPr/>
            <a:r>
              <a:t>Asking the customer to submit the required kyc documents, required for the type of task.</a:t>
            </a:r>
          </a:p>
          <a:p>
            <a:pPr/>
            <a:r>
              <a:t>Using Azure OCR api to read the documents and save the required info for the same. (eg. proof of identity, proof of address)</a:t>
            </a:r>
          </a:p>
          <a:p>
            <a:pPr/>
            <a:r>
              <a:t>Save the documents (after masking the confidential information) in Azure blob storage for compliance and audit.</a:t>
            </a:r>
          </a:p>
        </p:txBody>
      </p:sp>
      <p:sp>
        <p:nvSpPr>
          <p:cNvPr id="159" name="Slide Number"/>
          <p:cNvSpPr txBox="1"/>
          <p:nvPr>
            <p:ph type="sldNum" sz="quarter" idx="4294967295"/>
          </p:nvPr>
        </p:nvSpPr>
        <p:spPr>
          <a:xfrm>
            <a:off x="12044121" y="13081000"/>
            <a:ext cx="283058" cy="4671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Functional and Non Functional Requirements"/>
          <p:cNvSpPr txBox="1"/>
          <p:nvPr>
            <p:ph type="title" idx="4294967295"/>
          </p:nvPr>
        </p:nvSpPr>
        <p:spPr>
          <a:xfrm>
            <a:off x="2652198" y="838200"/>
            <a:ext cx="18915929" cy="1524000"/>
          </a:xfrm>
          <a:prstGeom prst="rect">
            <a:avLst/>
          </a:prstGeom>
        </p:spPr>
        <p:txBody>
          <a:bodyPr/>
          <a:lstStyle>
            <a:lvl1pPr defTabSz="709930">
              <a:defRPr spc="-216" sz="7224">
                <a:solidFill>
                  <a:schemeClr val="accent1">
                    <a:lumOff val="13575"/>
                  </a:schemeClr>
                </a:solidFill>
              </a:defRPr>
            </a:lvl1pPr>
          </a:lstStyle>
          <a:p>
            <a:pPr/>
            <a:r>
              <a:t>Functional and Non Functional Requirements</a:t>
            </a:r>
          </a:p>
        </p:txBody>
      </p:sp>
      <p:sp>
        <p:nvSpPr>
          <p:cNvPr id="162" name="Provision to obtain the sensitive data (e.g. - Aadhar Number, PAN Number, signature etc) &amp; saving a copy of the relevant document after masking the data field from within the document.…"/>
          <p:cNvSpPr txBox="1"/>
          <p:nvPr>
            <p:ph type="body" idx="4294967295"/>
          </p:nvPr>
        </p:nvSpPr>
        <p:spPr>
          <a:xfrm>
            <a:off x="1270000" y="3020100"/>
            <a:ext cx="21565512" cy="9679900"/>
          </a:xfrm>
          <a:prstGeom prst="rect">
            <a:avLst/>
          </a:prstGeom>
        </p:spPr>
        <p:txBody>
          <a:bodyPr/>
          <a:lstStyle/>
          <a:p>
            <a:pPr/>
            <a:r>
              <a:t>Provision to obtain the sensitive data (e.g. - Aadhar Number, PAN Number, signature etc) &amp; saving a copy of the relevant document after masking the data field from within the document.</a:t>
            </a:r>
          </a:p>
          <a:p>
            <a:pPr/>
            <a:r>
              <a:t>Multi input files: PNG, JPG/JPEG, PDF</a:t>
            </a:r>
          </a:p>
          <a:p>
            <a:pPr/>
            <a:r>
              <a:t>Multi-document processing: Standard docs (Aadhar, PAN, Driving License), Unstructured docs (attested documents of the copies of structured ones)</a:t>
            </a:r>
          </a:p>
          <a:p>
            <a:pPr/>
            <a:r>
              <a:t>Uploaded doc size - within limits (1 mb / upload)</a:t>
            </a:r>
          </a:p>
          <a:p>
            <a:pPr/>
            <a:r>
              <a:t>Standard document type is standardised across the users (Format of Aadhar, PAN Card etc will be same across the customer base)</a:t>
            </a:r>
          </a:p>
        </p:txBody>
      </p:sp>
      <p:sp>
        <p:nvSpPr>
          <p:cNvPr id="163" name="Slide Number"/>
          <p:cNvSpPr txBox="1"/>
          <p:nvPr>
            <p:ph type="sldNum" sz="quarter" idx="4294967295"/>
          </p:nvPr>
        </p:nvSpPr>
        <p:spPr>
          <a:xfrm>
            <a:off x="12042305" y="13081000"/>
            <a:ext cx="286690" cy="4671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Why We ?"/>
          <p:cNvSpPr txBox="1"/>
          <p:nvPr>
            <p:ph type="title" idx="4294967295"/>
          </p:nvPr>
        </p:nvSpPr>
        <p:spPr>
          <a:xfrm>
            <a:off x="7366000" y="838200"/>
            <a:ext cx="9652000" cy="1524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Off val="13575"/>
                  </a:schemeClr>
                </a:solidFill>
              </a:defRPr>
            </a:lvl1pPr>
          </a:lstStyle>
          <a:p>
            <a:pPr/>
            <a:r>
              <a:t>Why We ?</a:t>
            </a:r>
          </a:p>
        </p:txBody>
      </p:sp>
      <p:sp>
        <p:nvSpPr>
          <p:cNvPr id="166" name="Integrated application backed by Azure APIs which are proven and fault tolerant.…"/>
          <p:cNvSpPr txBox="1"/>
          <p:nvPr>
            <p:ph type="body" idx="4294967295"/>
          </p:nvPr>
        </p:nvSpPr>
        <p:spPr>
          <a:xfrm>
            <a:off x="1270000" y="2950466"/>
            <a:ext cx="21433841" cy="9749534"/>
          </a:xfrm>
          <a:prstGeom prst="rect">
            <a:avLst/>
          </a:prstGeom>
        </p:spPr>
        <p:txBody>
          <a:bodyPr/>
          <a:lstStyle/>
          <a:p>
            <a:pPr/>
            <a:r>
              <a:t>Integrated application backed by Azure APIs which are proven and fault tolerant.</a:t>
            </a:r>
          </a:p>
          <a:p>
            <a:pPr/>
            <a:r>
              <a:t>One stop solution for the basic banking needs, which require a lot of human intervention and cumbersome in nature.</a:t>
            </a:r>
          </a:p>
          <a:p>
            <a:pPr/>
            <a:r>
              <a:t>Easy to use UI for the customer, which will help for a better customer experience.</a:t>
            </a:r>
          </a:p>
          <a:p>
            <a:pPr/>
            <a:r>
              <a:t>Safety of customer data.</a:t>
            </a:r>
          </a:p>
          <a:p>
            <a:pPr/>
            <a:r>
              <a:t>Easy, Fast and Accurate processing of data.</a:t>
            </a:r>
          </a:p>
        </p:txBody>
      </p:sp>
      <p:sp>
        <p:nvSpPr>
          <p:cNvPr id="167" name="Slide Number"/>
          <p:cNvSpPr txBox="1"/>
          <p:nvPr>
            <p:ph type="sldNum" sz="quarter" idx="4294967295"/>
          </p:nvPr>
        </p:nvSpPr>
        <p:spPr>
          <a:xfrm>
            <a:off x="12046496" y="13081000"/>
            <a:ext cx="278308" cy="4671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hank You"/>
          <p:cNvSpPr txBox="1"/>
          <p:nvPr>
            <p:ph type="title" idx="4294967295"/>
          </p:nvPr>
        </p:nvSpPr>
        <p:spPr>
          <a:xfrm>
            <a:off x="7366000" y="3658501"/>
            <a:ext cx="9652000" cy="1524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96FF"/>
                </a:solidFill>
              </a:defRPr>
            </a:lvl1pPr>
          </a:lstStyle>
          <a:p>
            <a:pPr/>
            <a:r>
              <a:t>Thank You</a:t>
            </a:r>
          </a:p>
        </p:txBody>
      </p:sp>
      <p:sp>
        <p:nvSpPr>
          <p:cNvPr id="170" name="Team KALINGA…"/>
          <p:cNvSpPr txBox="1"/>
          <p:nvPr/>
        </p:nvSpPr>
        <p:spPr>
          <a:xfrm>
            <a:off x="9537995" y="8533498"/>
            <a:ext cx="5308010" cy="1442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000">
                <a:solidFill>
                  <a:srgbClr val="4294F7"/>
                </a:solidFill>
                <a:latin typeface="+mn-lt"/>
                <a:ea typeface="+mn-ea"/>
                <a:cs typeface="+mn-cs"/>
                <a:sym typeface="Graphik Semibold"/>
              </a:defRPr>
            </a:pPr>
            <a:r>
              <a:t>Team KALINGA </a:t>
            </a:r>
          </a:p>
          <a:p>
            <a:pPr>
              <a:defRPr sz="4000">
                <a:solidFill>
                  <a:srgbClr val="4294F7"/>
                </a:solidFill>
                <a:latin typeface="+mn-lt"/>
                <a:ea typeface="+mn-ea"/>
                <a:cs typeface="+mn-cs"/>
                <a:sym typeface="Graphik Semibold"/>
              </a:defRPr>
            </a:pPr>
            <a:r>
              <a:t>Abinash | Prativa</a:t>
            </a:r>
          </a:p>
        </p:txBody>
      </p:sp>
      <p:sp>
        <p:nvSpPr>
          <p:cNvPr id="171" name="Line"/>
          <p:cNvSpPr/>
          <p:nvPr/>
        </p:nvSpPr>
        <p:spPr>
          <a:xfrm>
            <a:off x="8617666" y="6858000"/>
            <a:ext cx="7148667" cy="0"/>
          </a:xfrm>
          <a:prstGeom prst="line">
            <a:avLst/>
          </a:prstGeom>
          <a:ln w="25400">
            <a:solidFill>
              <a:schemeClr val="accent1">
                <a:lumOff val="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