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71" r:id="rId14"/>
    <p:sldId id="269" r:id="rId15"/>
    <p:sldId id="270" r:id="rId16"/>
    <p:sldId id="268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FD965-C440-4A3D-914C-651D7214A22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3061-47FF-4188-9554-A0562BFB9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9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3061-47FF-4188-9554-A0562BFB9E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3061-47FF-4188-9554-A0562BFB9E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6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199B-5055-40D2-9061-628FE14E1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29B24-5576-4703-A4D0-61C4E42DA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29CB2-C57B-4290-AB8E-C76362C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8888-3ADB-4633-B69B-42C55CDC2F02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840B-211D-4B22-99EC-2ABF39C5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–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BA50-7DFD-4B60-8B79-89F8D690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4A79-E95B-438D-B20F-3C15BC32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1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C622-B492-4FD5-BCC4-4F99B961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05486-FF6D-4483-AF52-5096E4FF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409A5-1691-43A2-8AA3-48981D4B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3982-4090-484C-AF50-F70E003851FF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636E9-4391-48CE-8CBD-B5879613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–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DEAC-8DC9-48BB-B765-A84CCA4E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4A79-E95B-438D-B20F-3C15BC32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19468-C1FF-4618-9FD7-13FFA0F63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19219-C746-4828-BD03-20CB87372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464B-B28C-439E-BA42-59384140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A466-ACB8-4A87-81E9-9CE3F8A12511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EC33-F620-4E13-822A-EB0DE607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–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F44F1-DA2B-45F0-991E-9266EA90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4A79-E95B-438D-B20F-3C15BC32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D8D1-91F4-4417-8009-DFB4D741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6FF0-2826-405E-863C-5DEEB405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A9452-B6B3-4B5D-8C64-6E761855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1F27-D244-49CD-BA75-69E0F42CC655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ABB74-C289-4D9E-8102-64552A86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–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B938-2AF3-4E33-868C-8F4043CB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4A79-E95B-438D-B20F-3C15BC32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5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A408-4619-4996-A2D9-48EC09F0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FCED5-E9AE-452A-8331-D5EF6B385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99485-4A4C-459A-9F74-18D0E0B5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47E-2692-4096-9039-8DA969BEC874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052CD-D405-480B-B865-394ECF38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–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06BA-0D0D-4C2C-B240-00846E8F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4A79-E95B-438D-B20F-3C15BC32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5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D141-6F40-4A1A-BAFC-C37F8B45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CA5E-A114-4C86-B32C-DE89F1856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F704E-57BC-4087-898D-FB6D29135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A2753-8848-432B-9407-E4455C66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7680-8BAF-4F3D-A08B-ACF6F2052C3B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B0DFC-EBAE-4F91-8350-000152E7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– Syracuse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0C428-78B7-40C8-A6DB-E52F180A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4A79-E95B-438D-B20F-3C15BC32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7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A37C-BD31-4ABE-8E6F-08BFCB70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BB308-4BD8-4ECC-82BF-7AD69F140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90E8C-E6DA-469F-A507-B91BD35C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91802-D4E6-4D24-AEB4-625558517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36EFE-5276-4B28-B5A4-D0559590E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D2407-7690-4CC8-9ECA-85A9D3CB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202C-6DF7-4B53-8915-91CF9B70003A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CB5AC-FF7D-4CB3-961C-36D173CC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– Syracuse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F3F92-AD86-4146-AC5D-A25529AA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4A79-E95B-438D-B20F-3C15BC32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3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B831-3114-4D8B-9A56-EE41A06A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E0933-C6CA-4775-AF25-B81542FD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9B8B-BBB2-44BB-B6FF-951E92FA820D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05E06-1191-445A-AABB-C3960B0E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–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96B97-DBEA-4DD7-9432-502A95DA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4A79-E95B-438D-B20F-3C15BC32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9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55BE9-6FEE-43A7-B28B-ACE0077A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C8A-0CB1-422B-847A-D0BF7DF4BBE5}" type="datetime1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C5755-B3D4-45FD-BB86-FFAEDDC9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– Syracuse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2E133-725B-481E-A7FF-A8455CAE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4A79-E95B-438D-B20F-3C15BC32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5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8D98-46D3-48E0-9E10-334ADBF5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852D-9A35-49AD-933F-C101FCE1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59BF2-427A-4FA3-9B4F-8AFD02B94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3B21D-F590-4FBF-A6C5-9433B783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2763-9AD1-4A5F-8F3A-FCD34C3DC59E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DAE1F-CB4D-4698-A2B3-0AB49FEB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– Syracuse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FF75-EA3D-431C-9962-554F33D9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4A79-E95B-438D-B20F-3C15BC32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48A4-777A-42D9-9BF9-AD84D3DD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A43C6-334E-47A3-959C-832533D99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78384-70B0-4942-9559-4B325FA4A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0B8B3-7F5E-4269-B878-58CF56F8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C603-4516-4E6F-BEEC-116744FBFFF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8A103-8F44-46B5-BFF4-141AB4DA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– Syracuse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4068A-9060-423E-9C2B-6AE66E94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4A79-E95B-438D-B20F-3C15BC32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13AC2-D2E6-4908-B4A0-F225F972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F60CD-D1D7-4874-827D-DE52CFC40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364B0-E220-4163-ACBE-316506F20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FABC5-67B5-44F4-8F0F-5F1F2AF5105A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01AB-3E2B-44FF-9A78-10C2DD2A6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Information Studies –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CB2EE-1D93-41CF-950A-4E862B614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4A79-E95B-438D-B20F-3C15BC32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08B1-2103-4F18-A2AE-94797799C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2747"/>
            <a:ext cx="9144000" cy="2387600"/>
          </a:xfrm>
        </p:spPr>
        <p:txBody>
          <a:bodyPr/>
          <a:lstStyle/>
          <a:p>
            <a:r>
              <a:rPr lang="en-US" dirty="0"/>
              <a:t>Google Cluster: </a:t>
            </a:r>
            <a:br>
              <a:rPr lang="en-US" dirty="0"/>
            </a:br>
            <a:r>
              <a:rPr lang="en-US" dirty="0"/>
              <a:t>Machine &amp; Job Level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1B2F2-6A95-41CD-9DE0-D671F2DD0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06271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/>
              <a:t>April 9, 2021</a:t>
            </a:r>
          </a:p>
          <a:p>
            <a:r>
              <a:rPr lang="en-US" dirty="0"/>
              <a:t>School of Information Studies</a:t>
            </a:r>
          </a:p>
          <a:p>
            <a:r>
              <a:rPr lang="en-US" dirty="0"/>
              <a:t>Research Symposium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74E407-6204-47DA-97FC-E7368F0432AF}"/>
              </a:ext>
            </a:extLst>
          </p:cNvPr>
          <p:cNvSpPr txBox="1">
            <a:spLocks/>
          </p:cNvSpPr>
          <p:nvPr/>
        </p:nvSpPr>
        <p:spPr>
          <a:xfrm>
            <a:off x="1524000" y="5397957"/>
            <a:ext cx="9144000" cy="675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Presenter: Prathamesh Pradip Datar</a:t>
            </a:r>
          </a:p>
          <a:p>
            <a:r>
              <a:rPr lang="en-GB" dirty="0"/>
              <a:t>Faculty Supervisor: MD Tariqul Islam “Pavel”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8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E3C81-BB64-412B-A9BB-FB1073CE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Machine Downtime Analysis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2401-C78D-4D81-B39C-83E23C92E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downtime is the time a machine was unavailable for task scheduling. </a:t>
            </a:r>
          </a:p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downtime is the time difference between REMOVE and subsequent ADD events. </a:t>
            </a:r>
          </a:p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the cases where we do not have a subsequent ADD event, we have considered the end of the trace time.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D5834-9541-43D2-9CBE-03DFD9A4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School of Information Studies –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5BD56-6D02-4B17-8EDA-434A2D21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FD4A79-E95B-438D-B20F-3C15BC32BB2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1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3CF0E82-E3A9-4B3F-965B-B2D60075C1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89" y="643467"/>
            <a:ext cx="4693621" cy="557106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5E33D47-3FA8-49C4-A689-56A2417BA6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59" y="643467"/>
            <a:ext cx="4721478" cy="55710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51CF0-06B1-4C4B-9E62-91A59AD2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School of Information Studies –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0DB4F-5CEE-406F-A9C7-61CEF347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FD4A79-E95B-438D-B20F-3C15BC32BB2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41BD4-0A57-48E5-A694-4D7FB72C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Collection Events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D20F5BB-F48D-442B-88F4-7FC7AA40B3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434344"/>
            <a:ext cx="5536001" cy="393055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16CEC-73BB-4A76-A33C-CC741C00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809" y="6492240"/>
            <a:ext cx="37657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School of Information Studies –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74F6F-8870-4704-8AEC-8F3D4A48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FD4A79-E95B-438D-B20F-3C15BC32BB2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2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3AC3336-39B1-4033-85F9-5A3BF5D845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38238"/>
            <a:ext cx="2854325" cy="152717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3E20BF-473C-48E5-9792-109F3E548C8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4788"/>
            <a:ext cx="2854325" cy="152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75441-79B5-4A03-9EAC-9FE53CA8AE8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88" y="1138238"/>
            <a:ext cx="2854325" cy="1527175"/>
          </a:xfrm>
          <a:prstGeom prst="rect">
            <a:avLst/>
          </a:prstGeom>
        </p:spPr>
      </p:pic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B9D9B965-4AE1-4E96-9393-53D2439FF80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88" y="2744788"/>
            <a:ext cx="2854325" cy="152717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CB524F0-5003-4B8A-B6AC-4A85E755441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1138238"/>
            <a:ext cx="2854325" cy="1527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F4346E-2BA3-4B0C-9239-B4E02AA8407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2744788"/>
            <a:ext cx="2854325" cy="1527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D14D27-A1F1-4CC1-B045-72F3ECC9DC53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75" y="1138238"/>
            <a:ext cx="2854325" cy="1527175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4C21F62-68A5-413C-AC3A-73DB03E22C96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75" y="2744788"/>
            <a:ext cx="2854325" cy="15271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1A72C-FE16-429A-90D4-56FA35C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School of Information Studies –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4AAF4-3A47-48D1-BA8D-F91A96C4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FD4A79-E95B-438D-B20F-3C15BC32BB2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AB85AC-25AF-47BE-BF73-5F2333C0FE8D}"/>
              </a:ext>
            </a:extLst>
          </p:cNvPr>
          <p:cNvSpPr txBox="1"/>
          <p:nvPr/>
        </p:nvSpPr>
        <p:spPr>
          <a:xfrm>
            <a:off x="2118946" y="4889378"/>
            <a:ext cx="7543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Collection Events Distribution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02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3335D-FEDB-4EFD-BABE-157D6803BA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006475"/>
            <a:ext cx="2838450" cy="1665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E6757E-4F49-445E-85DD-AE19A48F6B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048751" y="1001713"/>
            <a:ext cx="2838450" cy="165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83530-C37F-41EA-8A77-D08525BEC18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46425" y="1006475"/>
            <a:ext cx="2857500" cy="1658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C8B8F3-DF79-4869-BDA9-5C4DFB9541E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9550" y="2848769"/>
            <a:ext cx="2857500" cy="16589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5C0927-EFA3-44A4-8CA2-A92787EC266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141662" y="2847182"/>
            <a:ext cx="2862263" cy="166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966A98-2BE3-4848-A2C7-3940ED1FF97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083300" y="1001713"/>
            <a:ext cx="2862263" cy="1657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6BFF84-8D53-4631-A740-102D4AE741A0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078537" y="2847182"/>
            <a:ext cx="2862263" cy="16525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CAEB71-AEA6-4AA1-AE12-DA9E86945E31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9036844" y="2844007"/>
            <a:ext cx="2862263" cy="16637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57B41-60B6-4F39-BB39-2549B15E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School of Information Studies –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A92E-0E68-4A0F-84FC-E40A850D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FD4A79-E95B-438D-B20F-3C15BC32BB2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1D10D7-2462-49FB-B7EC-D4FBCF359B58}"/>
              </a:ext>
            </a:extLst>
          </p:cNvPr>
          <p:cNvSpPr txBox="1"/>
          <p:nvPr/>
        </p:nvSpPr>
        <p:spPr>
          <a:xfrm>
            <a:off x="2118946" y="4889378"/>
            <a:ext cx="7543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Scheduling Class FINISH and KILL Rates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966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C68E3B0-B1C5-4DC8-B3E3-3EFFE29D18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55950" y="1008063"/>
            <a:ext cx="2852738" cy="1654175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8AE13D99-6140-422B-9765-A780E8A4FE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4413" y="2743201"/>
            <a:ext cx="2852738" cy="1654175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2358887-C4F4-4EB7-B10F-0A6B9D7B8D0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1238" y="1014413"/>
            <a:ext cx="2855913" cy="165417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0689C27-1BD7-4F0F-AA3F-EE8CECF30A6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21763" y="1008063"/>
            <a:ext cx="2849563" cy="1649413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96D1476-BD84-49CE-AED5-A2B3EF1B488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25425" y="1012825"/>
            <a:ext cx="2852738" cy="164941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F4FF09D2-64FD-4247-83D0-C23E6F20CB1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25425" y="2747963"/>
            <a:ext cx="2860675" cy="1649413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ED6AFAD0-6C05-4213-AD99-07B3BD57E210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9028114" y="2743201"/>
            <a:ext cx="2859088" cy="1647825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1A39C335-27B1-4BB4-9528-AC0A9AA7A148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3160713" y="2749551"/>
            <a:ext cx="2859088" cy="16557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1F797-CB5E-4A7F-A2B0-A7362CB1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School of Information Studies –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1E0A9-D95E-48BF-9668-6E0DBD31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FD4A79-E95B-438D-B20F-3C15BC32BB2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B7D52E-CCE8-41DD-8418-E9EF28330CB0}"/>
              </a:ext>
            </a:extLst>
          </p:cNvPr>
          <p:cNvSpPr txBox="1"/>
          <p:nvPr/>
        </p:nvSpPr>
        <p:spPr>
          <a:xfrm>
            <a:off x="3539300" y="4789349"/>
            <a:ext cx="5103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Job Priority FINISH and KILL Rates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947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4A867-29EE-4E22-9719-0B7A5B6F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Event Rates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83EE1-D102-41F0-BBAF-BCE46C58BA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94860" y="666728"/>
            <a:ext cx="4591264" cy="54657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56230-58F0-43BF-8B42-DFB35F66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809" y="6492240"/>
            <a:ext cx="37657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School of Information Studies –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EEB96-4CEB-4ECC-99B4-5F95C588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FD4A79-E95B-438D-B20F-3C15BC32BB2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9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32673-2695-4108-B0C1-1C5B64AC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Journey Ahead</a:t>
            </a:r>
            <a:endParaRPr lang="en-US" sz="5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2D53-7A99-4095-A2F9-973D1C4F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wish to dig deeper in understanding the remarkable shift of free tier jobs to best effort batch jobs that will help cater to the users’ requirement needs</a:t>
            </a:r>
          </a:p>
          <a:p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plan to employ a parallel research to combine queuing delay for collections and scheduling delays for tasks to better visualize task life cycle inside best effort batch tier jobs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plan to investigate quantitative contributions of vertical scaling to reduce slack resources. </a:t>
            </a:r>
          </a:p>
          <a:p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would like to draw strong conclusions in how heterogeneity of machines is affecting machine downtimes</a:t>
            </a:r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24844-14B9-4758-A195-F4C048FC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School of Information Studies –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DB143-DEE2-420C-9FE9-A9A0B5F0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FD4A79-E95B-438D-B20F-3C15BC32BB2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ny question marks on black background">
            <a:extLst>
              <a:ext uri="{FF2B5EF4-FFF2-40B4-BE49-F238E27FC236}">
                <a16:creationId xmlns:a16="http://schemas.microsoft.com/office/drawing/2014/main" id="{B604D4D5-811F-47B9-A4CB-DFA735D2C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45696-8507-4B2E-BF00-142172BD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A2D7E-E719-4B35-B502-8D0578CF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School of Information Studies –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D567B-05C3-4A11-8648-DAD75211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8FD4A79-E95B-438D-B20F-3C15BC32BB2C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72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BE949-CB67-4FCA-A18C-6FEF37E5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Introduction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26415-8719-43BC-852B-4B5CF5CAE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/>
              <a:t>Industries and workloads are shifting towards cloud</a:t>
            </a:r>
          </a:p>
          <a:p>
            <a:r>
              <a:rPr lang="en-GB" sz="2400"/>
              <a:t>Modern cluster management systems are evolving to cope with managing diverse cloud applications on heterogeneous clusters</a:t>
            </a:r>
          </a:p>
          <a:p>
            <a:r>
              <a:rPr lang="en-GB" sz="2400"/>
              <a:t>Vast amounts of data available for analysis</a:t>
            </a:r>
          </a:p>
          <a:p>
            <a:endParaRPr lang="en-GB" sz="2400"/>
          </a:p>
          <a:p>
            <a:endParaRPr lang="en-GB" sz="2400"/>
          </a:p>
          <a:p>
            <a:endParaRPr lang="en-US" sz="24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1B6FD-D987-4DED-B5F5-E9AA3FDB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School of Information Studies – Syracuse University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86A4B-0731-486F-A86A-A51B7D9B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FD4A79-E95B-438D-B20F-3C15BC32BB2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5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1E340-7765-43F9-83E4-9D6A7572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Objectives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41254-FCCB-440E-8ABA-AAAD12C0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/>
              <a:t>Conducting exploratory analysis to reveal underlying trends required to build an efficient cloud scheduler</a:t>
            </a:r>
          </a:p>
          <a:p>
            <a:r>
              <a:rPr lang="en-GB" sz="2400"/>
              <a:t>Taking a top-down approach to decode complex decisions taken by cloud schedulers</a:t>
            </a:r>
          </a:p>
          <a:p>
            <a:r>
              <a:rPr lang="en-GB" sz="2400"/>
              <a:t>Focusing on machine and collection level aspects to uncover valuable insights that will ensure high service reliability and availability</a:t>
            </a:r>
          </a:p>
          <a:p>
            <a:endParaRPr lang="en-GB" sz="2400"/>
          </a:p>
          <a:p>
            <a:endParaRPr lang="en-GB" sz="2400"/>
          </a:p>
          <a:p>
            <a:endParaRPr lang="en-US" sz="24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EB106-3E03-497C-8FCA-51EC8661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School of Information Studies –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BAA1A-C963-4746-B19A-E653175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FD4A79-E95B-438D-B20F-3C15BC32BB2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42048-237D-4737-8D0B-107DB12D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Cloud Components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92F0A-0FEE-440C-9973-CBB99815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 b="1"/>
              <a:t>Clusters</a:t>
            </a:r>
            <a:r>
              <a:rPr lang="en-GB" sz="2400"/>
              <a:t> – A set of machines, packed into physical enclosures, and connected by a high bandwidth cluster network</a:t>
            </a:r>
          </a:p>
          <a:p>
            <a:r>
              <a:rPr lang="en-GB" sz="2400" b="1"/>
              <a:t>Cell </a:t>
            </a:r>
            <a:r>
              <a:rPr lang="en-GB" sz="2400"/>
              <a:t>– A set of machines, typically all in a single cluster, that share a common cluster-management system that allocates work to machines</a:t>
            </a:r>
            <a:endParaRPr lang="en-GB" sz="2400" b="1"/>
          </a:p>
          <a:p>
            <a:r>
              <a:rPr lang="en-GB" sz="2400" b="1"/>
              <a:t>Jobs </a:t>
            </a:r>
            <a:r>
              <a:rPr lang="en-GB" sz="2400"/>
              <a:t>– A collection of one or more tasks</a:t>
            </a:r>
            <a:endParaRPr lang="en-GB" sz="2400" b="1"/>
          </a:p>
          <a:p>
            <a:r>
              <a:rPr lang="en-GB" sz="2400" b="1"/>
              <a:t>Tasks </a:t>
            </a:r>
            <a:r>
              <a:rPr lang="en-GB" sz="2400"/>
              <a:t>– Linux program, consisting of multiple processes, to be run on a single cluster</a:t>
            </a:r>
            <a:endParaRPr lang="en-US" sz="2400" b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1D0FF-7836-403F-BDAF-42031D92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School of Information Studies –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AE066-EA5C-46BB-8114-82B34D8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FD4A79-E95B-438D-B20F-3C15BC32BB2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6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D14E0-8820-48C4-A397-5AA10C7F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Data Components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5639-ABEC-4C73-9706-94D6F0EDD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 b="1"/>
              <a:t>Machine Events</a:t>
            </a:r>
            <a:r>
              <a:rPr lang="en-GB" sz="2400"/>
              <a:t> – Records ADD, REMOVE, UPDATE Events</a:t>
            </a:r>
          </a:p>
          <a:p>
            <a:r>
              <a:rPr lang="en-GB" sz="2400" b="1"/>
              <a:t>Machine Attribute Events</a:t>
            </a:r>
            <a:r>
              <a:rPr lang="en-GB" sz="2400"/>
              <a:t> – Records Machine Property changes</a:t>
            </a:r>
          </a:p>
          <a:p>
            <a:r>
              <a:rPr lang="en-GB" sz="2400" b="1"/>
              <a:t>Collection Events</a:t>
            </a:r>
            <a:r>
              <a:rPr lang="en-GB" sz="2400"/>
              <a:t> – Records Job lifecycle Events</a:t>
            </a:r>
          </a:p>
          <a:p>
            <a:r>
              <a:rPr lang="en-GB" sz="2400" b="1"/>
              <a:t>Instance Events</a:t>
            </a:r>
            <a:r>
              <a:rPr lang="en-GB" sz="2400"/>
              <a:t> – Records Task events</a:t>
            </a:r>
          </a:p>
          <a:p>
            <a:r>
              <a:rPr lang="en-GB" sz="2400" b="1"/>
              <a:t>Instance Usage</a:t>
            </a:r>
            <a:r>
              <a:rPr lang="en-GB" sz="2400"/>
              <a:t> – Resource Usage stats</a:t>
            </a:r>
            <a:endParaRPr lang="en-US" sz="24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75BE0-64C6-4004-BF3C-D06E37D4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School of Information Studies –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11B8C-2ED0-4BCD-AB72-96035BAA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FD4A79-E95B-438D-B20F-3C15BC32BB2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4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56EC5-A581-4DB4-A642-9B13F2F1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Entity-Relationship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F44C774-BFED-4A04-8EA9-46EC41C0A0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77" y="666728"/>
            <a:ext cx="4372630" cy="54657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52730-1A94-4906-BE5C-04442926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809" y="6492240"/>
            <a:ext cx="37657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School of Information Studies –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D0FB8-5E29-4FFF-9F3D-B97723AA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FD4A79-E95B-438D-B20F-3C15BC32BB2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0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3A287-A8DD-49C6-B60F-3305D268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6" y="2023110"/>
            <a:ext cx="2700989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700" dirty="0"/>
              <a:t>Data at Scale</a:t>
            </a:r>
            <a:endParaRPr lang="en-US" sz="37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28A73F7-06C6-4802-881A-E4C1B0AC9B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0288" y="3639038"/>
            <a:ext cx="3703320" cy="2064600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26D5B6-9977-4B85-8EF5-E07AA4E293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9565" y="3639038"/>
            <a:ext cx="3703320" cy="2064600"/>
          </a:xfrm>
          <a:prstGeom prst="rect">
            <a:avLst/>
          </a:prstGeom>
          <a:noFill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90FEC4-A984-48D9-9BA5-2C13B10F881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99877"/>
            <a:ext cx="3703320" cy="2064600"/>
          </a:xfrm>
          <a:prstGeom prst="rect">
            <a:avLst/>
          </a:prstGeom>
          <a:noFill/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3C8C0B-03C0-42E1-A575-D606A87A325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5883" y="1412598"/>
            <a:ext cx="3703320" cy="2046084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944A9-C0BF-4C20-AF79-2DBB4986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4467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FD4A79-E95B-438D-B20F-3C15BC32BB2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025FC-2F68-4558-BC87-D2BE0081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School of Information Studies – Syracuse University</a:t>
            </a:r>
          </a:p>
        </p:txBody>
      </p:sp>
    </p:spTree>
    <p:extLst>
      <p:ext uri="{BB962C8B-B14F-4D97-AF65-F5344CB8AC3E}">
        <p14:creationId xmlns:p14="http://schemas.microsoft.com/office/powerpoint/2010/main" val="128588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0603E-6364-42C4-9A56-2BDB1555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Machine Events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B0A0-FBA9-4FAC-ABE2-51C32605C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are three types of machine events: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GB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GB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Machine becoming available to the cluster.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GB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</a:t>
            </a:r>
            <a:r>
              <a:rPr lang="en-GB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Machine removed from the cluster. Machine removal could indicate system failure or scheduled maintenance. 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GB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</a:t>
            </a:r>
            <a:r>
              <a:rPr lang="en-GB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machine has its resources changed when it was available to the cluster. 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typical machine lifecycle is as follows:</a:t>
            </a:r>
            <a:endParaRPr lang="en-US" sz="17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Machines become available to the scheduler to host tasks and </a:t>
            </a:r>
            <a:r>
              <a:rPr lang="en-GB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alloc</a:t>
            </a:r>
            <a:r>
              <a:rPr lang="en-GB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instances. While being operational, they may experience changes in resource availability. They might get removed and become unavailable due to a system failure or scheduled maintenance. They become available to the programmed after resolving the problem. 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7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E50E4-DF0B-493B-9C6F-66A69DD4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School of Information Studies –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3CF08-0F08-45A7-A0F1-0FCFFF76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FD4A79-E95B-438D-B20F-3C15BC32BB2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9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hape, timeline, calendar, arrow&#10;&#10;Description automatically generated">
            <a:extLst>
              <a:ext uri="{FF2B5EF4-FFF2-40B4-BE49-F238E27FC236}">
                <a16:creationId xmlns:a16="http://schemas.microsoft.com/office/drawing/2014/main" id="{6944A3C2-B4DD-49B4-B135-C9DB4B734C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69" y="643467"/>
            <a:ext cx="4763261" cy="5571066"/>
          </a:xfrm>
          <a:prstGeom prst="rect">
            <a:avLst/>
          </a:prstGeom>
        </p:spPr>
      </p:pic>
      <p:pic>
        <p:nvPicPr>
          <p:cNvPr id="7" name="Picture 6" descr="Diagram, arrow&#10;&#10;Description automatically generated">
            <a:extLst>
              <a:ext uri="{FF2B5EF4-FFF2-40B4-BE49-F238E27FC236}">
                <a16:creationId xmlns:a16="http://schemas.microsoft.com/office/drawing/2014/main" id="{FB899E8C-56E0-4474-A2BC-7AE02C649B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00176" y="643467"/>
            <a:ext cx="4805044" cy="55710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E42E3-245C-45AE-BF31-E343A5F0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School of Information Studies –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48D34-C578-4879-ABCE-7BE9AF85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FD4A79-E95B-438D-B20F-3C15BC32BB2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7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642</Words>
  <Application>Microsoft Office PowerPoint</Application>
  <PresentationFormat>Widescreen</PresentationFormat>
  <Paragraphs>87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Google Cluster:  Machine &amp; Job Level Analysis</vt:lpstr>
      <vt:lpstr>Introduction</vt:lpstr>
      <vt:lpstr>Objectives</vt:lpstr>
      <vt:lpstr>Cloud Components</vt:lpstr>
      <vt:lpstr>Data Components</vt:lpstr>
      <vt:lpstr>Entity-Relationship Model</vt:lpstr>
      <vt:lpstr>Data at Scale</vt:lpstr>
      <vt:lpstr>Machine Events</vt:lpstr>
      <vt:lpstr>PowerPoint Presentation</vt:lpstr>
      <vt:lpstr>Machine Downtime Analysis</vt:lpstr>
      <vt:lpstr>PowerPoint Presentation</vt:lpstr>
      <vt:lpstr>Collection Events</vt:lpstr>
      <vt:lpstr>PowerPoint Presentation</vt:lpstr>
      <vt:lpstr>PowerPoint Presentation</vt:lpstr>
      <vt:lpstr>PowerPoint Presentation</vt:lpstr>
      <vt:lpstr>User Event Rates</vt:lpstr>
      <vt:lpstr>Journey Ahead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Prathamesh Datar</dc:creator>
  <cp:lastModifiedBy>Prathamesh Datar</cp:lastModifiedBy>
  <cp:revision>28</cp:revision>
  <dcterms:created xsi:type="dcterms:W3CDTF">2021-04-09T04:01:04Z</dcterms:created>
  <dcterms:modified xsi:type="dcterms:W3CDTF">2021-04-09T23:57:08Z</dcterms:modified>
</cp:coreProperties>
</file>