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36000" y="90000"/>
            <a:ext cx="7738920" cy="1168920"/>
          </a:xfrm>
          <a:prstGeom prst="rect">
            <a:avLst/>
          </a:prstGeom>
          <a:solidFill>
            <a:srgbClr val="3465a4"/>
          </a:solidFill>
          <a:ln w="18000">
            <a:solidFill>
              <a:srgbClr val="ffbf00"/>
            </a:solidFill>
            <a:round/>
          </a:ln>
          <a:effectLst>
            <a:outerShdw dir="2700000" dist="35638">
              <a:srgbClr val="3465a4"/>
            </a:outerShdw>
          </a:effectLst>
        </p:spPr>
        <p:style>
          <a:lnRef idx="0"/>
          <a:fillRef idx="0"/>
          <a:effectRef idx="0"/>
          <a:fontRef idx="minor"/>
        </p:style>
      </p:sp>
      <p:sp>
        <p:nvSpPr>
          <p:cNvPr id="1"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a:t>
            </a:r>
            <a:r>
              <a:rPr b="0" lang="en-IN" sz="4400" spc="-1" strike="noStrike">
                <a:latin typeface="Arial"/>
              </a:rPr>
              <a:t>li</a:t>
            </a:r>
            <a:r>
              <a:rPr b="0" lang="en-IN" sz="4400" spc="-1" strike="noStrike">
                <a:latin typeface="Arial"/>
              </a:rPr>
              <a:t>c</a:t>
            </a:r>
            <a:r>
              <a:rPr b="0" lang="en-IN" sz="4400" spc="-1" strike="noStrike">
                <a:latin typeface="Arial"/>
              </a:rPr>
              <a:t>k </a:t>
            </a:r>
            <a:r>
              <a:rPr b="0" lang="en-IN" sz="4400" spc="-1" strike="noStrike">
                <a:latin typeface="Arial"/>
              </a:rPr>
              <a:t>t</a:t>
            </a:r>
            <a:r>
              <a:rPr b="0" lang="en-IN" sz="4400" spc="-1" strike="noStrike">
                <a:latin typeface="Arial"/>
              </a:rPr>
              <a:t>o </a:t>
            </a:r>
            <a:r>
              <a:rPr b="0" lang="en-IN" sz="4400" spc="-1" strike="noStrike">
                <a:latin typeface="Arial"/>
              </a:rPr>
              <a:t>e</a:t>
            </a:r>
            <a:r>
              <a:rPr b="0" lang="en-IN" sz="4400" spc="-1" strike="noStrike">
                <a:latin typeface="Arial"/>
              </a:rPr>
              <a:t>d</a:t>
            </a:r>
            <a:r>
              <a:rPr b="0" lang="en-IN" sz="4400" spc="-1" strike="noStrike">
                <a:latin typeface="Arial"/>
              </a:rPr>
              <a:t>it </a:t>
            </a:r>
            <a:r>
              <a:rPr b="0" lang="en-IN" sz="4400" spc="-1" strike="noStrike">
                <a:latin typeface="Arial"/>
              </a:rPr>
              <a:t>t</a:t>
            </a:r>
            <a:r>
              <a:rPr b="0" lang="en-IN" sz="4400" spc="-1" strike="noStrike">
                <a:latin typeface="Arial"/>
              </a:rPr>
              <a:t>h</a:t>
            </a:r>
            <a:r>
              <a:rPr b="0" lang="en-IN" sz="4400" spc="-1" strike="noStrike">
                <a:latin typeface="Arial"/>
              </a:rPr>
              <a:t>e </a:t>
            </a:r>
            <a:r>
              <a:rPr b="0" lang="en-IN" sz="4400" spc="-1" strike="noStrike">
                <a:latin typeface="Arial"/>
              </a:rPr>
              <a:t>ti</a:t>
            </a:r>
            <a:r>
              <a:rPr b="0" lang="en-IN" sz="4400" spc="-1" strike="noStrike">
                <a:latin typeface="Arial"/>
              </a:rPr>
              <a:t>tl</a:t>
            </a:r>
            <a:r>
              <a:rPr b="0" lang="en-IN" sz="4400" spc="-1" strike="noStrike">
                <a:latin typeface="Arial"/>
              </a:rPr>
              <a:t>e </a:t>
            </a:r>
            <a:r>
              <a:rPr b="0" lang="en-IN" sz="4400" spc="-1" strike="noStrike">
                <a:latin typeface="Arial"/>
              </a:rPr>
              <a:t>t</a:t>
            </a:r>
            <a:r>
              <a:rPr b="0" lang="en-IN" sz="4400" spc="-1" strike="noStrike">
                <a:latin typeface="Arial"/>
              </a:rPr>
              <a:t>e</a:t>
            </a:r>
            <a:r>
              <a:rPr b="0" lang="en-IN" sz="4400" spc="-1" strike="noStrike">
                <a:latin typeface="Arial"/>
              </a:rPr>
              <a:t>x</a:t>
            </a:r>
            <a:r>
              <a:rPr b="0" lang="en-IN" sz="4400" spc="-1" strike="noStrike">
                <a:latin typeface="Arial"/>
              </a:rPr>
              <a:t>t </a:t>
            </a:r>
            <a:r>
              <a:rPr b="0" lang="en-IN" sz="4400" spc="-1" strike="noStrike">
                <a:latin typeface="Arial"/>
              </a:rPr>
              <a:t>f</a:t>
            </a:r>
            <a:r>
              <a:rPr b="0" lang="en-IN" sz="4400" spc="-1" strike="noStrike">
                <a:latin typeface="Arial"/>
              </a:rPr>
              <a:t>o</a:t>
            </a:r>
            <a:r>
              <a:rPr b="0" lang="en-IN" sz="4400" spc="-1" strike="noStrike">
                <a:latin typeface="Arial"/>
              </a:rPr>
              <a:t>r</a:t>
            </a:r>
            <a:r>
              <a:rPr b="0" lang="en-IN" sz="4400" spc="-1" strike="noStrike">
                <a:latin typeface="Arial"/>
              </a:rPr>
              <a:t>m</a:t>
            </a:r>
            <a:r>
              <a:rPr b="0" lang="en-IN" sz="4400" spc="-1" strike="noStrike">
                <a:latin typeface="Arial"/>
              </a:rPr>
              <a:t>a</a:t>
            </a:r>
            <a:r>
              <a:rPr b="0" lang="en-IN" sz="4400" spc="-1" strike="noStrike">
                <a:latin typeface="Arial"/>
              </a:rPr>
              <a:t>t</a:t>
            </a:r>
            <a:endParaRPr b="0" lang="en-IN" sz="44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36000" y="90000"/>
            <a:ext cx="7738920" cy="1168920"/>
          </a:xfrm>
          <a:prstGeom prst="rect">
            <a:avLst/>
          </a:prstGeom>
          <a:solidFill>
            <a:srgbClr val="3465a4"/>
          </a:solidFill>
          <a:ln w="18000">
            <a:solidFill>
              <a:srgbClr val="ffbf00"/>
            </a:solidFill>
            <a:round/>
          </a:ln>
          <a:effectLst>
            <a:outerShdw dir="2700000" dist="35638">
              <a:srgbClr val="3465a4"/>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a:t>
            </a:r>
            <a:r>
              <a:rPr b="0" lang="en-IN" sz="4400" spc="-1" strike="noStrike">
                <a:latin typeface="Arial"/>
              </a:rPr>
              <a:t>li</a:t>
            </a:r>
            <a:r>
              <a:rPr b="0" lang="en-IN" sz="4400" spc="-1" strike="noStrike">
                <a:latin typeface="Arial"/>
              </a:rPr>
              <a:t>c</a:t>
            </a:r>
            <a:r>
              <a:rPr b="0" lang="en-IN" sz="4400" spc="-1" strike="noStrike">
                <a:latin typeface="Arial"/>
              </a:rPr>
              <a:t>k </a:t>
            </a:r>
            <a:r>
              <a:rPr b="0" lang="en-IN" sz="4400" spc="-1" strike="noStrike">
                <a:latin typeface="Arial"/>
              </a:rPr>
              <a:t>t</a:t>
            </a:r>
            <a:r>
              <a:rPr b="0" lang="en-IN" sz="4400" spc="-1" strike="noStrike">
                <a:latin typeface="Arial"/>
              </a:rPr>
              <a:t>o </a:t>
            </a:r>
            <a:r>
              <a:rPr b="0" lang="en-IN" sz="4400" spc="-1" strike="noStrike">
                <a:latin typeface="Arial"/>
              </a:rPr>
              <a:t>e</a:t>
            </a:r>
            <a:r>
              <a:rPr b="0" lang="en-IN" sz="4400" spc="-1" strike="noStrike">
                <a:latin typeface="Arial"/>
              </a:rPr>
              <a:t>d</a:t>
            </a:r>
            <a:r>
              <a:rPr b="0" lang="en-IN" sz="4400" spc="-1" strike="noStrike">
                <a:latin typeface="Arial"/>
              </a:rPr>
              <a:t>it </a:t>
            </a:r>
            <a:r>
              <a:rPr b="0" lang="en-IN" sz="4400" spc="-1" strike="noStrike">
                <a:latin typeface="Arial"/>
              </a:rPr>
              <a:t>t</a:t>
            </a:r>
            <a:r>
              <a:rPr b="0" lang="en-IN" sz="4400" spc="-1" strike="noStrike">
                <a:latin typeface="Arial"/>
              </a:rPr>
              <a:t>h</a:t>
            </a:r>
            <a:r>
              <a:rPr b="0" lang="en-IN" sz="4400" spc="-1" strike="noStrike">
                <a:latin typeface="Arial"/>
              </a:rPr>
              <a:t>e </a:t>
            </a:r>
            <a:r>
              <a:rPr b="0" lang="en-IN" sz="4400" spc="-1" strike="noStrike">
                <a:latin typeface="Arial"/>
              </a:rPr>
              <a:t>ti</a:t>
            </a:r>
            <a:r>
              <a:rPr b="0" lang="en-IN" sz="4400" spc="-1" strike="noStrike">
                <a:latin typeface="Arial"/>
              </a:rPr>
              <a:t>tl</a:t>
            </a:r>
            <a:r>
              <a:rPr b="0" lang="en-IN" sz="4400" spc="-1" strike="noStrike">
                <a:latin typeface="Arial"/>
              </a:rPr>
              <a:t>e </a:t>
            </a:r>
            <a:r>
              <a:rPr b="0" lang="en-IN" sz="4400" spc="-1" strike="noStrike">
                <a:latin typeface="Arial"/>
              </a:rPr>
              <a:t>t</a:t>
            </a:r>
            <a:r>
              <a:rPr b="0" lang="en-IN" sz="4400" spc="-1" strike="noStrike">
                <a:latin typeface="Arial"/>
              </a:rPr>
              <a:t>e</a:t>
            </a:r>
            <a:r>
              <a:rPr b="0" lang="en-IN" sz="4400" spc="-1" strike="noStrike">
                <a:latin typeface="Arial"/>
              </a:rPr>
              <a:t>x</a:t>
            </a:r>
            <a:r>
              <a:rPr b="0" lang="en-IN" sz="4400" spc="-1" strike="noStrike">
                <a:latin typeface="Arial"/>
              </a:rPr>
              <a:t>t </a:t>
            </a:r>
            <a:r>
              <a:rPr b="0" lang="en-IN" sz="4400" spc="-1" strike="noStrike">
                <a:latin typeface="Arial"/>
              </a:rPr>
              <a:t>f</a:t>
            </a:r>
            <a:r>
              <a:rPr b="0" lang="en-IN" sz="4400" spc="-1" strike="noStrike">
                <a:latin typeface="Arial"/>
              </a:rPr>
              <a:t>o</a:t>
            </a:r>
            <a:r>
              <a:rPr b="0" lang="en-IN" sz="4400" spc="-1" strike="noStrike">
                <a:latin typeface="Arial"/>
              </a:rPr>
              <a:t>r</a:t>
            </a:r>
            <a:r>
              <a:rPr b="0" lang="en-IN" sz="4400" spc="-1" strike="noStrike">
                <a:latin typeface="Arial"/>
              </a:rPr>
              <a:t>m</a:t>
            </a:r>
            <a:r>
              <a:rPr b="0" lang="en-IN" sz="4400" spc="-1" strike="noStrike">
                <a:latin typeface="Arial"/>
              </a:rPr>
              <a:t>a</a:t>
            </a:r>
            <a:r>
              <a:rPr b="0" lang="en-IN" sz="4400" spc="-1" strike="noStrike">
                <a:latin typeface="Arial"/>
              </a:rPr>
              <a:t>t</a:t>
            </a:r>
            <a:endParaRPr b="0" lang="en-IN"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16000"/>
            <a:ext cx="7018920" cy="934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200" spc="-1" strike="noStrike">
                <a:solidFill>
                  <a:srgbClr val="ffffff"/>
                </a:solidFill>
                <a:latin typeface="Arial"/>
                <a:ea typeface="DejaVu Sans"/>
              </a:rPr>
              <a:t>Self-Supervised learning using Images</a:t>
            </a:r>
            <a:endParaRPr b="0" lang="en-IN" sz="3200" spc="-1" strike="noStrike">
              <a:latin typeface="Arial"/>
            </a:endParaRPr>
          </a:p>
        </p:txBody>
      </p:sp>
      <p:sp>
        <p:nvSpPr>
          <p:cNvPr id="79" name="CustomShape 2"/>
          <p:cNvSpPr/>
          <p:nvPr/>
        </p:nvSpPr>
        <p:spPr>
          <a:xfrm>
            <a:off x="313200" y="1639800"/>
            <a:ext cx="7542720" cy="913320"/>
          </a:xfrm>
          <a:prstGeom prst="rect">
            <a:avLst/>
          </a:prstGeom>
          <a:noFill/>
          <a:ln>
            <a:noFill/>
          </a:ln>
        </p:spPr>
        <p:style>
          <a:lnRef idx="0"/>
          <a:fillRef idx="0"/>
          <a:effectRef idx="0"/>
          <a:fontRef idx="minor"/>
        </p:style>
      </p:sp>
      <p:sp>
        <p:nvSpPr>
          <p:cNvPr id="80" name="CustomShape 3"/>
          <p:cNvSpPr/>
          <p:nvPr/>
        </p:nvSpPr>
        <p:spPr>
          <a:xfrm>
            <a:off x="457200" y="2808000"/>
            <a:ext cx="7542720" cy="1584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000000"/>
                </a:solidFill>
                <a:latin typeface="Arial"/>
                <a:ea typeface="DejaVu Sans"/>
              </a:rPr>
              <a:t>Prathamesh Sonawane</a:t>
            </a:r>
            <a:endParaRPr b="0" lang="en-IN" sz="2800" spc="-1" strike="noStrike">
              <a:latin typeface="Arial"/>
            </a:endParaRPr>
          </a:p>
          <a:p>
            <a:pPr>
              <a:lnSpc>
                <a:spcPct val="100000"/>
              </a:lnSpc>
            </a:pPr>
            <a:r>
              <a:rPr b="0" lang="en-US" sz="2800" spc="-1" strike="noStrike">
                <a:solidFill>
                  <a:srgbClr val="000000"/>
                </a:solidFill>
                <a:latin typeface="Arial"/>
                <a:ea typeface="DejaVu Sans"/>
              </a:rPr>
              <a:t>Roll No. 41166</a:t>
            </a:r>
            <a:endParaRPr b="0" lang="en-IN" sz="2800" spc="-1" strike="noStrike">
              <a:latin typeface="Arial"/>
            </a:endParaRPr>
          </a:p>
          <a:p>
            <a:pPr>
              <a:lnSpc>
                <a:spcPct val="100000"/>
              </a:lnSpc>
            </a:pPr>
            <a:r>
              <a:rPr b="0" lang="en-US" sz="2800" spc="-1" strike="noStrike">
                <a:solidFill>
                  <a:srgbClr val="000000"/>
                </a:solidFill>
                <a:latin typeface="Arial"/>
                <a:ea typeface="DejaVu Sans"/>
              </a:rPr>
              <a:t>Class BE 1</a:t>
            </a:r>
            <a:endParaRPr b="0" lang="en-IN" sz="2800" spc="-1" strike="noStrike">
              <a:latin typeface="Arial"/>
            </a:endParaRPr>
          </a:p>
          <a:p>
            <a:pPr>
              <a:lnSpc>
                <a:spcPct val="100000"/>
              </a:lnSpc>
            </a:pPr>
            <a:r>
              <a:rPr b="0" lang="en-US" sz="2800" spc="-1" strike="noStrike">
                <a:solidFill>
                  <a:srgbClr val="000000"/>
                </a:solidFill>
                <a:latin typeface="Arial"/>
                <a:ea typeface="DejaVu Sans"/>
              </a:rPr>
              <a:t>Internal guide : Prof. D.D. Kadam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BYOL (Contd.)</a:t>
            </a:r>
            <a:endParaRPr b="0" lang="en-IN" sz="3600" spc="-1" strike="noStrike">
              <a:latin typeface="Arial"/>
            </a:endParaRPr>
          </a:p>
        </p:txBody>
      </p:sp>
      <p:pic>
        <p:nvPicPr>
          <p:cNvPr id="99" name="" descr=""/>
          <p:cNvPicPr/>
          <p:nvPr/>
        </p:nvPicPr>
        <p:blipFill>
          <a:blip r:embed="rId1"/>
          <a:stretch/>
        </p:blipFill>
        <p:spPr>
          <a:xfrm>
            <a:off x="1527480" y="2599560"/>
            <a:ext cx="7179840" cy="2529720"/>
          </a:xfrm>
          <a:prstGeom prst="rect">
            <a:avLst/>
          </a:prstGeom>
          <a:ln w="18000">
            <a:noFill/>
          </a:ln>
          <a:effectLst>
            <a:outerShdw dir="2700000" dist="35638">
              <a:srgbClr val="3465a4"/>
            </a:outerShdw>
          </a:effectLst>
        </p:spPr>
      </p:pic>
      <p:sp>
        <p:nvSpPr>
          <p:cNvPr id="100" name="CustomShape 2"/>
          <p:cNvSpPr/>
          <p:nvPr/>
        </p:nvSpPr>
        <p:spPr>
          <a:xfrm>
            <a:off x="468000" y="1548000"/>
            <a:ext cx="8998920" cy="341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Below we can see the architecture of BYOL, it follows a Siamese style architecture.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264240"/>
            <a:ext cx="7018920" cy="910800"/>
          </a:xfrm>
          <a:prstGeom prst="rect">
            <a:avLst/>
          </a:prstGeom>
          <a:noFill/>
          <a:ln>
            <a:noFill/>
          </a:ln>
        </p:spPr>
        <p:style>
          <a:lnRef idx="0"/>
          <a:fillRef idx="0"/>
          <a:effectRef idx="0"/>
          <a:fontRef idx="minor"/>
        </p:style>
        <p:txBody>
          <a:bodyPr lIns="0" rIns="0" tIns="0" bIns="0" anchor="ctr">
            <a:noAutofit/>
          </a:bodyPr>
          <a:p>
            <a:pPr algn="r">
              <a:lnSpc>
                <a:spcPct val="100000"/>
              </a:lnSpc>
            </a:pPr>
            <a:r>
              <a:rPr b="0" lang="en-US" sz="3200" spc="-1" strike="noStrike">
                <a:solidFill>
                  <a:srgbClr val="ffffff"/>
                </a:solidFill>
                <a:latin typeface="Arial"/>
                <a:ea typeface="DejaVu Sans"/>
              </a:rPr>
              <a:t>Literature Survey – Mutual Information maximization</a:t>
            </a:r>
            <a:endParaRPr b="0" lang="en-IN" sz="3200" spc="-1" strike="noStrike">
              <a:latin typeface="Arial"/>
            </a:endParaRPr>
          </a:p>
        </p:txBody>
      </p:sp>
      <p:sp>
        <p:nvSpPr>
          <p:cNvPr id="102" name="CustomShape 2"/>
          <p:cNvSpPr/>
          <p:nvPr/>
        </p:nvSpPr>
        <p:spPr>
          <a:xfrm>
            <a:off x="540000" y="1440000"/>
            <a:ext cx="8998920" cy="38167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paper  revolves  around  discussing  if  maximizing  Mutual  Information(MI) between vectors yields good results.  </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Take an image split it into half, pass the half images through independent encoders(CNN, MLP layers), get 2 vectors and now calculate the MI between these 2 vectors using an estimator (In-foNCE/ InfoMAX, etc). </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task is to maximize this MI. In the paper we discuss if maximizing MI is sufficient.</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4000" y="264240"/>
            <a:ext cx="7018920" cy="910800"/>
          </a:xfrm>
          <a:prstGeom prst="rect">
            <a:avLst/>
          </a:prstGeom>
          <a:noFill/>
          <a:ln>
            <a:noFill/>
          </a:ln>
        </p:spPr>
        <p:style>
          <a:lnRef idx="0"/>
          <a:fillRef idx="0"/>
          <a:effectRef idx="0"/>
          <a:fontRef idx="minor"/>
        </p:style>
        <p:txBody>
          <a:bodyPr lIns="0" rIns="0" tIns="0" bIns="0" anchor="ctr">
            <a:noAutofit/>
          </a:bodyPr>
          <a:p>
            <a:pPr algn="r">
              <a:lnSpc>
                <a:spcPct val="100000"/>
              </a:lnSpc>
            </a:pPr>
            <a:r>
              <a:rPr b="0" lang="en-US" sz="3200" spc="-1" strike="noStrike">
                <a:solidFill>
                  <a:srgbClr val="ffffff"/>
                </a:solidFill>
                <a:latin typeface="Arial"/>
                <a:ea typeface="DejaVu Sans"/>
              </a:rPr>
              <a:t>Literature Survey – Mutual Information maximization</a:t>
            </a:r>
            <a:endParaRPr b="0" lang="en-IN" sz="3200" spc="-1" strike="noStrike">
              <a:latin typeface="Arial"/>
            </a:endParaRPr>
          </a:p>
        </p:txBody>
      </p:sp>
      <p:sp>
        <p:nvSpPr>
          <p:cNvPr id="104" name="CustomShape 2"/>
          <p:cNvSpPr/>
          <p:nvPr/>
        </p:nvSpPr>
        <p:spPr>
          <a:xfrm>
            <a:off x="540000" y="1440000"/>
            <a:ext cx="8998920" cy="3816720"/>
          </a:xfrm>
          <a:prstGeom prst="rect">
            <a:avLst/>
          </a:prstGeom>
          <a:noFill/>
          <a:ln>
            <a:noFill/>
          </a:ln>
        </p:spPr>
        <p:style>
          <a:lnRef idx="0"/>
          <a:fillRef idx="0"/>
          <a:effectRef idx="0"/>
          <a:fontRef idx="minor"/>
        </p:style>
        <p:txBody>
          <a:bodyPr lIns="0" rIns="0" tIns="0" bIns="0">
            <a:normAutofit fontScale="92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authors go on to prove that that alone is not sufficient and that encoder architecture, estimator function, critics etc play an equally important role.</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They do this by keeping the MI formula constant and vary the other parameters mentioned above.</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 is suggested  to  use triplet technique in which we use representation of images and we reduce difference  between similar  images  and  increasing  difference  between  different  images where difference can be called as mutual information.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Clustering</a:t>
            </a:r>
            <a:endParaRPr b="0" lang="en-IN" sz="3600" spc="-1" strike="noStrike">
              <a:latin typeface="Arial"/>
            </a:endParaRPr>
          </a:p>
        </p:txBody>
      </p:sp>
      <p:sp>
        <p:nvSpPr>
          <p:cNvPr id="106" name="CustomShape 2"/>
          <p:cNvSpPr/>
          <p:nvPr/>
        </p:nvSpPr>
        <p:spPr>
          <a:xfrm>
            <a:off x="540000" y="1440000"/>
            <a:ext cx="8831520" cy="38167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this  we  try  to  assign  labels  to  random  images  by  clustering.   But  we use a better method that traditional K-means. </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Sinkhorn-Knopp optimization for obtaining pseudo-labels is always better than K-means on all metrics.  </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After this we train the network on a simple downstream task for classification of images</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method is obtained by maximizing the information between labels and input data indices.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Jigsaw++</a:t>
            </a:r>
            <a:endParaRPr b="0" lang="en-IN" sz="3600" spc="-1" strike="noStrike">
              <a:latin typeface="Arial"/>
            </a:endParaRPr>
          </a:p>
        </p:txBody>
      </p:sp>
      <p:sp>
        <p:nvSpPr>
          <p:cNvPr id="108" name="CustomShape 2"/>
          <p:cNvSpPr/>
          <p:nvPr/>
        </p:nvSpPr>
        <p:spPr>
          <a:xfrm>
            <a:off x="504000" y="2052000"/>
            <a:ext cx="8998920" cy="341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Suppose you get two patches A and B from the same image can you tell where B should go relative to A?</a:t>
            </a:r>
            <a:endParaRPr b="0" lang="en-IN" sz="20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We argue that doing this often requires recognizing object semantics hence given unlabeled images we create a supervised task by randomly sampling one patch then a second patch and then training a deep network to predict the relative positions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208080"/>
            <a:ext cx="7018920" cy="10231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Jigsaw++ (Continued)</a:t>
            </a:r>
            <a:endParaRPr b="0" lang="en-IN" sz="3600" spc="-1" strike="noStrike">
              <a:latin typeface="Arial"/>
            </a:endParaRPr>
          </a:p>
        </p:txBody>
      </p:sp>
      <p:pic>
        <p:nvPicPr>
          <p:cNvPr id="110" name="" descr=""/>
          <p:cNvPicPr/>
          <p:nvPr/>
        </p:nvPicPr>
        <p:blipFill>
          <a:blip r:embed="rId1"/>
          <a:stretch/>
        </p:blipFill>
        <p:spPr>
          <a:xfrm>
            <a:off x="5370840" y="1877400"/>
            <a:ext cx="3870360" cy="3199320"/>
          </a:xfrm>
          <a:prstGeom prst="rect">
            <a:avLst/>
          </a:prstGeom>
          <a:ln w="18000">
            <a:noFill/>
          </a:ln>
          <a:effectLst>
            <a:outerShdw dir="2700000" dist="35638">
              <a:srgbClr val="3465a4"/>
            </a:outerShdw>
          </a:effectLst>
        </p:spPr>
      </p:pic>
      <p:pic>
        <p:nvPicPr>
          <p:cNvPr id="111" name="" descr=""/>
          <p:cNvPicPr/>
          <p:nvPr/>
        </p:nvPicPr>
        <p:blipFill>
          <a:blip r:embed="rId2"/>
          <a:stretch/>
        </p:blipFill>
        <p:spPr>
          <a:xfrm>
            <a:off x="685800" y="2057400"/>
            <a:ext cx="3415680" cy="2970720"/>
          </a:xfrm>
          <a:prstGeom prst="rect">
            <a:avLst/>
          </a:prstGeom>
          <a:ln w="18000">
            <a:noFill/>
          </a:ln>
          <a:effectLst>
            <a:outerShdw dir="2700000" dist="35638">
              <a:srgbClr val="3465a4"/>
            </a:outerShdw>
          </a:effectLst>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208080"/>
            <a:ext cx="7018920" cy="10231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A critical analysis of self-supervision</a:t>
            </a:r>
            <a:endParaRPr b="0" lang="en-IN" sz="3600" spc="-1" strike="noStrike">
              <a:latin typeface="Arial"/>
            </a:endParaRPr>
          </a:p>
        </p:txBody>
      </p:sp>
      <p:sp>
        <p:nvSpPr>
          <p:cNvPr id="113" name="CustomShape 2"/>
          <p:cNvSpPr/>
          <p:nvPr/>
        </p:nvSpPr>
        <p:spPr>
          <a:xfrm>
            <a:off x="540000" y="1440000"/>
            <a:ext cx="8998920" cy="40453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  is  mentioned  that  initial  layer  features  can  be  trained  by  just  training on  one  image  and  its  augmentations.  </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We  do  not  need  a  huge  data  set.   They noted that even if we train on a single image(and its augmentations) we can get 2/3rd the accuracy meaning big data sets only provide small increments in self-supervised learning and goes on to prove that augmentations are very important.</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the  end  they  discovered  that  one  image  is  enough  to  train  the  first  3  layers and produces similar results.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208080"/>
            <a:ext cx="7018920" cy="10231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A critical analysis of self-supervision</a:t>
            </a:r>
            <a:endParaRPr b="0" lang="en-IN" sz="3600" spc="-1" strike="noStrike">
              <a:latin typeface="Arial"/>
            </a:endParaRPr>
          </a:p>
        </p:txBody>
      </p:sp>
      <p:sp>
        <p:nvSpPr>
          <p:cNvPr id="115" name="CustomShape 2"/>
          <p:cNvSpPr/>
          <p:nvPr/>
        </p:nvSpPr>
        <p:spPr>
          <a:xfrm>
            <a:off x="504000" y="1692000"/>
            <a:ext cx="8998920" cy="341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Our main conclusion is that these method succeed perfectly in capturing the simplest image statistics, but that for deeper layers a gap exist with strong supervision which is compensated only in limited manner by using large data sets.</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novel finding motivates a renewed focus on the role of augmentations in self-supervised learning and critical rethinking ofhow to better leverage the available data</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Exemplar</a:t>
            </a:r>
            <a:endParaRPr b="0" lang="en-IN" sz="3600" spc="-1" strike="noStrike">
              <a:latin typeface="Arial"/>
            </a:endParaRPr>
          </a:p>
        </p:txBody>
      </p:sp>
      <p:sp>
        <p:nvSpPr>
          <p:cNvPr id="117" name="CustomShape 2"/>
          <p:cNvSpPr/>
          <p:nvPr/>
        </p:nvSpPr>
        <p:spPr>
          <a:xfrm>
            <a:off x="540000" y="1440000"/>
            <a:ext cx="8998920" cy="17593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this technique, every individual image corresponds to its own class, and multiple examples of it are generated by heavy random data augmentation such as translation, scaling, rotation, and contrast and color shifts.  </a:t>
            </a:r>
            <a:endParaRPr b="0" lang="en-IN" sz="2600" spc="-1" strike="noStrike">
              <a:latin typeface="Arial"/>
            </a:endParaRPr>
          </a:p>
        </p:txBody>
      </p:sp>
      <p:pic>
        <p:nvPicPr>
          <p:cNvPr id="118" name="" descr=""/>
          <p:cNvPicPr/>
          <p:nvPr/>
        </p:nvPicPr>
        <p:blipFill>
          <a:blip r:embed="rId1"/>
          <a:stretch/>
        </p:blipFill>
        <p:spPr>
          <a:xfrm>
            <a:off x="6858000" y="2971800"/>
            <a:ext cx="2867760" cy="2436120"/>
          </a:xfrm>
          <a:prstGeom prst="rect">
            <a:avLst/>
          </a:prstGeom>
          <a:ln w="18000">
            <a:noFill/>
          </a:ln>
          <a:effectLst>
            <a:outerShdw dir="2700000" dist="35638">
              <a:srgbClr val="3465a4"/>
            </a:outerShdw>
          </a:effectLst>
        </p:spPr>
      </p:pic>
      <p:sp>
        <p:nvSpPr>
          <p:cNvPr id="119" name="CustomShape 3"/>
          <p:cNvSpPr/>
          <p:nvPr/>
        </p:nvSpPr>
        <p:spPr>
          <a:xfrm>
            <a:off x="529200" y="3151800"/>
            <a:ext cx="6135120" cy="2216520"/>
          </a:xfrm>
          <a:prstGeom prst="rect">
            <a:avLst/>
          </a:prstGeom>
          <a:noFill/>
          <a:ln>
            <a:noFill/>
          </a:ln>
        </p:spPr>
        <p:style>
          <a:lnRef idx="0"/>
          <a:fillRef idx="0"/>
          <a:effectRef idx="0"/>
          <a:fontRef idx="minor"/>
        </p:style>
        <p:txBody>
          <a:bodyPr lIns="0" rIns="0" tIns="0" bIns="0">
            <a:normAutofit fontScale="78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triplet loss avoids explicit class labels and,  instead,  encourages examples of the same image to have representations that are close in the Euclidean space while also being far from the representations of different images.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Conclusion</a:t>
            </a:r>
            <a:endParaRPr b="0" lang="en-IN" sz="3600" spc="-1" strike="noStrike">
              <a:latin typeface="Arial"/>
            </a:endParaRPr>
          </a:p>
        </p:txBody>
      </p:sp>
      <p:sp>
        <p:nvSpPr>
          <p:cNvPr id="121" name="CustomShape 2"/>
          <p:cNvSpPr/>
          <p:nvPr/>
        </p:nvSpPr>
        <p:spPr>
          <a:xfrm>
            <a:off x="540000" y="1440000"/>
            <a:ext cx="8998920" cy="3418920"/>
          </a:xfrm>
          <a:prstGeom prst="rect">
            <a:avLst/>
          </a:prstGeom>
          <a:noFill/>
          <a:ln>
            <a:noFill/>
          </a:ln>
        </p:spPr>
        <p:style>
          <a:lnRef idx="0"/>
          <a:fillRef idx="0"/>
          <a:effectRef idx="0"/>
          <a:fontRef idx="minor"/>
        </p:style>
        <p:txBody>
          <a:bodyPr lIns="0" rIns="0" tIns="0" bIns="0">
            <a:normAutofit fontScale="70000"/>
          </a:bodyPr>
          <a:p>
            <a:pPr>
              <a:lnSpc>
                <a:spcPct val="100000"/>
              </a:lnSpc>
              <a:spcAft>
                <a:spcPts val="1148"/>
              </a:spcAft>
            </a:pPr>
            <a:endParaRPr b="0" lang="en-IN" sz="18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conclusion we can see that many techniques have been employed in order to make networks learn features of an image.  Self-supervised learning isn’t restricted to  only  images,  similarly  people  are  conducting  research  for  videos,  audio,  3Dimages, text and reinforcement learning too.  </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ultimate aim to find a perfect task that includes all the characteristics in the surrounding, and get appropriateoutputs as we, as humans do in out daily life, and progress is being made in that direction everyday.</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Index</a:t>
            </a:r>
            <a:endParaRPr b="0" lang="en-IN" sz="3600" spc="-1" strike="noStrike">
              <a:latin typeface="Arial"/>
            </a:endParaRPr>
          </a:p>
        </p:txBody>
      </p:sp>
      <p:sp>
        <p:nvSpPr>
          <p:cNvPr id="82" name="CustomShape 2"/>
          <p:cNvSpPr/>
          <p:nvPr/>
        </p:nvSpPr>
        <p:spPr>
          <a:xfrm>
            <a:off x="540000" y="1440000"/>
            <a:ext cx="8998920" cy="3418920"/>
          </a:xfrm>
          <a:prstGeom prst="rect">
            <a:avLst/>
          </a:prstGeom>
          <a:noFill/>
          <a:ln>
            <a:noFill/>
          </a:ln>
        </p:spPr>
        <p:style>
          <a:lnRef idx="0"/>
          <a:fillRef idx="0"/>
          <a:effectRef idx="0"/>
          <a:fontRef idx="minor"/>
        </p:style>
        <p:txBody>
          <a:bodyPr lIns="0" rIns="0" tIns="0" bIns="0">
            <a:normAutofit fontScale="97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Introduction</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Motivation</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Literature Survey</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Implementation</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Results</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Conclusion</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Refereances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References</a:t>
            </a:r>
            <a:endParaRPr b="0" lang="en-IN" sz="3600" spc="-1" strike="noStrike">
              <a:latin typeface="Arial"/>
            </a:endParaRPr>
          </a:p>
        </p:txBody>
      </p:sp>
      <p:sp>
        <p:nvSpPr>
          <p:cNvPr id="123" name="CustomShape 2"/>
          <p:cNvSpPr/>
          <p:nvPr/>
        </p:nvSpPr>
        <p:spPr>
          <a:xfrm>
            <a:off x="540000" y="1440000"/>
            <a:ext cx="8998920" cy="3816720"/>
          </a:xfrm>
          <a:prstGeom prst="rect">
            <a:avLst/>
          </a:prstGeom>
          <a:noFill/>
          <a:ln>
            <a:noFill/>
          </a:ln>
        </p:spPr>
        <p:style>
          <a:lnRef idx="0"/>
          <a:fillRef idx="0"/>
          <a:effectRef idx="0"/>
          <a:fontRef idx="minor"/>
        </p:style>
        <p:txBody>
          <a:bodyPr lIns="0" rIns="0" tIns="0" bIns="0">
            <a:normAutofit fontScale="26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[1]  Jean-Bastien Grill ,1 Florian Strub,1 Florent Altch ́e, Corentin Tallec, PierreH. Richemond, Elena Buchatskaya1, Carl Doersch1, Bernardo Avila Pires1,Zhaohan  Daniel  Guo1,  Mohammad  Gheshlaghi  Azar1,  Bilal  Piot1,  KorayKavukcuoglu1, R ́emi Munos1, Michal Valko1. Bootstrap Your Own Latent ANew Approach to Self-Supervised Learning. In NeurIPS, 2020.</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[2]  Yuki  M.  Asano,  Christian  Rupprecht,  Andrea  Vedaldi.  A  critical  analysisof self-supervision, or what we can learn from a single image. InternationalConference on Learning Representations (ICLR) 2020.</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[3]  Yuki Markus Asano, Christian Rupprecht, Andrea Vedaldi. Self-labelling viasimultaneous clustering and representation learning. International Conferenceon Learning Representations (ICLR) 2020.</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[4]  Michael Tschannen, Josip Djolonga, Paul K. Rubenstein, Sylvain Gelly, MarioLucic.  On  Mutual  Information  Maximization  for  Representation  Learning.ICLR 2020.</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[5]  C. Doersch, A. Gupta, and A. A. Efros. Unsupervised visual representationlearning by context prediction. In International Conference on Computer Vi-sion (ICCV), 2015.</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References (Continued)</a:t>
            </a:r>
            <a:endParaRPr b="0" lang="en-IN" sz="3600" spc="-1" strike="noStrike">
              <a:latin typeface="Arial"/>
            </a:endParaRPr>
          </a:p>
        </p:txBody>
      </p:sp>
      <p:sp>
        <p:nvSpPr>
          <p:cNvPr id="125" name="CustomShape 2"/>
          <p:cNvSpPr/>
          <p:nvPr/>
        </p:nvSpPr>
        <p:spPr>
          <a:xfrm>
            <a:off x="504000" y="1440000"/>
            <a:ext cx="8998920" cy="3816720"/>
          </a:xfrm>
          <a:prstGeom prst="rect">
            <a:avLst/>
          </a:prstGeom>
          <a:noFill/>
          <a:ln>
            <a:noFill/>
          </a:ln>
        </p:spPr>
        <p:style>
          <a:lnRef idx="0"/>
          <a:fillRef idx="0"/>
          <a:effectRef idx="0"/>
          <a:fontRef idx="minor"/>
        </p:style>
        <p:txBody>
          <a:bodyPr lIns="0" rIns="0" tIns="0" bIns="0">
            <a:normAutofit fontScale="44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[6]  S. Gidaris, P. Singh, and N. Komodakis. Unsupervised representation learn-ing by predicting image rotations. In International Conference on LearningRepresentations (ICLR), 2018.</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[7]  M. Noroozi and P. Favaro. Unsupervised learning of visual representations bysolving jigsaw puzzles. In European Conference on Computer Vision (ECCV),2016.</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[8]  A.  Dosovitskiy,  J.  T.  Springenberg,  M.  Riedmiller,  and  T.  Brox.  Discrimi-native unsupervised feature learning with convolutional neural networks. InAdvances in Neural Information Processing Systems (NIPS), 2014.</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[9]  Richard Zhang,  Phillip Isola,  Alexei A. Efros. Colorful Image Colorization.arxiv.com</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[10]  Eric Arazo, Noel E. O’Connor, Kevin McGuinness. Improving UnsupervisedLearning With Exemplar CNNS. IMVIP, 2019</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Introduction</a:t>
            </a:r>
            <a:endParaRPr b="0" lang="en-IN" sz="3600" spc="-1" strike="noStrike">
              <a:latin typeface="Arial"/>
            </a:endParaRPr>
          </a:p>
        </p:txBody>
      </p:sp>
      <p:sp>
        <p:nvSpPr>
          <p:cNvPr id="84" name="CustomShape 2"/>
          <p:cNvSpPr/>
          <p:nvPr/>
        </p:nvSpPr>
        <p:spPr>
          <a:xfrm>
            <a:off x="504000" y="1656000"/>
            <a:ext cx="8998920" cy="3418920"/>
          </a:xfrm>
          <a:prstGeom prst="rect">
            <a:avLst/>
          </a:prstGeom>
          <a:noFill/>
          <a:ln>
            <a:noFill/>
          </a:ln>
        </p:spPr>
        <p:style>
          <a:lnRef idx="0"/>
          <a:fillRef idx="0"/>
          <a:effectRef idx="0"/>
          <a:fontRef idx="minor"/>
        </p:style>
        <p:txBody>
          <a:bodyPr lIns="0" rIns="0" tIns="0" bIns="0">
            <a:normAutofit fontScale="90000"/>
          </a:bodyPr>
          <a:p>
            <a:pPr>
              <a:lnSpc>
                <a:spcPct val="100000"/>
              </a:lnSpc>
              <a:spcAft>
                <a:spcPts val="1148"/>
              </a:spcAft>
            </a:pPr>
            <a:r>
              <a:rPr b="0" lang="en-US" sz="2400" spc="-1" strike="noStrike">
                <a:solidFill>
                  <a:srgbClr val="000000"/>
                </a:solidFill>
                <a:latin typeface="Arial"/>
                <a:ea typeface="DejaVu Sans"/>
              </a:rPr>
              <a:t>Considering the amount of data that is needed to train models, Self supervised learning has become more essential than ever.</a:t>
            </a:r>
            <a:endParaRPr b="0" lang="en-IN" sz="2400" spc="-1" strike="noStrike">
              <a:latin typeface="Arial"/>
            </a:endParaRPr>
          </a:p>
          <a:p>
            <a:pPr>
              <a:lnSpc>
                <a:spcPct val="100000"/>
              </a:lnSpc>
              <a:spcAft>
                <a:spcPts val="1148"/>
              </a:spcAft>
            </a:pPr>
            <a:endParaRPr b="0" lang="en-IN" sz="2400" spc="-1" strike="noStrike">
              <a:latin typeface="Arial"/>
            </a:endParaRPr>
          </a:p>
          <a:p>
            <a:pPr>
              <a:lnSpc>
                <a:spcPct val="100000"/>
              </a:lnSpc>
              <a:spcAft>
                <a:spcPts val="1148"/>
              </a:spcAft>
            </a:pPr>
            <a:r>
              <a:rPr b="0" lang="en-US" sz="2400" spc="-1" strike="noStrike">
                <a:solidFill>
                  <a:srgbClr val="000000"/>
                </a:solidFill>
                <a:latin typeface="Arial"/>
                <a:ea typeface="DejaVu Sans"/>
              </a:rPr>
              <a:t>It is highly effective to create labels empirically rather than by manual effort.</a:t>
            </a:r>
            <a:endParaRPr b="0" lang="en-IN" sz="2400" spc="-1" strike="noStrike">
              <a:latin typeface="Arial"/>
            </a:endParaRPr>
          </a:p>
          <a:p>
            <a:pPr>
              <a:lnSpc>
                <a:spcPct val="100000"/>
              </a:lnSpc>
              <a:spcAft>
                <a:spcPts val="1148"/>
              </a:spcAft>
            </a:pPr>
            <a:r>
              <a:rPr b="0" lang="en-US" sz="2400" spc="-1" strike="noStrike">
                <a:solidFill>
                  <a:srgbClr val="000000"/>
                </a:solidFill>
                <a:latin typeface="Arial"/>
                <a:ea typeface="DejaVu Sans"/>
              </a:rPr>
              <a:t>Learning good image representations is a key challenge in computer vision as it allows for efficient training on downstream tasks. Many different training approaches have been proposed to learn such representations, usually relying on visual pretext tasks.</a:t>
            </a:r>
            <a:endParaRPr b="0" lang="en-IN" sz="2400" spc="-1" strike="noStrike">
              <a:latin typeface="Arial"/>
            </a:endParaRPr>
          </a:p>
          <a:p>
            <a:pPr>
              <a:lnSpc>
                <a:spcPct val="100000"/>
              </a:lnSpc>
              <a:spcAft>
                <a:spcPts val="1148"/>
              </a:spcAft>
            </a:pPr>
            <a:endParaRPr b="0" lang="en-IN" sz="2400" spc="-1" strike="noStrike">
              <a:latin typeface="Arial"/>
            </a:endParaRPr>
          </a:p>
          <a:p>
            <a:pPr>
              <a:lnSpc>
                <a:spcPct val="100000"/>
              </a:lnSpc>
              <a:spcAft>
                <a:spcPts val="1148"/>
              </a:spcAf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Introduction (Continued)</a:t>
            </a:r>
            <a:endParaRPr b="0" lang="en-IN" sz="3600" spc="-1" strike="noStrike">
              <a:latin typeface="Arial"/>
            </a:endParaRPr>
          </a:p>
        </p:txBody>
      </p:sp>
      <p:sp>
        <p:nvSpPr>
          <p:cNvPr id="86" name="CustomShape 2"/>
          <p:cNvSpPr/>
          <p:nvPr/>
        </p:nvSpPr>
        <p:spPr>
          <a:xfrm>
            <a:off x="540000" y="1440000"/>
            <a:ext cx="9060120" cy="3816720"/>
          </a:xfrm>
          <a:prstGeom prst="rect">
            <a:avLst/>
          </a:prstGeom>
          <a:noFill/>
          <a:ln>
            <a:noFill/>
          </a:ln>
        </p:spPr>
        <p:style>
          <a:lnRef idx="0"/>
          <a:fillRef idx="0"/>
          <a:effectRef idx="0"/>
          <a:fontRef idx="minor"/>
        </p:style>
        <p:txBody>
          <a:bodyPr lIns="0" rIns="0" tIns="0" bIns="0">
            <a:normAutofit/>
          </a:bodyPr>
          <a:p>
            <a:pPr>
              <a:lnSpc>
                <a:spcPct val="100000"/>
              </a:lnSpc>
              <a:spcAft>
                <a:spcPts val="1148"/>
              </a:spcAft>
            </a:pPr>
            <a:endParaRPr b="0" lang="en-IN" sz="18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400" spc="-1" strike="noStrike">
                <a:solidFill>
                  <a:srgbClr val="000000"/>
                </a:solidFill>
                <a:latin typeface="Arial"/>
                <a:ea typeface="DejaVu Sans"/>
              </a:rPr>
              <a:t>You can predict any part of the input from any other part.</a:t>
            </a:r>
            <a:endParaRPr b="0" lang="en-IN" sz="24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Between images and videos you could predict the future from the past you could predict the future from the recent past you could try predicting the past from the present. </a:t>
            </a:r>
            <a:endParaRPr b="0" lang="en-IN" sz="24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400" spc="-1" strike="noStrike">
                <a:solidFill>
                  <a:srgbClr val="000000"/>
                </a:solidFill>
                <a:latin typeface="Arial"/>
                <a:ea typeface="DejaVu Sans"/>
              </a:rPr>
              <a:t>The top from the bottom in case of an image. In a more broader sense you could predict the occluded from the visible in general, you pretend there is a part of the input that you don’t know and try to predict that, those are the different tasks or pretext tasks that you can use in self-supervised learning.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Motivation</a:t>
            </a:r>
            <a:endParaRPr b="0" lang="en-IN" sz="3600" spc="-1" strike="noStrike">
              <a:latin typeface="Arial"/>
            </a:endParaRPr>
          </a:p>
        </p:txBody>
      </p:sp>
      <p:sp>
        <p:nvSpPr>
          <p:cNvPr id="88" name="CustomShape 2"/>
          <p:cNvSpPr/>
          <p:nvPr/>
        </p:nvSpPr>
        <p:spPr>
          <a:xfrm>
            <a:off x="504000" y="1548000"/>
            <a:ext cx="8998920" cy="341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The primary motivation for me to pursue research in this; as we can observe throughout the years model sizes have been increasing exponentially. </a:t>
            </a:r>
            <a:endParaRPr b="0" lang="en-IN" sz="20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Larger models will need a larger size of labeled data set to converge and this is where the problem occurs. It is not feasible to employ more and more people to do the menial job of labeling datasets. Self supervised learning tackles this problem by creating labels empirically.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270000"/>
            <a:ext cx="7018920" cy="6433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A quick summary</a:t>
            </a:r>
            <a:endParaRPr b="0" lang="en-IN" sz="3600" spc="-1" strike="noStrike">
              <a:latin typeface="Arial"/>
            </a:endParaRPr>
          </a:p>
        </p:txBody>
      </p:sp>
      <p:graphicFrame>
        <p:nvGraphicFramePr>
          <p:cNvPr id="90" name="Table 2"/>
          <p:cNvGraphicFramePr/>
          <p:nvPr/>
        </p:nvGraphicFramePr>
        <p:xfrm>
          <a:off x="396000" y="1404000"/>
          <a:ext cx="9284040" cy="3746880"/>
        </p:xfrm>
        <a:graphic>
          <a:graphicData uri="http://schemas.openxmlformats.org/drawingml/2006/table">
            <a:tbl>
              <a:tblPr/>
              <a:tblGrid>
                <a:gridCol w="563760"/>
                <a:gridCol w="1900080"/>
                <a:gridCol w="1725840"/>
                <a:gridCol w="1849680"/>
                <a:gridCol w="1509840"/>
                <a:gridCol w="1735200"/>
              </a:tblGrid>
              <a:tr h="565560">
                <a:tc>
                  <a:txBody>
                    <a:bodyPr lIns="90000" rIns="90000">
                      <a:noAutofit/>
                    </a:bodyPr>
                    <a:p>
                      <a:pPr>
                        <a:lnSpc>
                          <a:spcPct val="100000"/>
                        </a:lnSpc>
                      </a:pPr>
                      <a:r>
                        <a:rPr b="0" lang="en-US" sz="1500" spc="-1" strike="noStrike">
                          <a:latin typeface="Arial"/>
                        </a:rPr>
                        <a:t>No.</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Techniques</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Data set (initial)</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Architecture</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Parameters</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Cl. Accuracy (Downstream)</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36120">
                <a:tc>
                  <a:txBody>
                    <a:bodyPr lIns="90000" rIns="90000">
                      <a:noAutofit/>
                    </a:bodyPr>
                    <a:p>
                      <a:pPr>
                        <a:lnSpc>
                          <a:spcPct val="100000"/>
                        </a:lnSpc>
                      </a:pPr>
                      <a:r>
                        <a:rPr b="0" lang="en-US" sz="1500" spc="-1" strike="noStrike">
                          <a:latin typeface="Arial"/>
                        </a:rPr>
                        <a:t>1.</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BYOL[1]</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Imagenet</a:t>
                      </a:r>
                      <a:endParaRPr b="0" lang="en-IN" sz="1500" spc="-1" strike="noStrike">
                        <a:latin typeface="Arial"/>
                      </a:endParaRPr>
                    </a:p>
                    <a:p>
                      <a:pPr>
                        <a:lnSpc>
                          <a:spcPct val="100000"/>
                        </a:lnSpc>
                      </a:pPr>
                      <a:r>
                        <a:rPr b="0" lang="en-US" sz="1500" spc="-1" strike="noStrike">
                          <a:latin typeface="Arial"/>
                        </a:rPr>
                        <a:t>cifar100</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online &amp; target networks (Resnets)</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250 million</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74.3/ 79.6(Imagenet)</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6120">
                <a:tc>
                  <a:txBody>
                    <a:bodyPr lIns="90000" rIns="90000">
                      <a:noAutofit/>
                    </a:bodyPr>
                    <a:p>
                      <a:pPr>
                        <a:lnSpc>
                          <a:spcPct val="100000"/>
                        </a:lnSpc>
                      </a:pPr>
                      <a:r>
                        <a:rPr b="0" lang="en-US" sz="1500" spc="-1" strike="noStrike">
                          <a:latin typeface="Arial"/>
                        </a:rPr>
                        <a:t>2.</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MI [4]</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MNIST</a:t>
                      </a:r>
                      <a:endParaRPr b="0" lang="en-IN" sz="1500" spc="-1" strike="noStrike">
                        <a:latin typeface="Arial"/>
                      </a:endParaRPr>
                    </a:p>
                    <a:p>
                      <a:pPr>
                        <a:lnSpc>
                          <a:spcPct val="100000"/>
                        </a:lnSpc>
                      </a:pPr>
                      <a:r>
                        <a:rPr b="0" lang="en-US" sz="1500" spc="-1" strike="noStrike">
                          <a:latin typeface="Arial"/>
                        </a:rPr>
                        <a:t>CIFAR10</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Custom MLP architecture</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250 million</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85 (MNIST)</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6120">
                <a:tc>
                  <a:txBody>
                    <a:bodyPr lIns="90000" rIns="90000">
                      <a:noAutofit/>
                    </a:bodyPr>
                    <a:p>
                      <a:pPr>
                        <a:lnSpc>
                          <a:spcPct val="100000"/>
                        </a:lnSpc>
                      </a:pPr>
                      <a:r>
                        <a:rPr b="0" lang="en-US" sz="1500" spc="-1" strike="noStrike">
                          <a:latin typeface="Arial"/>
                        </a:rPr>
                        <a:t>3.</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Clustering[3]</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SVHN</a:t>
                      </a:r>
                      <a:endParaRPr b="0" lang="en-IN" sz="1500" spc="-1" strike="noStrike">
                        <a:latin typeface="Arial"/>
                      </a:endParaRPr>
                    </a:p>
                    <a:p>
                      <a:pPr>
                        <a:lnSpc>
                          <a:spcPct val="100000"/>
                        </a:lnSpc>
                      </a:pPr>
                      <a:r>
                        <a:rPr b="0" lang="en-US" sz="1500" spc="-1" strike="noStrike">
                          <a:latin typeface="Arial"/>
                        </a:rPr>
                        <a:t>CIFAR-10/100</a:t>
                      </a:r>
                      <a:endParaRPr b="0" lang="en-IN" sz="1500" spc="-1" strike="noStrike">
                        <a:latin typeface="Arial"/>
                      </a:endParaRPr>
                    </a:p>
                    <a:p>
                      <a:pPr>
                        <a:lnSpc>
                          <a:spcPct val="100000"/>
                        </a:lnSpc>
                      </a:pPr>
                      <a:r>
                        <a:rPr b="0" lang="en-US" sz="1500" spc="-1" strike="noStrike">
                          <a:latin typeface="Arial"/>
                        </a:rPr>
                        <a:t>ImageNet</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Custom MLP architecture</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230 million</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77.2 (Imagenet)</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6120">
                <a:tc>
                  <a:txBody>
                    <a:bodyPr lIns="90000" rIns="90000">
                      <a:noAutofit/>
                    </a:bodyPr>
                    <a:p>
                      <a:pPr>
                        <a:lnSpc>
                          <a:spcPct val="100000"/>
                        </a:lnSpc>
                      </a:pPr>
                      <a:r>
                        <a:rPr b="0" lang="en-US" sz="1500" spc="-1" strike="noStrike">
                          <a:latin typeface="Arial"/>
                        </a:rPr>
                        <a:t>4.</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Jigsaw++[5]</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ImageNet</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Custom architecture</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200 million</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54.2 (Imagenet)</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7200">
                <a:tc>
                  <a:txBody>
                    <a:bodyPr lIns="90000" rIns="90000">
                      <a:noAutofit/>
                    </a:bodyPr>
                    <a:p>
                      <a:pPr>
                        <a:lnSpc>
                          <a:spcPct val="100000"/>
                        </a:lnSpc>
                      </a:pPr>
                      <a:r>
                        <a:rPr b="0" lang="en-US" sz="1500" spc="-1" strike="noStrike">
                          <a:latin typeface="Arial"/>
                        </a:rPr>
                        <a:t>5.</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What we can learn from a  image [2]</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ImageNet</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400" spc="-1" strike="noStrike">
                          <a:latin typeface="Arial"/>
                        </a:rPr>
                        <a:t>BIGGAN</a:t>
                      </a:r>
                      <a:endParaRPr b="0" lang="en-IN" sz="1400" spc="-1" strike="noStrike">
                        <a:latin typeface="Arial"/>
                      </a:endParaRPr>
                    </a:p>
                    <a:p>
                      <a:pPr>
                        <a:lnSpc>
                          <a:spcPct val="100000"/>
                        </a:lnSpc>
                      </a:pPr>
                      <a:r>
                        <a:rPr b="0" lang="en-US" sz="1400" spc="-1" strike="noStrike">
                          <a:latin typeface="Arial"/>
                        </a:rPr>
                        <a:t>Deep Cluster</a:t>
                      </a:r>
                      <a:endParaRPr b="0" lang="en-IN" sz="1400" spc="-1" strike="noStrike">
                        <a:latin typeface="Arial"/>
                      </a:endParaRPr>
                    </a:p>
                    <a:p>
                      <a:pPr>
                        <a:lnSpc>
                          <a:spcPct val="100000"/>
                        </a:lnSpc>
                      </a:pPr>
                      <a:r>
                        <a:rPr b="0" lang="en-US" sz="1400" spc="-1" strike="noStrike">
                          <a:latin typeface="Arial"/>
                        </a:rPr>
                        <a:t>Alexnet</a:t>
                      </a:r>
                      <a:endParaRPr b="0" lang="en-IN" sz="1400" spc="-1" strike="noStrike">
                        <a:latin typeface="Arial"/>
                      </a:endParaRPr>
                    </a:p>
                    <a:p>
                      <a:pPr>
                        <a:lnSpc>
                          <a:spcPct val="100000"/>
                        </a:lnSpc>
                      </a:pPr>
                      <a:r>
                        <a:rPr b="0" lang="en-US" sz="1400" spc="-1" strike="noStrike">
                          <a:latin typeface="Arial"/>
                        </a:rPr>
                        <a:t>monoGAN</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150 million</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72.3 (Imagenet)</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Rotnet</a:t>
            </a:r>
            <a:endParaRPr b="0" lang="en-IN" sz="3600" spc="-1" strike="noStrike">
              <a:latin typeface="Arial"/>
            </a:endParaRPr>
          </a:p>
        </p:txBody>
      </p:sp>
      <p:sp>
        <p:nvSpPr>
          <p:cNvPr id="92" name="CustomShape 2"/>
          <p:cNvSpPr/>
          <p:nvPr/>
        </p:nvSpPr>
        <p:spPr>
          <a:xfrm>
            <a:off x="540000" y="1440000"/>
            <a:ext cx="8998920" cy="17593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this they propose to produce 4 copies of a single image by rotating it by 0°,90°, 180°, 270°and let a single network predict the rotation which was applied—a4-class  classification  task</a:t>
            </a:r>
            <a:endParaRPr b="0" lang="en-IN" sz="2600" spc="-1" strike="noStrike">
              <a:latin typeface="Arial"/>
            </a:endParaRPr>
          </a:p>
        </p:txBody>
      </p:sp>
      <p:pic>
        <p:nvPicPr>
          <p:cNvPr id="93" name="" descr=""/>
          <p:cNvPicPr/>
          <p:nvPr/>
        </p:nvPicPr>
        <p:blipFill>
          <a:blip r:embed="rId1"/>
          <a:stretch/>
        </p:blipFill>
        <p:spPr>
          <a:xfrm>
            <a:off x="914400" y="3306240"/>
            <a:ext cx="8275320" cy="1721880"/>
          </a:xfrm>
          <a:prstGeom prst="rect">
            <a:avLst/>
          </a:prstGeom>
          <a:ln w="18000">
            <a:noFill/>
          </a:ln>
          <a:effectLst>
            <a:outerShdw dir="2700000" dist="35638">
              <a:srgbClr val="3465a4"/>
            </a:outerShdw>
          </a:effectLst>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BYOL</a:t>
            </a:r>
            <a:endParaRPr b="0" lang="en-IN" sz="3600" spc="-1" strike="noStrike">
              <a:latin typeface="Arial"/>
            </a:endParaRPr>
          </a:p>
        </p:txBody>
      </p:sp>
      <p:sp>
        <p:nvSpPr>
          <p:cNvPr id="95" name="CustomShape 2"/>
          <p:cNvSpPr/>
          <p:nvPr/>
        </p:nvSpPr>
        <p:spPr>
          <a:xfrm>
            <a:off x="468000" y="1944000"/>
            <a:ext cx="8998920" cy="341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BYOL (Bootstrap your own latent) consists of 2 networks, online and target. An unlabeled image is chosen (STL-10) and two unique sets of augmentations are applied to the image, this way we get 2 versions of the same image.</a:t>
            </a:r>
            <a:endParaRPr b="0" lang="en-IN" sz="20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The main idea of the paper is these 2 representations are passes through their individual networks and 2 vectors are received. The aim is train the online network so that we get same vector representations.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270000"/>
            <a:ext cx="7018920" cy="898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BYOL (Contd.)</a:t>
            </a:r>
            <a:endParaRPr b="0" lang="en-IN" sz="3600" spc="-1" strike="noStrike">
              <a:latin typeface="Arial"/>
            </a:endParaRPr>
          </a:p>
        </p:txBody>
      </p:sp>
      <p:sp>
        <p:nvSpPr>
          <p:cNvPr id="97" name="CustomShape 2"/>
          <p:cNvSpPr/>
          <p:nvPr/>
        </p:nvSpPr>
        <p:spPr>
          <a:xfrm>
            <a:off x="228600" y="1440000"/>
            <a:ext cx="9310320" cy="40453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An interesting fact is, although a collapsed solution exists for the task curated for BYOL, the model avoids it safely.</a:t>
            </a:r>
            <a:endParaRPr b="0" lang="en-IN" sz="20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The authors of the original paper, conjecture that it might be due to the complex network(Deep Resnet with skip connections) used in the backbone, the model never gets to the straightforward collapsed solution.</a:t>
            </a:r>
            <a:endParaRPr b="0" lang="en-IN" sz="20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Another explanation is that the “stop-gradient” operation that makes the model to avoid the collapsed representations. Stop-gradient means that </a:t>
            </a:r>
            <a:r>
              <a:rPr b="1" lang="en-US" sz="2000" spc="-1" strike="noStrike">
                <a:solidFill>
                  <a:srgbClr val="000000"/>
                </a:solidFill>
                <a:latin typeface="Arial"/>
                <a:ea typeface="DejaVu Sans"/>
              </a:rPr>
              <a:t>the network never gets to update the weights of the target network</a:t>
            </a:r>
            <a:r>
              <a:rPr b="0" lang="en-US" sz="2000" spc="-1" strike="noStrike">
                <a:solidFill>
                  <a:srgbClr val="000000"/>
                </a:solidFill>
                <a:latin typeface="Arial"/>
                <a:ea typeface="DejaVu Sans"/>
              </a:rPr>
              <a:t> directly through gradients and hence never gets to the collapsed solution.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2021-05-28T11:43:11Z</dcterms:created>
  <dc:creator/>
  <dc:description/>
  <dc:language>en-US</dc:language>
  <cp:lastModifiedBy/>
  <dcterms:modified xsi:type="dcterms:W3CDTF">2022-04-30T12:07:01Z</dcterms:modified>
  <cp:revision>5</cp:revision>
  <dc:subject/>
  <dc:title>Bright Blue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ies>
</file>