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/>
  <p:notesSz cx="9144000" cy="51435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678746E-5CD1-4267-943B-F35B68EBB02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2857680" y="385920"/>
            <a:ext cx="3428640" cy="1928520"/>
          </a:xfrm>
          <a:prstGeom prst="rect">
            <a:avLst/>
          </a:prstGeom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914400" y="2443320"/>
            <a:ext cx="7314840" cy="2314080"/>
          </a:xfrm>
          <a:prstGeom prst="rect">
            <a:avLst/>
          </a:prstGeom>
        </p:spPr>
        <p:txBody>
          <a:bodyPr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5180040" y="4884840"/>
            <a:ext cx="3962160" cy="256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FFF7514-8B48-4B54-A1F4-5EBEB99A4DE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746712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746712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746712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7467120" cy="397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514332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0" cy="514332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51433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0" cy="514332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4286160"/>
            <a:ext cx="548280" cy="411120"/>
          </a:xfrm>
          <a:prstGeom prst="ellipse">
            <a:avLst/>
          </a:prstGeom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2343240"/>
            <a:ext cx="6171840" cy="142056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8050680" y="833040"/>
            <a:ext cx="1714320" cy="3805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193B473-92C1-491F-8CFB-1997B9DF2005}" type="datetime"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5/5/22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534440" y="3088080"/>
            <a:ext cx="274284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514332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514332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514332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514332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0" cy="514332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0" cy="514332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0" cy="514332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514332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2571840"/>
            <a:ext cx="1294920" cy="97128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3650040"/>
            <a:ext cx="641160" cy="480600"/>
          </a:xfrm>
          <a:prstGeom prst="ellipse">
            <a:avLst/>
          </a:prstGeom>
          <a:ln w="2844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4125600"/>
            <a:ext cx="136800" cy="102600"/>
          </a:xfrm>
          <a:prstGeom prst="ellipse">
            <a:avLst/>
          </a:prstGeom>
          <a:ln w="1260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4341240"/>
            <a:ext cx="273960" cy="205560"/>
          </a:xfrm>
          <a:prstGeom prst="ellipse">
            <a:avLst/>
          </a:prstGeom>
          <a:ln w="1260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3371760"/>
            <a:ext cx="365400" cy="273960"/>
          </a:xfrm>
          <a:prstGeom prst="ellipse">
            <a:avLst/>
          </a:prstGeom>
          <a:ln w="2844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3696480"/>
            <a:ext cx="609120" cy="38772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DD74C9F-79DE-425E-AB4C-D85171668B34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0" cy="514332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0" cy="514332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51433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0" cy="514332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4286160"/>
            <a:ext cx="548280" cy="411120"/>
          </a:xfrm>
          <a:prstGeom prst="ellipse">
            <a:avLst/>
          </a:prstGeom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200240"/>
            <a:ext cx="7467120" cy="36550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841160" y="763200"/>
            <a:ext cx="150840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83E50A-5FAF-4C60-A28D-0B79DA149121}" type="datetime"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5/5/22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4300560"/>
            <a:ext cx="609120" cy="390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0B76FA0-3249-4386-9181-C6EA21AB4301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7390440" y="2757240"/>
            <a:ext cx="2400120" cy="3654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8762760" y="0"/>
            <a:ext cx="0" cy="514332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"/>
          <p:cNvSpPr/>
          <p:nvPr/>
        </p:nvSpPr>
        <p:spPr>
          <a:xfrm>
            <a:off x="7596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"/>
          <p:cNvSpPr/>
          <p:nvPr/>
        </p:nvSpPr>
        <p:spPr>
          <a:xfrm>
            <a:off x="8991360" y="0"/>
            <a:ext cx="0" cy="514332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4"/>
          <p:cNvSpPr/>
          <p:nvPr/>
        </p:nvSpPr>
        <p:spPr>
          <a:xfrm>
            <a:off x="8839080" y="0"/>
            <a:ext cx="304560" cy="51433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Line 5"/>
          <p:cNvSpPr/>
          <p:nvPr/>
        </p:nvSpPr>
        <p:spPr>
          <a:xfrm>
            <a:off x="8915400" y="0"/>
            <a:ext cx="0" cy="514332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6"/>
          <p:cNvSpPr/>
          <p:nvPr/>
        </p:nvSpPr>
        <p:spPr>
          <a:xfrm>
            <a:off x="8156520" y="4286160"/>
            <a:ext cx="548280" cy="411120"/>
          </a:xfrm>
          <a:prstGeom prst="ellipse">
            <a:avLst/>
          </a:prstGeom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PlaceHolder 7"/>
          <p:cNvSpPr>
            <a:spLocks noGrp="1"/>
          </p:cNvSpPr>
          <p:nvPr>
            <p:ph type="dt"/>
          </p:nvPr>
        </p:nvSpPr>
        <p:spPr>
          <a:xfrm rot="5400000">
            <a:off x="7841160" y="763200"/>
            <a:ext cx="150840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886DF65-C38C-4A6E-A3D2-78AF91329AB3}" type="datetime"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5/5/22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ftr"/>
          </p:nvPr>
        </p:nvSpPr>
        <p:spPr>
          <a:xfrm rot="5400000">
            <a:off x="7390440" y="2757240"/>
            <a:ext cx="2400120" cy="3654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18" name="PlaceHolder 9"/>
          <p:cNvSpPr>
            <a:spLocks noGrp="1"/>
          </p:cNvSpPr>
          <p:nvPr>
            <p:ph type="sldNum"/>
          </p:nvPr>
        </p:nvSpPr>
        <p:spPr>
          <a:xfrm>
            <a:off x="8129160" y="4300560"/>
            <a:ext cx="609120" cy="390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7598107-2B61-4A33-BA69-C90A31BEE414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19" name="PlaceHolder 10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0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8762760" y="0"/>
            <a:ext cx="0" cy="514332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2"/>
          <p:cNvSpPr/>
          <p:nvPr/>
        </p:nvSpPr>
        <p:spPr>
          <a:xfrm>
            <a:off x="75960" y="0"/>
            <a:ext cx="0" cy="514332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3"/>
          <p:cNvSpPr/>
          <p:nvPr/>
        </p:nvSpPr>
        <p:spPr>
          <a:xfrm>
            <a:off x="8991360" y="0"/>
            <a:ext cx="0" cy="514332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4"/>
          <p:cNvSpPr/>
          <p:nvPr/>
        </p:nvSpPr>
        <p:spPr>
          <a:xfrm>
            <a:off x="8839080" y="0"/>
            <a:ext cx="304560" cy="514332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8915400" y="0"/>
            <a:ext cx="0" cy="514332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6"/>
          <p:cNvSpPr/>
          <p:nvPr/>
        </p:nvSpPr>
        <p:spPr>
          <a:xfrm>
            <a:off x="8156520" y="4286160"/>
            <a:ext cx="548280" cy="411120"/>
          </a:xfrm>
          <a:prstGeom prst="ellipse">
            <a:avLst/>
          </a:prstGeom>
          <a:ln w="38160">
            <a:noFill/>
          </a:ln>
          <a:effectLst>
            <a:outerShdw blurRad="5080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3" name="PlaceHolder 7"/>
          <p:cNvSpPr>
            <a:spLocks noGrp="1"/>
          </p:cNvSpPr>
          <p:nvPr>
            <p:ph type="title"/>
          </p:nvPr>
        </p:nvSpPr>
        <p:spPr>
          <a:xfrm>
            <a:off x="457200" y="205920"/>
            <a:ext cx="7467120" cy="856800"/>
          </a:xfrm>
          <a:prstGeom prst="rect">
            <a:avLst/>
          </a:prstGeom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4" name="PlaceHolder 8"/>
          <p:cNvSpPr>
            <a:spLocks noGrp="1"/>
          </p:cNvSpPr>
          <p:nvPr>
            <p:ph type="dt"/>
          </p:nvPr>
        </p:nvSpPr>
        <p:spPr>
          <a:xfrm rot="5400000">
            <a:off x="7841160" y="763200"/>
            <a:ext cx="1508400" cy="38376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C2EB157-F118-4827-ACF0-F1E0EF94EEA2}" type="datetime"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5/5/22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5" name="PlaceHolder 9"/>
          <p:cNvSpPr>
            <a:spLocks noGrp="1"/>
          </p:cNvSpPr>
          <p:nvPr>
            <p:ph type="sldNum"/>
          </p:nvPr>
        </p:nvSpPr>
        <p:spPr>
          <a:xfrm>
            <a:off x="8129160" y="4300560"/>
            <a:ext cx="609120" cy="3906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058F8F2-CD93-4697-887B-0458F3F9769B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166" name="PlaceHolder 10"/>
          <p:cNvSpPr>
            <a:spLocks noGrp="1"/>
          </p:cNvSpPr>
          <p:nvPr>
            <p:ph type="ftr"/>
          </p:nvPr>
        </p:nvSpPr>
        <p:spPr>
          <a:xfrm rot="5400000">
            <a:off x="7390440" y="2757240"/>
            <a:ext cx="2400120" cy="365400"/>
          </a:xfrm>
          <a:prstGeom prst="rect">
            <a:avLst/>
          </a:prstGeom>
        </p:spPr>
        <p:txBody>
          <a:bodyPr lIns="90000" rIns="90000" tIns="45000" bIns="45000"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67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ijcaonline.org/research/volume126/" TargetMode="External"/><Relationship Id="rId2" Type="http://schemas.openxmlformats.org/officeDocument/2006/relationships/hyperlink" Target="http://www.ijcaonline.org/research/volume126/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2743200" y="1568880"/>
            <a:ext cx="5714640" cy="138348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US" sz="3000" spc="-111" strike="noStrike" cap="small">
                <a:solidFill>
                  <a:srgbClr val="575f6d"/>
                </a:solidFill>
                <a:latin typeface="Century Schoolbook"/>
              </a:rPr>
              <a:t>Air </a:t>
            </a:r>
            <a:r>
              <a:rPr b="1" lang="en-US" sz="3000" spc="4" strike="noStrike" cap="small">
                <a:solidFill>
                  <a:srgbClr val="575f6d"/>
                </a:solidFill>
                <a:latin typeface="Century Schoolbook"/>
              </a:rPr>
              <a:t>Conditioner</a:t>
            </a:r>
            <a:r>
              <a:rPr b="1" lang="en-US" sz="3000" spc="-409" strike="noStrike" cap="small">
                <a:solidFill>
                  <a:srgbClr val="575f6d"/>
                </a:solidFill>
                <a:latin typeface="Century Schoolbook"/>
              </a:rPr>
              <a:t> </a:t>
            </a:r>
            <a:r>
              <a:rPr b="1" lang="en-US" sz="3000" spc="38" strike="noStrike" cap="small">
                <a:solidFill>
                  <a:srgbClr val="575f6d"/>
                </a:solidFill>
                <a:latin typeface="Century Schoolbook"/>
              </a:rPr>
              <a:t>Controller  </a:t>
            </a:r>
            <a:r>
              <a:rPr b="1" lang="en-US" sz="3000" spc="-55" strike="noStrike" cap="small">
                <a:solidFill>
                  <a:srgbClr val="575f6d"/>
                </a:solidFill>
                <a:latin typeface="Century Schoolbook"/>
              </a:rPr>
              <a:t>using </a:t>
            </a:r>
            <a:r>
              <a:rPr b="1" lang="en-US" sz="3000" spc="-60" strike="noStrike" cap="small">
                <a:solidFill>
                  <a:srgbClr val="575f6d"/>
                </a:solidFill>
                <a:latin typeface="Century Schoolbook"/>
              </a:rPr>
              <a:t>Fuzzy</a:t>
            </a:r>
            <a:r>
              <a:rPr b="1" lang="en-US" sz="3000" spc="-375" strike="noStrike" cap="small">
                <a:solidFill>
                  <a:srgbClr val="575f6d"/>
                </a:solidFill>
                <a:latin typeface="Century Schoolbook"/>
              </a:rPr>
              <a:t> </a:t>
            </a:r>
            <a:r>
              <a:rPr b="1" lang="en-US" sz="3000" spc="32" strike="noStrike" cap="small">
                <a:solidFill>
                  <a:srgbClr val="575f6d"/>
                </a:solidFill>
                <a:latin typeface="Century Schoolbook"/>
              </a:rPr>
              <a:t>logic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819520" y="3257640"/>
            <a:ext cx="4190760" cy="51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</a:rPr>
              <a:t>41166</a:t>
            </a:r>
            <a:r>
              <a:rPr b="0" lang="en-US" sz="1600" spc="-13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600" spc="-41" strike="noStrike">
                <a:solidFill>
                  <a:srgbClr val="595959"/>
                </a:solidFill>
                <a:latin typeface="Lato"/>
              </a:rPr>
              <a:t>– Prathamesh sonawne</a:t>
            </a:r>
            <a:endParaRPr b="0" lang="en-IN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600" spc="-1" strike="noStrike">
                <a:solidFill>
                  <a:srgbClr val="595959"/>
                </a:solidFill>
                <a:latin typeface="Lato"/>
              </a:rPr>
              <a:t>41169 </a:t>
            </a:r>
            <a:r>
              <a:rPr b="0" lang="en-US" sz="1600" spc="-41" strike="noStrike">
                <a:solidFill>
                  <a:srgbClr val="595959"/>
                </a:solidFill>
                <a:latin typeface="Lato"/>
              </a:rPr>
              <a:t>– </a:t>
            </a:r>
            <a:r>
              <a:rPr b="0" lang="en-US" sz="1600" spc="-7" strike="noStrike">
                <a:solidFill>
                  <a:srgbClr val="595959"/>
                </a:solidFill>
                <a:latin typeface="Lato"/>
              </a:rPr>
              <a:t>Yuvraj Tambe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02440" y="885240"/>
            <a:ext cx="161640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-66" strike="noStrike" cap="small">
                <a:solidFill>
                  <a:srgbClr val="575f6d"/>
                </a:solidFill>
                <a:latin typeface="Century Schoolbook"/>
              </a:rPr>
              <a:t>C</a:t>
            </a:r>
            <a:r>
              <a:rPr b="0" lang="en-US" sz="2300" spc="4" strike="noStrike" cap="small">
                <a:solidFill>
                  <a:srgbClr val="575f6d"/>
                </a:solidFill>
                <a:latin typeface="Century Schoolbook"/>
              </a:rPr>
              <a:t>onclusion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802440" y="2145240"/>
            <a:ext cx="5366520" cy="4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300" spc="-26" strike="noStrike">
                <a:solidFill>
                  <a:srgbClr val="595959"/>
                </a:solidFill>
                <a:latin typeface="Lato"/>
              </a:rPr>
              <a:t>We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have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successfully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built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Air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Conditioner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Controller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using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Logic.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02440" y="885240"/>
            <a:ext cx="16430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29" strike="noStrike" cap="small">
                <a:solidFill>
                  <a:srgbClr val="575f6d"/>
                </a:solidFill>
                <a:latin typeface="Century Schoolbook"/>
              </a:rPr>
              <a:t>References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931320" y="2115720"/>
            <a:ext cx="702900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0200" indent="-32796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Sameh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Mohamed,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Sobhy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Wael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Mohamed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Khedr,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“Developing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Logic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Controller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for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Air 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Condition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System”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,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International Journal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Computer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Applications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Volume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126 </a:t>
            </a:r>
            <a:r>
              <a:rPr b="0" lang="en-US" sz="1300" spc="-35" strike="noStrike">
                <a:solidFill>
                  <a:srgbClr val="595959"/>
                </a:solidFill>
                <a:latin typeface="Lato"/>
              </a:rPr>
              <a:t>–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No.15, 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September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2015, [Online]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Available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https:/</a:t>
            </a:r>
            <a:r>
              <a:rPr b="0" lang="en-US" sz="1300" spc="-21" strike="noStrike" u="sng">
                <a:solidFill>
                  <a:srgbClr val="d2611c"/>
                </a:solidFill>
                <a:uFillTx/>
                <a:latin typeface="Lato"/>
                <a:hlinkClick r:id="rId1"/>
              </a:rPr>
              <a:t>/www.ijcaonline.org/research/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v</a:t>
            </a:r>
            <a:r>
              <a:rPr b="0" lang="en-US" sz="1300" spc="-21" strike="noStrike" u="sng">
                <a:solidFill>
                  <a:srgbClr val="d2611c"/>
                </a:solidFill>
                <a:uFillTx/>
                <a:latin typeface="Lato"/>
                <a:hlinkClick r:id="rId2"/>
              </a:rPr>
              <a:t>olume126/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number15/sobhy-2015-ijca-906083.pdf</a:t>
            </a:r>
            <a:endParaRPr b="0" lang="en-IN" sz="1300" spc="-1" strike="noStrike">
              <a:latin typeface="Arial"/>
            </a:endParaRPr>
          </a:p>
          <a:p>
            <a:pPr marL="340920" indent="-327960">
              <a:lnSpc>
                <a:spcPct val="100000"/>
              </a:lnSpc>
              <a:spcBef>
                <a:spcPts val="230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Control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System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35" strike="noStrike">
                <a:solidFill>
                  <a:srgbClr val="595959"/>
                </a:solidFill>
                <a:latin typeface="Lato"/>
              </a:rPr>
              <a:t>-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“https://en.wikipedia.org/wiki/Fuzzy_control_system”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802440" y="932040"/>
            <a:ext cx="2019600" cy="9266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3000" spc="4" strike="noStrike" cap="small">
                <a:solidFill>
                  <a:srgbClr val="575f6d"/>
                </a:solidFill>
                <a:latin typeface="Century Schoolbook"/>
              </a:rPr>
              <a:t>Thank</a:t>
            </a:r>
            <a:r>
              <a:rPr b="0" lang="en-US" sz="3000" spc="-256" strike="noStrike" cap="small">
                <a:solidFill>
                  <a:srgbClr val="575f6d"/>
                </a:solidFill>
                <a:latin typeface="Century Schoolbook"/>
              </a:rPr>
              <a:t> </a:t>
            </a:r>
            <a:r>
              <a:rPr b="0" lang="en-US" sz="3000" spc="-41" strike="noStrike" cap="small">
                <a:solidFill>
                  <a:srgbClr val="575f6d"/>
                </a:solidFill>
                <a:latin typeface="Century Schoolbook"/>
              </a:rPr>
              <a:t>you!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02440" y="199440"/>
            <a:ext cx="138780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32" strike="noStrike" cap="small">
                <a:solidFill>
                  <a:srgbClr val="575f6d"/>
                </a:solidFill>
                <a:latin typeface="Century Schoolbook"/>
              </a:rPr>
              <a:t>Objecti</a:t>
            </a:r>
            <a:r>
              <a:rPr b="0" lang="en-US" sz="2300" spc="-1" strike="noStrike" cap="small">
                <a:solidFill>
                  <a:srgbClr val="575f6d"/>
                </a:solidFill>
                <a:latin typeface="Century Schoolbook"/>
              </a:rPr>
              <a:t>v</a:t>
            </a:r>
            <a:r>
              <a:rPr b="0" lang="en-US" sz="2300" spc="117" strike="noStrike" cap="small">
                <a:solidFill>
                  <a:srgbClr val="575f6d"/>
                </a:solidFill>
                <a:latin typeface="Century Schoolbook"/>
              </a:rPr>
              <a:t>e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02440" y="1459440"/>
            <a:ext cx="7482600" cy="270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develop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Air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Conditioner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Controller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using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Logic.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b="0" lang="en-IN" sz="13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en-US" sz="2300" spc="24" strike="noStrike">
                <a:solidFill>
                  <a:srgbClr val="1a1a1a"/>
                </a:solidFill>
                <a:latin typeface="Arial"/>
              </a:rPr>
              <a:t>Scope</a:t>
            </a:r>
            <a:endParaRPr b="0" lang="en-IN" sz="2300" spc="-1" strike="noStrike">
              <a:latin typeface="Arial"/>
            </a:endParaRPr>
          </a:p>
          <a:p>
            <a:pPr marL="469440" indent="-327960">
              <a:lnSpc>
                <a:spcPct val="114000"/>
              </a:lnSpc>
              <a:spcBef>
                <a:spcPts val="1794"/>
              </a:spcBef>
              <a:buClr>
                <a:srgbClr val="595959"/>
              </a:buClr>
              <a:buFont typeface="Arial"/>
              <a:buChar char="●"/>
              <a:tabLst>
                <a:tab algn="l" pos="469440"/>
                <a:tab algn="l" pos="46980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logic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Natural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language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processing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various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intensive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applications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Artiﬁcial 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Intelligence.</a:t>
            </a:r>
            <a:endParaRPr b="0" lang="en-IN" sz="1300" spc="-1" strike="noStrike">
              <a:latin typeface="Arial"/>
            </a:endParaRPr>
          </a:p>
          <a:p>
            <a:pPr marL="469800" indent="-327960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"/>
              <a:buChar char="●"/>
              <a:tabLst>
                <a:tab algn="l" pos="469440"/>
                <a:tab algn="l" pos="46980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logic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extensively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used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modern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control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systems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such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expert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systems.</a:t>
            </a:r>
            <a:endParaRPr b="0" lang="en-IN" sz="1300" spc="-1" strike="noStrike">
              <a:latin typeface="Arial"/>
            </a:endParaRPr>
          </a:p>
          <a:p>
            <a:pPr marL="46944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469440"/>
                <a:tab algn="l" pos="46980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Logic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with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Neural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Networks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it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mimics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how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person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would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make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decisions,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only 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much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faster.</a:t>
            </a:r>
            <a:endParaRPr b="0" lang="en-IN" sz="1300" spc="-1" strike="noStrike">
              <a:latin typeface="Arial"/>
            </a:endParaRPr>
          </a:p>
          <a:p>
            <a:pPr marL="46944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469440"/>
                <a:tab algn="l" pos="469800"/>
              </a:tabLst>
            </a:pP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It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done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by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Aggregation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data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changing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into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more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meaningful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data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by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forming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partial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truths 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as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18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sets.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02440" y="885240"/>
            <a:ext cx="178920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32" strike="noStrike" cap="small">
                <a:solidFill>
                  <a:srgbClr val="575f6d"/>
                </a:solidFill>
                <a:latin typeface="Century Schoolbook"/>
              </a:rPr>
              <a:t>Introduction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931320" y="2115720"/>
            <a:ext cx="7392960" cy="20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0200" indent="-32796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term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refers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things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which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not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clear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or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vague.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8" strike="noStrike">
                <a:solidFill>
                  <a:srgbClr val="595959"/>
                </a:solidFill>
                <a:latin typeface="Lato"/>
              </a:rPr>
              <a:t>real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world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many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times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we 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encounter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situation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when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we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can’t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determine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whether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state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true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or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false,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their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logic  provides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very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valuable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ﬂexibility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for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reasoning.</a:t>
            </a:r>
            <a:endParaRPr b="0" lang="en-IN" sz="1300" spc="-1" strike="noStrike">
              <a:latin typeface="Arial"/>
            </a:endParaRPr>
          </a:p>
          <a:p>
            <a:pPr marL="340920" indent="-327960">
              <a:lnSpc>
                <a:spcPct val="100000"/>
              </a:lnSpc>
              <a:spcBef>
                <a:spcPts val="230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this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41" strike="noStrike">
                <a:solidFill>
                  <a:srgbClr val="595959"/>
                </a:solidFill>
                <a:latin typeface="Lato"/>
              </a:rPr>
              <a:t>way,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we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can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consider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inaccuracies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uncertainties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any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situation.</a:t>
            </a:r>
            <a:endParaRPr b="0" lang="en-IN" sz="1300" spc="-1" strike="noStrike">
              <a:latin typeface="Arial"/>
            </a:endParaRPr>
          </a:p>
          <a:p>
            <a:pPr marL="34020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boolean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system,</a:t>
            </a:r>
            <a:r>
              <a:rPr b="0" lang="en-US" sz="13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truth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value,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1.0</a:t>
            </a:r>
            <a:r>
              <a:rPr b="0" lang="en-US" sz="13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represents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absolute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truth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value</a:t>
            </a:r>
            <a:r>
              <a:rPr b="0" lang="en-US" sz="13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0.0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represents</a:t>
            </a:r>
            <a:r>
              <a:rPr b="0" lang="en-US" sz="13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absolute  false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value.</a:t>
            </a:r>
            <a:endParaRPr b="0" lang="en-IN" sz="1300" spc="-1" strike="noStrike">
              <a:latin typeface="Arial"/>
            </a:endParaRPr>
          </a:p>
          <a:p>
            <a:pPr marL="34020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But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system,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there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no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logic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for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absolute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truth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absolute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false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value.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But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 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logic,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there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intermediate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value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present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which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partially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true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partially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false</a:t>
            </a:r>
            <a:endParaRPr b="0" lang="en-IN" sz="1300" spc="-1" strike="noStrike">
              <a:latin typeface="Arial"/>
            </a:endParaRPr>
          </a:p>
        </p:txBody>
      </p:sp>
      <p:grpSp>
        <p:nvGrpSpPr>
          <p:cNvPr id="216" name="Group 3"/>
          <p:cNvGrpSpPr/>
          <p:nvPr/>
        </p:nvGrpSpPr>
        <p:grpSpPr>
          <a:xfrm>
            <a:off x="783360" y="4150440"/>
            <a:ext cx="2755440" cy="942480"/>
            <a:chOff x="783360" y="4150440"/>
            <a:chExt cx="2755440" cy="942480"/>
          </a:xfrm>
        </p:grpSpPr>
        <p:sp>
          <p:nvSpPr>
            <p:cNvPr id="217" name="CustomShape 4"/>
            <p:cNvSpPr/>
            <p:nvPr/>
          </p:nvSpPr>
          <p:spPr>
            <a:xfrm>
              <a:off x="788040" y="4155120"/>
              <a:ext cx="2528280" cy="923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5"/>
            <p:cNvSpPr/>
            <p:nvPr/>
          </p:nvSpPr>
          <p:spPr>
            <a:xfrm>
              <a:off x="783360" y="4150440"/>
              <a:ext cx="2755440" cy="942480"/>
            </a:xfrm>
            <a:custGeom>
              <a:avLst/>
              <a:gdLst/>
              <a:ahLst/>
              <a:rect l="l" t="t" r="r" b="b"/>
              <a:pathLst>
                <a:path w="2755900" h="942975">
                  <a:moveTo>
                    <a:pt x="0" y="0"/>
                  </a:moveTo>
                  <a:lnTo>
                    <a:pt x="2755856" y="0"/>
                  </a:lnTo>
                  <a:lnTo>
                    <a:pt x="2755856" y="942973"/>
                  </a:lnTo>
                  <a:lnTo>
                    <a:pt x="0" y="94297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9" name="Group 6"/>
          <p:cNvGrpSpPr/>
          <p:nvPr/>
        </p:nvGrpSpPr>
        <p:grpSpPr>
          <a:xfrm>
            <a:off x="5000760" y="4150440"/>
            <a:ext cx="3548520" cy="942480"/>
            <a:chOff x="5000760" y="4150440"/>
            <a:chExt cx="3548520" cy="942480"/>
          </a:xfrm>
        </p:grpSpPr>
        <p:sp>
          <p:nvSpPr>
            <p:cNvPr id="220" name="CustomShape 7"/>
            <p:cNvSpPr/>
            <p:nvPr/>
          </p:nvSpPr>
          <p:spPr>
            <a:xfrm>
              <a:off x="5005440" y="4155120"/>
              <a:ext cx="3403440" cy="933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8"/>
            <p:cNvSpPr/>
            <p:nvPr/>
          </p:nvSpPr>
          <p:spPr>
            <a:xfrm>
              <a:off x="5000760" y="4150440"/>
              <a:ext cx="3548520" cy="942480"/>
            </a:xfrm>
            <a:custGeom>
              <a:avLst/>
              <a:gdLst/>
              <a:ahLst/>
              <a:rect l="l" t="t" r="r" b="b"/>
              <a:pathLst>
                <a:path w="3549015" h="942975">
                  <a:moveTo>
                    <a:pt x="0" y="0"/>
                  </a:moveTo>
                  <a:lnTo>
                    <a:pt x="3548942" y="0"/>
                  </a:lnTo>
                  <a:lnTo>
                    <a:pt x="3548942" y="942973"/>
                  </a:lnTo>
                  <a:lnTo>
                    <a:pt x="0" y="94297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440" y="885240"/>
            <a:ext cx="180828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-55" strike="noStrike" cap="small">
                <a:solidFill>
                  <a:srgbClr val="575f6d"/>
                </a:solidFill>
                <a:latin typeface="Century Schoolbook"/>
              </a:rPr>
              <a:t>A</a:t>
            </a:r>
            <a:r>
              <a:rPr b="0" lang="en-US" sz="2300" spc="-46" strike="noStrike" cap="small">
                <a:solidFill>
                  <a:srgbClr val="575f6d"/>
                </a:solidFill>
                <a:latin typeface="Century Schoolbook"/>
              </a:rPr>
              <a:t>r</a:t>
            </a:r>
            <a:r>
              <a:rPr b="0" lang="en-US" sz="2300" spc="32" strike="noStrike" cap="small">
                <a:solidFill>
                  <a:srgbClr val="575f6d"/>
                </a:solidFill>
                <a:latin typeface="Century Schoolbook"/>
              </a:rPr>
              <a:t>chi</a:t>
            </a:r>
            <a:r>
              <a:rPr b="0" lang="en-US" sz="2300" spc="9" strike="noStrike" cap="small">
                <a:solidFill>
                  <a:srgbClr val="575f6d"/>
                </a:solidFill>
                <a:latin typeface="Century Schoolbook"/>
              </a:rPr>
              <a:t>t</a:t>
            </a:r>
            <a:r>
              <a:rPr b="0" lang="en-US" sz="2300" spc="69" strike="noStrike" cap="small">
                <a:solidFill>
                  <a:srgbClr val="575f6d"/>
                </a:solidFill>
                <a:latin typeface="Century Schoolbook"/>
              </a:rPr>
              <a:t>eCtu</a:t>
            </a:r>
            <a:r>
              <a:rPr b="0" lang="en-US" sz="2300" spc="38" strike="noStrike" cap="small">
                <a:solidFill>
                  <a:srgbClr val="575f6d"/>
                </a:solidFill>
                <a:latin typeface="Century Schoolbook"/>
              </a:rPr>
              <a:t>r</a:t>
            </a:r>
            <a:r>
              <a:rPr b="0" lang="en-US" sz="2300" spc="117" strike="noStrike" cap="small">
                <a:solidFill>
                  <a:srgbClr val="575f6d"/>
                </a:solidFill>
                <a:latin typeface="Century Schoolbook"/>
              </a:rPr>
              <a:t>e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02440" y="2145240"/>
            <a:ext cx="7468560" cy="21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Its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Architecture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contains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four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parts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:</a:t>
            </a:r>
            <a:endParaRPr b="0" lang="en-IN" sz="1300" spc="-1" strike="noStrike">
              <a:latin typeface="Arial"/>
            </a:endParaRPr>
          </a:p>
          <a:p>
            <a:pPr marL="469440" indent="-327960">
              <a:lnSpc>
                <a:spcPct val="114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469440"/>
                <a:tab algn="l" pos="469800"/>
              </a:tabLst>
            </a:pP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RULE BASE: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It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contains the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set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rules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 the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IF-THEN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conditions provided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by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 experts to 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govern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decision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making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system,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on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basis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linguistic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information.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Recent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developments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 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theory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over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several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effective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methods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for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design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tuning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controllers.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Most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 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these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developments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reduce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number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rules.</a:t>
            </a:r>
            <a:endParaRPr b="0" lang="en-IN" sz="1300" spc="-1" strike="noStrike">
              <a:latin typeface="Arial"/>
            </a:endParaRPr>
          </a:p>
          <a:p>
            <a:pPr marL="46944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469440"/>
                <a:tab algn="l" pos="46980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FUZZIFICATION: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It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used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convert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inputs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i.e.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crisp numbers into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sets.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Crisp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inputs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 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basically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exact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inputs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measured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by</a:t>
            </a:r>
            <a:r>
              <a:rPr b="0" lang="en-US" sz="13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sensors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passed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into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control</a:t>
            </a:r>
            <a:r>
              <a:rPr b="0" lang="en-US" sz="13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system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for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processing,  such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temperature,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pressure,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rpm’s,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etc.</a:t>
            </a:r>
            <a:endParaRPr b="0" lang="en-IN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929520" y="1477800"/>
            <a:ext cx="740880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0200" indent="-32796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INFERENCE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ENGINE: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It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determines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matching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degree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current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input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with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respect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 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each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rule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decides which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rules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be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ﬁred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according to the input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ﬁeld.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Next,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ﬁred rules 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combined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form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control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actions.</a:t>
            </a:r>
            <a:endParaRPr b="0" lang="en-IN" sz="1300" spc="-1" strike="noStrike">
              <a:latin typeface="Arial"/>
            </a:endParaRPr>
          </a:p>
          <a:p>
            <a:pPr marL="34020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DEFUZZIFICATION: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24" strike="noStrike">
                <a:solidFill>
                  <a:srgbClr val="595959"/>
                </a:solidFill>
                <a:latin typeface="Lato"/>
              </a:rPr>
              <a:t>It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convert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fuzzy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sets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obtained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by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inference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engine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into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crisp 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value.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There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several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defuzziﬁcation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methods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available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and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best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suited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2" strike="noStrike">
                <a:solidFill>
                  <a:srgbClr val="595959"/>
                </a:solidFill>
                <a:latin typeface="Lato"/>
              </a:rPr>
              <a:t>one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used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with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a 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speciﬁc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expert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system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reduce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error.</a:t>
            </a:r>
            <a:endParaRPr b="0" lang="en-IN" sz="1300" spc="-1" strike="noStrike">
              <a:latin typeface="Arial"/>
            </a:endParaRPr>
          </a:p>
        </p:txBody>
      </p:sp>
      <p:grpSp>
        <p:nvGrpSpPr>
          <p:cNvPr id="225" name="Group 2"/>
          <p:cNvGrpSpPr/>
          <p:nvPr/>
        </p:nvGrpSpPr>
        <p:grpSpPr>
          <a:xfrm>
            <a:off x="2235240" y="3064680"/>
            <a:ext cx="4581000" cy="1965600"/>
            <a:chOff x="2235240" y="3064680"/>
            <a:chExt cx="4581000" cy="1965600"/>
          </a:xfrm>
        </p:grpSpPr>
        <p:sp>
          <p:nvSpPr>
            <p:cNvPr id="226" name="CustomShape 3"/>
            <p:cNvSpPr/>
            <p:nvPr/>
          </p:nvSpPr>
          <p:spPr>
            <a:xfrm>
              <a:off x="2352240" y="3318120"/>
              <a:ext cx="3789720" cy="1513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4"/>
            <p:cNvSpPr/>
            <p:nvPr/>
          </p:nvSpPr>
          <p:spPr>
            <a:xfrm>
              <a:off x="2235240" y="3064680"/>
              <a:ext cx="4581000" cy="1965600"/>
            </a:xfrm>
            <a:custGeom>
              <a:avLst/>
              <a:gdLst/>
              <a:ahLst/>
              <a:rect l="l" t="t" r="r" b="b"/>
              <a:pathLst>
                <a:path w="4581525" h="1965960">
                  <a:moveTo>
                    <a:pt x="0" y="0"/>
                  </a:moveTo>
                  <a:lnTo>
                    <a:pt x="4581510" y="0"/>
                  </a:lnTo>
                  <a:lnTo>
                    <a:pt x="4581510" y="1965546"/>
                  </a:lnTo>
                  <a:lnTo>
                    <a:pt x="0" y="196554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1a1a1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02440" y="885240"/>
            <a:ext cx="31226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43" strike="noStrike" cap="small">
                <a:solidFill>
                  <a:srgbClr val="575f6d"/>
                </a:solidFill>
                <a:latin typeface="Century Schoolbook"/>
              </a:rPr>
              <a:t>Membership</a:t>
            </a:r>
            <a:r>
              <a:rPr b="0" lang="en-US" sz="2300" spc="-140" strike="noStrike" cap="small">
                <a:solidFill>
                  <a:srgbClr val="575f6d"/>
                </a:solidFill>
                <a:latin typeface="Century Schoolbook"/>
              </a:rPr>
              <a:t> </a:t>
            </a:r>
            <a:r>
              <a:rPr b="0" lang="en-US" sz="2300" spc="9" strike="noStrike" cap="small">
                <a:solidFill>
                  <a:srgbClr val="575f6d"/>
                </a:solidFill>
                <a:latin typeface="Century Schoolbook"/>
              </a:rPr>
              <a:t>Function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931320" y="2115720"/>
            <a:ext cx="7297560" cy="172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40200" indent="-327960">
              <a:lnSpc>
                <a:spcPct val="114000"/>
              </a:lnSpc>
              <a:spcBef>
                <a:spcPts val="99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graph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that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deﬁnes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5" strike="noStrike">
                <a:solidFill>
                  <a:srgbClr val="595959"/>
                </a:solidFill>
                <a:latin typeface="Lato"/>
              </a:rPr>
              <a:t>how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each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point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input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space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mapped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membership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value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between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0  and</a:t>
            </a:r>
            <a:r>
              <a:rPr b="0" lang="en-US" sz="1300" spc="-9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1.</a:t>
            </a:r>
            <a:endParaRPr b="0" lang="en-IN" sz="1300" spc="-1" strike="noStrike">
              <a:latin typeface="Arial"/>
            </a:endParaRPr>
          </a:p>
          <a:p>
            <a:pPr marL="340200" indent="-327960">
              <a:lnSpc>
                <a:spcPct val="114000"/>
              </a:lnSpc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Input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space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is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often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referred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to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as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universe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discourse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or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universal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set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(u),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which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contain</a:t>
            </a:r>
            <a:r>
              <a:rPr b="0" lang="en-US" sz="13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8" strike="noStrike">
                <a:solidFill>
                  <a:srgbClr val="595959"/>
                </a:solidFill>
                <a:latin typeface="Lato"/>
              </a:rPr>
              <a:t>all 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the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possible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elements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concern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in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each</a:t>
            </a:r>
            <a:r>
              <a:rPr b="0" lang="en-US" sz="1300" spc="-80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particular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1" strike="noStrike">
                <a:solidFill>
                  <a:srgbClr val="595959"/>
                </a:solidFill>
                <a:latin typeface="Lato"/>
              </a:rPr>
              <a:t>application.</a:t>
            </a:r>
            <a:endParaRPr b="0" lang="en-IN" sz="1300" spc="-1" strike="noStrike">
              <a:latin typeface="Arial"/>
            </a:endParaRPr>
          </a:p>
          <a:p>
            <a:pPr marL="340920" indent="-327960">
              <a:lnSpc>
                <a:spcPct val="100000"/>
              </a:lnSpc>
              <a:spcBef>
                <a:spcPts val="230"/>
              </a:spcBef>
              <a:buClr>
                <a:srgbClr val="595959"/>
              </a:buClr>
              <a:buFont typeface="Arial"/>
              <a:buChar char="●"/>
              <a:tabLst>
                <a:tab algn="l" pos="340200"/>
                <a:tab algn="l" pos="340920"/>
              </a:tabLst>
            </a:pP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There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12" strike="noStrike">
                <a:solidFill>
                  <a:srgbClr val="595959"/>
                </a:solidFill>
                <a:latin typeface="Lato"/>
              </a:rPr>
              <a:t>are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largely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9" strike="noStrike">
                <a:solidFill>
                  <a:srgbClr val="595959"/>
                </a:solidFill>
                <a:latin typeface="Lato"/>
              </a:rPr>
              <a:t>three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7" strike="noStrike">
                <a:solidFill>
                  <a:srgbClr val="595959"/>
                </a:solidFill>
                <a:latin typeface="Lato"/>
              </a:rPr>
              <a:t>types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-21" strike="noStrike">
                <a:solidFill>
                  <a:srgbClr val="595959"/>
                </a:solidFill>
                <a:latin typeface="Lato"/>
              </a:rPr>
              <a:t>of</a:t>
            </a:r>
            <a:r>
              <a:rPr b="0" lang="en-US" sz="1300" spc="-86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300" spc="4" strike="noStrike">
                <a:solidFill>
                  <a:srgbClr val="595959"/>
                </a:solidFill>
                <a:latin typeface="Lato"/>
              </a:rPr>
              <a:t>fuzziﬁers:</a:t>
            </a:r>
            <a:endParaRPr b="0" lang="en-IN" sz="1300" spc="-1" strike="noStrike">
              <a:latin typeface="Arial"/>
            </a:endParaRPr>
          </a:p>
          <a:p>
            <a:pPr lvl="1" marL="798120" indent="-312840">
              <a:lnSpc>
                <a:spcPct val="100000"/>
              </a:lnSpc>
              <a:spcBef>
                <a:spcPts val="244"/>
              </a:spcBef>
              <a:buClr>
                <a:srgbClr val="595959"/>
              </a:buClr>
              <a:buFont typeface="Arial"/>
              <a:buChar char="○"/>
              <a:tabLst>
                <a:tab algn="l" pos="797400"/>
                <a:tab algn="l" pos="798120"/>
              </a:tabLst>
            </a:pPr>
            <a:r>
              <a:rPr b="0" lang="en-US" sz="1100" spc="-1" strike="noStrike">
                <a:solidFill>
                  <a:srgbClr val="595959"/>
                </a:solidFill>
                <a:latin typeface="Lato"/>
              </a:rPr>
              <a:t>Singleton</a:t>
            </a:r>
            <a:r>
              <a:rPr b="0" lang="en-US" sz="1100" spc="-14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100" spc="4" strike="noStrike">
                <a:solidFill>
                  <a:srgbClr val="595959"/>
                </a:solidFill>
                <a:latin typeface="Lato"/>
              </a:rPr>
              <a:t>fuzziﬁer</a:t>
            </a:r>
            <a:endParaRPr b="0" lang="en-IN" sz="1100" spc="-1" strike="noStrike">
              <a:latin typeface="Arial"/>
            </a:endParaRPr>
          </a:p>
          <a:p>
            <a:pPr lvl="1" marL="798120" indent="-312840">
              <a:lnSpc>
                <a:spcPct val="100000"/>
              </a:lnSpc>
              <a:spcBef>
                <a:spcPts val="196"/>
              </a:spcBef>
              <a:buClr>
                <a:srgbClr val="595959"/>
              </a:buClr>
              <a:buFont typeface="Arial"/>
              <a:buChar char="○"/>
              <a:tabLst>
                <a:tab algn="l" pos="797400"/>
                <a:tab algn="l" pos="798120"/>
              </a:tabLst>
            </a:pPr>
            <a:r>
              <a:rPr b="0" lang="en-US" sz="1100" spc="4" strike="noStrike">
                <a:solidFill>
                  <a:srgbClr val="595959"/>
                </a:solidFill>
                <a:latin typeface="Lato"/>
              </a:rPr>
              <a:t>Gaussian</a:t>
            </a:r>
            <a:r>
              <a:rPr b="0" lang="en-US" sz="1100" spc="-151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100" spc="4" strike="noStrike">
                <a:solidFill>
                  <a:srgbClr val="595959"/>
                </a:solidFill>
                <a:latin typeface="Lato"/>
              </a:rPr>
              <a:t>fuzziﬁer</a:t>
            </a:r>
            <a:endParaRPr b="0" lang="en-IN" sz="1100" spc="-1" strike="noStrike">
              <a:latin typeface="Arial"/>
            </a:endParaRPr>
          </a:p>
          <a:p>
            <a:pPr lvl="1" marL="798120" indent="-312840">
              <a:lnSpc>
                <a:spcPct val="100000"/>
              </a:lnSpc>
              <a:spcBef>
                <a:spcPts val="201"/>
              </a:spcBef>
              <a:buClr>
                <a:srgbClr val="595959"/>
              </a:buClr>
              <a:buFont typeface="Arial"/>
              <a:buChar char="○"/>
              <a:tabLst>
                <a:tab algn="l" pos="797400"/>
                <a:tab algn="l" pos="798120"/>
              </a:tabLst>
            </a:pPr>
            <a:r>
              <a:rPr b="0" lang="en-US" sz="1100" spc="-7" strike="noStrike">
                <a:solidFill>
                  <a:srgbClr val="595959"/>
                </a:solidFill>
                <a:latin typeface="Lato"/>
              </a:rPr>
              <a:t>Trapezoidal</a:t>
            </a:r>
            <a:r>
              <a:rPr b="0" lang="en-US" sz="1100" spc="-75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100" spc="12" strike="noStrike">
                <a:solidFill>
                  <a:srgbClr val="595959"/>
                </a:solidFill>
                <a:latin typeface="Lato"/>
              </a:rPr>
              <a:t>or</a:t>
            </a:r>
            <a:r>
              <a:rPr b="0" lang="en-US" sz="11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100" spc="12" strike="noStrike">
                <a:solidFill>
                  <a:srgbClr val="595959"/>
                </a:solidFill>
                <a:latin typeface="Lato"/>
              </a:rPr>
              <a:t>triangular</a:t>
            </a:r>
            <a:r>
              <a:rPr b="0" lang="en-US" sz="1100" spc="-72" strike="noStrike">
                <a:solidFill>
                  <a:srgbClr val="595959"/>
                </a:solidFill>
                <a:latin typeface="Lato"/>
              </a:rPr>
              <a:t> </a:t>
            </a:r>
            <a:r>
              <a:rPr b="0" lang="en-US" sz="1100" spc="4" strike="noStrike">
                <a:solidFill>
                  <a:srgbClr val="595959"/>
                </a:solidFill>
                <a:latin typeface="Lato"/>
              </a:rPr>
              <a:t>fuzziﬁer</a:t>
            </a:r>
            <a:endParaRPr b="0" lang="en-IN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762120" y="885240"/>
            <a:ext cx="213336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-15" strike="noStrike" cap="small">
                <a:solidFill>
                  <a:srgbClr val="575f6d"/>
                </a:solidFill>
                <a:latin typeface="Century Schoolbook"/>
              </a:rPr>
              <a:t>Fuzzy</a:t>
            </a:r>
            <a:r>
              <a:rPr b="0" lang="en-US" sz="2300" spc="-185" strike="noStrike" cap="small">
                <a:solidFill>
                  <a:srgbClr val="575f6d"/>
                </a:solidFill>
                <a:latin typeface="Century Schoolbook"/>
              </a:rPr>
              <a:t> </a:t>
            </a:r>
            <a:r>
              <a:rPr b="0" lang="en-US" sz="2300" spc="24" strike="noStrike" cap="small">
                <a:solidFill>
                  <a:srgbClr val="575f6d"/>
                </a:solidFill>
                <a:latin typeface="Century Schoolbook"/>
              </a:rPr>
              <a:t>Control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57200" y="1733400"/>
            <a:ext cx="7467120" cy="2934720"/>
          </a:xfrm>
          <a:prstGeom prst="rect">
            <a:avLst/>
          </a:prstGeom>
          <a:noFill/>
          <a:ln>
            <a:noFill/>
          </a:ln>
        </p:spPr>
        <p:txBody>
          <a:bodyPr lIns="0" rIns="0" tIns="41760" bIns="0">
            <a:noAutofit/>
          </a:bodyPr>
          <a:p>
            <a:pPr marL="349200" indent="-327960">
              <a:lnSpc>
                <a:spcPct val="100000"/>
              </a:lnSpc>
              <a:spcBef>
                <a:spcPts val="329"/>
              </a:spcBef>
              <a:buClr>
                <a:srgbClr val="fe8637"/>
              </a:buClr>
              <a:buSzPct val="70000"/>
              <a:buFont typeface="Arial"/>
              <a:buChar char="●"/>
              <a:tabLst>
                <a:tab algn="l" pos="348480"/>
                <a:tab algn="l" pos="349200"/>
              </a:tabLst>
            </a:pPr>
            <a:r>
              <a:rPr b="0" lang="en-US" sz="1600" spc="24" strike="noStrike">
                <a:solidFill>
                  <a:srgbClr val="000000"/>
                </a:solidFill>
                <a:latin typeface="Century Schoolbook"/>
              </a:rPr>
              <a:t>It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is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a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technique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to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embody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human-like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thinking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into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a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control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system.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349200" indent="-327960">
              <a:lnSpc>
                <a:spcPct val="100000"/>
              </a:lnSpc>
              <a:spcBef>
                <a:spcPts val="235"/>
              </a:spcBef>
              <a:buClr>
                <a:srgbClr val="fe8637"/>
              </a:buClr>
              <a:buSzPct val="70000"/>
              <a:buFont typeface="Arial"/>
              <a:buChar char="●"/>
              <a:tabLst>
                <a:tab algn="l" pos="348480"/>
                <a:tab algn="l" pos="349200"/>
              </a:tabLst>
            </a:pPr>
            <a:r>
              <a:rPr b="0" lang="en-US" sz="1600" spc="24" strike="noStrike">
                <a:solidFill>
                  <a:srgbClr val="000000"/>
                </a:solidFill>
                <a:latin typeface="Century Schoolbook"/>
              </a:rPr>
              <a:t>It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may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not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be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designed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to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entury Schoolbook"/>
              </a:rPr>
              <a:t>give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accurate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reasoning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but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12" strike="noStrike">
                <a:solidFill>
                  <a:srgbClr val="000000"/>
                </a:solidFill>
                <a:latin typeface="Century Schoolbook"/>
              </a:rPr>
              <a:t>it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is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designed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to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2" strike="noStrike">
                <a:solidFill>
                  <a:srgbClr val="000000"/>
                </a:solidFill>
                <a:latin typeface="Century Schoolbook"/>
              </a:rPr>
              <a:t>give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acceptable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reasoning.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348480" indent="-327960">
              <a:lnSpc>
                <a:spcPct val="114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Arial"/>
              <a:buChar char="●"/>
              <a:tabLst>
                <a:tab algn="l" pos="348480"/>
                <a:tab algn="l" pos="349200"/>
              </a:tabLst>
            </a:pPr>
            <a:r>
              <a:rPr b="0" lang="en-US" sz="1600" spc="24" strike="noStrike">
                <a:solidFill>
                  <a:srgbClr val="000000"/>
                </a:solidFill>
                <a:latin typeface="Century Schoolbook"/>
              </a:rPr>
              <a:t>It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can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emulate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human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deductive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thinking,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that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is,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process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people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use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to</a:t>
            </a:r>
            <a:r>
              <a:rPr b="0" lang="en-US" sz="1600" spc="-80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infer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conclusions</a:t>
            </a:r>
            <a:r>
              <a:rPr b="0" lang="en-US" sz="1600" spc="-75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from  what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they</a:t>
            </a:r>
            <a:r>
              <a:rPr b="0" lang="en-US" sz="1600" spc="-177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21" strike="noStrike">
                <a:solidFill>
                  <a:srgbClr val="000000"/>
                </a:solidFill>
                <a:latin typeface="Century Schoolbook"/>
              </a:rPr>
              <a:t>know.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349200" indent="-327960">
              <a:lnSpc>
                <a:spcPct val="100000"/>
              </a:lnSpc>
              <a:spcBef>
                <a:spcPts val="235"/>
              </a:spcBef>
              <a:buClr>
                <a:srgbClr val="fe8637"/>
              </a:buClr>
              <a:buSzPct val="70000"/>
              <a:buFont typeface="Arial"/>
              <a:buChar char="●"/>
              <a:tabLst>
                <a:tab algn="l" pos="348480"/>
                <a:tab algn="l" pos="349200"/>
              </a:tabLst>
            </a:pPr>
            <a:r>
              <a:rPr b="0" lang="en-US" sz="1600" spc="-12" strike="noStrike">
                <a:solidFill>
                  <a:srgbClr val="000000"/>
                </a:solidFill>
                <a:latin typeface="Century Schoolbook"/>
              </a:rPr>
              <a:t>Any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uncertainties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can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be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4" strike="noStrike">
                <a:solidFill>
                  <a:srgbClr val="000000"/>
                </a:solidFill>
                <a:latin typeface="Century Schoolbook"/>
              </a:rPr>
              <a:t>easily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9" strike="noStrike">
                <a:solidFill>
                  <a:srgbClr val="000000"/>
                </a:solidFill>
                <a:latin typeface="Century Schoolbook"/>
              </a:rPr>
              <a:t>dealt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with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help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21" strike="noStrike">
                <a:solidFill>
                  <a:srgbClr val="000000"/>
                </a:solidFill>
                <a:latin typeface="Century Schoolbook"/>
              </a:rPr>
              <a:t>of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fuzzy</a:t>
            </a:r>
            <a:r>
              <a:rPr b="0" lang="en-US" sz="1600" spc="-86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7" strike="noStrike">
                <a:solidFill>
                  <a:srgbClr val="000000"/>
                </a:solidFill>
                <a:latin typeface="Century Schoolbook"/>
              </a:rPr>
              <a:t>logic.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802440" y="885240"/>
            <a:ext cx="10796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-145" strike="noStrike" cap="small">
                <a:solidFill>
                  <a:srgbClr val="575f6d"/>
                </a:solidFill>
                <a:latin typeface="Century Schoolbook"/>
              </a:rPr>
              <a:t>R</a:t>
            </a:r>
            <a:r>
              <a:rPr b="0" lang="en-US" sz="2300" spc="38" strike="noStrike" cap="small">
                <a:solidFill>
                  <a:srgbClr val="575f6d"/>
                </a:solidFill>
                <a:latin typeface="Century Schoolbook"/>
              </a:rPr>
              <a:t>esu</a:t>
            </a:r>
            <a:r>
              <a:rPr b="0" lang="en-US" sz="2300" spc="-1" strike="noStrike" cap="small">
                <a:solidFill>
                  <a:srgbClr val="575f6d"/>
                </a:solidFill>
                <a:latin typeface="Century Schoolbook"/>
              </a:rPr>
              <a:t>lts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228760" y="1654560"/>
            <a:ext cx="4689720" cy="3347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02440" y="885240"/>
            <a:ext cx="1079640" cy="876600"/>
          </a:xfrm>
          <a:prstGeom prst="rect">
            <a:avLst/>
          </a:prstGeom>
          <a:noFill/>
          <a:ln>
            <a:noFill/>
          </a:ln>
        </p:spPr>
        <p:txBody>
          <a:bodyPr lIns="0" rIns="0" tIns="17640" bIns="0" anchor="b">
            <a:noAutofit/>
          </a:bodyPr>
          <a:p>
            <a:pPr marL="12600">
              <a:lnSpc>
                <a:spcPct val="100000"/>
              </a:lnSpc>
              <a:spcBef>
                <a:spcPts val="139"/>
              </a:spcBef>
            </a:pPr>
            <a:r>
              <a:rPr b="0" lang="en-US" sz="2300" spc="-145" strike="noStrike" cap="small">
                <a:solidFill>
                  <a:srgbClr val="575f6d"/>
                </a:solidFill>
                <a:latin typeface="Century Schoolbook"/>
              </a:rPr>
              <a:t>R</a:t>
            </a:r>
            <a:r>
              <a:rPr b="0" lang="en-US" sz="2300" spc="38" strike="noStrike" cap="small">
                <a:solidFill>
                  <a:srgbClr val="575f6d"/>
                </a:solidFill>
                <a:latin typeface="Century Schoolbook"/>
              </a:rPr>
              <a:t>esu</a:t>
            </a:r>
            <a:r>
              <a:rPr b="0" lang="en-US" sz="2300" spc="-1" strike="noStrike" cap="small">
                <a:solidFill>
                  <a:srgbClr val="575f6d"/>
                </a:solidFill>
                <a:latin typeface="Century Schoolbook"/>
              </a:rPr>
              <a:t>lts</a:t>
            </a:r>
            <a:endParaRPr b="0" lang="en-US" sz="23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88880" y="2017080"/>
            <a:ext cx="3733560" cy="2514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3"/>
          <p:cNvSpPr/>
          <p:nvPr/>
        </p:nvSpPr>
        <p:spPr>
          <a:xfrm>
            <a:off x="4898520" y="2017080"/>
            <a:ext cx="3733560" cy="2514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122</TotalTime>
  <Application>LibreOffice/6.4.7.2$Linux_X86_64 LibreOffice_project/40$Build-2</Application>
  <Words>624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2022-05-05T09:53:17Z</dcterms:created>
  <dc:creator/>
  <dc:description/>
  <dc:language>en-IN</dc:language>
  <cp:lastModifiedBy/>
  <dcterms:modified xsi:type="dcterms:W3CDTF">2022-05-05T22:34:56Z</dcterms:modified>
  <cp:revision>15</cp:revision>
  <dc:subject/>
  <dc:title>Air Conditioner Controller using Fuzzy logic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or">
    <vt:lpwstr>Google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2022-05-05T00:00:00Z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