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257" r:id="rId4"/>
    <p:sldId id="277" r:id="rId5"/>
    <p:sldId id="264" r:id="rId6"/>
    <p:sldId id="266" r:id="rId7"/>
    <p:sldId id="270" r:id="rId8"/>
    <p:sldId id="267" r:id="rId9"/>
    <p:sldId id="268" r:id="rId10"/>
    <p:sldId id="269" r:id="rId11"/>
    <p:sldId id="271" r:id="rId12"/>
    <p:sldId id="273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1E2761"/>
    <a:srgbClr val="0066CC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3" autoAdjust="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6:21.9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167 280,'1'0,"1"0,0 1,-1-1,1 1,0-1,-1 1,1 0,-1 0,1-1,-1 1,1 0,-1 1,0-1,1 0,-1 0,0 0,0 1,1 1,21 32,-12-16,285 372,-294-389,153 203,-153-203,-1-1,0 1,0-1,1 1,-1-1,1 0,-1 1,1-1,0 0,-1 0,1 0,0 0,0-1,0 1,-1 0,1-1,0 1,4-1,-5 0,0 0,0-1,1 1,-1-1,0 1,0-1,0 0,0 1,0-1,0 0,0 0,0 0,-1 1,1-1,0 0,0 0,-1-1,1 1,0 0,-1 0,0 0,1-1,3-10,-1 0,0 0,-1 0,1-21,-1 6,4-90,-6 104,-1 1,0-1,0 1,-2-1,1 1,-9-23,7 29,1 1,-1-1,0 1,0 0,0 0,-1 1,0-1,0 1,0 0,0 0,-1 1,1-1,-1 1,0 0,0 1,0 0,0 0,-1 0,1 0,-10 0,-3-1,1 2,-1 0,1 0,-1 2,0 0,-18 5,29-5,0 0,0 1,1 0,-1 1,1 0,-1 0,1 0,0 1,0 0,1 0,-1 1,1 0,0 0,0 0,0 1,1 0,0 0,0 0,1 1,-1-1,2 1,-1 0,1 1,0-1,0 1,1-1,0 1,0 0,1-1,0 1,0 0,1 0,0 0,2 14,-1-13,0 0,1-1,0 1,0-1,1 0,0 1,0-1,1-1,0 1,1 0,0-1,0 0,0 0,1-1,0 1,0-1,1-1,0 1,14 8,-7-6,0 0,1-1,0-1,0 0,1-1,0 0,0-2,0 0,0-1,17 1,-24-3,0-1,0 0,1 0,-1 0,0-1,0-1,-1 0,1 0,0 0,11-8,-5 2,-1 0,0-1,-1-1,0 0,14-16,-5 0,0-1,-1 0,-2-2,29-61,-35 64,-1-1,-1-1,-2 0,-1 0,7-47,-14 69,0-1,-1 1,1-1,-1 0,-1 0,0 1,0-1,0 1,-1-1,0 1,-1 0,0-1,0 1,0 0,-1 1,0-1,0 1,-1-1,1 1,-1 1,-1-1,1 1,-1 0,0 0,0 0,-1 1,-6-4,-2 2,1 0,-1 1,0 1,-1 0,1 1,-1 0,-30 0,-112 10,132-4,0 1,-1 1,2 1,-1 1,1 2,0 0,1 2,0 0,0 2,-28 20,37-21,0 0,0 1,1 1,1 0,0 1,1 0,1 1,0 0,1 1,1 0,1 1,0 0,1 0,-7 33,5 1,3 2,2-1,3 0,2 1,8 55,-8-100,0 1,1 0,0-1,0 1,1-1,1 0,-1 0,1 0,1-1,0 1,0-1,1 0,0 0,0-1,0 0,1 0,9 7,-5-7,0 0,1 0,0-1,0-1,0 0,1 0,0-1,0-1,0 0,0-1,26 1,6-1,-1-1,61-8,-89 5,1-1,-1-1,0-1,0 0,0-1,0 0,-1-2,0 0,19-14,-21 13,5-3,-1 0,0-1,-2 0,1-2,-2 0,0 0,0-2,11-19,-7 5,-3 0,0-2,-2 1,-2-2,-1 0,-1 0,-2 0,-1-1,-2 0,-1-48,-2 19,-8-243,7 300,-1-1,0 1,0 0,-1 0,0 0,0 0,-1 1,1-1,-1 0,-1 1,1 0,-1 0,-1 0,1 0,-1 1,0-1,0 1,0 0,-1 1,1 0,-1-1,0 2,-1-1,1 1,-1 0,1 0,-1 1,0-1,0 2,0-1,-9 0,-44-4,1 3,-1 3,-96 11,123-7,0 0,0 2,0 2,-39 14,54-15,1 1,0 1,1 0,0 1,1 1,-1 0,2 1,0 0,-14 17,10-8,2 1,0 1,1 1,1 0,1 0,1 1,-10 35,16-43,1 2,1-1,0 0,2 1,0 0,1-1,0 1,2 0,0 0,2-1,7 32,-2-30,2 0,0-1,1 0,1-1,1-1,1 0,0 0,23 20,-9-8,-14-12,2-1,0-1,1-1,0 0,1-1,0-1,1-1,1 0,0-2,0 0,1-1,22 5,-1-2,123 26,-148-35,-1 0,0-2,1 1,-1-2,1 0,-1-1,0-1,17-5,-27 6,1-1,0 0,-1-1,0 1,1-1,-2-1,1 1,0-1,-1 0,0 0,0-1,0 1,6-11,2-7,0-1,14-34,-9 17,17-34,78-157,-107 221,0 0,-1-1,-1 1,0-1,0 0,-1-1,-1 1,2-21,-4 27,0 0,0 0,-1-1,0 1,0 0,0 0,-1 0,0 0,0 0,-1 0,0 1,0-1,0 1,0-1,-1 1,0 0,0 1,-1-1,-5-5,-11-5,0 1,-1 0,0 1,-1 2,0 0,-1 2,0 0,-1 2,0 1,-37-5,9 4,0 3,-1 2,1 3,-59 7,91-5,0 0,1 1,-1 1,1 1,0 1,0 1,-25 14,35-17,1 1,1 0,-1 1,1 0,0 0,1 0,-1 1,2 0,-1 1,1 0,0 0,1 0,0 0,1 1,0 0,-5 15,2 5,1-8,0 1,-19 43,12-37,1 0,2 2,0-1,2 1,-7 63,11-43,2-1,2 1,8 52,-7-97,0 0,0 0,0 0,1 0,0 0,1 0,-1-1,1 1,0-1,0 1,0-1,1 0,0-1,0 1,6 5,-2-4,0 0,1 0,0-1,0 0,0 0,1-1,0 0,13 3,14 1,0-2,0-1,70-1,-105-4,33 0,79 2,183-20,-272 14,0-1,0-1,0-2,-1 0,0-2,-1-1,28-16,-13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8:10.4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3,'184'-3,"204"7,-278 9,-100-11,0 0,-1 0,1 1,0 0,-1 1,0 0,0 0,13 9,-22-13,1 0,-1 1,1-1,-1 0,0 1,1-1,-1 0,1 1,-1-1,0 1,1-1,-1 0,0 1,1-1,-1 1,0-1,0 1,1-1,-1 1,0-1,0 1,0-1,0 1,0 0,0-1,0 1,0-1,0 1,0-1,0 1,0-1,0 1,0-1,-1 1,1-1,0 1,-1 0,-21 12,-37 0,-44-3,-192-9,-15 1,289 0,0 0,0 2,-1 1,-27 10,44-13,0-1,-1 1,1 0,0 1,0 0,0-1,0 1,1 1,-1-1,1 1,0 0,0 0,0 0,1 0,-1 1,1-1,0 1,0 0,1 0,-4 9,6-10,-1-1,1 0,0 0,1 0,-1 0,0 1,1-1,0 0,0 0,0 0,0 0,0 0,1-1,-1 1,1 0,0 0,-1-1,1 1,4 2,5 6,0 0,24 16,-15-12,-5-4,1-1,0-1,0 0,1 0,1-2,-1 0,1-2,0 0,1 0,-1-2,22 2,28-1,120-9,-64 0,6 6,110-4,-231 2,0 0,1-1,-2-1,1 1,0-1,0-1,-1 1,0-2,0 1,12-9,-16 10,-1 1,0-1,0 0,0 0,0 0,0 0,0-1,-1 1,1-1,-1 0,0 0,-1 1,1-1,0-1,-1 1,0 0,0 0,0 0,-1-1,1 1,-1 0,0-1,0 1,-2-7,1 9,0-1,0 0,0 1,0-1,-1 1,1-1,-1 1,0 0,0-1,1 1,-2 0,1 0,0 1,0-1,0 0,-1 1,1-1,-1 1,0 0,1 0,-1 0,0 0,1 0,-1 0,0 1,0-1,0 1,0 0,0 0,-4 1,-10-1,1 1,0 1,0 0,-18 6,-5 5,1 1,1 2,0 2,1 1,-59 42,65-41,-3-2,0-1,-1-2,-1-2,0-1,-44 9,37-11,2 2,-1 2,-55 28,-51 18,147-60,-1 0,0 0,0 1,0-1,0 0,0 1,0-1,1 1,-1-1,0 1,0-1,1 1,-1-1,0 1,1 0,-1-1,1 1,-1 0,0 0,1-1,0 1,-1 0,1 0,-1 0,1 0,0 0,0-1,0 1,-1 0,1 0,0 0,0 2,2-2,-1 1,1-1,-1 0,1 0,-1 0,1 0,0 0,-1 0,1 0,0-1,0 1,0 0,0-1,2 1,72 8,415-7,-231-5,-210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6T15:38:16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1 899,'798'0,"-785"0,1-1,-1 0,0 0,1-1,-1-1,0 0,0-1,24-11,-29 11,0-1,0 0,-1-1,0 0,0 0,-1 0,1-1,-1 0,-1 0,1 0,-1-1,-1 0,1 0,3-10,-1-1,0-1,-2 1,0-2,-1 1,-2 0,2-30,-10-129,0 78,5 76,1 0,1-1,1 1,1 0,10-39,8-20,-14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4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79DD-22B3-49D7-AAC4-5883D286D3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098783"/>
            <a:ext cx="12046857" cy="5044440"/>
          </a:xfrm>
          <a:noFill/>
        </p:spPr>
        <p:txBody>
          <a:bodyPr/>
          <a:lstStyle>
            <a:lvl1pPr>
              <a:defRPr sz="2400">
                <a:latin typeface="Raleway Light" pitchFamily="2" charset="0"/>
              </a:defRPr>
            </a:lvl1pPr>
            <a:lvl2pPr>
              <a:defRPr sz="2100">
                <a:latin typeface="Raleway Light" pitchFamily="2" charset="0"/>
              </a:defRPr>
            </a:lvl2pPr>
            <a:lvl3pPr>
              <a:defRPr sz="1800">
                <a:latin typeface="Raleway Light" pitchFamily="2" charset="0"/>
              </a:defRPr>
            </a:lvl3pPr>
            <a:lvl4pPr>
              <a:defRPr sz="1600">
                <a:latin typeface="Raleway Light" pitchFamily="2" charset="0"/>
              </a:defRPr>
            </a:lvl4pPr>
            <a:lvl5pPr>
              <a:defRPr sz="1600">
                <a:latin typeface="Raleway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leway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aleway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pixel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of an image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98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098782"/>
            <a:ext cx="10834681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/>
              <a:t>As I mentioned above, an image is represented as a grid of pixels. Imagine our grid as a piece of graph paper.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/>
              <a:t>Using</a:t>
            </a:r>
            <a:r>
              <a:rPr lang="en-US" sz="1800" dirty="0"/>
              <a:t> </a:t>
            </a:r>
            <a:r>
              <a:rPr lang="en-US" sz="1800" b="0" i="0" u="none" strike="noStrike" baseline="0" dirty="0"/>
              <a:t>this graph paper, the point </a:t>
            </a:r>
            <a:r>
              <a:rPr lang="en-US" sz="1800" b="1" i="0" u="none" strike="noStrike" baseline="0" dirty="0">
                <a:solidFill>
                  <a:srgbClr val="7A2048"/>
                </a:solidFill>
              </a:rPr>
              <a:t>(0, 0) </a:t>
            </a:r>
            <a:r>
              <a:rPr lang="en-US" sz="1800" b="0" i="0" u="none" strike="noStrike" baseline="0" dirty="0"/>
              <a:t>corresponds to the upper left corner of the image. As we move down and to the right, both the x and y values increase.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9E5D-788C-437B-98FB-D38F27C3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18" y="3269271"/>
            <a:ext cx="3149450" cy="311795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327A2-49AC-4DF9-A0E2-14E3C355B3FA}"/>
              </a:ext>
            </a:extLst>
          </p:cNvPr>
          <p:cNvGrpSpPr/>
          <p:nvPr/>
        </p:nvGrpSpPr>
        <p:grpSpPr>
          <a:xfrm>
            <a:off x="4378619" y="3015343"/>
            <a:ext cx="3717350" cy="3559628"/>
            <a:chOff x="7235445" y="2416701"/>
            <a:chExt cx="4274384" cy="409302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A3119E-3FF2-442A-AA01-C7FEB39E0F1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45" y="2610347"/>
              <a:ext cx="42743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E3548-0BB9-4F2D-9F2F-A152165106FF}"/>
                </a:ext>
              </a:extLst>
            </p:cNvPr>
            <p:cNvCxnSpPr>
              <a:cxnSpLocks/>
            </p:cNvCxnSpPr>
            <p:nvPr/>
          </p:nvCxnSpPr>
          <p:spPr>
            <a:xfrm>
              <a:off x="7445830" y="2416701"/>
              <a:ext cx="0" cy="4093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CC919EB2-1215-4172-B7EF-E1CAC9E9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25140"/>
              </p:ext>
            </p:extLst>
          </p:nvPr>
        </p:nvGraphicFramePr>
        <p:xfrm>
          <a:off x="4802183" y="3379770"/>
          <a:ext cx="3149448" cy="305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681">
                  <a:extLst>
                    <a:ext uri="{9D8B030D-6E8A-4147-A177-3AD203B41FA5}">
                      <a16:colId xmlns:a16="http://schemas.microsoft.com/office/drawing/2014/main" val="2550825031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710551449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2999963342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2184554895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3784920454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3315034840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957890946"/>
                    </a:ext>
                  </a:extLst>
                </a:gridCol>
                <a:gridCol w="393681">
                  <a:extLst>
                    <a:ext uri="{9D8B030D-6E8A-4147-A177-3AD203B41FA5}">
                      <a16:colId xmlns:a16="http://schemas.microsoft.com/office/drawing/2014/main" val="855745182"/>
                    </a:ext>
                  </a:extLst>
                </a:gridCol>
              </a:tblGrid>
              <a:tr h="382214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68333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89316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43557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96315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78579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44855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97864"/>
                  </a:ext>
                </a:extLst>
              </a:tr>
              <a:tr h="382214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9524" marR="79524" marT="39762" marB="39762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203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BE4DF87-BD23-4398-AB35-85310FDF8F5C}"/>
              </a:ext>
            </a:extLst>
          </p:cNvPr>
          <p:cNvSpPr txBox="1"/>
          <p:nvPr/>
        </p:nvSpPr>
        <p:spPr>
          <a:xfrm>
            <a:off x="8211979" y="3015342"/>
            <a:ext cx="41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X</a:t>
            </a:r>
            <a:endParaRPr lang="en-IN" sz="2400" b="1" dirty="0">
              <a:latin typeface="Raleway Ligh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3E190-CF43-4FA6-8766-80345D81CDB4}"/>
              </a:ext>
            </a:extLst>
          </p:cNvPr>
          <p:cNvSpPr txBox="1"/>
          <p:nvPr/>
        </p:nvSpPr>
        <p:spPr>
          <a:xfrm>
            <a:off x="4552324" y="6344589"/>
            <a:ext cx="30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y</a:t>
            </a:r>
            <a:endParaRPr lang="en-IN" sz="2400" b="1" dirty="0">
              <a:latin typeface="Raleway Light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4243D6-EE04-4159-9D05-68100C4D9834}"/>
                  </a:ext>
                </a:extLst>
              </p14:cNvPr>
              <p14:cNvContentPartPr/>
              <p14:nvPr/>
            </p14:nvContentPartPr>
            <p14:xfrm>
              <a:off x="4759320" y="3290220"/>
              <a:ext cx="412920" cy="428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4243D6-EE04-4159-9D05-68100C4D98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320" y="3182580"/>
                <a:ext cx="520560" cy="64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DE42A8-17A4-4EE9-B3D9-F0D0DF5906CC}"/>
              </a:ext>
            </a:extLst>
          </p:cNvPr>
          <p:cNvCxnSpPr/>
          <p:nvPr/>
        </p:nvCxnSpPr>
        <p:spPr>
          <a:xfrm>
            <a:off x="4378619" y="2476500"/>
            <a:ext cx="587161" cy="10279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CDC2A3-4750-41BB-8ED6-6BEE49C804DE}"/>
              </a:ext>
            </a:extLst>
          </p:cNvPr>
          <p:cNvCxnSpPr>
            <a:cxnSpLocks/>
          </p:cNvCxnSpPr>
          <p:nvPr/>
        </p:nvCxnSpPr>
        <p:spPr>
          <a:xfrm flipH="1">
            <a:off x="7752473" y="5268725"/>
            <a:ext cx="898755" cy="95408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02A484-EF6A-4584-B879-71A2BAB6A40F}"/>
              </a:ext>
            </a:extLst>
          </p:cNvPr>
          <p:cNvSpPr txBox="1"/>
          <p:nvPr/>
        </p:nvSpPr>
        <p:spPr>
          <a:xfrm>
            <a:off x="8630342" y="49711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(7,7)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F61251-002F-40BD-BEA0-8C387E03B085}"/>
                  </a:ext>
                </a:extLst>
              </p14:cNvPr>
              <p14:cNvContentPartPr/>
              <p14:nvPr/>
            </p14:nvContentPartPr>
            <p14:xfrm>
              <a:off x="7518360" y="6113700"/>
              <a:ext cx="442800" cy="24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F61251-002F-40BD-BEA0-8C387E03B0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4360" y="6005700"/>
                <a:ext cx="550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CD923D-F778-42F1-9867-4A0AB0CBC101}"/>
                  </a:ext>
                </a:extLst>
              </p14:cNvPr>
              <p14:cNvContentPartPr/>
              <p14:nvPr/>
            </p14:nvContentPartPr>
            <p14:xfrm>
              <a:off x="7562280" y="6115140"/>
              <a:ext cx="398880" cy="32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CD923D-F778-42F1-9867-4A0AB0CBC1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8640" y="6007140"/>
                <a:ext cx="5065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098782"/>
            <a:ext cx="10834681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/>
              <a:t>As I mentioned above, an image is represented as a grid of pixels. Imagine our grid as a piece of graph paper.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u="none" strike="noStrike" baseline="0" dirty="0"/>
              <a:t>Using</a:t>
            </a:r>
            <a:r>
              <a:rPr lang="en-US" sz="1800" dirty="0"/>
              <a:t> </a:t>
            </a:r>
            <a:r>
              <a:rPr lang="en-US" sz="1800" b="0" i="0" u="none" strike="noStrike" baseline="0" dirty="0"/>
              <a:t>this graph paper, the point </a:t>
            </a:r>
            <a:r>
              <a:rPr lang="en-US" sz="1800" b="1" i="0" u="none" strike="noStrike" baseline="0" dirty="0">
                <a:solidFill>
                  <a:srgbClr val="7A2048"/>
                </a:solidFill>
              </a:rPr>
              <a:t>(0, 0) </a:t>
            </a:r>
            <a:r>
              <a:rPr lang="en-US" sz="1800" b="0" i="0" u="none" strike="noStrike" baseline="0" dirty="0"/>
              <a:t>corresponds to the upper left corner of the image. As we move down and to the right, both the x and y values increase.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D9E5D-788C-437B-98FB-D38F27C3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18" y="3269271"/>
            <a:ext cx="3149450" cy="311795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327A2-49AC-4DF9-A0E2-14E3C355B3FA}"/>
              </a:ext>
            </a:extLst>
          </p:cNvPr>
          <p:cNvGrpSpPr/>
          <p:nvPr/>
        </p:nvGrpSpPr>
        <p:grpSpPr>
          <a:xfrm>
            <a:off x="4378619" y="3015343"/>
            <a:ext cx="3717350" cy="3559628"/>
            <a:chOff x="7235445" y="2416701"/>
            <a:chExt cx="4274384" cy="409302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A3119E-3FF2-442A-AA01-C7FEB39E0F1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445" y="2610347"/>
              <a:ext cx="427438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E4E3548-0BB9-4F2D-9F2F-A152165106FF}"/>
                </a:ext>
              </a:extLst>
            </p:cNvPr>
            <p:cNvCxnSpPr>
              <a:cxnSpLocks/>
            </p:cNvCxnSpPr>
            <p:nvPr/>
          </p:nvCxnSpPr>
          <p:spPr>
            <a:xfrm>
              <a:off x="7445830" y="2416701"/>
              <a:ext cx="0" cy="409302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E4DF87-BD23-4398-AB35-85310FDF8F5C}"/>
              </a:ext>
            </a:extLst>
          </p:cNvPr>
          <p:cNvSpPr txBox="1"/>
          <p:nvPr/>
        </p:nvSpPr>
        <p:spPr>
          <a:xfrm>
            <a:off x="8211979" y="3015342"/>
            <a:ext cx="41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X</a:t>
            </a:r>
            <a:endParaRPr lang="en-IN" sz="2400" b="1" dirty="0">
              <a:latin typeface="Raleway Light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3E190-CF43-4FA6-8766-80345D81CDB4}"/>
              </a:ext>
            </a:extLst>
          </p:cNvPr>
          <p:cNvSpPr txBox="1"/>
          <p:nvPr/>
        </p:nvSpPr>
        <p:spPr>
          <a:xfrm>
            <a:off x="4552324" y="6344589"/>
            <a:ext cx="30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aleway Light" pitchFamily="2" charset="0"/>
              </a:rPr>
              <a:t>y</a:t>
            </a:r>
            <a:endParaRPr lang="en-IN" sz="2400" b="1" dirty="0">
              <a:latin typeface="Ralew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886" y="737281"/>
            <a:ext cx="7559221" cy="2852737"/>
          </a:xfrm>
        </p:spPr>
        <p:txBody>
          <a:bodyPr>
            <a:normAutofit/>
          </a:bodyPr>
          <a:lstStyle/>
          <a:p>
            <a:r>
              <a:rPr lang="en-US" sz="4800" dirty="0"/>
              <a:t>next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885" y="3617006"/>
            <a:ext cx="75592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convert color in </a:t>
            </a:r>
            <a:r>
              <a:rPr lang="en-US" b="1" dirty="0">
                <a:solidFill>
                  <a:srgbClr val="7A2048"/>
                </a:solidFill>
              </a:rPr>
              <a:t>OpenCV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5867398" y="2982686"/>
            <a:ext cx="420915" cy="471715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pixel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Every image consists of a set of </a:t>
            </a:r>
            <a:r>
              <a:rPr lang="en-US" sz="2200" b="1" i="0" u="none" strike="noStrike" baseline="0" dirty="0">
                <a:solidFill>
                  <a:srgbClr val="7A2048"/>
                </a:solidFill>
              </a:rPr>
              <a:t>pixels</a:t>
            </a:r>
            <a:r>
              <a:rPr lang="en-US" sz="2200" b="1" i="0" u="none" strike="noStrike" baseline="0" dirty="0"/>
              <a:t>. </a:t>
            </a:r>
            <a:r>
              <a:rPr lang="en-US" sz="2200" b="0" i="0" u="none" strike="noStrike" baseline="0" dirty="0"/>
              <a:t>Pixels are the raw building blocks of an image. There is no finer granularity </a:t>
            </a:r>
            <a:r>
              <a:rPr lang="en-IN" sz="2200" b="0" i="0" u="none" strike="noStrike" baseline="0" dirty="0"/>
              <a:t>than the pixel.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EC044-6997-49E8-99F7-9B3C8341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79" y="2757766"/>
            <a:ext cx="5481041" cy="36167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50F1511-274A-4351-B7E4-2C4CF7BCA794}"/>
              </a:ext>
            </a:extLst>
          </p:cNvPr>
          <p:cNvGrpSpPr/>
          <p:nvPr/>
        </p:nvGrpSpPr>
        <p:grpSpPr>
          <a:xfrm>
            <a:off x="4584215" y="2757766"/>
            <a:ext cx="3699272" cy="3622116"/>
            <a:chOff x="7494776" y="2764151"/>
            <a:chExt cx="3878557" cy="37976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FE55ED-CBCD-4D83-8575-7532B55180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7494776" y="2764151"/>
              <a:ext cx="1295264" cy="37920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61AD091-BF9E-4196-95D7-214D16998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8782805" y="2769786"/>
              <a:ext cx="1295264" cy="37920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237313-1845-4120-B43F-9B4B11100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7461"/>
            <a:stretch/>
          </p:blipFill>
          <p:spPr>
            <a:xfrm>
              <a:off x="10078069" y="2764151"/>
              <a:ext cx="1295264" cy="3792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pixel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11396964" cy="5044440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200" b="0" i="0" u="none" strike="noStrike" baseline="0" dirty="0"/>
              <a:t>Every image consists of a set of </a:t>
            </a:r>
            <a:r>
              <a:rPr lang="en-US" sz="2200" b="1" i="0" u="none" strike="noStrike" baseline="0" dirty="0">
                <a:solidFill>
                  <a:srgbClr val="7A2048"/>
                </a:solidFill>
              </a:rPr>
              <a:t>pixels</a:t>
            </a:r>
            <a:r>
              <a:rPr lang="en-US" sz="2200" b="1" i="0" u="none" strike="noStrike" baseline="0" dirty="0"/>
              <a:t>. </a:t>
            </a:r>
            <a:r>
              <a:rPr lang="en-US" sz="2200" b="0" i="0" u="none" strike="noStrike" baseline="0" dirty="0"/>
              <a:t>Pixels are the raw building blocks of an image. There is no finer granularity </a:t>
            </a:r>
            <a:r>
              <a:rPr lang="en-IN" sz="2200" b="0" i="0" u="none" strike="noStrike" baseline="0" dirty="0"/>
              <a:t>than the pixel.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EC044-6997-49E8-99F7-9B3C8341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79" y="2757766"/>
            <a:ext cx="5481041" cy="36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04" y="1731672"/>
            <a:ext cx="11110452" cy="504444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7A2048"/>
                </a:solidFill>
                <a:latin typeface="Raleway Black" pitchFamily="2" charset="0"/>
              </a:rPr>
              <a:t>Problem Statement:</a:t>
            </a:r>
          </a:p>
          <a:p>
            <a:pPr marL="0" indent="0" algn="l">
              <a:buNone/>
            </a:pPr>
            <a:r>
              <a:rPr lang="en-US" sz="2000" b="0" i="0" u="none" strike="noStrike" baseline="0" dirty="0"/>
              <a:t>let’s assume we have an image with a resolution of </a:t>
            </a:r>
            <a:r>
              <a:rPr lang="en-US" sz="2000" b="1" i="0" u="none" strike="noStrike" baseline="0" dirty="0"/>
              <a:t>500 x 300</a:t>
            </a:r>
            <a:r>
              <a:rPr lang="en-US" sz="2000" b="0" i="0" u="none" strike="noStrike" baseline="0" dirty="0"/>
              <a:t>. This means that our image is represented as a grid of pixels, with 500 rows and 300 columns.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algn="l"/>
            <a:r>
              <a:rPr lang="en-US" sz="2000" dirty="0"/>
              <a:t>How many pixels are there in an image ?</a:t>
            </a:r>
          </a:p>
          <a:p>
            <a:pPr marL="0" indent="0" algn="l">
              <a:buNone/>
            </a:pPr>
            <a:endParaRPr lang="en-US" sz="2000" b="0" i="0" u="none" strike="noStrike" baseline="0" dirty="0"/>
          </a:p>
          <a:p>
            <a:pPr marL="0" indent="0" algn="l">
              <a:buNone/>
            </a:pPr>
            <a:r>
              <a:rPr lang="en-US" sz="2000" dirty="0"/>
              <a:t>		</a:t>
            </a:r>
            <a:r>
              <a:rPr lang="en-US" sz="2000" b="0" i="0" u="none" strike="noStrike" baseline="0" dirty="0"/>
              <a:t>500 x 300 = </a:t>
            </a:r>
            <a:r>
              <a:rPr lang="en-US" sz="2000" b="1" i="0" u="none" strike="noStrike" baseline="0" dirty="0"/>
              <a:t>150, 000 </a:t>
            </a:r>
            <a:r>
              <a:rPr lang="en-US" sz="2000" b="0" i="0" u="none" strike="noStrike" baseline="0" dirty="0"/>
              <a:t>pixels in our image.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97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pixel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7797-093B-4C92-AA02-684B5EED45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940" y="1731672"/>
                <a:ext cx="11110452" cy="504444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b="0" i="0" u="none" strike="noStrike" baseline="0" dirty="0"/>
                  <a:t>The range of pixels </a:t>
                </a:r>
                <a:r>
                  <a:rPr lang="en-US" sz="2000" dirty="0"/>
                  <a:t>for an n-bit image is.</a:t>
                </a:r>
              </a:p>
              <a:p>
                <a:pPr algn="l"/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0  −(</m:t>
                      </m:r>
                      <m:sSup>
                        <m:sSupPr>
                          <m:ctrlP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u="none" strike="noStrike" baseline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 −1)</m:t>
                      </m:r>
                    </m:oMath>
                  </m:oMathPara>
                </a14:m>
                <a:endParaRPr lang="en-US" sz="2000" b="0" i="0" u="none" strike="noStrike" baseline="0" dirty="0"/>
              </a:p>
              <a:p>
                <a:pPr algn="l"/>
                <a:r>
                  <a:rPr lang="en-US" sz="2000" b="0" i="0" u="none" strike="noStrike" baseline="0" dirty="0"/>
                  <a:t>The range of pixels </a:t>
                </a:r>
                <a:r>
                  <a:rPr lang="en-US" sz="2000" dirty="0"/>
                  <a:t>for an 8-bit image is.</a:t>
                </a:r>
              </a:p>
              <a:p>
                <a:pPr algn="l"/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latin typeface="Cambria Math" panose="02040503050406030204" pitchFamily="18" charset="0"/>
                        </a:rPr>
                        <m:t>0  −255</m:t>
                      </m:r>
                    </m:oMath>
                  </m:oMathPara>
                </a14:m>
                <a:endParaRPr lang="en-US" sz="2000" b="0" i="0" u="none" strike="noStrike" baseline="0" dirty="0"/>
              </a:p>
              <a:p>
                <a:pPr marL="0" indent="0" algn="l">
                  <a:buNone/>
                </a:pPr>
                <a:endParaRPr lang="en-US" sz="2000" b="0" i="0" u="none" strike="noStrike" baseline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ED7797-093B-4C92-AA02-684B5EED4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940" y="1731672"/>
                <a:ext cx="11110452" cy="5044440"/>
              </a:xfrm>
              <a:blipFill>
                <a:blip r:embed="rId2"/>
                <a:stretch>
                  <a:fillRect l="-494" t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3ADB-311F-4897-87BA-B5AC17F1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and grayscale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0C655-9726-4E22-9E54-1734E4EC6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559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</a:rPr>
              <a:t>grayscale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3"/>
            <a:ext cx="8367252" cy="50444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In a grayscale image, each pixel has a value between </a:t>
            </a:r>
            <a:r>
              <a:rPr lang="en-US" sz="2000" b="1" i="0" u="none" strike="noStrike" baseline="0" dirty="0"/>
              <a:t>0 and 255</a:t>
            </a:r>
            <a:r>
              <a:rPr lang="en-US" sz="2000" b="0" i="0" u="none" strike="noStrike" baseline="0" dirty="0"/>
              <a:t>, where,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	 zero corresponds to </a:t>
            </a:r>
            <a:r>
              <a:rPr lang="en-US" sz="2000" b="0" i="0" u="none" strike="noStrike" baseline="0" dirty="0">
                <a:solidFill>
                  <a:schemeClr val="bg1"/>
                </a:solidFill>
                <a:highlight>
                  <a:srgbClr val="000000"/>
                </a:highlight>
              </a:rPr>
              <a:t>“black” </a:t>
            </a:r>
            <a:r>
              <a:rPr lang="en-US" sz="2000" b="0" i="0" u="none" strike="noStrike" baseline="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255 corresponds to “white”.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0" i="0" u="none" strike="noStrike" baseline="0" dirty="0"/>
              <a:t>The values in between 0 and 255 are varying shades of gray.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where values closer to 0 are darker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b="0" i="0" u="none" strike="noStrike" baseline="0" dirty="0"/>
              <a:t>and values closer to 255 are lighter</a:t>
            </a:r>
            <a:endParaRPr lang="en-IN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0B2F10-B256-4052-AC42-39B433B656EB}"/>
              </a:ext>
            </a:extLst>
          </p:cNvPr>
          <p:cNvGrpSpPr/>
          <p:nvPr/>
        </p:nvGrpSpPr>
        <p:grpSpPr>
          <a:xfrm>
            <a:off x="9239883" y="1098783"/>
            <a:ext cx="2965585" cy="5868073"/>
            <a:chOff x="8737601" y="1941286"/>
            <a:chExt cx="2965585" cy="30638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95FC8-F85C-4A22-ACDC-9C14AC7B5961}"/>
                </a:ext>
              </a:extLst>
            </p:cNvPr>
            <p:cNvSpPr/>
            <p:nvPr/>
          </p:nvSpPr>
          <p:spPr>
            <a:xfrm>
              <a:off x="8737601" y="1941286"/>
              <a:ext cx="2416393" cy="29754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B69D59-9E2D-4FE7-950F-C4B509BE789E}"/>
                </a:ext>
              </a:extLst>
            </p:cNvPr>
            <p:cNvSpPr txBox="1"/>
            <p:nvPr/>
          </p:nvSpPr>
          <p:spPr>
            <a:xfrm>
              <a:off x="11241687" y="46357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FDBCF-D9CA-4A7D-B17C-3FA8F4C3F672}"/>
                </a:ext>
              </a:extLst>
            </p:cNvPr>
            <p:cNvSpPr txBox="1"/>
            <p:nvPr/>
          </p:nvSpPr>
          <p:spPr>
            <a:xfrm>
              <a:off x="11153994" y="196772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255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30DAF4-8577-4F12-B69F-E2692C590D83}"/>
                </a:ext>
              </a:extLst>
            </p:cNvPr>
            <p:cNvSpPr txBox="1"/>
            <p:nvPr/>
          </p:nvSpPr>
          <p:spPr>
            <a:xfrm>
              <a:off x="11124668" y="32763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130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AB103-0E7A-480C-929A-6F7240529F29}"/>
                </a:ext>
              </a:extLst>
            </p:cNvPr>
            <p:cNvSpPr txBox="1"/>
            <p:nvPr/>
          </p:nvSpPr>
          <p:spPr>
            <a:xfrm>
              <a:off x="11183178" y="39928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65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7644A1-D21E-4AFB-9C89-2A676F3B3848}"/>
                </a:ext>
              </a:extLst>
            </p:cNvPr>
            <p:cNvSpPr txBox="1"/>
            <p:nvPr/>
          </p:nvSpPr>
          <p:spPr>
            <a:xfrm>
              <a:off x="11167462" y="263341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76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color</a:t>
            </a:r>
            <a:endParaRPr lang="en-IN" dirty="0">
              <a:highlight>
                <a:srgbClr val="FF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2"/>
            <a:ext cx="7568966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baseline="0" dirty="0"/>
              <a:t>Color</a:t>
            </a:r>
            <a:r>
              <a:rPr lang="en-US" sz="2000" b="0" i="0" u="none" strike="noStrike" baseline="0" dirty="0"/>
              <a:t> pixels are normally represented in the RGB color space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one value for the Red component, 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one for Green,</a:t>
            </a:r>
          </a:p>
          <a:p>
            <a:pPr lvl="1">
              <a:lnSpc>
                <a:spcPct val="150000"/>
              </a:lnSpc>
            </a:pPr>
            <a:r>
              <a:rPr lang="en-US" sz="2000" b="0" i="0" u="none" strike="noStrike" baseline="0" dirty="0"/>
              <a:t>and one for Blue. 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11" name="Picture 2" descr="RGB color space - Wikipedia">
            <a:extLst>
              <a:ext uri="{FF2B5EF4-FFF2-40B4-BE49-F238E27FC236}">
                <a16:creationId xmlns:a16="http://schemas.microsoft.com/office/drawing/2014/main" id="{7E65D414-95B7-4647-A5A1-7DDEA192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70" y="3341624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color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endParaRPr lang="en-IN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098782"/>
            <a:ext cx="7568966" cy="54761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u="none" strike="noStrike" baseline="0" dirty="0">
                <a:latin typeface="Raleway Light" pitchFamily="2" charset="0"/>
              </a:rPr>
              <a:t>To construct a white color, we would fill up each of the red, green, and blue buckets completely, like this: (255, </a:t>
            </a:r>
            <a:r>
              <a:rPr lang="en-IN" sz="2000" b="0" i="0" u="none" strike="noStrike" baseline="0" dirty="0">
                <a:latin typeface="Raleway Light" pitchFamily="2" charset="0"/>
              </a:rPr>
              <a:t>255,255).</a:t>
            </a:r>
            <a:endParaRPr lang="en-IN" sz="2000" dirty="0">
              <a:latin typeface="Raleway Ligh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79C74-5469-47A0-93AD-25F280E9CE6D}"/>
              </a:ext>
            </a:extLst>
          </p:cNvPr>
          <p:cNvSpPr txBox="1"/>
          <p:nvPr/>
        </p:nvSpPr>
        <p:spPr>
          <a:xfrm>
            <a:off x="660400" y="2363940"/>
            <a:ext cx="69450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Raleway Light" pitchFamily="2" charset="0"/>
              </a:rPr>
              <a:t>For your reference, here are some common colors represented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as RGB tuples: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Black:	 </a:t>
            </a:r>
            <a:r>
              <a:rPr lang="en-IN" sz="1800" b="0" i="0" u="none" strike="noStrike" baseline="0" dirty="0">
                <a:latin typeface="Raleway Light" pitchFamily="2" charset="0"/>
              </a:rPr>
              <a:t>(0,0,0)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White: 	</a:t>
            </a:r>
            <a:r>
              <a:rPr lang="en-IN" sz="1800" b="0" i="0" u="none" strike="noStrike" baseline="0" dirty="0">
                <a:latin typeface="Raleway Light" pitchFamily="2" charset="0"/>
              </a:rPr>
              <a:t>(255,255,255)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Red: 	</a:t>
            </a:r>
            <a:r>
              <a:rPr lang="en-IN" sz="1800" b="0" i="0" u="none" strike="noStrike" baseline="0" dirty="0">
                <a:latin typeface="Raleway Light" pitchFamily="2" charset="0"/>
              </a:rPr>
              <a:t>(255,0,0)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Green: 	</a:t>
            </a:r>
            <a:r>
              <a:rPr lang="en-IN" sz="1800" b="0" i="0" u="none" strike="noStrike" baseline="0" dirty="0">
                <a:latin typeface="Raleway Light" pitchFamily="2" charset="0"/>
              </a:rPr>
              <a:t>(0,255,0)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Blue: 	</a:t>
            </a:r>
            <a:r>
              <a:rPr lang="en-IN" sz="1800" b="0" i="0" u="none" strike="noStrike" baseline="0" dirty="0">
                <a:latin typeface="Raleway Light" pitchFamily="2" charset="0"/>
              </a:rPr>
              <a:t>(0,0,255)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Aqua: 	</a:t>
            </a:r>
            <a:r>
              <a:rPr lang="en-IN" sz="1800" b="0" i="0" u="none" strike="noStrike" baseline="0" dirty="0">
                <a:latin typeface="Raleway Light" pitchFamily="2" charset="0"/>
              </a:rPr>
              <a:t>(0,255,255)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Fuchsia: </a:t>
            </a:r>
            <a:r>
              <a:rPr lang="en-IN" sz="1800" b="0" i="0" u="none" strike="noStrike" baseline="0" dirty="0">
                <a:latin typeface="Raleway Light" pitchFamily="2" charset="0"/>
              </a:rPr>
              <a:t>(255,0,255)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Maroon: </a:t>
            </a:r>
            <a:r>
              <a:rPr lang="en-IN" sz="1800" b="0" i="0" u="none" strike="noStrike" baseline="0" dirty="0">
                <a:latin typeface="Raleway Light" pitchFamily="2" charset="0"/>
              </a:rPr>
              <a:t>(128,0,0)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Navy: 	</a:t>
            </a:r>
            <a:r>
              <a:rPr lang="en-IN" sz="1800" b="0" i="0" u="none" strike="noStrike" baseline="0" dirty="0">
                <a:latin typeface="Raleway Light" pitchFamily="2" charset="0"/>
              </a:rPr>
              <a:t>(0,0,128)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Olive: </a:t>
            </a:r>
            <a:r>
              <a:rPr lang="en-IN" sz="1800" b="0" i="0" u="none" strike="noStrike" baseline="0" dirty="0">
                <a:latin typeface="Raleway Light" pitchFamily="2" charset="0"/>
              </a:rPr>
              <a:t>(	128,128,0)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Purple: </a:t>
            </a:r>
            <a:r>
              <a:rPr lang="en-IN" sz="1800" b="0" i="0" u="none" strike="noStrike" baseline="0" dirty="0">
                <a:latin typeface="Raleway Light" pitchFamily="2" charset="0"/>
              </a:rPr>
              <a:t>(128,0,128)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Teal: 	</a:t>
            </a:r>
            <a:r>
              <a:rPr lang="en-IN" sz="1800" b="0" i="0" u="none" strike="noStrike" baseline="0" dirty="0">
                <a:latin typeface="Raleway Light" pitchFamily="2" charset="0"/>
              </a:rPr>
              <a:t>(0,128,128)</a:t>
            </a:r>
          </a:p>
          <a:p>
            <a:pPr algn="l"/>
            <a:r>
              <a:rPr lang="en-IN" sz="1800" b="0" i="0" u="none" strike="noStrike" baseline="0" dirty="0">
                <a:latin typeface="Raleway Light" pitchFamily="2" charset="0"/>
              </a:rPr>
              <a:t> </a:t>
            </a:r>
            <a:r>
              <a:rPr lang="en-IN" sz="1800" b="1" i="0" u="none" strike="noStrike" baseline="0" dirty="0">
                <a:latin typeface="Raleway Light" pitchFamily="2" charset="0"/>
              </a:rPr>
              <a:t>Yellow: </a:t>
            </a:r>
            <a:r>
              <a:rPr lang="en-IN" sz="1800" b="0" i="0" u="none" strike="noStrike" baseline="0" dirty="0">
                <a:latin typeface="Raleway Light" pitchFamily="2" charset="0"/>
              </a:rPr>
              <a:t>(255,255,0)</a:t>
            </a:r>
            <a:endParaRPr lang="en-IN" dirty="0">
              <a:latin typeface="Raleway Light" pitchFamily="2" charset="0"/>
            </a:endParaRPr>
          </a:p>
        </p:txBody>
      </p:sp>
      <p:pic>
        <p:nvPicPr>
          <p:cNvPr id="6" name="Picture 2" descr="RGB color space - Wikipedia">
            <a:extLst>
              <a:ext uri="{FF2B5EF4-FFF2-40B4-BE49-F238E27FC236}">
                <a16:creationId xmlns:a16="http://schemas.microsoft.com/office/drawing/2014/main" id="{496CB5B4-190E-4F4D-A01E-5FBBCA46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570" y="3341624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4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541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</vt:lpstr>
      <vt:lpstr>Raleway Black</vt:lpstr>
      <vt:lpstr>Raleway Light</vt:lpstr>
      <vt:lpstr>Office Theme</vt:lpstr>
      <vt:lpstr>Digital Marketing</vt:lpstr>
      <vt:lpstr>pixel</vt:lpstr>
      <vt:lpstr>what is pixel ?</vt:lpstr>
      <vt:lpstr>what is pixel ?</vt:lpstr>
      <vt:lpstr>activity</vt:lpstr>
      <vt:lpstr>range of pixel</vt:lpstr>
      <vt:lpstr>color and grayscale</vt:lpstr>
      <vt:lpstr>grayscale</vt:lpstr>
      <vt:lpstr>color</vt:lpstr>
      <vt:lpstr>color </vt:lpstr>
      <vt:lpstr>coordinate system of an image</vt:lpstr>
      <vt:lpstr>Coordinate System</vt:lpstr>
      <vt:lpstr>Coordinate System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43</cp:revision>
  <dcterms:created xsi:type="dcterms:W3CDTF">2021-04-03T08:49:31Z</dcterms:created>
  <dcterms:modified xsi:type="dcterms:W3CDTF">2021-05-08T09:52:10Z</dcterms:modified>
</cp:coreProperties>
</file>