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Lst>
  <p:notesMasterIdLst>
    <p:notesMasterId r:id="rId79"/>
  </p:notesMasterIdLst>
  <p:sldIdLst>
    <p:sldId id="256" r:id="rId2"/>
    <p:sldId id="258" r:id="rId3"/>
    <p:sldId id="257" r:id="rId4"/>
    <p:sldId id="259" r:id="rId5"/>
    <p:sldId id="261" r:id="rId6"/>
    <p:sldId id="262" r:id="rId7"/>
    <p:sldId id="263" r:id="rId8"/>
    <p:sldId id="264" r:id="rId9"/>
    <p:sldId id="265" r:id="rId10"/>
    <p:sldId id="266" r:id="rId11"/>
    <p:sldId id="267" r:id="rId12"/>
    <p:sldId id="270" r:id="rId13"/>
    <p:sldId id="271" r:id="rId14"/>
    <p:sldId id="272" r:id="rId15"/>
    <p:sldId id="464" r:id="rId16"/>
    <p:sldId id="306" r:id="rId17"/>
    <p:sldId id="307" r:id="rId18"/>
    <p:sldId id="308" r:id="rId19"/>
    <p:sldId id="309" r:id="rId20"/>
    <p:sldId id="273" r:id="rId21"/>
    <p:sldId id="480" r:id="rId22"/>
    <p:sldId id="275" r:id="rId23"/>
    <p:sldId id="276" r:id="rId24"/>
    <p:sldId id="311" r:id="rId25"/>
    <p:sldId id="279" r:id="rId26"/>
    <p:sldId id="280" r:id="rId27"/>
    <p:sldId id="284" r:id="rId28"/>
    <p:sldId id="486" r:id="rId29"/>
    <p:sldId id="291" r:id="rId30"/>
    <p:sldId id="339" r:id="rId31"/>
    <p:sldId id="340" r:id="rId32"/>
    <p:sldId id="423" r:id="rId33"/>
    <p:sldId id="485" r:id="rId34"/>
    <p:sldId id="462" r:id="rId35"/>
    <p:sldId id="426" r:id="rId36"/>
    <p:sldId id="448" r:id="rId37"/>
    <p:sldId id="447" r:id="rId38"/>
    <p:sldId id="342" r:id="rId39"/>
    <p:sldId id="453" r:id="rId40"/>
    <p:sldId id="343" r:id="rId41"/>
    <p:sldId id="344" r:id="rId42"/>
    <p:sldId id="345" r:id="rId43"/>
    <p:sldId id="481" r:id="rId44"/>
    <p:sldId id="346" r:id="rId45"/>
    <p:sldId id="347" r:id="rId46"/>
    <p:sldId id="456" r:id="rId47"/>
    <p:sldId id="350" r:id="rId48"/>
    <p:sldId id="457" r:id="rId49"/>
    <p:sldId id="482" r:id="rId50"/>
    <p:sldId id="295" r:id="rId51"/>
    <p:sldId id="296" r:id="rId52"/>
    <p:sldId id="465" r:id="rId53"/>
    <p:sldId id="467" r:id="rId54"/>
    <p:sldId id="298" r:id="rId55"/>
    <p:sldId id="292" r:id="rId56"/>
    <p:sldId id="293" r:id="rId57"/>
    <p:sldId id="299" r:id="rId58"/>
    <p:sldId id="300" r:id="rId59"/>
    <p:sldId id="301" r:id="rId60"/>
    <p:sldId id="302" r:id="rId61"/>
    <p:sldId id="303" r:id="rId62"/>
    <p:sldId id="353" r:id="rId63"/>
    <p:sldId id="354" r:id="rId64"/>
    <p:sldId id="410" r:id="rId65"/>
    <p:sldId id="361" r:id="rId66"/>
    <p:sldId id="362" r:id="rId67"/>
    <p:sldId id="364" r:id="rId68"/>
    <p:sldId id="428" r:id="rId69"/>
    <p:sldId id="429" r:id="rId70"/>
    <p:sldId id="365" r:id="rId71"/>
    <p:sldId id="366" r:id="rId72"/>
    <p:sldId id="469" r:id="rId73"/>
    <p:sldId id="470" r:id="rId74"/>
    <p:sldId id="471" r:id="rId75"/>
    <p:sldId id="474" r:id="rId76"/>
    <p:sldId id="483" r:id="rId77"/>
    <p:sldId id="415"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7:49:27.400"/>
    </inkml:context>
    <inkml:brush xml:id="br0">
      <inkml:brushProperty name="width" value="0.05" units="cm"/>
      <inkml:brushProperty name="height" value="0.05" units="cm"/>
    </inkml:brush>
  </inkml:definitions>
  <inkml:trace contextRef="#ctx0" brushRef="#br0">67 19 48,'0'0'320,"-13"-9"-192,6 9-80,0-3-32,1 3-16,-1-3 0,1 3 0,-4-3-112,0 3-288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7:49:30.514"/>
    </inkml:context>
    <inkml:brush xml:id="br0">
      <inkml:brushProperty name="width" value="0.05" units="cm"/>
      <inkml:brushProperty name="height" value="0.05" units="cm"/>
    </inkml:brush>
  </inkml:definitions>
  <inkml:trace contextRef="#ctx0" brushRef="#br0">17 48 272,'0'0'2300,"0"-4"-1985,-7-36 170,7 39-458,-6-2-1767,2 3 881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0T07:49:56.966"/>
    </inkml:context>
    <inkml:brush xml:id="br0">
      <inkml:brushProperty name="width" value="0.05" units="cm"/>
      <inkml:brushProperty name="height" value="0.05" units="cm"/>
    </inkml:brush>
  </inkml:definitions>
  <inkml:trace contextRef="#ctx0" brushRef="#br0">1 1 2305,'0'0'144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C9222-CFD5-4C15-BFDA-2D32F67D31E7}" type="datetimeFigureOut">
              <a:rPr lang="en-IN" smtClean="0"/>
              <a:t>27-11-2023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4DDD2-495B-4E9A-8FA5-21491EADE656}" type="slidenum">
              <a:rPr lang="en-IN" smtClean="0"/>
              <a:t>‹#›</a:t>
            </a:fld>
            <a:endParaRPr lang="en-IN"/>
          </a:p>
        </p:txBody>
      </p:sp>
    </p:spTree>
    <p:extLst>
      <p:ext uri="{BB962C8B-B14F-4D97-AF65-F5344CB8AC3E}">
        <p14:creationId xmlns:p14="http://schemas.microsoft.com/office/powerpoint/2010/main" val="289098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25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083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88" name="Google Shape;28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685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Calibri"/>
              <a:buNone/>
            </a:pPr>
            <a:endParaRPr/>
          </a:p>
        </p:txBody>
      </p:sp>
      <p:sp>
        <p:nvSpPr>
          <p:cNvPr id="294" name="Google Shape;2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93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p:cNvSpPr txBox="1">
            <a:spLocks noChangeArrowheads="1"/>
          </p:cNvSpPr>
          <p:nvPr/>
        </p:nvSpPr>
        <p:spPr bwMode="auto">
          <a:xfrm>
            <a:off x="3881208" y="8686460"/>
            <a:ext cx="2976792" cy="457540"/>
          </a:xfrm>
          <a:prstGeom prst="rect">
            <a:avLst/>
          </a:prstGeom>
          <a:noFill/>
          <a:ln w="9525">
            <a:noFill/>
            <a:miter lim="800000"/>
            <a:headEnd/>
            <a:tailEnd/>
          </a:ln>
        </p:spPr>
        <p:txBody>
          <a:bodyPr lIns="0" tIns="0" rIns="0" bIns="0" anchor="b"/>
          <a:lstStyle/>
          <a:p>
            <a:pPr algn="r" defTabSz="400827"/>
            <a:fld id="{82A21822-92DF-4885-9007-D8A623B8ACE0}" type="slidenum">
              <a:rPr lang="en-US" altLang="en-US" sz="1200">
                <a:solidFill>
                  <a:srgbClr val="000000"/>
                </a:solidFill>
                <a:latin typeface="Times New Roman" pitchFamily="18" charset="0"/>
                <a:ea typeface="Andale Sans UI"/>
                <a:cs typeface="Andale Sans UI"/>
              </a:rPr>
              <a:pPr algn="r" defTabSz="400827"/>
              <a:t>22</a:t>
            </a:fld>
            <a:endParaRPr lang="en-US" altLang="en-US" sz="1200" dirty="0">
              <a:solidFill>
                <a:srgbClr val="000000"/>
              </a:solidFill>
              <a:latin typeface="Times New Roman" pitchFamily="18" charset="0"/>
              <a:ea typeface="Andale Sans UI"/>
              <a:cs typeface="Andale Sans UI"/>
            </a:endParaRPr>
          </a:p>
        </p:txBody>
      </p:sp>
      <p:sp>
        <p:nvSpPr>
          <p:cNvPr id="30723" name="Slide Image Placeholder 1"/>
          <p:cNvSpPr>
            <a:spLocks noGrp="1" noRot="1" noChangeAspect="1" noTextEdit="1"/>
          </p:cNvSpPr>
          <p:nvPr>
            <p:ph type="sldImg"/>
          </p:nvPr>
        </p:nvSpPr>
        <p:spPr>
          <a:solidFill>
            <a:srgbClr val="5B9BD5"/>
          </a:solidFill>
          <a:ln w="25402">
            <a:solidFill>
              <a:srgbClr val="41719C"/>
            </a:solidFill>
          </a:ln>
        </p:spPr>
      </p:sp>
      <p:sp>
        <p:nvSpPr>
          <p:cNvPr id="30724" name="Notes Placeholder 2"/>
          <p:cNvSpPr txBox="1">
            <a:spLocks noGrp="1"/>
          </p:cNvSpPr>
          <p:nvPr>
            <p:ph type="body" sz="quarter" idx="1"/>
          </p:nvPr>
        </p:nvSpPr>
        <p:spPr bwMode="auto">
          <a:noFill/>
        </p:spPr>
        <p:txBody>
          <a:bodyPr numCol="1">
            <a:prstTxWarp prst="textNoShape">
              <a:avLst/>
            </a:prstTxWarp>
          </a:bodyPr>
          <a:lstStyle/>
          <a:p>
            <a:pPr eaLnBrk="1"/>
            <a:endParaRPr lang="en-US" altLang="en-US">
              <a:latin typeface="Arial" pitchFamily="34" charset="0"/>
              <a:cs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6"/>
          <p:cNvSpPr txBox="1">
            <a:spLocks noChangeArrowheads="1"/>
          </p:cNvSpPr>
          <p:nvPr/>
        </p:nvSpPr>
        <p:spPr bwMode="auto">
          <a:xfrm>
            <a:off x="3881208" y="8686460"/>
            <a:ext cx="2976792" cy="457540"/>
          </a:xfrm>
          <a:prstGeom prst="rect">
            <a:avLst/>
          </a:prstGeom>
          <a:noFill/>
          <a:ln w="9525">
            <a:noFill/>
            <a:miter lim="800000"/>
            <a:headEnd/>
            <a:tailEnd/>
          </a:ln>
        </p:spPr>
        <p:txBody>
          <a:bodyPr lIns="0" tIns="0" rIns="0" bIns="0" anchor="b"/>
          <a:lstStyle/>
          <a:p>
            <a:pPr algn="r" defTabSz="400827"/>
            <a:fld id="{8AF2F15D-030C-41D3-A028-C40A1A6A9C26}" type="slidenum">
              <a:rPr lang="en-US" altLang="en-US" sz="1200">
                <a:solidFill>
                  <a:srgbClr val="000000"/>
                </a:solidFill>
                <a:latin typeface="Times New Roman" pitchFamily="18" charset="0"/>
                <a:ea typeface="Andale Sans UI"/>
                <a:cs typeface="Andale Sans UI"/>
              </a:rPr>
              <a:pPr algn="r" defTabSz="400827"/>
              <a:t>25</a:t>
            </a:fld>
            <a:endParaRPr lang="en-US" altLang="en-US" sz="1200" dirty="0">
              <a:solidFill>
                <a:srgbClr val="000000"/>
              </a:solidFill>
              <a:latin typeface="Times New Roman" pitchFamily="18" charset="0"/>
              <a:ea typeface="Andale Sans UI"/>
              <a:cs typeface="Andale Sans UI"/>
            </a:endParaRPr>
          </a:p>
        </p:txBody>
      </p:sp>
      <p:sp>
        <p:nvSpPr>
          <p:cNvPr id="34819" name="Slide Image Placeholder 1"/>
          <p:cNvSpPr>
            <a:spLocks noGrp="1" noRot="1" noChangeAspect="1" noTextEdit="1"/>
          </p:cNvSpPr>
          <p:nvPr>
            <p:ph type="sldImg"/>
          </p:nvPr>
        </p:nvSpPr>
        <p:spPr>
          <a:solidFill>
            <a:srgbClr val="5B9BD5"/>
          </a:solidFill>
          <a:ln w="25402">
            <a:solidFill>
              <a:srgbClr val="41719C"/>
            </a:solidFill>
          </a:ln>
        </p:spPr>
      </p:sp>
      <p:sp>
        <p:nvSpPr>
          <p:cNvPr id="34820" name="Notes Placeholder 2"/>
          <p:cNvSpPr txBox="1">
            <a:spLocks noGrp="1"/>
          </p:cNvSpPr>
          <p:nvPr>
            <p:ph type="body" sz="quarter" idx="1"/>
          </p:nvPr>
        </p:nvSpPr>
        <p:spPr bwMode="auto">
          <a:noFill/>
        </p:spPr>
        <p:txBody>
          <a:bodyPr numCol="1">
            <a:prstTxWarp prst="textNoShape">
              <a:avLst/>
            </a:prstTxWarp>
          </a:bodyPr>
          <a:lstStyle/>
          <a:p>
            <a:pPr eaLnBrk="1"/>
            <a:endParaRPr lang="en-US" altLang="en-US">
              <a:latin typeface="Arial" pitchFamily="34" charset="0"/>
              <a:cs typeface="Tahoma" pitchFamily="34" charset="0"/>
            </a:endParaRPr>
          </a:p>
        </p:txBody>
      </p:sp>
    </p:spTree>
    <p:extLst>
      <p:ext uri="{BB962C8B-B14F-4D97-AF65-F5344CB8AC3E}">
        <p14:creationId xmlns:p14="http://schemas.microsoft.com/office/powerpoint/2010/main" val="270718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txBox="1">
            <a:spLocks noChangeArrowheads="1"/>
          </p:cNvSpPr>
          <p:nvPr/>
        </p:nvSpPr>
        <p:spPr bwMode="auto">
          <a:xfrm>
            <a:off x="3881208" y="8686460"/>
            <a:ext cx="2976792" cy="457540"/>
          </a:xfrm>
          <a:prstGeom prst="rect">
            <a:avLst/>
          </a:prstGeom>
          <a:noFill/>
          <a:ln w="9525">
            <a:noFill/>
            <a:miter lim="800000"/>
            <a:headEnd/>
            <a:tailEnd/>
          </a:ln>
        </p:spPr>
        <p:txBody>
          <a:bodyPr lIns="0" tIns="0" rIns="0" bIns="0" anchor="b"/>
          <a:lstStyle/>
          <a:p>
            <a:pPr algn="r" defTabSz="400827"/>
            <a:fld id="{16F95308-844E-4C41-9B8C-A0D5403A5210}" type="slidenum">
              <a:rPr lang="en-US" altLang="en-US" sz="1200">
                <a:solidFill>
                  <a:srgbClr val="000000"/>
                </a:solidFill>
                <a:latin typeface="Times New Roman" pitchFamily="18" charset="0"/>
                <a:ea typeface="Andale Sans UI"/>
                <a:cs typeface="Andale Sans UI"/>
              </a:rPr>
              <a:pPr algn="r" defTabSz="400827"/>
              <a:t>27</a:t>
            </a:fld>
            <a:endParaRPr lang="en-US" altLang="en-US" sz="1200" dirty="0">
              <a:solidFill>
                <a:srgbClr val="000000"/>
              </a:solidFill>
              <a:latin typeface="Times New Roman" pitchFamily="18" charset="0"/>
              <a:ea typeface="Andale Sans UI"/>
              <a:cs typeface="Andale Sans UI"/>
            </a:endParaRPr>
          </a:p>
        </p:txBody>
      </p:sp>
      <p:sp>
        <p:nvSpPr>
          <p:cNvPr id="35843" name="Slide Image Placeholder 1"/>
          <p:cNvSpPr>
            <a:spLocks noGrp="1" noRot="1" noChangeAspect="1" noTextEdit="1"/>
          </p:cNvSpPr>
          <p:nvPr>
            <p:ph type="sldImg"/>
          </p:nvPr>
        </p:nvSpPr>
        <p:spPr>
          <a:solidFill>
            <a:srgbClr val="5B9BD5"/>
          </a:solidFill>
          <a:ln w="25402">
            <a:solidFill>
              <a:srgbClr val="41719C"/>
            </a:solidFill>
          </a:ln>
        </p:spPr>
      </p:sp>
      <p:sp>
        <p:nvSpPr>
          <p:cNvPr id="35844" name="Notes Placeholder 2"/>
          <p:cNvSpPr txBox="1">
            <a:spLocks noGrp="1"/>
          </p:cNvSpPr>
          <p:nvPr>
            <p:ph type="body" sz="quarter" idx="1"/>
          </p:nvPr>
        </p:nvSpPr>
        <p:spPr bwMode="auto">
          <a:noFill/>
        </p:spPr>
        <p:txBody>
          <a:bodyPr numCol="1">
            <a:prstTxWarp prst="textNoShape">
              <a:avLst/>
            </a:prstTxWarp>
          </a:bodyPr>
          <a:lstStyle/>
          <a:p>
            <a:pPr eaLnBrk="1"/>
            <a:endParaRPr lang="en-US" altLang="en-US">
              <a:latin typeface="Arial" pitchFamily="34" charset="0"/>
              <a:cs typeface="Tahoma" pitchFamily="34" charset="0"/>
            </a:endParaRPr>
          </a:p>
        </p:txBody>
      </p:sp>
    </p:spTree>
    <p:extLst>
      <p:ext uri="{BB962C8B-B14F-4D97-AF65-F5344CB8AC3E}">
        <p14:creationId xmlns:p14="http://schemas.microsoft.com/office/powerpoint/2010/main" val="3907050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E77E8E-B6A6-4DEC-87C0-DB06C23566F4}"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5201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9C6D9-CF0A-4D11-B746-C51D0D8735A2}"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5197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12304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908945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5530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4048794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274187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129765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89217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28392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79C6D9-CF0A-4D11-B746-C51D0D8735A2}"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21021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79C6D9-CF0A-4D11-B746-C51D0D8735A2}"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74414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79C6D9-CF0A-4D11-B746-C51D0D8735A2}"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60403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79C6D9-CF0A-4D11-B746-C51D0D8735A2}"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213539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9C6D9-CF0A-4D11-B746-C51D0D8735A2}"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66715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9C6D9-CF0A-4D11-B746-C51D0D8735A2}"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114916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79C6D9-CF0A-4D11-B746-C51D0D8735A2}"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EC7987-0BC0-42F6-A8C9-758D26FA20FD}" type="slidenum">
              <a:rPr lang="en-IN" smtClean="0"/>
              <a:t>‹#›</a:t>
            </a:fld>
            <a:endParaRPr lang="en-IN"/>
          </a:p>
        </p:txBody>
      </p:sp>
    </p:spTree>
    <p:extLst>
      <p:ext uri="{BB962C8B-B14F-4D97-AF65-F5344CB8AC3E}">
        <p14:creationId xmlns:p14="http://schemas.microsoft.com/office/powerpoint/2010/main" val="310643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79C6D9-CF0A-4D11-B746-C51D0D8735A2}" type="datetimeFigureOut">
              <a:rPr lang="en-IN" smtClean="0"/>
              <a:t>27-11-2023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EC7987-0BC0-42F6-A8C9-758D26FA20FD}" type="slidenum">
              <a:rPr lang="en-IN" smtClean="0"/>
              <a:t>‹#›</a:t>
            </a:fld>
            <a:endParaRPr lang="en-IN"/>
          </a:p>
        </p:txBody>
      </p:sp>
    </p:spTree>
    <p:extLst>
      <p:ext uri="{BB962C8B-B14F-4D97-AF65-F5344CB8AC3E}">
        <p14:creationId xmlns:p14="http://schemas.microsoft.com/office/powerpoint/2010/main" val="120644285"/>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 id="21474842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9.png"/><Relationship Id="rId4" Type="http://schemas.openxmlformats.org/officeDocument/2006/relationships/customXml" Target="../ink/ink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he-internet.herokuapp.com/javascript_alerts" TargetMode="External"/><Relationship Id="rId2" Type="http://schemas.openxmlformats.org/officeDocument/2006/relationships/hyperlink" Target="https://mail.rediff.com/cgi-bin/login.cgi" TargetMode="External"/><Relationship Id="rId1" Type="http://schemas.openxmlformats.org/officeDocument/2006/relationships/slideLayout" Target="../slideLayouts/slideLayout2.xml"/><Relationship Id="rId4" Type="http://schemas.openxmlformats.org/officeDocument/2006/relationships/hyperlink" Target="https://www.selenium.dev/documentation/en/webdriver/js_alerts_prompts_and_confirmations/"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selenium.dev/selenium/docs/api/java/overview-summary.html" TargetMode="External"/><Relationship Id="rId2" Type="http://schemas.openxmlformats.org/officeDocument/2006/relationships/hyperlink" Target="https://the-internet.herokuapp.com/iframe" TargetMode="External"/><Relationship Id="rId1" Type="http://schemas.openxmlformats.org/officeDocument/2006/relationships/slideLayout" Target="../slideLayouts/slideLayout2.xml"/><Relationship Id="rId4" Type="http://schemas.openxmlformats.org/officeDocument/2006/relationships/hyperlink" Target="https://the-internet.herokuapp.com/nested_frame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demo.guru99.com/test/simple_context_menu.html" TargetMode="External"/><Relationship Id="rId2" Type="http://schemas.openxmlformats.org/officeDocument/2006/relationships/hyperlink" Target="https://the-internet.herokuapp.com/context_menu" TargetMode="External"/><Relationship Id="rId1" Type="http://schemas.openxmlformats.org/officeDocument/2006/relationships/slideLayout" Target="../slideLayouts/slideLayout2.xml"/><Relationship Id="rId5" Type="http://schemas.openxmlformats.org/officeDocument/2006/relationships/hyperlink" Target="http://api.jquery.com/dblclick/" TargetMode="External"/><Relationship Id="rId4" Type="http://schemas.openxmlformats.org/officeDocument/2006/relationships/hyperlink" Target="http://swisnl.github.io/jQuery%20contextMenu/demo.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jqueryui.com/droppable/#default" TargetMode="External"/><Relationship Id="rId2" Type="http://schemas.openxmlformats.org/officeDocument/2006/relationships/hyperlink" Target="http://www.dhtmlgoodies.com/scripts/drag%20drop%20custom/demo%20drag%20drop%203.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jqueryui.com/resizable/" TargetMode="External"/><Relationship Id="rId2" Type="http://schemas.openxmlformats.org/officeDocument/2006/relationships/hyperlink" Target="https://jqueryui.com/slider/" TargetMode="External"/><Relationship Id="rId1" Type="http://schemas.openxmlformats.org/officeDocument/2006/relationships/slideLayout" Target="../slideLayouts/slideLayout2.xml"/><Relationship Id="rId4" Type="http://schemas.openxmlformats.org/officeDocument/2006/relationships/hyperlink" Target="https://jqueryui.com/tooltip/"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w3resource.com/java-tutorial" TargetMode="External"/><Relationship Id="rId2" Type="http://schemas.openxmlformats.org/officeDocument/2006/relationships/hyperlink" Target="https://www.selenium.de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6C4A-3273-0F0B-60A5-12613014F56B}"/>
              </a:ext>
            </a:extLst>
          </p:cNvPr>
          <p:cNvSpPr>
            <a:spLocks noGrp="1"/>
          </p:cNvSpPr>
          <p:nvPr>
            <p:ph type="ctrTitle"/>
          </p:nvPr>
        </p:nvSpPr>
        <p:spPr>
          <a:xfrm>
            <a:off x="1751012" y="640909"/>
            <a:ext cx="8689976" cy="2788091"/>
          </a:xfrm>
        </p:spPr>
        <p:txBody>
          <a:bodyPr>
            <a:normAutofit fontScale="90000"/>
          </a:bodyPr>
          <a:lstStyle/>
          <a:p>
            <a:r>
              <a:rPr lang="en-IN" b="1" dirty="0"/>
              <a:t>Java-Selenium</a:t>
            </a:r>
            <a:br>
              <a:rPr lang="en-IN" b="1" dirty="0"/>
            </a:br>
            <a:r>
              <a:rPr lang="en-IN" b="1" dirty="0"/>
              <a:t> Basic </a:t>
            </a:r>
            <a:r>
              <a:rPr lang="en-IN" b="1"/>
              <a:t>to Advanced </a:t>
            </a:r>
            <a:r>
              <a:rPr lang="en-IN" b="1" dirty="0"/>
              <a:t>Training</a:t>
            </a:r>
          </a:p>
        </p:txBody>
      </p:sp>
      <p:sp>
        <p:nvSpPr>
          <p:cNvPr id="3" name="Subtitle 2">
            <a:extLst>
              <a:ext uri="{FF2B5EF4-FFF2-40B4-BE49-F238E27FC236}">
                <a16:creationId xmlns:a16="http://schemas.microsoft.com/office/drawing/2014/main" id="{A3F06E9E-37E7-0E2E-BDE3-7B4CA14AD97B}"/>
              </a:ext>
            </a:extLst>
          </p:cNvPr>
          <p:cNvSpPr>
            <a:spLocks noGrp="1"/>
          </p:cNvSpPr>
          <p:nvPr>
            <p:ph type="subTitle" idx="1"/>
          </p:nvPr>
        </p:nvSpPr>
        <p:spPr/>
        <p:txBody>
          <a:bodyPr/>
          <a:lstStyle/>
          <a:p>
            <a:r>
              <a:rPr lang="en-IN" dirty="0"/>
              <a:t>-Priyanka Nigade</a:t>
            </a:r>
          </a:p>
        </p:txBody>
      </p:sp>
    </p:spTree>
    <p:extLst>
      <p:ext uri="{BB962C8B-B14F-4D97-AF65-F5344CB8AC3E}">
        <p14:creationId xmlns:p14="http://schemas.microsoft.com/office/powerpoint/2010/main" val="66356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3121"/>
            <a:ext cx="9144000" cy="1169769"/>
          </a:xfrm>
        </p:spPr>
        <p:txBody>
          <a:bodyPr>
            <a:normAutofit/>
          </a:bodyPr>
          <a:lstStyle/>
          <a:p>
            <a:r>
              <a:rPr lang="en-US" sz="4000" b="1" dirty="0">
                <a:latin typeface="Century Schoolbook" panose="02040604050505020304" pitchFamily="18" charset="0"/>
              </a:rPr>
              <a:t>Need For Automation Testing</a:t>
            </a:r>
          </a:p>
        </p:txBody>
      </p:sp>
      <p:sp>
        <p:nvSpPr>
          <p:cNvPr id="3" name="Content Placeholder 2"/>
          <p:cNvSpPr>
            <a:spLocks noGrp="1"/>
          </p:cNvSpPr>
          <p:nvPr>
            <p:ph idx="1"/>
          </p:nvPr>
        </p:nvSpPr>
        <p:spPr>
          <a:xfrm>
            <a:off x="1523999" y="1282891"/>
            <a:ext cx="9797593" cy="5104264"/>
          </a:xfrm>
        </p:spPr>
        <p:txBody>
          <a:bodyPr anchor="t">
            <a:normAutofit/>
          </a:bodyPr>
          <a:lstStyle/>
          <a:p>
            <a:pPr algn="just"/>
            <a:r>
              <a:rPr lang="en-US" dirty="0">
                <a:latin typeface="Arial" panose="020B0604020202020204" pitchFamily="34" charset="0"/>
                <a:cs typeface="Arial" panose="020B0604020202020204" pitchFamily="34" charset="0"/>
              </a:rPr>
              <a:t>Every organization has unique reasons for automating software quality activities, but several reasons common across industries</a:t>
            </a:r>
          </a:p>
          <a:p>
            <a:pPr marL="285750" lvl="1" algn="just"/>
            <a:r>
              <a:rPr lang="en-US" sz="2400" dirty="0">
                <a:latin typeface="Arial" panose="020B0604020202020204" pitchFamily="34" charset="0"/>
                <a:cs typeface="Arial" panose="020B0604020202020204" pitchFamily="34" charset="0"/>
              </a:rPr>
              <a:t>Speed (fast to execute but except initial time)</a:t>
            </a:r>
          </a:p>
          <a:p>
            <a:pPr marL="285750" lvl="1" algn="just"/>
            <a:r>
              <a:rPr lang="en-US" sz="2400" dirty="0">
                <a:latin typeface="Arial" panose="020B0604020202020204" pitchFamily="34" charset="0"/>
                <a:cs typeface="Arial" panose="020B0604020202020204" pitchFamily="34" charset="0"/>
              </a:rPr>
              <a:t>Reliable </a:t>
            </a:r>
          </a:p>
          <a:p>
            <a:pPr marL="285750" lvl="1" algn="just"/>
            <a:r>
              <a:rPr lang="en-US" sz="2400" dirty="0">
                <a:latin typeface="Arial" panose="020B0604020202020204" pitchFamily="34" charset="0"/>
                <a:cs typeface="Arial" panose="020B0604020202020204" pitchFamily="34" charset="0"/>
              </a:rPr>
              <a:t>Repeatable</a:t>
            </a:r>
          </a:p>
          <a:p>
            <a:pPr marL="285750" lvl="1" algn="just"/>
            <a:r>
              <a:rPr lang="en-US" sz="2400" dirty="0">
                <a:latin typeface="Arial" panose="020B0604020202020204" pitchFamily="34" charset="0"/>
                <a:cs typeface="Arial" panose="020B0604020202020204" pitchFamily="34" charset="0"/>
              </a:rPr>
              <a:t>Saves time </a:t>
            </a:r>
          </a:p>
          <a:p>
            <a:pPr marL="285750" lvl="1" algn="just"/>
            <a:r>
              <a:rPr lang="en-US" sz="2400" dirty="0">
                <a:latin typeface="Arial" panose="020B0604020202020204" pitchFamily="34" charset="0"/>
                <a:cs typeface="Arial" panose="020B0604020202020204" pitchFamily="34" charset="0"/>
              </a:rPr>
              <a:t>Coverage</a:t>
            </a:r>
          </a:p>
          <a:p>
            <a:pPr marL="285750" lvl="1" algn="just"/>
            <a:r>
              <a:rPr lang="en-US" sz="2400" dirty="0">
                <a:latin typeface="Arial" panose="020B0604020202020204" pitchFamily="34" charset="0"/>
                <a:cs typeface="Arial" panose="020B0604020202020204" pitchFamily="34" charset="0"/>
              </a:rPr>
              <a:t>Reusable</a:t>
            </a:r>
          </a:p>
          <a:p>
            <a:pPr marL="285750" lvl="1" algn="just"/>
            <a:r>
              <a:rPr lang="en-US" sz="2400" dirty="0">
                <a:latin typeface="Arial" panose="020B0604020202020204" pitchFamily="34" charset="0"/>
                <a:cs typeface="Arial" panose="020B0604020202020204" pitchFamily="34" charset="0"/>
              </a:rPr>
              <a:t>Cost effective</a:t>
            </a:r>
          </a:p>
          <a:p>
            <a:pPr marL="285750" lvl="1" algn="just"/>
            <a:r>
              <a:rPr lang="en-US" sz="2400" dirty="0">
                <a:latin typeface="Arial" panose="020B0604020202020204" pitchFamily="34" charset="0"/>
                <a:cs typeface="Arial" panose="020B0604020202020204" pitchFamily="34" charset="0"/>
              </a:rPr>
              <a:t>programmable</a:t>
            </a:r>
          </a:p>
        </p:txBody>
      </p:sp>
    </p:spTree>
    <p:extLst>
      <p:ext uri="{BB962C8B-B14F-4D97-AF65-F5344CB8AC3E}">
        <p14:creationId xmlns:p14="http://schemas.microsoft.com/office/powerpoint/2010/main" val="185979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351" y="2"/>
            <a:ext cx="10190375" cy="1201003"/>
          </a:xfrm>
        </p:spPr>
        <p:txBody>
          <a:bodyPr>
            <a:normAutofit/>
          </a:bodyPr>
          <a:lstStyle/>
          <a:p>
            <a:r>
              <a:rPr lang="en-US" sz="4000" b="1" dirty="0">
                <a:latin typeface="Century Schoolbook" panose="02040604050505020304" pitchFamily="18" charset="0"/>
              </a:rPr>
              <a:t>When To Automate Application?</a:t>
            </a:r>
          </a:p>
        </p:txBody>
      </p:sp>
      <p:sp>
        <p:nvSpPr>
          <p:cNvPr id="3" name="Content Placeholder 2"/>
          <p:cNvSpPr>
            <a:spLocks noGrp="1"/>
          </p:cNvSpPr>
          <p:nvPr>
            <p:ph idx="1"/>
          </p:nvPr>
        </p:nvSpPr>
        <p:spPr>
          <a:xfrm>
            <a:off x="1617490" y="1368190"/>
            <a:ext cx="8504600" cy="5146911"/>
          </a:xfrm>
        </p:spPr>
        <p:txBody>
          <a:bodyPr anchor="t">
            <a:normAutofit/>
          </a:bodyPr>
          <a:lstStyle/>
          <a:p>
            <a:pPr algn="just" fontAlgn="t"/>
            <a:r>
              <a:rPr lang="en-US" dirty="0">
                <a:latin typeface="Arial" panose="020B0604020202020204" pitchFamily="34" charset="0"/>
                <a:cs typeface="Arial" panose="020B0604020202020204" pitchFamily="34" charset="0"/>
              </a:rPr>
              <a:t>Requirements do not change frequently.</a:t>
            </a:r>
          </a:p>
          <a:p>
            <a:pPr algn="just" fontAlgn="t"/>
            <a:r>
              <a:rPr lang="en-US" dirty="0">
                <a:latin typeface="Arial" panose="020B0604020202020204" pitchFamily="34" charset="0"/>
                <a:cs typeface="Arial" panose="020B0604020202020204" pitchFamily="34" charset="0"/>
              </a:rPr>
              <a:t>Projects that need to test the same areas often.</a:t>
            </a:r>
          </a:p>
          <a:p>
            <a:pPr algn="just" fontAlgn="t"/>
            <a:r>
              <a:rPr lang="en-US" dirty="0">
                <a:latin typeface="Arial" panose="020B0604020202020204" pitchFamily="34" charset="0"/>
                <a:cs typeface="Arial" panose="020B0604020202020204" pitchFamily="34" charset="0"/>
              </a:rPr>
              <a:t>All manual testing process in place as per expected results and tested twice manually.</a:t>
            </a:r>
          </a:p>
          <a:p>
            <a:pPr algn="just" fontAlgn="t"/>
            <a:endParaRPr lang="en-US" sz="2800" dirty="0">
              <a:solidFill>
                <a:schemeClr val="accent1">
                  <a:lumMod val="75000"/>
                </a:schemeClr>
              </a:solidFill>
              <a:latin typeface="Century Schoolbook" panose="02040604050505020304" pitchFamily="18" charset="0"/>
            </a:endParaRPr>
          </a:p>
          <a:p>
            <a:pPr algn="just"/>
            <a:endParaRPr lang="en-US" sz="2600" dirty="0">
              <a:solidFill>
                <a:schemeClr val="accent1">
                  <a:lumMod val="75000"/>
                </a:schemeClr>
              </a:solidFill>
              <a:latin typeface="Century Schoolbook" panose="02040604050505020304" pitchFamily="18" charset="0"/>
            </a:endParaRPr>
          </a:p>
        </p:txBody>
      </p:sp>
    </p:spTree>
    <p:extLst>
      <p:ext uri="{BB962C8B-B14F-4D97-AF65-F5344CB8AC3E}">
        <p14:creationId xmlns:p14="http://schemas.microsoft.com/office/powerpoint/2010/main" val="324966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
            <a:ext cx="9144000" cy="1371600"/>
          </a:xfrm>
        </p:spPr>
        <p:txBody>
          <a:bodyPr>
            <a:normAutofit/>
          </a:bodyPr>
          <a:lstStyle/>
          <a:p>
            <a:r>
              <a:rPr lang="en-US" sz="4000" b="1" dirty="0">
                <a:latin typeface="Century Schoolbook" panose="02040604050505020304" pitchFamily="18" charset="0"/>
              </a:rPr>
              <a:t>Types Of Automation Tests</a:t>
            </a:r>
          </a:p>
        </p:txBody>
      </p:sp>
      <p:sp>
        <p:nvSpPr>
          <p:cNvPr id="3" name="Content Placeholder 2"/>
          <p:cNvSpPr>
            <a:spLocks noGrp="1"/>
          </p:cNvSpPr>
          <p:nvPr>
            <p:ph idx="1"/>
          </p:nvPr>
        </p:nvSpPr>
        <p:spPr>
          <a:xfrm>
            <a:off x="1605462" y="1371604"/>
            <a:ext cx="8803230" cy="1597840"/>
          </a:xfrm>
        </p:spPr>
        <p:txBody>
          <a:bodyPr anchor="t">
            <a:noAutofit/>
          </a:bodyPr>
          <a:lstStyle/>
          <a:p>
            <a:r>
              <a:rPr lang="en-US" dirty="0">
                <a:latin typeface="Arial" panose="020B0604020202020204" pitchFamily="34" charset="0"/>
                <a:cs typeface="Arial" panose="020B0604020202020204" pitchFamily="34" charset="0"/>
              </a:rPr>
              <a:t>Functional Automated Tests </a:t>
            </a:r>
          </a:p>
          <a:p>
            <a:r>
              <a:rPr lang="en-US" dirty="0">
                <a:latin typeface="Arial" panose="020B0604020202020204" pitchFamily="34" charset="0"/>
                <a:cs typeface="Arial" panose="020B0604020202020204" pitchFamily="34" charset="0"/>
              </a:rPr>
              <a:t>Non Functional Automated Tests </a:t>
            </a:r>
          </a:p>
        </p:txBody>
      </p:sp>
    </p:spTree>
    <p:extLst>
      <p:ext uri="{BB962C8B-B14F-4D97-AF65-F5344CB8AC3E}">
        <p14:creationId xmlns:p14="http://schemas.microsoft.com/office/powerpoint/2010/main" val="255729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09" y="1"/>
            <a:ext cx="10727703" cy="1255594"/>
          </a:xfrm>
        </p:spPr>
        <p:txBody>
          <a:bodyPr>
            <a:normAutofit/>
          </a:bodyPr>
          <a:lstStyle/>
          <a:p>
            <a:r>
              <a:rPr lang="en-US" sz="4000" b="1" dirty="0">
                <a:latin typeface="Century Schoolbook" panose="02040604050505020304" pitchFamily="18" charset="0"/>
              </a:rPr>
              <a:t>Selection Of Automation Tools</a:t>
            </a:r>
          </a:p>
        </p:txBody>
      </p:sp>
      <p:sp>
        <p:nvSpPr>
          <p:cNvPr id="3" name="Content Placeholder 2"/>
          <p:cNvSpPr>
            <a:spLocks noGrp="1"/>
          </p:cNvSpPr>
          <p:nvPr>
            <p:ph idx="1"/>
          </p:nvPr>
        </p:nvSpPr>
        <p:spPr>
          <a:xfrm>
            <a:off x="1659118" y="1450074"/>
            <a:ext cx="10030119" cy="5059908"/>
          </a:xfrm>
        </p:spPr>
        <p:txBody>
          <a:bodyPr anchor="t">
            <a:normAutofit/>
          </a:bodyPr>
          <a:lstStyle/>
          <a:p>
            <a:pPr algn="just"/>
            <a:r>
              <a:rPr lang="en-US" dirty="0">
                <a:latin typeface="Arial" panose="020B0604020202020204" pitchFamily="34" charset="0"/>
                <a:cs typeface="Arial" panose="020B0604020202020204" pitchFamily="34" charset="0"/>
              </a:rPr>
              <a:t>First, Identify the requirements, explore various tools and its capabilities, set the expectation from the tool and go for a Proof Of Concept. </a:t>
            </a:r>
          </a:p>
          <a:p>
            <a:pPr algn="just"/>
            <a:r>
              <a:rPr lang="en-US" dirty="0">
                <a:latin typeface="Arial" panose="020B0604020202020204" pitchFamily="34" charset="0"/>
                <a:cs typeface="Arial" panose="020B0604020202020204" pitchFamily="34" charset="0"/>
              </a:rPr>
              <a:t>Tool should be compatible as per checklist.</a:t>
            </a:r>
          </a:p>
          <a:p>
            <a:pPr algn="just"/>
            <a:r>
              <a:rPr lang="en-US" dirty="0">
                <a:latin typeface="Arial" panose="020B0604020202020204" pitchFamily="34" charset="0"/>
                <a:cs typeface="Arial" panose="020B0604020202020204" pitchFamily="34" charset="0"/>
              </a:rPr>
              <a:t>Easy to learn and technical support should be available.</a:t>
            </a:r>
          </a:p>
        </p:txBody>
      </p:sp>
    </p:spTree>
    <p:extLst>
      <p:ext uri="{BB962C8B-B14F-4D97-AF65-F5344CB8AC3E}">
        <p14:creationId xmlns:p14="http://schemas.microsoft.com/office/powerpoint/2010/main" val="178647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1187355"/>
          </a:xfrm>
        </p:spPr>
        <p:txBody>
          <a:bodyPr>
            <a:normAutofit/>
          </a:bodyPr>
          <a:lstStyle/>
          <a:p>
            <a:r>
              <a:rPr lang="en-US" sz="4000" b="1" dirty="0">
                <a:latin typeface="Century Schoolbook" panose="02040604050505020304" pitchFamily="18" charset="0"/>
              </a:rPr>
              <a:t>Availability of Various tools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5423606"/>
              </p:ext>
            </p:extLst>
          </p:nvPr>
        </p:nvGraphicFramePr>
        <p:xfrm>
          <a:off x="1329180" y="1187357"/>
          <a:ext cx="10416620" cy="5315887"/>
        </p:xfrm>
        <a:graphic>
          <a:graphicData uri="http://schemas.openxmlformats.org/drawingml/2006/table">
            <a:tbl>
              <a:tblPr firstRow="1" bandRow="1">
                <a:tableStyleId>{616DA210-FB5B-4158-B5E0-FEB733F419BA}</a:tableStyleId>
              </a:tblPr>
              <a:tblGrid>
                <a:gridCol w="2083324">
                  <a:extLst>
                    <a:ext uri="{9D8B030D-6E8A-4147-A177-3AD203B41FA5}">
                      <a16:colId xmlns:a16="http://schemas.microsoft.com/office/drawing/2014/main" val="20000"/>
                    </a:ext>
                  </a:extLst>
                </a:gridCol>
                <a:gridCol w="2083324">
                  <a:extLst>
                    <a:ext uri="{9D8B030D-6E8A-4147-A177-3AD203B41FA5}">
                      <a16:colId xmlns:a16="http://schemas.microsoft.com/office/drawing/2014/main" val="20001"/>
                    </a:ext>
                  </a:extLst>
                </a:gridCol>
                <a:gridCol w="2083324">
                  <a:extLst>
                    <a:ext uri="{9D8B030D-6E8A-4147-A177-3AD203B41FA5}">
                      <a16:colId xmlns:a16="http://schemas.microsoft.com/office/drawing/2014/main" val="20002"/>
                    </a:ext>
                  </a:extLst>
                </a:gridCol>
                <a:gridCol w="2083324">
                  <a:extLst>
                    <a:ext uri="{9D8B030D-6E8A-4147-A177-3AD203B41FA5}">
                      <a16:colId xmlns:a16="http://schemas.microsoft.com/office/drawing/2014/main" val="20003"/>
                    </a:ext>
                  </a:extLst>
                </a:gridCol>
                <a:gridCol w="2083324">
                  <a:extLst>
                    <a:ext uri="{9D8B030D-6E8A-4147-A177-3AD203B41FA5}">
                      <a16:colId xmlns:a16="http://schemas.microsoft.com/office/drawing/2014/main" val="20004"/>
                    </a:ext>
                  </a:extLst>
                </a:gridCol>
              </a:tblGrid>
              <a:tr h="1621184">
                <a:tc>
                  <a:txBody>
                    <a:bodyPr/>
                    <a:lstStyle/>
                    <a:p>
                      <a:r>
                        <a:rPr lang="en-US" sz="2000" b="1" dirty="0">
                          <a:solidFill>
                            <a:schemeClr val="tx1"/>
                          </a:solidFill>
                          <a:latin typeface="Century Schoolbook" panose="02040604050505020304" pitchFamily="18" charset="0"/>
                        </a:rPr>
                        <a:t>Testing</a:t>
                      </a:r>
                      <a:r>
                        <a:rPr lang="en-US" sz="2000" b="1" baseline="0" dirty="0">
                          <a:solidFill>
                            <a:schemeClr val="tx1"/>
                          </a:solidFill>
                          <a:latin typeface="Century Schoolbook" panose="02040604050505020304" pitchFamily="18" charset="0"/>
                        </a:rPr>
                        <a:t> type</a:t>
                      </a:r>
                      <a:endParaRPr lang="en-US" sz="2000" b="1" dirty="0">
                        <a:solidFill>
                          <a:schemeClr val="tx1"/>
                        </a:solidFill>
                        <a:latin typeface="Century Schoolbook" panose="02040604050505020304" pitchFamily="18" charset="0"/>
                      </a:endParaRPr>
                    </a:p>
                  </a:txBody>
                  <a:tcPr marL="68580" marR="68580"/>
                </a:tc>
                <a:tc>
                  <a:txBody>
                    <a:bodyPr/>
                    <a:lstStyle/>
                    <a:p>
                      <a:r>
                        <a:rPr lang="en-US" sz="2000" b="1" dirty="0">
                          <a:solidFill>
                            <a:schemeClr val="tx1"/>
                          </a:solidFill>
                          <a:latin typeface="Century Schoolbook" panose="02040604050505020304" pitchFamily="18" charset="0"/>
                        </a:rPr>
                        <a:t>Mercury interactive</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i="0" u="none" strike="noStrike" cap="none" normalizeH="0" baseline="0" dirty="0">
                          <a:ln>
                            <a:noFill/>
                          </a:ln>
                          <a:solidFill>
                            <a:schemeClr val="tx1"/>
                          </a:solidFill>
                          <a:effectLst/>
                          <a:latin typeface="Century Schoolbook" panose="02040604050505020304" pitchFamily="18" charset="0"/>
                          <a:cs typeface="Arial Unicode MS" charset="0"/>
                        </a:rPr>
                        <a:t>IBM (Rational Corporation)</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1" i="0" u="none" strike="noStrike" cap="none" normalizeH="0" baseline="0" dirty="0">
                          <a:ln>
                            <a:noFill/>
                          </a:ln>
                          <a:solidFill>
                            <a:schemeClr val="tx1"/>
                          </a:solidFill>
                          <a:effectLst/>
                          <a:latin typeface="Century Schoolbook" panose="02040604050505020304" pitchFamily="18" charset="0"/>
                          <a:cs typeface="Arial Unicode MS" charset="0"/>
                        </a:rPr>
                        <a:t>Segue Software</a:t>
                      </a:r>
                    </a:p>
                  </a:txBody>
                  <a:tcPr marL="67500" marR="67500" marT="67968" marB="46800" horzOverflow="overflow"/>
                </a:tc>
                <a:tc>
                  <a:txBody>
                    <a:bodyPr/>
                    <a:lstStyle/>
                    <a:p>
                      <a:r>
                        <a:rPr lang="en-US" sz="2000" b="1" dirty="0">
                          <a:solidFill>
                            <a:schemeClr val="tx1"/>
                          </a:solidFill>
                          <a:latin typeface="Century Schoolbook" panose="02040604050505020304" pitchFamily="18" charset="0"/>
                        </a:rPr>
                        <a:t>Open source tools</a:t>
                      </a:r>
                    </a:p>
                  </a:txBody>
                  <a:tcPr marL="68580" marR="68580"/>
                </a:tc>
                <a:extLst>
                  <a:ext uri="{0D108BD9-81ED-4DB2-BD59-A6C34878D82A}">
                    <a16:rowId xmlns:a16="http://schemas.microsoft.com/office/drawing/2014/main" val="10000"/>
                  </a:ext>
                </a:extLst>
              </a:tr>
              <a:tr h="1209522">
                <a:tc>
                  <a:txBody>
                    <a:bodyPr/>
                    <a:lstStyle/>
                    <a:p>
                      <a:r>
                        <a:rPr lang="en-US" sz="2000" dirty="0">
                          <a:solidFill>
                            <a:schemeClr val="tx1"/>
                          </a:solidFill>
                          <a:latin typeface="Century Schoolbook" panose="02040604050505020304" pitchFamily="18" charset="0"/>
                        </a:rPr>
                        <a:t>Functional testing tool</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QTP (VB script)</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Rational Robot (SQA)</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Silk Test</a:t>
                      </a:r>
                    </a:p>
                  </a:txBody>
                  <a:tcPr marL="67500" marR="67500" marT="67968" marB="46800" horzOverflow="overflow"/>
                </a:tc>
                <a:tc>
                  <a:txBody>
                    <a:bodyPr/>
                    <a:lstStyle/>
                    <a:p>
                      <a:r>
                        <a:rPr lang="en-US" sz="2000" dirty="0">
                          <a:solidFill>
                            <a:schemeClr val="tx1"/>
                          </a:solidFill>
                          <a:latin typeface="Century Schoolbook" panose="02040604050505020304" pitchFamily="18" charset="0"/>
                        </a:rPr>
                        <a:t>Selenium</a:t>
                      </a:r>
                    </a:p>
                  </a:txBody>
                  <a:tcPr marL="68580" marR="68580"/>
                </a:tc>
                <a:extLst>
                  <a:ext uri="{0D108BD9-81ED-4DB2-BD59-A6C34878D82A}">
                    <a16:rowId xmlns:a16="http://schemas.microsoft.com/office/drawing/2014/main" val="10001"/>
                  </a:ext>
                </a:extLst>
              </a:tr>
              <a:tr h="881160">
                <a:tc>
                  <a:txBody>
                    <a:bodyPr/>
                    <a:lstStyle/>
                    <a:p>
                      <a:r>
                        <a:rPr lang="en-US" sz="2000" dirty="0">
                          <a:solidFill>
                            <a:schemeClr val="tx1"/>
                          </a:solidFill>
                          <a:latin typeface="Century Schoolbook" panose="02040604050505020304" pitchFamily="18" charset="0"/>
                        </a:rPr>
                        <a:t>Performance testing tool</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Load</a:t>
                      </a:r>
                    </a:p>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Win runner (TSL)</a:t>
                      </a:r>
                    </a:p>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 Runner</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Rational Performance Tool</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Silk Performer</a:t>
                      </a:r>
                    </a:p>
                  </a:txBody>
                  <a:tcPr marL="67500" marR="67500" marT="67968" marB="46800" horzOverflow="overflow"/>
                </a:tc>
                <a:tc>
                  <a:txBody>
                    <a:bodyPr/>
                    <a:lstStyle/>
                    <a:p>
                      <a:r>
                        <a:rPr lang="en-US" sz="2000" dirty="0" err="1">
                          <a:solidFill>
                            <a:schemeClr val="tx1"/>
                          </a:solidFill>
                          <a:latin typeface="Century Schoolbook" panose="02040604050505020304" pitchFamily="18" charset="0"/>
                        </a:rPr>
                        <a:t>JMeter</a:t>
                      </a:r>
                      <a:endParaRPr lang="en-US" sz="2000" dirty="0">
                        <a:solidFill>
                          <a:schemeClr val="tx1"/>
                        </a:solidFill>
                        <a:latin typeface="Century Schoolbook" panose="02040604050505020304" pitchFamily="18" charset="0"/>
                      </a:endParaRPr>
                    </a:p>
                  </a:txBody>
                  <a:tcPr marL="68580" marR="68580"/>
                </a:tc>
                <a:extLst>
                  <a:ext uri="{0D108BD9-81ED-4DB2-BD59-A6C34878D82A}">
                    <a16:rowId xmlns:a16="http://schemas.microsoft.com/office/drawing/2014/main" val="10002"/>
                  </a:ext>
                </a:extLst>
              </a:tr>
              <a:tr h="1084157">
                <a:tc>
                  <a:txBody>
                    <a:bodyPr/>
                    <a:lstStyle/>
                    <a:p>
                      <a:r>
                        <a:rPr lang="en-US" sz="2000" dirty="0">
                          <a:solidFill>
                            <a:schemeClr val="tx1"/>
                          </a:solidFill>
                          <a:latin typeface="Century Schoolbook" panose="02040604050505020304" pitchFamily="18" charset="0"/>
                        </a:rPr>
                        <a:t>Test management tool</a:t>
                      </a:r>
                    </a:p>
                  </a:txBody>
                  <a:tcPr marL="68580" marR="68580"/>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Test Director</a:t>
                      </a:r>
                    </a:p>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Quality center</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Rational Management Tool</a:t>
                      </a:r>
                    </a:p>
                  </a:txBody>
                  <a:tcPr marL="67500" marR="67500" marT="67968" marB="46800" horzOverflow="overflow"/>
                </a:tc>
                <a:tc>
                  <a:txBody>
                    <a:bodyPr/>
                    <a:lstStyle/>
                    <a:p>
                      <a:pPr marL="0" marR="0" lvl="0" indent="0" algn="l" defTabSz="457200" rtl="0" eaLnBrk="1" fontAlgn="base" latinLnBrk="0" hangingPunct="1">
                        <a:lnSpc>
                          <a:spcPct val="93000"/>
                        </a:lnSpc>
                        <a:spcBef>
                          <a:spcPts val="6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dirty="0">
                          <a:ln>
                            <a:noFill/>
                          </a:ln>
                          <a:solidFill>
                            <a:schemeClr val="tx1"/>
                          </a:solidFill>
                          <a:effectLst/>
                          <a:latin typeface="Century Schoolbook" panose="02040604050505020304" pitchFamily="18" charset="0"/>
                          <a:cs typeface="Arial Unicode MS" charset="0"/>
                        </a:rPr>
                        <a:t>Silk Radar</a:t>
                      </a:r>
                    </a:p>
                  </a:txBody>
                  <a:tcPr marL="67500" marR="67500" marT="67968" marB="46800" horzOverflow="overflow"/>
                </a:tc>
                <a:tc>
                  <a:txBody>
                    <a:bodyPr/>
                    <a:lstStyle/>
                    <a:p>
                      <a:r>
                        <a:rPr lang="en-US" sz="2000" dirty="0">
                          <a:solidFill>
                            <a:schemeClr val="tx1"/>
                          </a:solidFill>
                          <a:latin typeface="Century Schoolbook" panose="02040604050505020304" pitchFamily="18" charset="0"/>
                        </a:rPr>
                        <a:t>TestLink</a:t>
                      </a:r>
                    </a:p>
                  </a:txBody>
                  <a:tcPr marL="68580" marR="6858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226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604" y="1"/>
            <a:ext cx="9132396" cy="1023582"/>
          </a:xfrm>
        </p:spPr>
        <p:txBody>
          <a:bodyPr>
            <a:normAutofit/>
          </a:bodyPr>
          <a:lstStyle/>
          <a:p>
            <a:r>
              <a:rPr lang="en-US" sz="4000" b="1" dirty="0">
                <a:latin typeface="Century Schoolbook" panose="02040604050505020304" pitchFamily="18" charset="0"/>
              </a:rPr>
              <a:t>What is selenium…</a:t>
            </a:r>
          </a:p>
        </p:txBody>
      </p:sp>
      <p:sp>
        <p:nvSpPr>
          <p:cNvPr id="3" name="Content Placeholder 2"/>
          <p:cNvSpPr>
            <a:spLocks noGrp="1"/>
          </p:cNvSpPr>
          <p:nvPr>
            <p:ph idx="1"/>
          </p:nvPr>
        </p:nvSpPr>
        <p:spPr>
          <a:xfrm>
            <a:off x="1523999" y="1310325"/>
            <a:ext cx="10184091" cy="5081047"/>
          </a:xfrm>
        </p:spPr>
        <p:txBody>
          <a:bodyPr anchor="t">
            <a:normAutofit/>
          </a:bodyPr>
          <a:lstStyle/>
          <a:p>
            <a:pPr algn="just"/>
            <a:r>
              <a:rPr lang="en-US" dirty="0">
                <a:latin typeface="Arial" panose="020B0604020202020204" pitchFamily="34" charset="0"/>
                <a:cs typeface="Arial" panose="020B0604020202020204" pitchFamily="34" charset="0"/>
              </a:rPr>
              <a:t>Selenium is an open source Browser based test Automation.</a:t>
            </a:r>
          </a:p>
          <a:p>
            <a:pPr algn="just"/>
            <a:r>
              <a:rPr lang="en-US" dirty="0">
                <a:latin typeface="Arial" panose="020B0604020202020204" pitchFamily="34" charset="0"/>
                <a:cs typeface="Arial" panose="020B0604020202020204" pitchFamily="34" charset="0"/>
              </a:rPr>
              <a:t>Selenium is a suite of tools to automate web application testing</a:t>
            </a:r>
          </a:p>
          <a:p>
            <a:pPr algn="just"/>
            <a:r>
              <a:rPr lang="en-US" dirty="0">
                <a:latin typeface="Arial" panose="020B0604020202020204" pitchFamily="34" charset="0"/>
                <a:cs typeface="Arial" panose="020B0604020202020204" pitchFamily="34" charset="0"/>
              </a:rPr>
              <a:t>Works by simulating users action such as mouse click and key pressed.</a:t>
            </a:r>
          </a:p>
          <a:p>
            <a:pPr algn="just"/>
            <a:r>
              <a:rPr lang="en-US" dirty="0">
                <a:latin typeface="Arial" panose="020B0604020202020204" pitchFamily="34" charset="0"/>
                <a:cs typeface="Arial" panose="020B0604020202020204" pitchFamily="34" charset="0"/>
              </a:rPr>
              <a:t>Works anywhere JavaScript is supported.</a:t>
            </a:r>
          </a:p>
          <a:p>
            <a:pPr algn="just"/>
            <a:r>
              <a:rPr lang="en-US" dirty="0">
                <a:latin typeface="Arial" panose="020B0604020202020204" pitchFamily="34" charset="0"/>
                <a:cs typeface="Arial" panose="020B0604020202020204" pitchFamily="34" charset="0"/>
              </a:rPr>
              <a:t>Runs in many browser and operating systems.(IE, </a:t>
            </a:r>
            <a:r>
              <a:rPr lang="en-US" dirty="0" err="1">
                <a:latin typeface="Arial" panose="020B0604020202020204" pitchFamily="34" charset="0"/>
                <a:cs typeface="Arial" panose="020B0604020202020204" pitchFamily="34" charset="0"/>
              </a:rPr>
              <a:t>MozillaFirefox</a:t>
            </a:r>
            <a:r>
              <a:rPr lang="en-US" dirty="0">
                <a:latin typeface="Arial" panose="020B0604020202020204" pitchFamily="34" charset="0"/>
                <a:cs typeface="Arial" panose="020B0604020202020204" pitchFamily="34" charset="0"/>
              </a:rPr>
              <a:t>, Safari, Google Chrome and Opera…/Windows, Linux, Mac..)</a:t>
            </a:r>
          </a:p>
          <a:p>
            <a:pPr algn="just"/>
            <a:r>
              <a:rPr lang="en-US" dirty="0">
                <a:latin typeface="Arial" panose="020B0604020202020204" pitchFamily="34" charset="0"/>
                <a:cs typeface="Arial" panose="020B0604020202020204" pitchFamily="34" charset="0"/>
              </a:rPr>
              <a:t>Can be controlled by many programming languages and testing frameworks.</a:t>
            </a:r>
          </a:p>
          <a:p>
            <a:pPr marL="285750" lvl="1" algn="just"/>
            <a:r>
              <a:rPr lang="en-US" sz="2400" dirty="0">
                <a:latin typeface="Arial" panose="020B0604020202020204" pitchFamily="34" charset="0"/>
                <a:cs typeface="Arial" panose="020B0604020202020204" pitchFamily="34" charset="0"/>
              </a:rPr>
              <a:t>(HTML,PHP,C#,Java,Ruby,Python..etc.)</a:t>
            </a:r>
          </a:p>
        </p:txBody>
      </p:sp>
    </p:spTree>
    <p:extLst>
      <p:ext uri="{BB962C8B-B14F-4D97-AF65-F5344CB8AC3E}">
        <p14:creationId xmlns:p14="http://schemas.microsoft.com/office/powerpoint/2010/main" val="332281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5"/>
          <p:cNvSpPr txBox="1">
            <a:spLocks noGrp="1"/>
          </p:cNvSpPr>
          <p:nvPr>
            <p:ph type="title"/>
          </p:nvPr>
        </p:nvSpPr>
        <p:spPr>
          <a:xfrm>
            <a:off x="2152650" y="365127"/>
            <a:ext cx="7886700" cy="1325563"/>
          </a:xfrm>
          <a:prstGeom prst="rect">
            <a:avLst/>
          </a:prstGeom>
          <a:noFill/>
          <a:ln>
            <a:noFill/>
          </a:ln>
        </p:spPr>
        <p:txBody>
          <a:bodyPr spcFirstLastPara="1" vert="horz" wrap="square" lIns="91425" tIns="91425" rIns="91425" bIns="91425" rtlCol="0" anchor="ctr" anchorCtr="0">
            <a:noAutofit/>
          </a:bodyPr>
          <a:lstStyle/>
          <a:p>
            <a:pPr algn="l">
              <a:spcBef>
                <a:spcPts val="0"/>
              </a:spcBef>
              <a:buClr>
                <a:schemeClr val="dk1"/>
              </a:buClr>
              <a:buSzPts val="4400"/>
            </a:pPr>
            <a:r>
              <a:rPr lang="en-US" sz="4000" b="1" dirty="0">
                <a:latin typeface="Century Schoolbook" panose="02040604050505020304" pitchFamily="18" charset="0"/>
                <a:sym typeface="Calibri"/>
              </a:rPr>
              <a:t>Selenium Phases</a:t>
            </a:r>
          </a:p>
        </p:txBody>
      </p:sp>
      <p:sp>
        <p:nvSpPr>
          <p:cNvPr id="265" name="Google Shape;265;p15"/>
          <p:cNvSpPr txBox="1">
            <a:spLocks noGrp="1"/>
          </p:cNvSpPr>
          <p:nvPr>
            <p:ph idx="1"/>
          </p:nvPr>
        </p:nvSpPr>
        <p:spPr>
          <a:xfrm>
            <a:off x="2152650" y="1825625"/>
            <a:ext cx="7886700" cy="4351338"/>
          </a:xfrm>
          <a:prstGeom prst="rect">
            <a:avLst/>
          </a:prstGeom>
          <a:noFill/>
          <a:ln>
            <a:noFill/>
          </a:ln>
        </p:spPr>
        <p:txBody>
          <a:bodyPr spcFirstLastPara="1" vert="horz" wrap="square" lIns="91425" tIns="91425" rIns="91425" bIns="91425" rtlCol="0" anchor="t" anchorCtr="0">
            <a:noAutofit/>
          </a:bodyPr>
          <a:lstStyle/>
          <a:p>
            <a:pPr indent="0">
              <a:lnSpc>
                <a:spcPct val="90000"/>
              </a:lnSpc>
              <a:spcBef>
                <a:spcPts val="0"/>
              </a:spcBef>
              <a:buClr>
                <a:schemeClr val="dk1"/>
              </a:buClr>
              <a:buSzPts val="2800"/>
              <a:buNone/>
            </a:pPr>
            <a:endParaRPr/>
          </a:p>
        </p:txBody>
      </p:sp>
      <p:grpSp>
        <p:nvGrpSpPr>
          <p:cNvPr id="2" name="Google Shape;266;p15"/>
          <p:cNvGrpSpPr/>
          <p:nvPr/>
        </p:nvGrpSpPr>
        <p:grpSpPr>
          <a:xfrm>
            <a:off x="2271859" y="1027908"/>
            <a:ext cx="7508236" cy="5345985"/>
            <a:chOff x="0" y="149018"/>
            <a:chExt cx="8498672" cy="5289025"/>
          </a:xfrm>
        </p:grpSpPr>
        <p:sp>
          <p:nvSpPr>
            <p:cNvPr id="267" name="Google Shape;267;p15"/>
            <p:cNvSpPr/>
            <p:nvPr/>
          </p:nvSpPr>
          <p:spPr>
            <a:xfrm>
              <a:off x="0" y="149018"/>
              <a:ext cx="8128000" cy="5079999"/>
            </a:xfrm>
            <a:custGeom>
              <a:avLst/>
              <a:gdLst/>
              <a:ahLst/>
              <a:cxnLst/>
              <a:rect l="l" t="t" r="r" b="b"/>
              <a:pathLst>
                <a:path w="120000" h="120000" extrusionOk="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CFDEEF"/>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68" name="Google Shape;268;p15"/>
            <p:cNvSpPr/>
            <p:nvPr/>
          </p:nvSpPr>
          <p:spPr>
            <a:xfrm>
              <a:off x="800608" y="3926506"/>
              <a:ext cx="186944" cy="186944"/>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69" name="Google Shape;269;p15"/>
            <p:cNvSpPr/>
            <p:nvPr/>
          </p:nvSpPr>
          <p:spPr>
            <a:xfrm>
              <a:off x="257045" y="4019978"/>
              <a:ext cx="2663956" cy="1209040"/>
            </a:xfrm>
            <a:prstGeom prst="rect">
              <a:avLst/>
            </a:prstGeom>
            <a:noFill/>
            <a:ln>
              <a:noFill/>
            </a:ln>
          </p:spPr>
          <p:txBody>
            <a:bodyPr spcFirstLastPara="1" wrap="square" lIns="91425" tIns="91425" rIns="91425" bIns="91425" anchor="ctr" anchorCtr="0">
              <a:noAutofit/>
            </a:bodyPr>
            <a:lstStyle/>
            <a:p>
              <a:endParaRPr/>
            </a:p>
          </p:txBody>
        </p:sp>
        <p:sp>
          <p:nvSpPr>
            <p:cNvPr id="270" name="Google Shape;270;p15"/>
            <p:cNvSpPr txBox="1"/>
            <p:nvPr/>
          </p:nvSpPr>
          <p:spPr>
            <a:xfrm>
              <a:off x="691557" y="4114802"/>
              <a:ext cx="2663956" cy="1209040"/>
            </a:xfrm>
            <a:prstGeom prst="rect">
              <a:avLst/>
            </a:prstGeom>
            <a:noFill/>
            <a:ln>
              <a:noFill/>
            </a:ln>
          </p:spPr>
          <p:txBody>
            <a:bodyPr spcFirstLastPara="1" wrap="square" lIns="99050" tIns="0" rIns="0" bIns="0" anchor="t" anchorCtr="0">
              <a:noAutofit/>
            </a:bodyPr>
            <a:lstStyle/>
            <a:p>
              <a:pPr>
                <a:lnSpc>
                  <a:spcPct val="90000"/>
                </a:lnSpc>
                <a:buClr>
                  <a:srgbClr val="000000"/>
                </a:buClr>
                <a:buSzPts val="2500"/>
              </a:pPr>
              <a:r>
                <a:rPr lang="en-US" sz="2500" dirty="0" err="1">
                  <a:solidFill>
                    <a:srgbClr val="000000"/>
                  </a:solidFill>
                  <a:latin typeface="Arial"/>
                  <a:ea typeface="Arial"/>
                  <a:cs typeface="Arial"/>
                  <a:sym typeface="Arial"/>
                </a:rPr>
                <a:t>Seleni</a:t>
              </a:r>
              <a:r>
                <a:rPr lang="en-IN" sz="2500" dirty="0">
                  <a:solidFill>
                    <a:srgbClr val="000000"/>
                  </a:solidFill>
                  <a:latin typeface="Arial"/>
                  <a:ea typeface="Arial"/>
                  <a:cs typeface="Arial"/>
                  <a:sym typeface="Arial"/>
                </a:rPr>
                <a:t>um 1</a:t>
              </a:r>
              <a:endParaRPr sz="2500">
                <a:solidFill>
                  <a:srgbClr val="000000"/>
                </a:solidFill>
                <a:latin typeface="Arial"/>
                <a:ea typeface="Arial"/>
                <a:cs typeface="Arial"/>
                <a:sym typeface="Arial"/>
              </a:endParaRPr>
            </a:p>
          </p:txBody>
        </p:sp>
        <p:sp>
          <p:nvSpPr>
            <p:cNvPr id="271" name="Google Shape;271;p15"/>
            <p:cNvSpPr/>
            <p:nvPr/>
          </p:nvSpPr>
          <p:spPr>
            <a:xfrm>
              <a:off x="2121408" y="2744898"/>
              <a:ext cx="325120" cy="325120"/>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72" name="Google Shape;272;p15"/>
            <p:cNvSpPr/>
            <p:nvPr/>
          </p:nvSpPr>
          <p:spPr>
            <a:xfrm>
              <a:off x="2283968" y="2907458"/>
              <a:ext cx="1706880" cy="2321559"/>
            </a:xfrm>
            <a:prstGeom prst="rect">
              <a:avLst/>
            </a:prstGeom>
            <a:noFill/>
            <a:ln>
              <a:noFill/>
            </a:ln>
          </p:spPr>
          <p:txBody>
            <a:bodyPr spcFirstLastPara="1" wrap="square" lIns="91425" tIns="91425" rIns="91425" bIns="91425" anchor="ctr" anchorCtr="0">
              <a:noAutofit/>
            </a:bodyPr>
            <a:lstStyle/>
            <a:p>
              <a:endParaRPr/>
            </a:p>
          </p:txBody>
        </p:sp>
        <p:sp>
          <p:nvSpPr>
            <p:cNvPr id="273" name="Google Shape;273;p15"/>
            <p:cNvSpPr txBox="1"/>
            <p:nvPr/>
          </p:nvSpPr>
          <p:spPr>
            <a:xfrm>
              <a:off x="2283967" y="2907458"/>
              <a:ext cx="2193549" cy="2321559"/>
            </a:xfrm>
            <a:prstGeom prst="rect">
              <a:avLst/>
            </a:prstGeom>
            <a:noFill/>
            <a:ln>
              <a:noFill/>
            </a:ln>
          </p:spPr>
          <p:txBody>
            <a:bodyPr spcFirstLastPara="1" wrap="square" lIns="172250" tIns="0" rIns="0" bIns="0" anchor="t" anchorCtr="0">
              <a:noAutofit/>
            </a:bodyPr>
            <a:lstStyle/>
            <a:p>
              <a:pPr>
                <a:lnSpc>
                  <a:spcPct val="90000"/>
                </a:lnSpc>
                <a:buClr>
                  <a:srgbClr val="000000"/>
                </a:buClr>
                <a:buSzPts val="2500"/>
              </a:pPr>
              <a:r>
                <a:rPr lang="en-US" sz="2500" dirty="0">
                  <a:solidFill>
                    <a:srgbClr val="000000"/>
                  </a:solidFill>
                  <a:latin typeface="Arial"/>
                  <a:ea typeface="Arial"/>
                  <a:cs typeface="Arial"/>
                  <a:sym typeface="Arial"/>
                </a:rPr>
                <a:t>Selenium2</a:t>
              </a:r>
              <a:endParaRPr sz="2500" dirty="0">
                <a:solidFill>
                  <a:srgbClr val="000000"/>
                </a:solidFill>
                <a:latin typeface="Arial"/>
                <a:ea typeface="Arial"/>
                <a:cs typeface="Arial"/>
                <a:sym typeface="Arial"/>
              </a:endParaRPr>
            </a:p>
          </p:txBody>
        </p:sp>
        <p:sp>
          <p:nvSpPr>
            <p:cNvPr id="274" name="Google Shape;274;p15"/>
            <p:cNvSpPr/>
            <p:nvPr/>
          </p:nvSpPr>
          <p:spPr>
            <a:xfrm>
              <a:off x="3807968" y="1874186"/>
              <a:ext cx="430784" cy="430784"/>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75" name="Google Shape;275;p15"/>
            <p:cNvSpPr/>
            <p:nvPr/>
          </p:nvSpPr>
          <p:spPr>
            <a:xfrm>
              <a:off x="4064000" y="2279227"/>
              <a:ext cx="3860791" cy="3139440"/>
            </a:xfrm>
            <a:prstGeom prst="rect">
              <a:avLst/>
            </a:prstGeom>
            <a:noFill/>
            <a:ln>
              <a:noFill/>
            </a:ln>
          </p:spPr>
          <p:txBody>
            <a:bodyPr spcFirstLastPara="1" wrap="square" lIns="91425" tIns="91425" rIns="91425" bIns="91425" anchor="ctr" anchorCtr="0">
              <a:noAutofit/>
            </a:bodyPr>
            <a:lstStyle/>
            <a:p>
              <a:endParaRPr/>
            </a:p>
          </p:txBody>
        </p:sp>
        <p:sp>
          <p:nvSpPr>
            <p:cNvPr id="276" name="Google Shape;276;p15"/>
            <p:cNvSpPr txBox="1"/>
            <p:nvPr/>
          </p:nvSpPr>
          <p:spPr>
            <a:xfrm>
              <a:off x="4003044" y="2194090"/>
              <a:ext cx="3860791" cy="3139440"/>
            </a:xfrm>
            <a:prstGeom prst="rect">
              <a:avLst/>
            </a:prstGeom>
            <a:noFill/>
            <a:ln>
              <a:noFill/>
            </a:ln>
          </p:spPr>
          <p:txBody>
            <a:bodyPr spcFirstLastPara="1" wrap="square" lIns="228250" tIns="0" rIns="0" bIns="0" anchor="t" anchorCtr="0">
              <a:noAutofit/>
            </a:bodyPr>
            <a:lstStyle/>
            <a:p>
              <a:pPr>
                <a:lnSpc>
                  <a:spcPct val="90000"/>
                </a:lnSpc>
                <a:buClr>
                  <a:srgbClr val="000000"/>
                </a:buClr>
                <a:buSzPts val="2500"/>
              </a:pPr>
              <a:r>
                <a:rPr lang="en-US" sz="2500" dirty="0">
                  <a:solidFill>
                    <a:srgbClr val="000000"/>
                  </a:solidFill>
                  <a:latin typeface="Arial"/>
                  <a:ea typeface="Arial"/>
                  <a:cs typeface="Arial"/>
                  <a:sym typeface="Arial"/>
                </a:rPr>
                <a:t>Selenium 3 </a:t>
              </a:r>
              <a:endParaRPr sz="2500" dirty="0">
                <a:solidFill>
                  <a:srgbClr val="000000"/>
                </a:solidFill>
                <a:latin typeface="Arial"/>
                <a:ea typeface="Arial"/>
                <a:cs typeface="Arial"/>
                <a:sym typeface="Arial"/>
              </a:endParaRPr>
            </a:p>
          </p:txBody>
        </p:sp>
        <p:sp>
          <p:nvSpPr>
            <p:cNvPr id="277" name="Google Shape;277;p15"/>
            <p:cNvSpPr/>
            <p:nvPr/>
          </p:nvSpPr>
          <p:spPr>
            <a:xfrm>
              <a:off x="5644896" y="1298114"/>
              <a:ext cx="577088" cy="577088"/>
            </a:xfrm>
            <a:prstGeom prst="ellipse">
              <a:avLst/>
            </a:prstGeom>
            <a:gradFill>
              <a:gsLst>
                <a:gs pos="0">
                  <a:srgbClr val="469CE7"/>
                </a:gs>
                <a:gs pos="100000">
                  <a:srgbClr val="8ECDFF"/>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endParaRPr/>
            </a:p>
          </p:txBody>
        </p:sp>
        <p:sp>
          <p:nvSpPr>
            <p:cNvPr id="278" name="Google Shape;278;p15"/>
            <p:cNvSpPr/>
            <p:nvPr/>
          </p:nvSpPr>
          <p:spPr>
            <a:xfrm>
              <a:off x="5496554" y="1419819"/>
              <a:ext cx="2631445" cy="3723621"/>
            </a:xfrm>
            <a:prstGeom prst="rect">
              <a:avLst/>
            </a:prstGeom>
            <a:noFill/>
            <a:ln>
              <a:noFill/>
            </a:ln>
          </p:spPr>
          <p:txBody>
            <a:bodyPr spcFirstLastPara="1" wrap="square" lIns="91425" tIns="91425" rIns="91425" bIns="91425" anchor="ctr" anchorCtr="0">
              <a:noAutofit/>
            </a:bodyPr>
            <a:lstStyle/>
            <a:p>
              <a:endParaRPr/>
            </a:p>
          </p:txBody>
        </p:sp>
        <p:sp>
          <p:nvSpPr>
            <p:cNvPr id="279" name="Google Shape;279;p15"/>
            <p:cNvSpPr txBox="1"/>
            <p:nvPr/>
          </p:nvSpPr>
          <p:spPr>
            <a:xfrm>
              <a:off x="5867227" y="1714422"/>
              <a:ext cx="2631445" cy="3723621"/>
            </a:xfrm>
            <a:prstGeom prst="rect">
              <a:avLst/>
            </a:prstGeom>
            <a:noFill/>
            <a:ln>
              <a:noFill/>
            </a:ln>
          </p:spPr>
          <p:txBody>
            <a:bodyPr spcFirstLastPara="1" wrap="square" lIns="305775" tIns="0" rIns="0" bIns="0" anchor="t" anchorCtr="0">
              <a:noAutofit/>
            </a:bodyPr>
            <a:lstStyle/>
            <a:p>
              <a:pPr>
                <a:lnSpc>
                  <a:spcPct val="90000"/>
                </a:lnSpc>
                <a:buClr>
                  <a:srgbClr val="000000"/>
                </a:buClr>
                <a:buSzPts val="2500"/>
              </a:pPr>
              <a:r>
                <a:rPr lang="en-US" sz="2500" dirty="0">
                  <a:solidFill>
                    <a:srgbClr val="000000"/>
                  </a:solidFill>
                  <a:latin typeface="Arial"/>
                  <a:ea typeface="Arial"/>
                  <a:cs typeface="Arial"/>
                  <a:sym typeface="Arial"/>
                </a:rPr>
                <a:t>Selenium 4</a:t>
              </a:r>
              <a:endParaRPr sz="2500" dirty="0">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6"/>
          <p:cNvSpPr txBox="1">
            <a:spLocks noGrp="1"/>
          </p:cNvSpPr>
          <p:nvPr>
            <p:ph type="title"/>
          </p:nvPr>
        </p:nvSpPr>
        <p:spPr>
          <a:xfrm>
            <a:off x="2152650" y="365127"/>
            <a:ext cx="7886700" cy="1325563"/>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4400"/>
            </a:pPr>
            <a:r>
              <a:rPr lang="en-US" sz="4000" b="1" dirty="0">
                <a:latin typeface="Century Schoolbook" panose="02040604050505020304" pitchFamily="18" charset="0"/>
                <a:sym typeface="Calibri"/>
              </a:rPr>
              <a:t>Selenium Benefits</a:t>
            </a:r>
          </a:p>
        </p:txBody>
      </p:sp>
      <p:sp>
        <p:nvSpPr>
          <p:cNvPr id="285" name="Google Shape;285;p16"/>
          <p:cNvSpPr txBox="1">
            <a:spLocks noGrp="1"/>
          </p:cNvSpPr>
          <p:nvPr>
            <p:ph idx="1"/>
          </p:nvPr>
        </p:nvSpPr>
        <p:spPr>
          <a:xfrm>
            <a:off x="1611984" y="1690690"/>
            <a:ext cx="8427366" cy="4486273"/>
          </a:xfrm>
          <a:prstGeom prst="rect">
            <a:avLst/>
          </a:prstGeom>
          <a:noFill/>
          <a:ln>
            <a:noFill/>
          </a:ln>
        </p:spPr>
        <p:txBody>
          <a:bodyPr spcFirstLastPara="1" vert="horz" wrap="square" lIns="91425" tIns="45700" rIns="91425" bIns="45700" rtlCol="0" anchor="t" anchorCtr="0">
            <a:noAutofit/>
          </a:bodyPr>
          <a:lstStyle/>
          <a:p>
            <a:pPr algn="just">
              <a:lnSpc>
                <a:spcPct val="90000"/>
              </a:lnSpc>
            </a:pPr>
            <a:r>
              <a:rPr lang="en-US" dirty="0">
                <a:latin typeface="Arial" panose="020B0604020202020204" pitchFamily="34" charset="0"/>
                <a:cs typeface="Arial" panose="020B0604020202020204" pitchFamily="34" charset="0"/>
                <a:sym typeface="Calibri"/>
              </a:rPr>
              <a:t>Open Source</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Cross platform</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Cross browser support</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Remote execution</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Parallel execution</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Integration with multiple tools</a:t>
            </a:r>
            <a:endParaRPr lang="en-IN"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And many more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7"/>
          <p:cNvSpPr txBox="1">
            <a:spLocks noGrp="1"/>
          </p:cNvSpPr>
          <p:nvPr>
            <p:ph type="title"/>
          </p:nvPr>
        </p:nvSpPr>
        <p:spPr>
          <a:xfrm>
            <a:off x="2152650" y="365127"/>
            <a:ext cx="7886700" cy="1325563"/>
          </a:xfrm>
          <a:prstGeom prst="rect">
            <a:avLst/>
          </a:prstGeom>
          <a:noFill/>
          <a:ln>
            <a:noFill/>
          </a:ln>
        </p:spPr>
        <p:txBody>
          <a:bodyPr spcFirstLastPara="1" vert="horz" wrap="square" lIns="91425" tIns="45700" rIns="91425" bIns="45700" rtlCol="0" anchor="ctr" anchorCtr="0">
            <a:noAutofit/>
          </a:bodyPr>
          <a:lstStyle/>
          <a:p>
            <a:pPr algn="l">
              <a:spcBef>
                <a:spcPts val="0"/>
              </a:spcBef>
              <a:buClr>
                <a:schemeClr val="dk1"/>
              </a:buClr>
              <a:buSzPts val="4400"/>
            </a:pPr>
            <a:r>
              <a:rPr lang="en-US" sz="4000" b="1" dirty="0">
                <a:latin typeface="Century Schoolbook" panose="02040604050505020304" pitchFamily="18" charset="0"/>
                <a:sym typeface="Calibri"/>
              </a:rPr>
              <a:t>Limitations	</a:t>
            </a:r>
          </a:p>
        </p:txBody>
      </p:sp>
      <p:sp>
        <p:nvSpPr>
          <p:cNvPr id="291" name="Google Shape;291;p17"/>
          <p:cNvSpPr txBox="1">
            <a:spLocks noGrp="1"/>
          </p:cNvSpPr>
          <p:nvPr>
            <p:ph idx="1"/>
          </p:nvPr>
        </p:nvSpPr>
        <p:spPr>
          <a:xfrm>
            <a:off x="1611983" y="1593130"/>
            <a:ext cx="9040305" cy="4583833"/>
          </a:xfrm>
          <a:prstGeom prst="rect">
            <a:avLst/>
          </a:prstGeom>
          <a:noFill/>
          <a:ln>
            <a:noFill/>
          </a:ln>
        </p:spPr>
        <p:txBody>
          <a:bodyPr spcFirstLastPara="1" vert="horz" wrap="square" lIns="91425" tIns="45700" rIns="91425" bIns="45700" rtlCol="0" anchor="t" anchorCtr="0">
            <a:noAutofit/>
          </a:bodyPr>
          <a:lstStyle/>
          <a:p>
            <a:pPr algn="just">
              <a:lnSpc>
                <a:spcPct val="90000"/>
              </a:lnSpc>
            </a:pPr>
            <a:r>
              <a:rPr lang="en-US" dirty="0">
                <a:latin typeface="Arial" panose="020B0604020202020204" pitchFamily="34" charset="0"/>
                <a:cs typeface="Arial" panose="020B0604020202020204" pitchFamily="34" charset="0"/>
                <a:sym typeface="Calibri"/>
              </a:rPr>
              <a:t>Can not automate windows applications</a:t>
            </a:r>
          </a:p>
          <a:p>
            <a:pPr algn="just">
              <a:lnSpc>
                <a:spcPct val="90000"/>
              </a:lnSpc>
            </a:pPr>
            <a:r>
              <a:rPr lang="en-US" dirty="0">
                <a:latin typeface="Arial" panose="020B0604020202020204" pitchFamily="34" charset="0"/>
                <a:cs typeface="Arial" panose="020B0604020202020204" pitchFamily="34" charset="0"/>
                <a:sym typeface="Calibri"/>
              </a:rPr>
              <a:t>We can not read images</a:t>
            </a:r>
          </a:p>
          <a:p>
            <a:pPr algn="just">
              <a:lnSpc>
                <a:spcPct val="90000"/>
              </a:lnSpc>
            </a:pPr>
            <a:r>
              <a:rPr lang="en-US" dirty="0">
                <a:latin typeface="Arial" panose="020B0604020202020204" pitchFamily="34" charset="0"/>
                <a:cs typeface="Arial" panose="020B0604020202020204" pitchFamily="34" charset="0"/>
                <a:sym typeface="Calibri"/>
              </a:rPr>
              <a:t>Bar code, Graphs, pie charts, OTP can not be automated</a:t>
            </a:r>
          </a:p>
          <a:p>
            <a:pPr marL="0" indent="0">
              <a:lnSpc>
                <a:spcPct val="90000"/>
              </a:lnSpc>
              <a:buClr>
                <a:schemeClr val="dk1"/>
              </a:buClr>
              <a:buSzPts val="2800"/>
              <a:buNone/>
            </a:pPr>
            <a:endParaRPr sz="2800" cap="none"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8"/>
          <p:cNvSpPr txBox="1">
            <a:spLocks noGrp="1"/>
          </p:cNvSpPr>
          <p:nvPr>
            <p:ph type="title"/>
          </p:nvPr>
        </p:nvSpPr>
        <p:spPr>
          <a:xfrm>
            <a:off x="2133600" y="381001"/>
            <a:ext cx="7886700" cy="1325563"/>
          </a:xfrm>
          <a:prstGeom prst="rect">
            <a:avLst/>
          </a:prstGeom>
          <a:noFill/>
          <a:ln>
            <a:noFill/>
          </a:ln>
        </p:spPr>
        <p:txBody>
          <a:bodyPr spcFirstLastPara="1" vert="horz" wrap="square" lIns="91425" tIns="45700" rIns="91425" bIns="45700" rtlCol="0" anchor="ctr" anchorCtr="0">
            <a:noAutofit/>
          </a:bodyPr>
          <a:lstStyle/>
          <a:p>
            <a:pPr>
              <a:buClr>
                <a:schemeClr val="dk1"/>
              </a:buClr>
              <a:buSzPts val="4400"/>
            </a:pPr>
            <a:r>
              <a:rPr lang="en-US" sz="4000" b="1" dirty="0">
                <a:latin typeface="Century Schoolbook" panose="02040604050505020304" pitchFamily="18" charset="0"/>
                <a:sym typeface="Calibri"/>
              </a:rPr>
              <a:t>We can use Selenium </a:t>
            </a:r>
            <a:endParaRPr lang="en-IN" sz="4000" b="1" dirty="0">
              <a:latin typeface="Century Schoolbook" panose="02040604050505020304" pitchFamily="18" charset="0"/>
            </a:endParaRPr>
          </a:p>
        </p:txBody>
      </p:sp>
      <p:sp>
        <p:nvSpPr>
          <p:cNvPr id="297" name="Google Shape;297;p18"/>
          <p:cNvSpPr txBox="1">
            <a:spLocks noGrp="1"/>
          </p:cNvSpPr>
          <p:nvPr>
            <p:ph idx="1"/>
          </p:nvPr>
        </p:nvSpPr>
        <p:spPr>
          <a:xfrm>
            <a:off x="2133600" y="1291472"/>
            <a:ext cx="8480980" cy="4885491"/>
          </a:xfrm>
          <a:prstGeom prst="rect">
            <a:avLst/>
          </a:prstGeom>
          <a:noFill/>
          <a:ln>
            <a:noFill/>
          </a:ln>
        </p:spPr>
        <p:txBody>
          <a:bodyPr spcFirstLastPara="1" vert="horz" wrap="square" lIns="91425" tIns="45700" rIns="91425" bIns="45700" rtlCol="0" anchor="t" anchorCtr="0">
            <a:noAutofit/>
          </a:bodyPr>
          <a:lstStyle/>
          <a:p>
            <a:pPr marL="0" indent="0">
              <a:lnSpc>
                <a:spcPct val="90000"/>
              </a:lnSpc>
              <a:spcBef>
                <a:spcPts val="0"/>
              </a:spcBef>
              <a:buClr>
                <a:schemeClr val="dk1"/>
              </a:buClr>
              <a:buSzPts val="2800"/>
              <a:buNone/>
            </a:pPr>
            <a:r>
              <a:rPr lang="en-US" sz="2800" dirty="0">
                <a:solidFill>
                  <a:schemeClr val="dk1"/>
                </a:solidFill>
                <a:latin typeface="Calibri"/>
                <a:ea typeface="Calibri"/>
                <a:cs typeface="Calibri"/>
                <a:sym typeface="Calibri"/>
              </a:rPr>
              <a:t> </a:t>
            </a:r>
          </a:p>
          <a:p>
            <a:pPr algn="just">
              <a:lnSpc>
                <a:spcPct val="90000"/>
              </a:lnSpc>
            </a:pPr>
            <a:r>
              <a:rPr lang="en-US" sz="2800" cap="none" dirty="0">
                <a:solidFill>
                  <a:schemeClr val="dk1"/>
                </a:solidFill>
                <a:latin typeface="Calibri"/>
                <a:ea typeface="Calibri"/>
                <a:cs typeface="Calibri"/>
                <a:sym typeface="Calibri"/>
              </a:rPr>
              <a:t> </a:t>
            </a:r>
            <a:r>
              <a:rPr lang="en-US" dirty="0">
                <a:latin typeface="Arial" panose="020B0604020202020204" pitchFamily="34" charset="0"/>
                <a:cs typeface="Arial" panose="020B0604020202020204" pitchFamily="34" charset="0"/>
                <a:sym typeface="Calibri"/>
              </a:rPr>
              <a:t>Functional testing</a:t>
            </a:r>
            <a:endParaRPr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Smoke test scenario</a:t>
            </a:r>
            <a:endParaRPr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Regression test</a:t>
            </a:r>
            <a:endParaRPr dirty="0">
              <a:latin typeface="Arial" panose="020B0604020202020204" pitchFamily="34" charset="0"/>
              <a:cs typeface="Arial" panose="020B0604020202020204" pitchFamily="34" charset="0"/>
            </a:endParaRPr>
          </a:p>
          <a:p>
            <a:pPr algn="just">
              <a:lnSpc>
                <a:spcPct val="90000"/>
              </a:lnSpc>
            </a:pPr>
            <a:r>
              <a:rPr lang="en-US" dirty="0">
                <a:latin typeface="Arial" panose="020B0604020202020204" pitchFamily="34" charset="0"/>
                <a:cs typeface="Arial" panose="020B0604020202020204" pitchFamily="34" charset="0"/>
                <a:sym typeface="Calibri"/>
              </a:rPr>
              <a:t>End to End Scenario</a:t>
            </a:r>
            <a:endParaRPr dirty="0">
              <a:latin typeface="Arial" panose="020B0604020202020204" pitchFamily="34" charset="0"/>
              <a:cs typeface="Arial" panose="020B0604020202020204" pitchFamily="34" charset="0"/>
            </a:endParaRPr>
          </a:p>
          <a:p>
            <a:pPr marL="0" indent="0">
              <a:lnSpc>
                <a:spcPct val="90000"/>
              </a:lnSpc>
              <a:buClr>
                <a:schemeClr val="dk1"/>
              </a:buClr>
              <a:buSzPts val="2800"/>
              <a:buNone/>
            </a:pPr>
            <a:endParaRPr sz="2800" cap="none"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D513-3717-2668-4E29-B0374E1C9BE1}"/>
              </a:ext>
            </a:extLst>
          </p:cNvPr>
          <p:cNvSpPr>
            <a:spLocks noGrp="1"/>
          </p:cNvSpPr>
          <p:nvPr>
            <p:ph type="title"/>
          </p:nvPr>
        </p:nvSpPr>
        <p:spPr>
          <a:xfrm>
            <a:off x="725239" y="5774"/>
            <a:ext cx="10364451" cy="1596177"/>
          </a:xfrm>
        </p:spPr>
        <p:txBody>
          <a:bodyPr>
            <a:normAutofit/>
          </a:bodyPr>
          <a:lstStyle/>
          <a:p>
            <a:r>
              <a:rPr lang="en-IN" b="1" dirty="0">
                <a:latin typeface="Century Schoolbook" panose="02040604050505020304" pitchFamily="18" charset="0"/>
              </a:rPr>
              <a:t>About trainer</a:t>
            </a:r>
          </a:p>
        </p:txBody>
      </p:sp>
      <p:sp>
        <p:nvSpPr>
          <p:cNvPr id="3" name="Content Placeholder 2">
            <a:extLst>
              <a:ext uri="{FF2B5EF4-FFF2-40B4-BE49-F238E27FC236}">
                <a16:creationId xmlns:a16="http://schemas.microsoft.com/office/drawing/2014/main" id="{33885195-C411-C321-16C1-A50139BB8F3A}"/>
              </a:ext>
            </a:extLst>
          </p:cNvPr>
          <p:cNvSpPr>
            <a:spLocks noGrp="1"/>
          </p:cNvSpPr>
          <p:nvPr>
            <p:ph idx="1"/>
          </p:nvPr>
        </p:nvSpPr>
        <p:spPr>
          <a:xfrm>
            <a:off x="1706252" y="1291472"/>
            <a:ext cx="9600256" cy="4308050"/>
          </a:xfrm>
        </p:spPr>
        <p:txBody>
          <a:bodyPr>
            <a:normAutofit/>
          </a:bodyPr>
          <a:lstStyle/>
          <a:p>
            <a:r>
              <a:rPr lang="en-IN">
                <a:latin typeface="Arial" panose="020B0604020202020204" pitchFamily="34" charset="0"/>
                <a:cs typeface="Arial" panose="020B0604020202020204" pitchFamily="34" charset="0"/>
              </a:rPr>
              <a:t>14+ </a:t>
            </a:r>
            <a:r>
              <a:rPr lang="en-IN" dirty="0">
                <a:latin typeface="Arial" panose="020B0604020202020204" pitchFamily="34" charset="0"/>
                <a:cs typeface="Arial" panose="020B0604020202020204" pitchFamily="34" charset="0"/>
              </a:rPr>
              <a:t>years experience.</a:t>
            </a:r>
          </a:p>
          <a:p>
            <a:r>
              <a:rPr lang="en-IN" dirty="0">
                <a:latin typeface="Arial" panose="020B0604020202020204" pitchFamily="34" charset="0"/>
                <a:cs typeface="Arial" panose="020B0604020202020204" pitchFamily="34" charset="0"/>
              </a:rPr>
              <a:t>ISTQB Certified</a:t>
            </a:r>
          </a:p>
          <a:p>
            <a:r>
              <a:rPr lang="en-IN" dirty="0">
                <a:latin typeface="Arial" panose="020B0604020202020204" pitchFamily="34" charset="0"/>
                <a:cs typeface="Arial" panose="020B0604020202020204" pitchFamily="34" charset="0"/>
              </a:rPr>
              <a:t>Full time software testing manual &amp; automation trainer.</a:t>
            </a:r>
          </a:p>
          <a:p>
            <a:r>
              <a:rPr lang="en-IN" dirty="0">
                <a:latin typeface="Arial" panose="020B0604020202020204" pitchFamily="34" charset="0"/>
                <a:cs typeface="Arial" panose="020B0604020202020204" pitchFamily="34" charset="0"/>
              </a:rPr>
              <a:t>Conducted trainings for multiple corporates.</a:t>
            </a:r>
          </a:p>
          <a:p>
            <a:r>
              <a:rPr lang="en-IN" dirty="0">
                <a:latin typeface="Arial" panose="020B0604020202020204" pitchFamily="34" charset="0"/>
                <a:cs typeface="Arial" panose="020B0604020202020204" pitchFamily="34" charset="0"/>
              </a:rPr>
              <a:t>Trained 1000+ professionals.</a:t>
            </a:r>
          </a:p>
          <a:p>
            <a:r>
              <a:rPr lang="en-IN" dirty="0">
                <a:latin typeface="Arial" panose="020B0604020202020204" pitchFamily="34" charset="0"/>
                <a:cs typeface="Arial" panose="020B0604020202020204" pitchFamily="34" charset="0"/>
              </a:rPr>
              <a:t>You tube channel “</a:t>
            </a:r>
            <a:r>
              <a:rPr lang="en-IN" dirty="0" err="1">
                <a:latin typeface="Arial" panose="020B0604020202020204" pitchFamily="34" charset="0"/>
                <a:cs typeface="Arial" panose="020B0604020202020204" pitchFamily="34" charset="0"/>
              </a:rPr>
              <a:t>Priyankaaz</a:t>
            </a:r>
            <a:r>
              <a:rPr lang="en-IN" dirty="0">
                <a:latin typeface="Arial" panose="020B0604020202020204" pitchFamily="34" charset="0"/>
                <a:cs typeface="Arial" panose="020B0604020202020204" pitchFamily="34" charset="0"/>
              </a:rPr>
              <a:t> IT School”.</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89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90600"/>
          </a:xfrm>
        </p:spPr>
        <p:txBody>
          <a:bodyPr>
            <a:normAutofit/>
          </a:bodyPr>
          <a:lstStyle/>
          <a:p>
            <a:r>
              <a:rPr lang="en-IN" sz="4000" b="1" dirty="0">
                <a:latin typeface="Century Schoolbook" panose="02040604050505020304" pitchFamily="18" charset="0"/>
              </a:rPr>
              <a:t>Selenium Components</a:t>
            </a:r>
            <a:endParaRPr lang="en-US" sz="4000" b="1" dirty="0">
              <a:latin typeface="Century Schoolbook" panose="02040604050505020304" pitchFamily="18" charset="0"/>
            </a:endParaRPr>
          </a:p>
        </p:txBody>
      </p:sp>
      <p:sp>
        <p:nvSpPr>
          <p:cNvPr id="3" name="Content Placeholder 2"/>
          <p:cNvSpPr>
            <a:spLocks noGrp="1"/>
          </p:cNvSpPr>
          <p:nvPr>
            <p:ph idx="1"/>
          </p:nvPr>
        </p:nvSpPr>
        <p:spPr>
          <a:xfrm>
            <a:off x="1640263" y="1055802"/>
            <a:ext cx="9200561" cy="1382598"/>
          </a:xfrm>
        </p:spPr>
        <p:txBody>
          <a:bodyPr>
            <a:normAutofit/>
          </a:bodyPr>
          <a:lstStyle/>
          <a:p>
            <a:pPr>
              <a:lnSpc>
                <a:spcPct val="90000"/>
              </a:lnSpc>
            </a:pPr>
            <a:r>
              <a:rPr lang="en-IN" dirty="0">
                <a:latin typeface="Arial" panose="020B0604020202020204" pitchFamily="34" charset="0"/>
                <a:cs typeface="Arial" panose="020B0604020202020204" pitchFamily="34" charset="0"/>
              </a:rPr>
              <a:t>Selenium is automated testing tool used to test web applications across various browsers.</a:t>
            </a:r>
          </a:p>
          <a:p>
            <a:r>
              <a:rPr lang="en-IN" dirty="0">
                <a:latin typeface="Arial" panose="020B0604020202020204" pitchFamily="34" charset="0"/>
                <a:cs typeface="Arial" panose="020B0604020202020204" pitchFamily="34" charset="0"/>
              </a:rPr>
              <a:t>Selenium Components</a:t>
            </a:r>
            <a:endParaRPr lang="en-US"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2243580" y="2438400"/>
            <a:ext cx="9049732" cy="39719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605F-2438-4614-8BDF-C76EBF95C766}"/>
              </a:ext>
            </a:extLst>
          </p:cNvPr>
          <p:cNvSpPr>
            <a:spLocks noGrp="1"/>
          </p:cNvSpPr>
          <p:nvPr>
            <p:ph type="title"/>
          </p:nvPr>
        </p:nvSpPr>
        <p:spPr/>
        <p:txBody>
          <a:bodyPr/>
          <a:lstStyle/>
          <a:p>
            <a:r>
              <a:rPr lang="en-IN" b="1" dirty="0"/>
              <a:t>Selenium components</a:t>
            </a:r>
          </a:p>
        </p:txBody>
      </p:sp>
      <p:sp>
        <p:nvSpPr>
          <p:cNvPr id="3" name="Content Placeholder 2">
            <a:extLst>
              <a:ext uri="{FF2B5EF4-FFF2-40B4-BE49-F238E27FC236}">
                <a16:creationId xmlns:a16="http://schemas.microsoft.com/office/drawing/2014/main" id="{9032884A-CDF8-C526-2541-94FB75591D96}"/>
              </a:ext>
            </a:extLst>
          </p:cNvPr>
          <p:cNvSpPr>
            <a:spLocks noGrp="1"/>
          </p:cNvSpPr>
          <p:nvPr>
            <p:ph idx="1"/>
          </p:nvPr>
        </p:nvSpPr>
        <p:spPr>
          <a:xfrm>
            <a:off x="3205113" y="1895753"/>
            <a:ext cx="8073114" cy="3424107"/>
          </a:xfrm>
        </p:spPr>
        <p:txBody>
          <a:bodyPr/>
          <a:lstStyle/>
          <a:p>
            <a:pPr marL="457200" indent="-457200">
              <a:buFont typeface="+mj-lt"/>
              <a:buAutoNum type="arabicPeriod"/>
            </a:pPr>
            <a:r>
              <a:rPr lang="en-IN" dirty="0" err="1">
                <a:latin typeface="Arial" panose="020B0604020202020204" pitchFamily="34" charset="0"/>
                <a:cs typeface="Arial" panose="020B0604020202020204" pitchFamily="34" charset="0"/>
              </a:rPr>
              <a:t>Selnium</a:t>
            </a:r>
            <a:r>
              <a:rPr lang="en-IN" dirty="0">
                <a:latin typeface="Arial" panose="020B0604020202020204" pitchFamily="34" charset="0"/>
                <a:cs typeface="Arial" panose="020B0604020202020204" pitchFamily="34" charset="0"/>
              </a:rPr>
              <a:t> ide</a:t>
            </a:r>
          </a:p>
          <a:p>
            <a:pPr marL="457200" indent="-457200">
              <a:buFont typeface="+mj-lt"/>
              <a:buAutoNum type="arabicPeriod"/>
            </a:pPr>
            <a:r>
              <a:rPr lang="en-IN" dirty="0">
                <a:latin typeface="Arial" panose="020B0604020202020204" pitchFamily="34" charset="0"/>
                <a:cs typeface="Arial" panose="020B0604020202020204" pitchFamily="34" charset="0"/>
              </a:rPr>
              <a:t>Selenium </a:t>
            </a:r>
            <a:r>
              <a:rPr lang="en-IN" dirty="0" err="1">
                <a:latin typeface="Arial" panose="020B0604020202020204" pitchFamily="34" charset="0"/>
                <a:cs typeface="Arial" panose="020B0604020202020204" pitchFamily="34" charset="0"/>
              </a:rPr>
              <a:t>Rc</a:t>
            </a:r>
            <a:r>
              <a:rPr lang="en-IN" dirty="0">
                <a:latin typeface="Arial" panose="020B0604020202020204" pitchFamily="34" charset="0"/>
                <a:cs typeface="Arial" panose="020B0604020202020204" pitchFamily="34" charset="0"/>
              </a:rPr>
              <a:t>(deprecated)</a:t>
            </a:r>
          </a:p>
          <a:p>
            <a:pPr marL="457200" indent="-457200">
              <a:buFont typeface="+mj-lt"/>
              <a:buAutoNum type="arabicPeriod"/>
            </a:pPr>
            <a:r>
              <a:rPr lang="en-IN" dirty="0">
                <a:latin typeface="Arial" panose="020B0604020202020204" pitchFamily="34" charset="0"/>
                <a:cs typeface="Arial" panose="020B0604020202020204" pitchFamily="34" charset="0"/>
              </a:rPr>
              <a:t>Selenium WebDriver</a:t>
            </a:r>
          </a:p>
          <a:p>
            <a:pPr marL="457200" indent="-457200">
              <a:buFont typeface="+mj-lt"/>
              <a:buAutoNum type="arabicPeriod"/>
            </a:pPr>
            <a:r>
              <a:rPr lang="en-IN" dirty="0">
                <a:latin typeface="Arial" panose="020B0604020202020204" pitchFamily="34" charset="0"/>
                <a:cs typeface="Arial" panose="020B0604020202020204" pitchFamily="34" charset="0"/>
              </a:rPr>
              <a:t>Selenium grid</a:t>
            </a:r>
          </a:p>
        </p:txBody>
      </p:sp>
    </p:spTree>
    <p:extLst>
      <p:ext uri="{BB962C8B-B14F-4D97-AF65-F5344CB8AC3E}">
        <p14:creationId xmlns:p14="http://schemas.microsoft.com/office/powerpoint/2010/main" val="52783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txBox="1">
            <a:spLocks noGrp="1"/>
          </p:cNvSpPr>
          <p:nvPr>
            <p:ph type="title" idx="4294967295"/>
          </p:nvPr>
        </p:nvSpPr>
        <p:spPr>
          <a:xfrm>
            <a:off x="1826400" y="1"/>
            <a:ext cx="8308200" cy="1219199"/>
          </a:xfrm>
        </p:spPr>
        <p:txBody>
          <a:bodyPr>
            <a:noAutofit/>
          </a:bodyPr>
          <a:lstStyle/>
          <a:p>
            <a:r>
              <a:rPr lang="en-US" altLang="en-US" b="1" dirty="0">
                <a:latin typeface="Century Schoolbook" panose="02040604050505020304" pitchFamily="18" charset="0"/>
              </a:rPr>
              <a:t>Selenium IDE</a:t>
            </a:r>
          </a:p>
        </p:txBody>
      </p:sp>
      <p:sp>
        <p:nvSpPr>
          <p:cNvPr id="9219" name="Text Placeholder 2"/>
          <p:cNvSpPr txBox="1">
            <a:spLocks noGrp="1"/>
          </p:cNvSpPr>
          <p:nvPr>
            <p:ph type="body" idx="4294967295"/>
          </p:nvPr>
        </p:nvSpPr>
        <p:spPr>
          <a:xfrm>
            <a:off x="2066881" y="1229890"/>
            <a:ext cx="8372519" cy="5399511"/>
          </a:xfrm>
        </p:spPr>
        <p:txBody>
          <a:bodyPr>
            <a:normAutofit lnSpcReduction="10000"/>
          </a:bodyPr>
          <a:lstStyle/>
          <a:p>
            <a:pPr algn="just"/>
            <a:r>
              <a:rPr lang="en-US" dirty="0"/>
              <a:t>Integrated Development Environment for building Selenium test cases. </a:t>
            </a:r>
          </a:p>
          <a:p>
            <a:pPr algn="just"/>
            <a:r>
              <a:rPr lang="en-US" dirty="0"/>
              <a:t>Operates as a Firefox add-on and provides an interface for developing and running individual test cases or entire test suites. </a:t>
            </a:r>
          </a:p>
          <a:p>
            <a:pPr algn="just"/>
            <a:r>
              <a:rPr lang="en-US" dirty="0"/>
              <a:t>Selenium-IDE has a recording feature, which will keep account of user actions as they are performed and store them as a reusable script to play back. </a:t>
            </a:r>
          </a:p>
          <a:p>
            <a:pPr algn="just"/>
            <a:r>
              <a:rPr lang="en-US" dirty="0"/>
              <a:t>Offers full editing of test cases.</a:t>
            </a:r>
          </a:p>
          <a:p>
            <a:pPr algn="just" eaLnBrk="1" hangingPunct="1">
              <a:buSzPct val="45000"/>
              <a:buFont typeface="Wingdings" pitchFamily="2" charset="2"/>
              <a:buChar char="Ø"/>
            </a:pPr>
            <a:r>
              <a:rPr altLang="en-US" dirty="0">
                <a:cs typeface="Arial" pitchFamily="34" charset="0"/>
              </a:rPr>
              <a:t>Default source code language is HTML but it can changed to a programming language such as Java or C# or Python.</a:t>
            </a:r>
          </a:p>
          <a:p>
            <a:pPr algn="just" eaLnBrk="1" hangingPunct="1">
              <a:buSzPct val="45000"/>
              <a:buFont typeface="Wingdings" pitchFamily="2" charset="2"/>
              <a:buChar char="Ø"/>
            </a:pPr>
            <a:r>
              <a:rPr lang="en-IN" altLang="en-US" dirty="0">
                <a:cs typeface="Arial" pitchFamily="34" charset="0"/>
              </a:rPr>
              <a:t>R</a:t>
            </a:r>
            <a:r>
              <a:rPr altLang="en-US" dirty="0" err="1">
                <a:cs typeface="Arial" pitchFamily="34" charset="0"/>
              </a:rPr>
              <a:t>uns</a:t>
            </a:r>
            <a:r>
              <a:rPr altLang="en-US" dirty="0">
                <a:cs typeface="Arial" pitchFamily="34" charset="0"/>
              </a:rPr>
              <a:t> on Mozilla Firefox </a:t>
            </a:r>
            <a:r>
              <a:rPr lang="en-IN" altLang="en-US" dirty="0">
                <a:cs typeface="Arial" pitchFamily="34" charset="0"/>
              </a:rPr>
              <a:t>,Chrome as well </a:t>
            </a:r>
            <a:r>
              <a:rPr altLang="en-US" dirty="0">
                <a:cs typeface="Arial" pitchFamily="34" charset="0"/>
              </a:rPr>
              <a:t>(implemented as extension).</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043" y="190500"/>
            <a:ext cx="10018713" cy="1752599"/>
          </a:xfrm>
        </p:spPr>
        <p:txBody>
          <a:bodyPr>
            <a:normAutofit/>
          </a:bodyPr>
          <a:lstStyle/>
          <a:p>
            <a:r>
              <a:rPr lang="en-IN" altLang="en-US" b="1" dirty="0">
                <a:latin typeface="Century Schoolbook" panose="02040604050505020304" pitchFamily="18" charset="0"/>
              </a:rPr>
              <a:t>Selenium IDE</a:t>
            </a:r>
            <a:endParaRPr lang="en-US" altLang="en-US" b="1" dirty="0">
              <a:latin typeface="Century Schoolbook" panose="02040604050505020304" pitchFamily="18" charset="0"/>
            </a:endParaRPr>
          </a:p>
        </p:txBody>
      </p:sp>
      <p:sp>
        <p:nvSpPr>
          <p:cNvPr id="3" name="Content Placeholder 2"/>
          <p:cNvSpPr>
            <a:spLocks noGrp="1"/>
          </p:cNvSpPr>
          <p:nvPr>
            <p:ph idx="1"/>
          </p:nvPr>
        </p:nvSpPr>
        <p:spPr>
          <a:xfrm>
            <a:off x="1484310" y="1338607"/>
            <a:ext cx="10018713" cy="4452594"/>
          </a:xfrm>
        </p:spPr>
        <p:txBody>
          <a:bodyPr>
            <a:normAutofit/>
          </a:bodyPr>
          <a:lstStyle/>
          <a:p>
            <a:pPr algn="just"/>
            <a:r>
              <a:rPr lang="en-IN" sz="2800" dirty="0"/>
              <a:t>Selenium IDE ceased to exist in August 2017</a:t>
            </a:r>
          </a:p>
          <a:p>
            <a:pPr algn="just"/>
            <a:r>
              <a:rPr lang="en-IN" sz="2800" dirty="0"/>
              <a:t>A robust version of IDE was released in 2018 by </a:t>
            </a:r>
            <a:r>
              <a:rPr lang="en-IN" sz="2800" dirty="0" err="1"/>
              <a:t>Applitools</a:t>
            </a:r>
            <a:endParaRPr lang="en-IN" sz="2800" dirty="0"/>
          </a:p>
          <a:p>
            <a:pPr algn="just"/>
            <a:r>
              <a:rPr lang="en-IN" sz="2800" dirty="0"/>
              <a:t>The new IDE deploys a selenium Side Runner that allows all IDE tests to run on any browser </a:t>
            </a:r>
          </a:p>
          <a:p>
            <a:pPr algn="just"/>
            <a:r>
              <a:rPr lang="en-IN" sz="2800" dirty="0"/>
              <a:t>Selenium IDE is integrated with other suite components to provide a robust interface for application testing.</a:t>
            </a:r>
          </a:p>
          <a:p>
            <a:pPr algn="just"/>
            <a:r>
              <a:rPr lang="en-IN" sz="2800" dirty="0"/>
              <a:t>Used as Prototyping tool.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61594"/>
            <a:ext cx="10018713" cy="1752599"/>
          </a:xfrm>
        </p:spPr>
        <p:txBody>
          <a:bodyPr/>
          <a:lstStyle/>
          <a:p>
            <a:r>
              <a:rPr lang="en-IN" b="1" dirty="0"/>
              <a:t>Same Origin Policy in Selenium</a:t>
            </a:r>
            <a:endParaRPr lang="en-US" b="1" dirty="0"/>
          </a:p>
        </p:txBody>
      </p:sp>
      <p:sp>
        <p:nvSpPr>
          <p:cNvPr id="3" name="Content Placeholder 2"/>
          <p:cNvSpPr>
            <a:spLocks noGrp="1"/>
          </p:cNvSpPr>
          <p:nvPr>
            <p:ph idx="1"/>
          </p:nvPr>
        </p:nvSpPr>
        <p:spPr>
          <a:xfrm>
            <a:off x="1569151" y="1885362"/>
            <a:ext cx="10018713" cy="4198070"/>
          </a:xfrm>
        </p:spPr>
        <p:txBody>
          <a:bodyPr>
            <a:normAutofit/>
          </a:bodyPr>
          <a:lstStyle/>
          <a:p>
            <a:r>
              <a:rPr lang="en-US" dirty="0"/>
              <a:t>“Same Origin Policy” is introduced for security reason, and it ensures that content of your site will never be accessible by a script from another site.</a:t>
            </a:r>
          </a:p>
          <a:p>
            <a:r>
              <a:rPr lang="en-US" dirty="0"/>
              <a:t> As per the policy, any code loaded within the browser can only operate within that website’s domain. </a:t>
            </a:r>
          </a:p>
          <a:p>
            <a:r>
              <a:rPr lang="en-US" dirty="0"/>
              <a:t>Same Origin policy prohibits JavaScript code from accessing elements from a domain that is different from where it was launched.</a:t>
            </a:r>
          </a:p>
          <a:p>
            <a:r>
              <a:rPr lang="en-US" dirty="0"/>
              <a:t>This is the reason why prior to Selenium RC, testers needed to install local copies of both Selenium Core (a JavaScript program) and the web server containing the web application being tested so they would belong to the same domain.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9CC7A0-1E46-D610-B24D-E51BFF64DDDF}"/>
                  </a:ext>
                </a:extLst>
              </p14:cNvPr>
              <p14:cNvContentPartPr/>
              <p14:nvPr/>
            </p14:nvContentPartPr>
            <p14:xfrm>
              <a:off x="8897393" y="2516745"/>
              <a:ext cx="24120" cy="6840"/>
            </p14:xfrm>
          </p:contentPart>
        </mc:Choice>
        <mc:Fallback xmlns="">
          <p:pic>
            <p:nvPicPr>
              <p:cNvPr id="4" name="Ink 3">
                <a:extLst>
                  <a:ext uri="{FF2B5EF4-FFF2-40B4-BE49-F238E27FC236}">
                    <a16:creationId xmlns:a16="http://schemas.microsoft.com/office/drawing/2014/main" id="{5A9CC7A0-1E46-D610-B24D-E51BFF64DDDF}"/>
                  </a:ext>
                </a:extLst>
              </p:cNvPr>
              <p:cNvPicPr/>
              <p:nvPr/>
            </p:nvPicPr>
            <p:blipFill>
              <a:blip r:embed="rId3"/>
              <a:stretch>
                <a:fillRect/>
              </a:stretch>
            </p:blipFill>
            <p:spPr>
              <a:xfrm>
                <a:off x="8888753" y="2508105"/>
                <a:ext cx="41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1E0C416-9669-E0AA-C314-EDEFF583AE89}"/>
                  </a:ext>
                </a:extLst>
              </p14:cNvPr>
              <p14:cNvContentPartPr/>
              <p14:nvPr/>
            </p14:nvContentPartPr>
            <p14:xfrm>
              <a:off x="9480953" y="2766585"/>
              <a:ext cx="6480" cy="17640"/>
            </p14:xfrm>
          </p:contentPart>
        </mc:Choice>
        <mc:Fallback xmlns="">
          <p:pic>
            <p:nvPicPr>
              <p:cNvPr id="5" name="Ink 4">
                <a:extLst>
                  <a:ext uri="{FF2B5EF4-FFF2-40B4-BE49-F238E27FC236}">
                    <a16:creationId xmlns:a16="http://schemas.microsoft.com/office/drawing/2014/main" id="{51E0C416-9669-E0AA-C314-EDEFF583AE89}"/>
                  </a:ext>
                </a:extLst>
              </p:cNvPr>
              <p:cNvPicPr/>
              <p:nvPr/>
            </p:nvPicPr>
            <p:blipFill>
              <a:blip r:embed="rId5"/>
              <a:stretch>
                <a:fillRect/>
              </a:stretch>
            </p:blipFill>
            <p:spPr>
              <a:xfrm>
                <a:off x="9471953" y="2757585"/>
                <a:ext cx="241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FE007CD-0068-9CE2-0760-448DD6E2C6A2}"/>
                  </a:ext>
                </a:extLst>
              </p14:cNvPr>
              <p14:cNvContentPartPr/>
              <p14:nvPr/>
            </p14:nvContentPartPr>
            <p14:xfrm>
              <a:off x="2383193" y="6597345"/>
              <a:ext cx="360" cy="360"/>
            </p14:xfrm>
          </p:contentPart>
        </mc:Choice>
        <mc:Fallback xmlns="">
          <p:pic>
            <p:nvPicPr>
              <p:cNvPr id="6" name="Ink 5">
                <a:extLst>
                  <a:ext uri="{FF2B5EF4-FFF2-40B4-BE49-F238E27FC236}">
                    <a16:creationId xmlns:a16="http://schemas.microsoft.com/office/drawing/2014/main" id="{3FE007CD-0068-9CE2-0760-448DD6E2C6A2}"/>
                  </a:ext>
                </a:extLst>
              </p:cNvPr>
              <p:cNvPicPr/>
              <p:nvPr/>
            </p:nvPicPr>
            <p:blipFill>
              <a:blip r:embed="rId7"/>
              <a:stretch>
                <a:fillRect/>
              </a:stretch>
            </p:blipFill>
            <p:spPr>
              <a:xfrm>
                <a:off x="2374553" y="6588705"/>
                <a:ext cx="18000" cy="18000"/>
              </a:xfrm>
              <a:prstGeom prst="rect">
                <a:avLst/>
              </a:prstGeom>
            </p:spPr>
          </p:pic>
        </mc:Fallback>
      </mc:AlternateContent>
    </p:spTree>
    <p:extLst>
      <p:ext uri="{BB962C8B-B14F-4D97-AF65-F5344CB8AC3E}">
        <p14:creationId xmlns:p14="http://schemas.microsoft.com/office/powerpoint/2010/main" val="1173293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txBox="1">
            <a:spLocks noGrp="1"/>
          </p:cNvSpPr>
          <p:nvPr>
            <p:ph type="title" idx="4294967295"/>
          </p:nvPr>
        </p:nvSpPr>
        <p:spPr>
          <a:xfrm>
            <a:off x="1823520" y="0"/>
            <a:ext cx="8234880" cy="1026828"/>
          </a:xfrm>
        </p:spPr>
        <p:txBody>
          <a:bodyPr>
            <a:normAutofit/>
          </a:bodyPr>
          <a:lstStyle/>
          <a:p>
            <a:r>
              <a:rPr lang="en-IN" altLang="en-US" b="1" dirty="0">
                <a:latin typeface="Century Schoolbook" panose="02040604050505020304" pitchFamily="18" charset="0"/>
              </a:rPr>
              <a:t>Selenium RC</a:t>
            </a:r>
          </a:p>
        </p:txBody>
      </p:sp>
      <p:sp>
        <p:nvSpPr>
          <p:cNvPr id="13315" name="Text Placeholder 2"/>
          <p:cNvSpPr txBox="1">
            <a:spLocks noGrp="1"/>
          </p:cNvSpPr>
          <p:nvPr>
            <p:ph type="body" idx="4294967295"/>
          </p:nvPr>
        </p:nvSpPr>
        <p:spPr>
          <a:xfrm>
            <a:off x="2057401" y="990600"/>
            <a:ext cx="9122789" cy="2546988"/>
          </a:xfrm>
        </p:spPr>
        <p:txBody>
          <a:bodyPr>
            <a:normAutofit lnSpcReduction="10000"/>
          </a:bodyPr>
          <a:lstStyle/>
          <a:p>
            <a:pPr algn="just">
              <a:buSzPct val="45000"/>
            </a:pPr>
            <a:r>
              <a:rPr lang="en-IN" altLang="en-US" dirty="0">
                <a:cs typeface="Arial" pitchFamily="34" charset="0"/>
              </a:rPr>
              <a:t>Selenium </a:t>
            </a:r>
            <a:r>
              <a:rPr lang="en-IN" altLang="en-US" dirty="0" err="1">
                <a:cs typeface="Arial" pitchFamily="34" charset="0"/>
              </a:rPr>
              <a:t>Rc</a:t>
            </a:r>
            <a:r>
              <a:rPr lang="en-IN" altLang="en-US" dirty="0">
                <a:cs typeface="Arial" pitchFamily="34" charset="0"/>
              </a:rPr>
              <a:t>(Remote Control) is a server written in Java</a:t>
            </a:r>
          </a:p>
          <a:p>
            <a:pPr algn="just">
              <a:buSzPct val="45000"/>
            </a:pPr>
            <a:r>
              <a:rPr altLang="en-US" dirty="0">
                <a:cs typeface="Arial" pitchFamily="34" charset="0"/>
              </a:rPr>
              <a:t>Allows to write automated web application UI tests in any programming language against any HTTP website using any mainstream JavaScript-enabled browser.</a:t>
            </a:r>
          </a:p>
          <a:p>
            <a:pPr algn="just">
              <a:buSzPct val="45000"/>
            </a:pPr>
            <a:r>
              <a:rPr altLang="en-US" dirty="0">
                <a:cs typeface="Arial" pitchFamily="34" charset="0"/>
              </a:rPr>
              <a:t>Can be accessed on different browsers remotely.</a:t>
            </a:r>
          </a:p>
          <a:p>
            <a:pPr algn="just">
              <a:buSzPct val="45000"/>
            </a:pPr>
            <a:r>
              <a:rPr altLang="en-US" dirty="0">
                <a:cs typeface="Arial" pitchFamily="34" charset="0"/>
              </a:rPr>
              <a:t>Discontinued from Selenium Community.</a:t>
            </a:r>
          </a:p>
        </p:txBody>
      </p:sp>
      <p:pic>
        <p:nvPicPr>
          <p:cNvPr id="1026" name="Picture 2"/>
          <p:cNvPicPr>
            <a:picLocks noChangeAspect="1" noChangeArrowheads="1"/>
          </p:cNvPicPr>
          <p:nvPr/>
        </p:nvPicPr>
        <p:blipFill>
          <a:blip r:embed="rId3"/>
          <a:srcRect/>
          <a:stretch>
            <a:fillRect/>
          </a:stretch>
        </p:blipFill>
        <p:spPr bwMode="auto">
          <a:xfrm>
            <a:off x="2009262" y="3478670"/>
            <a:ext cx="8991600" cy="3352800"/>
          </a:xfrm>
          <a:prstGeom prst="rect">
            <a:avLst/>
          </a:prstGeom>
          <a:noFill/>
          <a:ln w="9525">
            <a:noFill/>
            <a:miter lim="800000"/>
            <a:headEnd/>
            <a:tailEnd/>
          </a:ln>
          <a:effectLst/>
        </p:spPr>
      </p:pic>
    </p:spTree>
    <p:extLst>
      <p:ext uri="{BB962C8B-B14F-4D97-AF65-F5344CB8AC3E}">
        <p14:creationId xmlns:p14="http://schemas.microsoft.com/office/powerpoint/2010/main" val="200796690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IN" altLang="en-US" b="1" dirty="0">
                <a:latin typeface="Century Schoolbook" panose="02040604050505020304" pitchFamily="18" charset="0"/>
              </a:rPr>
              <a:t>Selenium </a:t>
            </a:r>
            <a:r>
              <a:rPr lang="en-IN" altLang="en-US" b="1" dirty="0" err="1">
                <a:latin typeface="Century Schoolbook" panose="02040604050505020304" pitchFamily="18" charset="0"/>
              </a:rPr>
              <a:t>WebDriver</a:t>
            </a:r>
            <a:endParaRPr lang="en-US" altLang="en-US" b="1" dirty="0">
              <a:latin typeface="Century Schoolbook" panose="02040604050505020304" pitchFamily="18" charset="0"/>
            </a:endParaRPr>
          </a:p>
        </p:txBody>
      </p:sp>
      <p:sp>
        <p:nvSpPr>
          <p:cNvPr id="3" name="Content Placeholder 2"/>
          <p:cNvSpPr>
            <a:spLocks noGrp="1"/>
          </p:cNvSpPr>
          <p:nvPr>
            <p:ph idx="1"/>
          </p:nvPr>
        </p:nvSpPr>
        <p:spPr>
          <a:xfrm>
            <a:off x="1981199" y="669303"/>
            <a:ext cx="8991599" cy="3369299"/>
          </a:xfrm>
        </p:spPr>
        <p:txBody>
          <a:bodyPr>
            <a:normAutofit/>
          </a:bodyPr>
          <a:lstStyle/>
          <a:p>
            <a:pPr algn="just"/>
            <a:r>
              <a:rPr lang="en-IN" dirty="0"/>
              <a:t>The first cross-platform testing framework</a:t>
            </a:r>
          </a:p>
          <a:p>
            <a:pPr algn="just"/>
            <a:r>
              <a:rPr lang="en-IN" dirty="0"/>
              <a:t>Programming interface to create &amp; run test cases</a:t>
            </a:r>
          </a:p>
          <a:p>
            <a:pPr algn="just"/>
            <a:r>
              <a:rPr lang="en-IN" dirty="0"/>
              <a:t>Does not require a core engine like RC &amp; interact natively with the browser application.</a:t>
            </a:r>
          </a:p>
          <a:p>
            <a:pPr algn="just"/>
            <a:r>
              <a:rPr lang="en-IN" dirty="0"/>
              <a:t>Supports Java ,Ruby ,C# ,Python ,PHP ,</a:t>
            </a:r>
            <a:r>
              <a:rPr lang="en-IN" dirty="0" err="1"/>
              <a:t>Perl,Support</a:t>
            </a:r>
            <a:r>
              <a:rPr lang="en-IN" dirty="0"/>
              <a:t> framework like </a:t>
            </a:r>
            <a:r>
              <a:rPr lang="en-IN" dirty="0" err="1"/>
              <a:t>TestNG,Junit,Nunit</a:t>
            </a:r>
            <a:r>
              <a:rPr lang="en-IN" dirty="0"/>
              <a:t>.</a:t>
            </a:r>
            <a:endParaRPr lang="en-US" dirty="0"/>
          </a:p>
        </p:txBody>
      </p:sp>
      <p:pic>
        <p:nvPicPr>
          <p:cNvPr id="2050" name="Picture 2"/>
          <p:cNvPicPr>
            <a:picLocks noChangeAspect="1" noChangeArrowheads="1"/>
          </p:cNvPicPr>
          <p:nvPr/>
        </p:nvPicPr>
        <p:blipFill>
          <a:blip r:embed="rId2"/>
          <a:srcRect/>
          <a:stretch>
            <a:fillRect/>
          </a:stretch>
        </p:blipFill>
        <p:spPr bwMode="auto">
          <a:xfrm>
            <a:off x="2099035" y="3657600"/>
            <a:ext cx="8991600" cy="3200400"/>
          </a:xfrm>
          <a:prstGeom prst="rect">
            <a:avLst/>
          </a:prstGeom>
          <a:noFill/>
          <a:ln w="9525">
            <a:noFill/>
            <a:miter lim="800000"/>
            <a:headEnd/>
            <a:tailEnd/>
          </a:ln>
          <a:effectLst/>
        </p:spPr>
      </p:pic>
    </p:spTree>
    <p:extLst>
      <p:ext uri="{BB962C8B-B14F-4D97-AF65-F5344CB8AC3E}">
        <p14:creationId xmlns:p14="http://schemas.microsoft.com/office/powerpoint/2010/main" val="1628720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idx="4294967295"/>
          </p:nvPr>
        </p:nvSpPr>
        <p:spPr>
          <a:xfrm>
            <a:off x="1752600" y="0"/>
            <a:ext cx="7924800" cy="1371600"/>
          </a:xfrm>
        </p:spPr>
        <p:txBody>
          <a:bodyPr anchor="t">
            <a:noAutofit/>
          </a:bodyPr>
          <a:lstStyle/>
          <a:p>
            <a:r>
              <a:rPr lang="en-IN" altLang="en-US" b="1" dirty="0">
                <a:latin typeface="Century Schoolbook" panose="02040604050505020304" pitchFamily="18" charset="0"/>
              </a:rPr>
              <a:t>Selenium Grid</a:t>
            </a:r>
          </a:p>
        </p:txBody>
      </p:sp>
      <p:sp>
        <p:nvSpPr>
          <p:cNvPr id="14339" name="Text Placeholder 2"/>
          <p:cNvSpPr txBox="1">
            <a:spLocks noGrp="1"/>
          </p:cNvSpPr>
          <p:nvPr>
            <p:ph type="body" idx="4294967295"/>
          </p:nvPr>
        </p:nvSpPr>
        <p:spPr>
          <a:xfrm>
            <a:off x="1828799" y="395926"/>
            <a:ext cx="9737889" cy="3795074"/>
          </a:xfrm>
        </p:spPr>
        <p:txBody>
          <a:bodyPr>
            <a:normAutofit/>
          </a:bodyPr>
          <a:lstStyle/>
          <a:p>
            <a:pPr algn="just">
              <a:lnSpc>
                <a:spcPct val="80000"/>
              </a:lnSpc>
              <a:buSzPct val="45000"/>
            </a:pPr>
            <a:r>
              <a:rPr lang="en-IN" altLang="en-US" dirty="0"/>
              <a:t>Scripts can be executed on different machines at the same time.</a:t>
            </a:r>
          </a:p>
          <a:p>
            <a:pPr algn="just">
              <a:lnSpc>
                <a:spcPct val="80000"/>
              </a:lnSpc>
              <a:buSzPct val="45000"/>
            </a:pPr>
            <a:r>
              <a:rPr lang="en-IN" altLang="en-US" dirty="0"/>
              <a:t>The main objective is to minimize test execution time.</a:t>
            </a:r>
          </a:p>
          <a:p>
            <a:pPr algn="just">
              <a:lnSpc>
                <a:spcPct val="80000"/>
              </a:lnSpc>
              <a:buSzPct val="45000"/>
            </a:pPr>
            <a:r>
              <a:rPr lang="en-IN" altLang="en-US" dirty="0"/>
              <a:t>Grid was designed to distribute commands to different machines simultaneously</a:t>
            </a:r>
          </a:p>
          <a:p>
            <a:pPr algn="just">
              <a:lnSpc>
                <a:spcPct val="80000"/>
              </a:lnSpc>
              <a:buSzPct val="45000"/>
            </a:pPr>
            <a:r>
              <a:rPr lang="en-IN" altLang="en-US" dirty="0"/>
              <a:t>Grid allows the parallel execution of test on different browsers and different operating systems</a:t>
            </a:r>
          </a:p>
          <a:p>
            <a:pPr algn="just">
              <a:lnSpc>
                <a:spcPct val="80000"/>
              </a:lnSpc>
              <a:buSzPct val="45000"/>
            </a:pPr>
            <a:r>
              <a:rPr lang="en-IN" altLang="en-US" dirty="0"/>
              <a:t>Works on switch-hub technology.</a:t>
            </a:r>
          </a:p>
        </p:txBody>
      </p:sp>
      <p:pic>
        <p:nvPicPr>
          <p:cNvPr id="1026" name="Picture 2"/>
          <p:cNvPicPr>
            <a:picLocks noChangeAspect="1" noChangeArrowheads="1"/>
          </p:cNvPicPr>
          <p:nvPr/>
        </p:nvPicPr>
        <p:blipFill>
          <a:blip r:embed="rId3"/>
          <a:srcRect/>
          <a:stretch>
            <a:fillRect/>
          </a:stretch>
        </p:blipFill>
        <p:spPr bwMode="auto">
          <a:xfrm>
            <a:off x="2209800" y="3704734"/>
            <a:ext cx="9356888" cy="3153266"/>
          </a:xfrm>
          <a:prstGeom prst="rect">
            <a:avLst/>
          </a:prstGeom>
          <a:noFill/>
          <a:ln w="9525">
            <a:noFill/>
            <a:miter lim="800000"/>
            <a:headEnd/>
            <a:tailEnd/>
          </a:ln>
          <a:effectLst/>
        </p:spPr>
      </p:pic>
    </p:spTree>
    <p:extLst>
      <p:ext uri="{BB962C8B-B14F-4D97-AF65-F5344CB8AC3E}">
        <p14:creationId xmlns:p14="http://schemas.microsoft.com/office/powerpoint/2010/main" val="263416885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Selenium IDE</a:t>
            </a:r>
            <a:endParaRPr lang="en-US" dirty="0"/>
          </a:p>
        </p:txBody>
      </p:sp>
      <p:sp>
        <p:nvSpPr>
          <p:cNvPr id="4" name="Footer Placeholder 3"/>
          <p:cNvSpPr>
            <a:spLocks noGrp="1"/>
          </p:cNvSpPr>
          <p:nvPr>
            <p:ph type="ftr" sz="quarter" idx="11"/>
          </p:nvPr>
        </p:nvSpPr>
        <p:spPr/>
        <p:txBody>
          <a:bodyPr/>
          <a:lstStyle/>
          <a:p>
            <a:r>
              <a:rPr lang="en-US"/>
              <a:t>By Priyanka Nigade</a:t>
            </a:r>
          </a:p>
        </p:txBody>
      </p:sp>
    </p:spTree>
    <p:extLst>
      <p:ext uri="{BB962C8B-B14F-4D97-AF65-F5344CB8AC3E}">
        <p14:creationId xmlns:p14="http://schemas.microsoft.com/office/powerpoint/2010/main" val="397220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3200401" y="228601"/>
            <a:ext cx="5324475" cy="6629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D973-2EAC-56F3-650A-AE4C75428776}"/>
              </a:ext>
            </a:extLst>
          </p:cNvPr>
          <p:cNvSpPr>
            <a:spLocks noGrp="1"/>
          </p:cNvSpPr>
          <p:nvPr>
            <p:ph type="title"/>
          </p:nvPr>
        </p:nvSpPr>
        <p:spPr>
          <a:xfrm>
            <a:off x="-217443" y="169387"/>
            <a:ext cx="10364451" cy="1068881"/>
          </a:xfrm>
        </p:spPr>
        <p:txBody>
          <a:bodyPr>
            <a:normAutofit/>
          </a:bodyPr>
          <a:lstStyle/>
          <a:p>
            <a:r>
              <a:rPr lang="en-IN" b="1" dirty="0">
                <a:latin typeface="Century Schoolbook" panose="02040604050505020304" pitchFamily="18" charset="0"/>
              </a:rPr>
              <a:t>Training Flow</a:t>
            </a:r>
          </a:p>
        </p:txBody>
      </p:sp>
      <p:pic>
        <p:nvPicPr>
          <p:cNvPr id="5" name="Content Placeholder 4">
            <a:extLst>
              <a:ext uri="{FF2B5EF4-FFF2-40B4-BE49-F238E27FC236}">
                <a16:creationId xmlns:a16="http://schemas.microsoft.com/office/drawing/2014/main" id="{0B3DBE06-5146-7905-6235-1A7F7CAE9EB9}"/>
              </a:ext>
            </a:extLst>
          </p:cNvPr>
          <p:cNvPicPr>
            <a:picLocks noGrp="1" noChangeAspect="1"/>
          </p:cNvPicPr>
          <p:nvPr>
            <p:ph idx="1"/>
          </p:nvPr>
        </p:nvPicPr>
        <p:blipFill>
          <a:blip r:embed="rId2"/>
          <a:stretch>
            <a:fillRect/>
          </a:stretch>
        </p:blipFill>
        <p:spPr>
          <a:xfrm>
            <a:off x="7659950" y="3434358"/>
            <a:ext cx="4513195" cy="3387890"/>
          </a:xfrm>
        </p:spPr>
      </p:pic>
      <p:sp>
        <p:nvSpPr>
          <p:cNvPr id="6" name="Rectangle: Rounded Corners 5">
            <a:extLst>
              <a:ext uri="{FF2B5EF4-FFF2-40B4-BE49-F238E27FC236}">
                <a16:creationId xmlns:a16="http://schemas.microsoft.com/office/drawing/2014/main" id="{1745C529-7510-A954-5DCA-3048F3481E4C}"/>
              </a:ext>
            </a:extLst>
          </p:cNvPr>
          <p:cNvSpPr/>
          <p:nvPr/>
        </p:nvSpPr>
        <p:spPr>
          <a:xfrm>
            <a:off x="780184" y="5619732"/>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Basics of Automation Testing</a:t>
            </a:r>
          </a:p>
        </p:txBody>
      </p:sp>
      <p:sp>
        <p:nvSpPr>
          <p:cNvPr id="7" name="Rectangle: Rounded Corners 6">
            <a:extLst>
              <a:ext uri="{FF2B5EF4-FFF2-40B4-BE49-F238E27FC236}">
                <a16:creationId xmlns:a16="http://schemas.microsoft.com/office/drawing/2014/main" id="{EF776B7C-FB47-F813-31AA-8D031B4DDA10}"/>
              </a:ext>
            </a:extLst>
          </p:cNvPr>
          <p:cNvSpPr/>
          <p:nvPr/>
        </p:nvSpPr>
        <p:spPr>
          <a:xfrm>
            <a:off x="2188590" y="4395456"/>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Selenium Introduction</a:t>
            </a:r>
          </a:p>
        </p:txBody>
      </p:sp>
      <p:sp>
        <p:nvSpPr>
          <p:cNvPr id="8" name="Rectangle: Rounded Corners 7">
            <a:extLst>
              <a:ext uri="{FF2B5EF4-FFF2-40B4-BE49-F238E27FC236}">
                <a16:creationId xmlns:a16="http://schemas.microsoft.com/office/drawing/2014/main" id="{5DBEB4F1-5B10-8F63-B4A6-A3C2BFE961F4}"/>
              </a:ext>
            </a:extLst>
          </p:cNvPr>
          <p:cNvSpPr/>
          <p:nvPr/>
        </p:nvSpPr>
        <p:spPr>
          <a:xfrm>
            <a:off x="3330802" y="3171181"/>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Java Programming Overview</a:t>
            </a:r>
          </a:p>
        </p:txBody>
      </p:sp>
      <p:sp>
        <p:nvSpPr>
          <p:cNvPr id="9" name="Rectangle: Rounded Corners 8">
            <a:extLst>
              <a:ext uri="{FF2B5EF4-FFF2-40B4-BE49-F238E27FC236}">
                <a16:creationId xmlns:a16="http://schemas.microsoft.com/office/drawing/2014/main" id="{E09D99A6-F076-460A-E693-DC0EEFBC2417}"/>
              </a:ext>
            </a:extLst>
          </p:cNvPr>
          <p:cNvSpPr/>
          <p:nvPr/>
        </p:nvSpPr>
        <p:spPr>
          <a:xfrm>
            <a:off x="5206735" y="1826104"/>
            <a:ext cx="3751867" cy="1068881"/>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t>Selenium WebDriver</a:t>
            </a:r>
          </a:p>
        </p:txBody>
      </p:sp>
      <p:sp>
        <p:nvSpPr>
          <p:cNvPr id="10" name="Rectangle: Rounded Corners 9">
            <a:extLst>
              <a:ext uri="{FF2B5EF4-FFF2-40B4-BE49-F238E27FC236}">
                <a16:creationId xmlns:a16="http://schemas.microsoft.com/office/drawing/2014/main" id="{7F5FE0C3-2B34-D7AE-44C9-CBD761E46A9F}"/>
              </a:ext>
            </a:extLst>
          </p:cNvPr>
          <p:cNvSpPr/>
          <p:nvPr/>
        </p:nvSpPr>
        <p:spPr>
          <a:xfrm>
            <a:off x="7475456" y="366117"/>
            <a:ext cx="4336329" cy="1313464"/>
          </a:xfrm>
          <a:prstGeom prst="roundRect">
            <a:avLst/>
          </a:prstGeom>
          <a:solidFill>
            <a:schemeClr val="accent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err="1"/>
              <a:t>Fameworks</a:t>
            </a:r>
            <a:endParaRPr lang="en-IN" sz="2800" dirty="0"/>
          </a:p>
          <a:p>
            <a:pPr algn="ctr"/>
            <a:r>
              <a:rPr lang="en-IN" sz="2800" dirty="0" err="1"/>
              <a:t>TestNG,Maven,Cucumber</a:t>
            </a:r>
            <a:r>
              <a:rPr lang="en-IN" sz="2800"/>
              <a:t> </a:t>
            </a:r>
            <a:r>
              <a:rPr lang="en-IN" sz="2800" dirty="0"/>
              <a:t>&amp;</a:t>
            </a:r>
            <a:r>
              <a:rPr lang="en-IN" sz="2800"/>
              <a:t> </a:t>
            </a:r>
            <a:r>
              <a:rPr lang="en-IN" sz="2800" dirty="0"/>
              <a:t>DevOps Practice</a:t>
            </a:r>
          </a:p>
        </p:txBody>
      </p:sp>
    </p:spTree>
    <p:extLst>
      <p:ext uri="{BB962C8B-B14F-4D97-AF65-F5344CB8AC3E}">
        <p14:creationId xmlns:p14="http://schemas.microsoft.com/office/powerpoint/2010/main" val="1925227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WebDriver</a:t>
            </a:r>
            <a:endParaRPr lang="en-US" dirty="0"/>
          </a:p>
        </p:txBody>
      </p:sp>
      <p:sp>
        <p:nvSpPr>
          <p:cNvPr id="4" name="Footer Placeholder 3"/>
          <p:cNvSpPr>
            <a:spLocks noGrp="1"/>
          </p:cNvSpPr>
          <p:nvPr>
            <p:ph type="ftr" sz="quarter" idx="11"/>
          </p:nvPr>
        </p:nvSpPr>
        <p:spPr/>
        <p:txBody>
          <a:bodyPr/>
          <a:lstStyle/>
          <a:p>
            <a:r>
              <a:rPr lang="en-US"/>
              <a:t>By Priyanka Nigade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383" y="1"/>
            <a:ext cx="7901233" cy="1074656"/>
          </a:xfrm>
        </p:spPr>
        <p:txBody>
          <a:bodyPr/>
          <a:lstStyle/>
          <a:p>
            <a:r>
              <a:rPr lang="en-IN" b="1" dirty="0"/>
              <a:t>Selenium </a:t>
            </a:r>
            <a:r>
              <a:rPr lang="en-IN" b="1" dirty="0" err="1"/>
              <a:t>WebDriver</a:t>
            </a:r>
            <a:endParaRPr lang="en-US" b="1" dirty="0"/>
          </a:p>
        </p:txBody>
      </p:sp>
      <p:sp>
        <p:nvSpPr>
          <p:cNvPr id="3" name="Content Placeholder 2"/>
          <p:cNvSpPr>
            <a:spLocks noGrp="1"/>
          </p:cNvSpPr>
          <p:nvPr>
            <p:ph idx="1"/>
          </p:nvPr>
        </p:nvSpPr>
        <p:spPr>
          <a:xfrm>
            <a:off x="1838226" y="961534"/>
            <a:ext cx="9219415" cy="4647414"/>
          </a:xfrm>
        </p:spPr>
        <p:txBody>
          <a:bodyPr>
            <a:noAutofit/>
          </a:bodyPr>
          <a:lstStyle/>
          <a:p>
            <a:pPr algn="just"/>
            <a:r>
              <a:rPr lang="en-US" dirty="0">
                <a:latin typeface="Arial" panose="020B0604020202020204" pitchFamily="34" charset="0"/>
                <a:cs typeface="Arial" panose="020B0604020202020204" pitchFamily="34" charset="0"/>
              </a:rPr>
              <a:t>Latest component of Selenium suite.</a:t>
            </a:r>
          </a:p>
          <a:p>
            <a:pPr algn="just"/>
            <a:r>
              <a:rPr lang="en-US" dirty="0">
                <a:latin typeface="Arial" panose="020B0604020202020204" pitchFamily="34" charset="0"/>
                <a:cs typeface="Arial" panose="020B0604020202020204" pitchFamily="34" charset="0"/>
              </a:rPr>
              <a:t>It is web-UI automation framework that allows to test various functionalities of AUT.</a:t>
            </a:r>
          </a:p>
          <a:p>
            <a:pPr algn="just"/>
            <a:r>
              <a:rPr lang="en-US" dirty="0">
                <a:latin typeface="Arial" panose="020B0604020202020204" pitchFamily="34" charset="0"/>
                <a:cs typeface="Arial" panose="020B0604020202020204" pitchFamily="34" charset="0"/>
              </a:rPr>
              <a:t> Compatible with third party browsers such as IE, Chrome, Safari, Opera  etc.</a:t>
            </a:r>
          </a:p>
          <a:p>
            <a:pPr algn="just"/>
            <a:r>
              <a:rPr lang="en-US" dirty="0">
                <a:latin typeface="Arial" panose="020B0604020202020204" pitchFamily="34" charset="0"/>
                <a:cs typeface="Arial" panose="020B0604020202020204" pitchFamily="34" charset="0"/>
              </a:rPr>
              <a:t> Supports different scripting languages like Java, PHP, C#, python ,Perl , Ruby , Scala and Groovy.</a:t>
            </a:r>
          </a:p>
          <a:p>
            <a:pPr algn="just"/>
            <a:r>
              <a:rPr lang="en-US" dirty="0">
                <a:latin typeface="Arial" panose="020B0604020202020204" pitchFamily="34" charset="0"/>
                <a:cs typeface="Arial" panose="020B0604020202020204" pitchFamily="34" charset="0"/>
              </a:rPr>
              <a:t>Works only on playback mechanism.</a:t>
            </a:r>
          </a:p>
          <a:p>
            <a:pPr algn="just"/>
            <a:r>
              <a:rPr lang="en-US" dirty="0">
                <a:latin typeface="Arial" panose="020B0604020202020204" pitchFamily="34" charset="0"/>
                <a:cs typeface="Arial" panose="020B0604020202020204" pitchFamily="34" charset="0"/>
              </a:rPr>
              <a:t>Selenium WebDriver is an INTERFACE.</a:t>
            </a:r>
          </a:p>
        </p:txBody>
      </p:sp>
      <p:sp>
        <p:nvSpPr>
          <p:cNvPr id="5" name="Footer Placeholder 4"/>
          <p:cNvSpPr>
            <a:spLocks noGrp="1"/>
          </p:cNvSpPr>
          <p:nvPr>
            <p:ph type="ftr" sz="quarter" idx="11"/>
          </p:nvPr>
        </p:nvSpPr>
        <p:spPr>
          <a:xfrm>
            <a:off x="5108702" y="6492874"/>
            <a:ext cx="6672887" cy="365125"/>
          </a:xfrm>
        </p:spPr>
        <p:txBody>
          <a:bodyPr/>
          <a:lstStyle/>
          <a:p>
            <a:r>
              <a:rPr lang="en-US" dirty="0"/>
              <a:t>By Priyanka Nigade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596" y="251618"/>
            <a:ext cx="9503004" cy="889025"/>
          </a:xfrm>
        </p:spPr>
        <p:txBody>
          <a:bodyPr/>
          <a:lstStyle/>
          <a:p>
            <a:r>
              <a:rPr lang="en-IN" b="1" dirty="0"/>
              <a:t>Selenium 3 Architecture</a:t>
            </a:r>
            <a:endParaRPr lang="en-US" b="1" dirty="0"/>
          </a:p>
        </p:txBody>
      </p:sp>
      <p:pic>
        <p:nvPicPr>
          <p:cNvPr id="1028" name="Picture 4"/>
          <p:cNvPicPr>
            <a:picLocks noGrp="1" noChangeAspect="1" noChangeArrowheads="1"/>
          </p:cNvPicPr>
          <p:nvPr>
            <p:ph idx="1"/>
          </p:nvPr>
        </p:nvPicPr>
        <p:blipFill>
          <a:blip r:embed="rId2"/>
          <a:srcRect/>
          <a:stretch>
            <a:fillRect/>
          </a:stretch>
        </p:blipFill>
        <p:spPr bwMode="auto">
          <a:xfrm>
            <a:off x="1531070" y="1247481"/>
            <a:ext cx="9818802" cy="47244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4158511" y="6241257"/>
            <a:ext cx="6672887" cy="365125"/>
          </a:xfrm>
        </p:spPr>
        <p:txBody>
          <a:bodyPr/>
          <a:lstStyle/>
          <a:p>
            <a:r>
              <a:rPr lang="en-US" dirty="0"/>
              <a:t>By Priyanka Nigade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Architecture Components</a:t>
            </a:r>
            <a:endParaRPr lang="en-US" b="1" dirty="0"/>
          </a:p>
        </p:txBody>
      </p:sp>
      <p:sp>
        <p:nvSpPr>
          <p:cNvPr id="3" name="Content Placeholder 2"/>
          <p:cNvSpPr>
            <a:spLocks noGrp="1"/>
          </p:cNvSpPr>
          <p:nvPr>
            <p:ph idx="1"/>
          </p:nvPr>
        </p:nvSpPr>
        <p:spPr>
          <a:xfrm>
            <a:off x="1609442" y="1143000"/>
            <a:ext cx="10492658" cy="5578311"/>
          </a:xfrm>
        </p:spPr>
        <p:txBody>
          <a:bodyPr>
            <a:normAutofit/>
          </a:bodyPr>
          <a:lstStyle/>
          <a:p>
            <a:pPr algn="just"/>
            <a:r>
              <a:rPr lang="en-US" sz="1800" dirty="0">
                <a:latin typeface="Arial" panose="020B0604020202020204" pitchFamily="34" charset="0"/>
                <a:cs typeface="Arial" panose="020B0604020202020204" pitchFamily="34" charset="0"/>
              </a:rPr>
              <a:t>There are four basic components of WebDriver Architecture:</a:t>
            </a:r>
          </a:p>
          <a:p>
            <a:pPr lvl="1" algn="just"/>
            <a:r>
              <a:rPr lang="en-US" sz="1800" dirty="0">
                <a:latin typeface="Arial" panose="020B0604020202020204" pitchFamily="34" charset="0"/>
                <a:cs typeface="Arial" panose="020B0604020202020204" pitchFamily="34" charset="0"/>
              </a:rPr>
              <a:t>Selenium Language Bindings</a:t>
            </a:r>
          </a:p>
          <a:p>
            <a:pPr lvl="1" algn="just"/>
            <a:r>
              <a:rPr lang="en-US" sz="1800" dirty="0">
                <a:latin typeface="Arial" panose="020B0604020202020204" pitchFamily="34" charset="0"/>
                <a:cs typeface="Arial" panose="020B0604020202020204" pitchFamily="34" charset="0"/>
              </a:rPr>
              <a:t>JSON Protocol</a:t>
            </a:r>
          </a:p>
          <a:p>
            <a:pPr lvl="1" algn="just"/>
            <a:r>
              <a:rPr lang="en-US" sz="1800" dirty="0">
                <a:latin typeface="Arial" panose="020B0604020202020204" pitchFamily="34" charset="0"/>
                <a:cs typeface="Arial" panose="020B0604020202020204" pitchFamily="34" charset="0"/>
              </a:rPr>
              <a:t>Browser Drivers</a:t>
            </a:r>
          </a:p>
          <a:p>
            <a:pPr lvl="1" algn="just"/>
            <a:r>
              <a:rPr lang="en-US" sz="1800" dirty="0">
                <a:latin typeface="Arial" panose="020B0604020202020204" pitchFamily="34" charset="0"/>
                <a:cs typeface="Arial" panose="020B0604020202020204" pitchFamily="34" charset="0"/>
              </a:rPr>
              <a:t>Real Browsers</a:t>
            </a:r>
          </a:p>
          <a:p>
            <a:pPr algn="just"/>
            <a:r>
              <a:rPr lang="en-US" sz="1800" dirty="0">
                <a:latin typeface="Arial" panose="020B0604020202020204" pitchFamily="34" charset="0"/>
                <a:cs typeface="Arial" panose="020B0604020202020204" pitchFamily="34" charset="0"/>
              </a:rPr>
              <a:t>HTTP(Json) request is generated and sent to the browser driver for each Selenium command.</a:t>
            </a:r>
          </a:p>
          <a:p>
            <a:pPr algn="just"/>
            <a:r>
              <a:rPr lang="en-US" sz="1800" dirty="0">
                <a:latin typeface="Arial" panose="020B0604020202020204" pitchFamily="34" charset="0"/>
                <a:cs typeface="Arial" panose="020B0604020202020204" pitchFamily="34" charset="0"/>
              </a:rPr>
              <a:t>Json WebDriver protocol defines </a:t>
            </a:r>
            <a:r>
              <a:rPr lang="en-US" sz="1800" dirty="0" err="1">
                <a:latin typeface="Arial" panose="020B0604020202020204" pitchFamily="34" charset="0"/>
                <a:cs typeface="Arial" panose="020B0604020202020204" pitchFamily="34" charset="0"/>
              </a:rPr>
              <a:t>tha</a:t>
            </a:r>
            <a:r>
              <a:rPr lang="en-US" sz="1800" dirty="0">
                <a:latin typeface="Arial" panose="020B0604020202020204" pitchFamily="34" charset="0"/>
                <a:cs typeface="Arial" panose="020B0604020202020204" pitchFamily="34" charset="0"/>
              </a:rPr>
              <a:t> way that browser actions are executed.</a:t>
            </a:r>
          </a:p>
          <a:p>
            <a:pPr algn="just"/>
            <a:r>
              <a:rPr lang="en-US" sz="1800" dirty="0">
                <a:latin typeface="Arial" panose="020B0604020202020204" pitchFamily="34" charset="0"/>
                <a:cs typeface="Arial" panose="020B0604020202020204" pitchFamily="34" charset="0"/>
              </a:rPr>
              <a:t>The driver receives the HTTP(Json) request through HTTP server.</a:t>
            </a:r>
          </a:p>
          <a:p>
            <a:pPr algn="just"/>
            <a:r>
              <a:rPr lang="en-US" sz="1800" dirty="0">
                <a:latin typeface="Arial" panose="020B0604020202020204" pitchFamily="34" charset="0"/>
                <a:cs typeface="Arial" panose="020B0604020202020204" pitchFamily="34" charset="0"/>
              </a:rPr>
              <a:t>HTTP Server decides all the steps to perform instructions which are executed on browser.</a:t>
            </a:r>
          </a:p>
          <a:p>
            <a:pPr algn="just"/>
            <a:r>
              <a:rPr lang="en-US" sz="1800" dirty="0">
                <a:latin typeface="Arial" panose="020B0604020202020204" pitchFamily="34" charset="0"/>
                <a:cs typeface="Arial" panose="020B0604020202020204" pitchFamily="34" charset="0"/>
              </a:rPr>
              <a:t>Execution status is sent back to HTTP Server which is subsequently sent back to automation script.</a:t>
            </a:r>
          </a:p>
          <a:p>
            <a:pPr algn="just"/>
            <a:endParaRPr lang="en-US" sz="1800" dirty="0"/>
          </a:p>
          <a:p>
            <a:pPr lvl="1" algn="just"/>
            <a:endParaRPr lang="en-US" sz="1800" dirty="0"/>
          </a:p>
          <a:p>
            <a:pPr algn="just"/>
            <a:endParaRPr lang="en-US" sz="1800" dirty="0"/>
          </a:p>
        </p:txBody>
      </p:sp>
      <p:sp>
        <p:nvSpPr>
          <p:cNvPr id="4" name="Footer Placeholder 3"/>
          <p:cNvSpPr>
            <a:spLocks noGrp="1"/>
          </p:cNvSpPr>
          <p:nvPr>
            <p:ph type="ftr" sz="quarter" idx="11"/>
          </p:nvPr>
        </p:nvSpPr>
        <p:spPr>
          <a:xfrm>
            <a:off x="5429213" y="6492875"/>
            <a:ext cx="6672887" cy="365125"/>
          </a:xfrm>
        </p:spPr>
        <p:txBody>
          <a:bodyPr/>
          <a:lstStyle/>
          <a:p>
            <a:r>
              <a:rPr lang="en-US" dirty="0"/>
              <a:t>By Priyanka Nigade</a:t>
            </a:r>
          </a:p>
        </p:txBody>
      </p:sp>
    </p:spTree>
    <p:extLst>
      <p:ext uri="{BB962C8B-B14F-4D97-AF65-F5344CB8AC3E}">
        <p14:creationId xmlns:p14="http://schemas.microsoft.com/office/powerpoint/2010/main" val="195722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7674EBD-3E31-682A-8A8C-AFD2B4AB1717}"/>
              </a:ext>
            </a:extLst>
          </p:cNvPr>
          <p:cNvPicPr>
            <a:picLocks noGrp="1" noChangeAspect="1"/>
          </p:cNvPicPr>
          <p:nvPr>
            <p:ph idx="1"/>
          </p:nvPr>
        </p:nvPicPr>
        <p:blipFill>
          <a:blip r:embed="rId2"/>
          <a:stretch>
            <a:fillRect/>
          </a:stretch>
        </p:blipFill>
        <p:spPr>
          <a:xfrm>
            <a:off x="1668544" y="624992"/>
            <a:ext cx="9653048" cy="5417589"/>
          </a:xfrm>
        </p:spPr>
      </p:pic>
      <p:sp>
        <p:nvSpPr>
          <p:cNvPr id="4" name="Footer Placeholder 3">
            <a:extLst>
              <a:ext uri="{FF2B5EF4-FFF2-40B4-BE49-F238E27FC236}">
                <a16:creationId xmlns:a16="http://schemas.microsoft.com/office/drawing/2014/main" id="{136D269B-8CE3-94F9-9B4B-AC20B16D17C9}"/>
              </a:ext>
            </a:extLst>
          </p:cNvPr>
          <p:cNvSpPr>
            <a:spLocks noGrp="1"/>
          </p:cNvSpPr>
          <p:nvPr>
            <p:ph type="ftr" sz="quarter" idx="11"/>
          </p:nvPr>
        </p:nvSpPr>
        <p:spPr>
          <a:xfrm>
            <a:off x="5231250" y="6346129"/>
            <a:ext cx="6672887" cy="365125"/>
          </a:xfrm>
        </p:spPr>
        <p:txBody>
          <a:bodyPr/>
          <a:lstStyle/>
          <a:p>
            <a:r>
              <a:rPr lang="en-US" dirty="0"/>
              <a:t>By Priyanka Nigade</a:t>
            </a:r>
          </a:p>
        </p:txBody>
      </p:sp>
      <p:pic>
        <p:nvPicPr>
          <p:cNvPr id="10" name="Picture 9">
            <a:extLst>
              <a:ext uri="{FF2B5EF4-FFF2-40B4-BE49-F238E27FC236}">
                <a16:creationId xmlns:a16="http://schemas.microsoft.com/office/drawing/2014/main" id="{7311904C-69B7-4F64-9FBC-AE9D53F7743A}"/>
              </a:ext>
            </a:extLst>
          </p:cNvPr>
          <p:cNvPicPr>
            <a:picLocks noChangeAspect="1"/>
          </p:cNvPicPr>
          <p:nvPr/>
        </p:nvPicPr>
        <p:blipFill>
          <a:blip r:embed="rId3"/>
          <a:stretch>
            <a:fillRect/>
          </a:stretch>
        </p:blipFill>
        <p:spPr>
          <a:xfrm flipV="1">
            <a:off x="9934280" y="5368272"/>
            <a:ext cx="887691" cy="165262"/>
          </a:xfrm>
          <a:prstGeom prst="rect">
            <a:avLst/>
          </a:prstGeom>
        </p:spPr>
      </p:pic>
    </p:spTree>
    <p:extLst>
      <p:ext uri="{BB962C8B-B14F-4D97-AF65-F5344CB8AC3E}">
        <p14:creationId xmlns:p14="http://schemas.microsoft.com/office/powerpoint/2010/main" val="1375774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Architecture Components</a:t>
            </a:r>
            <a:endParaRPr lang="en-US" b="1" dirty="0"/>
          </a:p>
        </p:txBody>
      </p:sp>
      <p:sp>
        <p:nvSpPr>
          <p:cNvPr id="3" name="Content Placeholder 2"/>
          <p:cNvSpPr>
            <a:spLocks noGrp="1"/>
          </p:cNvSpPr>
          <p:nvPr>
            <p:ph idx="1"/>
          </p:nvPr>
        </p:nvSpPr>
        <p:spPr>
          <a:xfrm>
            <a:off x="1609442" y="1143000"/>
            <a:ext cx="10492658" cy="5578311"/>
          </a:xfrm>
        </p:spPr>
        <p:txBody>
          <a:bodyPr>
            <a:normAutofit/>
          </a:bodyPr>
          <a:lstStyle/>
          <a:p>
            <a:pPr algn="just"/>
            <a:r>
              <a:rPr lang="en-US" sz="1800" dirty="0">
                <a:latin typeface="Arial" panose="020B0604020202020204" pitchFamily="34" charset="0"/>
                <a:cs typeface="Arial" panose="020B0604020202020204" pitchFamily="34" charset="0"/>
              </a:rPr>
              <a:t>There are four basic components of WebDriver Architecture:</a:t>
            </a:r>
          </a:p>
          <a:p>
            <a:pPr lvl="1" algn="just"/>
            <a:r>
              <a:rPr lang="en-US" sz="1800" dirty="0">
                <a:latin typeface="Arial" panose="020B0604020202020204" pitchFamily="34" charset="0"/>
                <a:cs typeface="Arial" panose="020B0604020202020204" pitchFamily="34" charset="0"/>
              </a:rPr>
              <a:t>Selenium Language Bindings</a:t>
            </a:r>
          </a:p>
          <a:p>
            <a:pPr lvl="1" algn="just"/>
            <a:r>
              <a:rPr lang="en-US" sz="1800" dirty="0">
                <a:latin typeface="Arial" panose="020B0604020202020204" pitchFamily="34" charset="0"/>
                <a:cs typeface="Arial" panose="020B0604020202020204" pitchFamily="34" charset="0"/>
              </a:rPr>
              <a:t>W3CProtocol</a:t>
            </a:r>
          </a:p>
          <a:p>
            <a:pPr lvl="1" algn="just"/>
            <a:r>
              <a:rPr lang="en-US" sz="1800" dirty="0">
                <a:latin typeface="Arial" panose="020B0604020202020204" pitchFamily="34" charset="0"/>
                <a:cs typeface="Arial" panose="020B0604020202020204" pitchFamily="34" charset="0"/>
              </a:rPr>
              <a:t>Browser Drivers</a:t>
            </a:r>
          </a:p>
          <a:p>
            <a:pPr lvl="1" algn="just"/>
            <a:r>
              <a:rPr lang="en-US" sz="1800" dirty="0">
                <a:latin typeface="Arial" panose="020B0604020202020204" pitchFamily="34" charset="0"/>
                <a:cs typeface="Arial" panose="020B0604020202020204" pitchFamily="34" charset="0"/>
              </a:rPr>
              <a:t>Real Browsers</a:t>
            </a:r>
          </a:p>
          <a:p>
            <a:pPr marL="457200" lvl="1" indent="0" algn="just">
              <a:buNone/>
            </a:pPr>
            <a:r>
              <a:rPr lang="en-US" sz="1800" dirty="0">
                <a:latin typeface="Arial" panose="020B0604020202020204" pitchFamily="34" charset="0"/>
                <a:cs typeface="Arial" panose="020B0604020202020204" pitchFamily="34" charset="0"/>
              </a:rPr>
              <a:t>In WebDriver W3C Protocol, there is a direct information transfer between the server and client without the necessity for the JSON Wire Protocol. </a:t>
            </a:r>
          </a:p>
          <a:p>
            <a:pPr marL="457200" lvl="1" indent="0" algn="just">
              <a:buNone/>
            </a:pPr>
            <a:r>
              <a:rPr lang="en-US" sz="1800" dirty="0">
                <a:latin typeface="Arial" panose="020B0604020202020204" pitchFamily="34" charset="0"/>
                <a:cs typeface="Arial" panose="020B0604020202020204" pitchFamily="34" charset="0"/>
              </a:rPr>
              <a:t>As both Selenium WebDriver and web browsers use the identical protocol, automated Selenium testing will run tests more consistently between various browsers.</a:t>
            </a:r>
          </a:p>
          <a:p>
            <a:pPr lvl="1" algn="just"/>
            <a:endParaRPr lang="en-US" sz="1800" dirty="0">
              <a:latin typeface="Arial" panose="020B0604020202020204" pitchFamily="34" charset="0"/>
              <a:cs typeface="Arial" panose="020B0604020202020204" pitchFamily="34" charset="0"/>
            </a:endParaRPr>
          </a:p>
          <a:p>
            <a:pPr algn="just"/>
            <a:endParaRPr lang="en-US" sz="1800" dirty="0"/>
          </a:p>
        </p:txBody>
      </p:sp>
      <p:sp>
        <p:nvSpPr>
          <p:cNvPr id="4" name="Footer Placeholder 3"/>
          <p:cNvSpPr>
            <a:spLocks noGrp="1"/>
          </p:cNvSpPr>
          <p:nvPr>
            <p:ph type="ftr" sz="quarter" idx="11"/>
          </p:nvPr>
        </p:nvSpPr>
        <p:spPr>
          <a:xfrm>
            <a:off x="5429213" y="6492875"/>
            <a:ext cx="6672887" cy="365125"/>
          </a:xfrm>
        </p:spPr>
        <p:txBody>
          <a:bodyPr/>
          <a:lstStyle/>
          <a:p>
            <a:r>
              <a:rPr lang="en-US" dirty="0"/>
              <a:t>By Priyanka Nigade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36526"/>
            <a:ext cx="8763000" cy="934547"/>
          </a:xfrm>
        </p:spPr>
        <p:txBody>
          <a:bodyPr>
            <a:normAutofit fontScale="90000"/>
          </a:bodyPr>
          <a:lstStyle/>
          <a:p>
            <a:r>
              <a:rPr lang="en-US" b="1" dirty="0"/>
              <a:t>Selenium Interfaces and Classes Hierarchy</a:t>
            </a:r>
          </a:p>
        </p:txBody>
      </p:sp>
      <p:sp>
        <p:nvSpPr>
          <p:cNvPr id="4" name="Footer Placeholder 3"/>
          <p:cNvSpPr>
            <a:spLocks noGrp="1"/>
          </p:cNvSpPr>
          <p:nvPr>
            <p:ph type="ftr" sz="quarter" idx="11"/>
          </p:nvPr>
        </p:nvSpPr>
        <p:spPr>
          <a:xfrm>
            <a:off x="5250104" y="6356352"/>
            <a:ext cx="6672887" cy="365125"/>
          </a:xfrm>
        </p:spPr>
        <p:txBody>
          <a:bodyPr/>
          <a:lstStyle/>
          <a:p>
            <a:r>
              <a:rPr lang="en-US" dirty="0"/>
              <a:t>By Priyanka Nigade</a:t>
            </a:r>
          </a:p>
        </p:txBody>
      </p:sp>
      <p:pic>
        <p:nvPicPr>
          <p:cNvPr id="6" name="Picture 5">
            <a:extLst>
              <a:ext uri="{FF2B5EF4-FFF2-40B4-BE49-F238E27FC236}">
                <a16:creationId xmlns:a16="http://schemas.microsoft.com/office/drawing/2014/main" id="{EC32003A-8EDD-001C-7B16-A9564E856AD4}"/>
              </a:ext>
            </a:extLst>
          </p:cNvPr>
          <p:cNvPicPr>
            <a:picLocks noChangeAspect="1"/>
          </p:cNvPicPr>
          <p:nvPr/>
        </p:nvPicPr>
        <p:blipFill>
          <a:blip r:embed="rId2"/>
          <a:stretch>
            <a:fillRect/>
          </a:stretch>
        </p:blipFill>
        <p:spPr>
          <a:xfrm>
            <a:off x="2026763" y="1184195"/>
            <a:ext cx="8861196" cy="485838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774" y="382848"/>
            <a:ext cx="10364451" cy="1125442"/>
          </a:xfrm>
        </p:spPr>
        <p:txBody>
          <a:bodyPr/>
          <a:lstStyle/>
          <a:p>
            <a:r>
              <a:rPr lang="en-IN" b="1" dirty="0" err="1"/>
              <a:t>WebDriver</a:t>
            </a:r>
            <a:r>
              <a:rPr lang="en-IN" b="1" dirty="0"/>
              <a:t> Commands</a:t>
            </a:r>
            <a:endParaRPr lang="en-US" b="1" dirty="0"/>
          </a:p>
        </p:txBody>
      </p:sp>
      <p:sp>
        <p:nvSpPr>
          <p:cNvPr id="3" name="Content Placeholder 2"/>
          <p:cNvSpPr>
            <a:spLocks noGrp="1"/>
          </p:cNvSpPr>
          <p:nvPr>
            <p:ph idx="1"/>
          </p:nvPr>
        </p:nvSpPr>
        <p:spPr>
          <a:xfrm>
            <a:off x="2535810" y="1642784"/>
            <a:ext cx="8474698" cy="2535811"/>
          </a:xfrm>
        </p:spPr>
        <p:txBody>
          <a:bodyPr>
            <a:normAutofit/>
          </a:bodyPr>
          <a:lstStyle/>
          <a:p>
            <a:pPr algn="just">
              <a:lnSpc>
                <a:spcPct val="100000"/>
              </a:lnSpc>
              <a:buNone/>
            </a:pPr>
            <a:r>
              <a:rPr lang="en-IN" dirty="0">
                <a:latin typeface="Arial" panose="020B0604020202020204" pitchFamily="34" charset="0"/>
                <a:cs typeface="Arial" panose="020B0604020202020204" pitchFamily="34" charset="0"/>
              </a:rPr>
              <a:t>1.Browser Commands</a:t>
            </a:r>
          </a:p>
          <a:p>
            <a:pPr algn="just">
              <a:lnSpc>
                <a:spcPct val="100000"/>
              </a:lnSpc>
              <a:buNone/>
            </a:pPr>
            <a:r>
              <a:rPr lang="en-IN" dirty="0">
                <a:latin typeface="Arial" panose="020B0604020202020204" pitchFamily="34" charset="0"/>
                <a:cs typeface="Arial" panose="020B0604020202020204" pitchFamily="34" charset="0"/>
              </a:rPr>
              <a:t>2.Navigation Commands</a:t>
            </a:r>
          </a:p>
          <a:p>
            <a:pPr algn="just">
              <a:lnSpc>
                <a:spcPct val="100000"/>
              </a:lnSpc>
              <a:buNone/>
            </a:pPr>
            <a:r>
              <a:rPr lang="en-IN" dirty="0">
                <a:latin typeface="Arial" panose="020B0604020202020204" pitchFamily="34" charset="0"/>
                <a:cs typeface="Arial" panose="020B0604020202020204" pitchFamily="34" charset="0"/>
              </a:rPr>
              <a:t>3.WebElement Commands</a:t>
            </a:r>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5519113" y="6292589"/>
            <a:ext cx="6672887" cy="365125"/>
          </a:xfrm>
        </p:spPr>
        <p:txBody>
          <a:bodyPr/>
          <a:lstStyle/>
          <a:p>
            <a:r>
              <a:rPr lang="en-US" dirty="0"/>
              <a:t>By Priyanka Nigade</a:t>
            </a: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0300"/>
            <a:ext cx="10364451" cy="1172576"/>
          </a:xfrm>
        </p:spPr>
        <p:txBody>
          <a:bodyPr/>
          <a:lstStyle/>
          <a:p>
            <a:r>
              <a:rPr lang="en-IN" b="1" dirty="0"/>
              <a:t>Element Locator</a:t>
            </a:r>
            <a:endParaRPr lang="en-US" b="1" dirty="0"/>
          </a:p>
        </p:txBody>
      </p:sp>
      <p:sp>
        <p:nvSpPr>
          <p:cNvPr id="3" name="Content Placeholder 2"/>
          <p:cNvSpPr>
            <a:spLocks noGrp="1"/>
          </p:cNvSpPr>
          <p:nvPr>
            <p:ph idx="1"/>
          </p:nvPr>
        </p:nvSpPr>
        <p:spPr>
          <a:xfrm>
            <a:off x="1574275" y="1272619"/>
            <a:ext cx="9703951" cy="4518582"/>
          </a:xfrm>
        </p:spPr>
        <p:txBody>
          <a:bodyPr>
            <a:noAutofit/>
          </a:bodyPr>
          <a:lstStyle/>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Id</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name</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a:t>
            </a:r>
            <a:r>
              <a:rPr lang="en-US" sz="1900" dirty="0" err="1">
                <a:latin typeface="Arial" panose="020B0604020202020204" pitchFamily="34" charset="0"/>
                <a:cs typeface="Arial" panose="020B0604020202020204" pitchFamily="34" charset="0"/>
              </a:rPr>
              <a:t>classname</a:t>
            </a:r>
            <a:r>
              <a:rPr lang="en-US" sz="1900" dirty="0">
                <a:latin typeface="Arial" panose="020B0604020202020204" pitchFamily="34" charset="0"/>
                <a:cs typeface="Arial" panose="020B0604020202020204" pitchFamily="34" charset="0"/>
              </a:rPr>
              <a:t> </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linkText</a:t>
            </a:r>
            <a:r>
              <a:rPr lang="en-US" sz="1900" dirty="0">
                <a:latin typeface="Arial" panose="020B0604020202020204" pitchFamily="34" charset="0"/>
                <a:cs typeface="Arial" panose="020B0604020202020204" pitchFamily="34" charset="0"/>
              </a:rPr>
              <a:t> </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partialLinkText</a:t>
            </a:r>
            <a:endParaRPr lang="en-US" sz="1900" dirty="0">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tagName</a:t>
            </a:r>
            <a:r>
              <a:rPr lang="en-US" sz="1900" dirty="0">
                <a:latin typeface="Arial" panose="020B0604020202020204" pitchFamily="34" charset="0"/>
                <a:cs typeface="Arial" panose="020B0604020202020204" pitchFamily="34" charset="0"/>
              </a:rPr>
              <a:t> </a:t>
            </a: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 By </a:t>
            </a:r>
            <a:r>
              <a:rPr lang="en-US" sz="1900" dirty="0" err="1">
                <a:latin typeface="Arial" panose="020B0604020202020204" pitchFamily="34" charset="0"/>
                <a:cs typeface="Arial" panose="020B0604020202020204" pitchFamily="34" charset="0"/>
              </a:rPr>
              <a:t>cssSelector</a:t>
            </a:r>
            <a:endParaRPr lang="en-US" sz="1900" dirty="0">
              <a:latin typeface="Arial" panose="020B0604020202020204" pitchFamily="34" charset="0"/>
              <a:cs typeface="Arial" panose="020B0604020202020204" pitchFamily="34" charset="0"/>
            </a:endParaRPr>
          </a:p>
          <a:p>
            <a:pPr marL="457200" indent="-457200" algn="just">
              <a:lnSpc>
                <a:spcPct val="100000"/>
              </a:lnSpc>
              <a:buFont typeface="+mj-lt"/>
              <a:buAutoNum type="arabicPeriod"/>
            </a:pPr>
            <a:r>
              <a:rPr lang="en-US" sz="1900" dirty="0">
                <a:latin typeface="Arial" panose="020B0604020202020204" pitchFamily="34" charset="0"/>
                <a:cs typeface="Arial" panose="020B0604020202020204" pitchFamily="34" charset="0"/>
              </a:rPr>
              <a:t>By </a:t>
            </a:r>
            <a:r>
              <a:rPr lang="en-US" sz="1900" dirty="0" err="1">
                <a:latin typeface="Arial" panose="020B0604020202020204" pitchFamily="34" charset="0"/>
                <a:cs typeface="Arial" panose="020B0604020202020204" pitchFamily="34" charset="0"/>
              </a:rPr>
              <a:t>xpath</a:t>
            </a:r>
            <a:endParaRPr lang="en-US" sz="19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5052141" y="6345189"/>
            <a:ext cx="6672887" cy="365125"/>
          </a:xfrm>
        </p:spPr>
        <p:txBody>
          <a:bodyPr/>
          <a:lstStyle/>
          <a:p>
            <a:r>
              <a:rPr lang="en-US"/>
              <a:t>By Priyanka Nigade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686800" cy="1143000"/>
          </a:xfrm>
        </p:spPr>
        <p:txBody>
          <a:bodyPr/>
          <a:lstStyle/>
          <a:p>
            <a:r>
              <a:rPr lang="en-IN" b="1" dirty="0"/>
              <a:t>CSS Selector &amp; </a:t>
            </a:r>
            <a:r>
              <a:rPr lang="en-IN" b="1" dirty="0" err="1"/>
              <a:t>Xpath</a:t>
            </a:r>
            <a:endParaRPr lang="en-US" b="1" dirty="0"/>
          </a:p>
        </p:txBody>
      </p:sp>
      <p:sp>
        <p:nvSpPr>
          <p:cNvPr id="3" name="Content Placeholder 2"/>
          <p:cNvSpPr>
            <a:spLocks noGrp="1"/>
          </p:cNvSpPr>
          <p:nvPr>
            <p:ph idx="1"/>
          </p:nvPr>
        </p:nvSpPr>
        <p:spPr>
          <a:xfrm>
            <a:off x="1338606" y="1074655"/>
            <a:ext cx="9100794" cy="5429839"/>
          </a:xfrm>
        </p:spPr>
        <p:txBody>
          <a:bodyPr>
            <a:noAutofit/>
          </a:bodyPr>
          <a:lstStyle/>
          <a:p>
            <a:pPr marL="514350" indent="-514350">
              <a:buFont typeface="+mj-lt"/>
              <a:buAutoNum type="arabicPeriod"/>
            </a:pPr>
            <a:r>
              <a:rPr lang="en-IN" sz="2400" dirty="0"/>
              <a:t> </a:t>
            </a:r>
            <a:r>
              <a:rPr lang="en-IN" sz="1900" dirty="0">
                <a:latin typeface="Arial" panose="020B0604020202020204" pitchFamily="34" charset="0"/>
                <a:cs typeface="Arial" panose="020B0604020202020204" pitchFamily="34" charset="0"/>
              </a:rPr>
              <a:t>Tag &amp; Id/ #id</a:t>
            </a:r>
          </a:p>
          <a:p>
            <a:pPr marL="514350" indent="-514350">
              <a:buFont typeface="+mj-lt"/>
              <a:buAutoNum type="arabicPeriod"/>
            </a:pPr>
            <a:r>
              <a:rPr lang="en-IN" sz="1900" dirty="0">
                <a:latin typeface="Arial" panose="020B0604020202020204" pitchFamily="34" charset="0"/>
                <a:cs typeface="Arial" panose="020B0604020202020204" pitchFamily="34" charset="0"/>
              </a:rPr>
              <a:t> Tag &amp; class name / .</a:t>
            </a:r>
            <a:r>
              <a:rPr lang="en-IN" sz="1900" dirty="0" err="1">
                <a:latin typeface="Arial" panose="020B0604020202020204" pitchFamily="34" charset="0"/>
                <a:cs typeface="Arial" panose="020B0604020202020204" pitchFamily="34" charset="0"/>
              </a:rPr>
              <a:t>classname</a:t>
            </a:r>
            <a:r>
              <a:rPr lang="en-IN" sz="1900" dirty="0">
                <a:latin typeface="Arial" panose="020B0604020202020204" pitchFamily="34" charset="0"/>
                <a:cs typeface="Arial" panose="020B0604020202020204" pitchFamily="34" charset="0"/>
              </a:rPr>
              <a:t> </a:t>
            </a:r>
          </a:p>
          <a:p>
            <a:pPr marL="514350" indent="-514350">
              <a:buFont typeface="+mj-lt"/>
              <a:buAutoNum type="arabicPeriod"/>
            </a:pPr>
            <a:r>
              <a:rPr lang="en-IN" sz="1900" dirty="0">
                <a:latin typeface="Arial" panose="020B0604020202020204" pitchFamily="34" charset="0"/>
                <a:cs typeface="Arial" panose="020B0604020202020204" pitchFamily="34" charset="0"/>
              </a:rPr>
              <a:t> Tag &amp; attribute []</a:t>
            </a:r>
          </a:p>
          <a:p>
            <a:pPr marL="514350" indent="-514350">
              <a:buFont typeface="+mj-lt"/>
              <a:buAutoNum type="arabicPeriod"/>
            </a:pPr>
            <a:r>
              <a:rPr lang="en-IN" sz="1900" dirty="0">
                <a:latin typeface="Arial" panose="020B0604020202020204" pitchFamily="34" charset="0"/>
                <a:cs typeface="Arial" panose="020B0604020202020204" pitchFamily="34" charset="0"/>
              </a:rPr>
              <a:t>Tag, class and attribute</a:t>
            </a:r>
          </a:p>
          <a:p>
            <a:pPr marL="514350" indent="-514350">
              <a:buNone/>
            </a:pPr>
            <a:endParaRPr lang="en-IN" sz="1900" dirty="0">
              <a:latin typeface="Arial" panose="020B0604020202020204" pitchFamily="34" charset="0"/>
              <a:cs typeface="Arial" panose="020B0604020202020204" pitchFamily="34" charset="0"/>
            </a:endParaRPr>
          </a:p>
          <a:p>
            <a:pPr marL="514350" indent="-514350">
              <a:buNone/>
            </a:pPr>
            <a:r>
              <a:rPr lang="en-IN" sz="1900" dirty="0" err="1">
                <a:latin typeface="Arial" panose="020B0604020202020204" pitchFamily="34" charset="0"/>
                <a:cs typeface="Arial" panose="020B0604020202020204" pitchFamily="34" charset="0"/>
              </a:rPr>
              <a:t>Xpath</a:t>
            </a:r>
            <a:endParaRPr lang="en-IN" sz="1900" dirty="0">
              <a:latin typeface="Arial" panose="020B0604020202020204" pitchFamily="34" charset="0"/>
              <a:cs typeface="Arial" panose="020B0604020202020204" pitchFamily="34" charset="0"/>
            </a:endParaRPr>
          </a:p>
          <a:p>
            <a:pPr marL="514350" indent="-514350">
              <a:buFont typeface="+mj-lt"/>
              <a:buAutoNum type="arabicPeriod"/>
            </a:pPr>
            <a:r>
              <a:rPr lang="en-IN" sz="1900" dirty="0">
                <a:latin typeface="Arial" panose="020B0604020202020204" pitchFamily="34" charset="0"/>
                <a:cs typeface="Arial" panose="020B0604020202020204" pitchFamily="34" charset="0"/>
              </a:rPr>
              <a:t>Text()</a:t>
            </a:r>
          </a:p>
          <a:p>
            <a:pPr marL="514350" indent="-514350">
              <a:buFont typeface="+mj-lt"/>
              <a:buAutoNum type="arabicPeriod"/>
            </a:pPr>
            <a:r>
              <a:rPr lang="en-IN" sz="1900" dirty="0">
                <a:latin typeface="Arial" panose="020B0604020202020204" pitchFamily="34" charset="0"/>
                <a:cs typeface="Arial" panose="020B0604020202020204" pitchFamily="34" charset="0"/>
              </a:rPr>
              <a:t>Normalize-space()</a:t>
            </a:r>
          </a:p>
          <a:p>
            <a:pPr marL="514350" indent="-514350">
              <a:buFont typeface="+mj-lt"/>
              <a:buAutoNum type="arabicPeriod"/>
            </a:pPr>
            <a:r>
              <a:rPr lang="en-IN" sz="1900" dirty="0">
                <a:latin typeface="Arial" panose="020B0604020202020204" pitchFamily="34" charset="0"/>
                <a:cs typeface="Arial" panose="020B0604020202020204" pitchFamily="34" charset="0"/>
              </a:rPr>
              <a:t>Contains()</a:t>
            </a:r>
          </a:p>
          <a:p>
            <a:pPr marL="514350" indent="-514350">
              <a:buNone/>
            </a:pPr>
            <a:endParaRPr lang="en-IN" sz="2400" dirty="0"/>
          </a:p>
          <a:p>
            <a:pPr>
              <a:buNone/>
            </a:pPr>
            <a:endParaRPr lang="en-US" sz="2400" dirty="0"/>
          </a:p>
        </p:txBody>
      </p:sp>
      <p:sp>
        <p:nvSpPr>
          <p:cNvPr id="4" name="Footer Placeholder 3"/>
          <p:cNvSpPr>
            <a:spLocks noGrp="1"/>
          </p:cNvSpPr>
          <p:nvPr>
            <p:ph type="ftr" sz="quarter" idx="11"/>
          </p:nvPr>
        </p:nvSpPr>
        <p:spPr>
          <a:xfrm>
            <a:off x="5052141" y="6372520"/>
            <a:ext cx="6672887" cy="365125"/>
          </a:xfrm>
        </p:spPr>
        <p:txBody>
          <a:bodyPr/>
          <a:lstStyle/>
          <a:p>
            <a:r>
              <a:rPr lang="en-US" dirty="0"/>
              <a:t>By Priyanka Nigade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4A48-489A-1620-8639-F0090662E2AF}"/>
              </a:ext>
            </a:extLst>
          </p:cNvPr>
          <p:cNvSpPr>
            <a:spLocks noGrp="1"/>
          </p:cNvSpPr>
          <p:nvPr>
            <p:ph type="title"/>
          </p:nvPr>
        </p:nvSpPr>
        <p:spPr>
          <a:xfrm>
            <a:off x="913775" y="618518"/>
            <a:ext cx="10364451" cy="1012320"/>
          </a:xfrm>
        </p:spPr>
        <p:txBody>
          <a:bodyPr>
            <a:normAutofit/>
          </a:bodyPr>
          <a:lstStyle/>
          <a:p>
            <a:r>
              <a:rPr lang="en-IN" b="1" dirty="0">
                <a:latin typeface="Century Schoolbook" panose="02040604050505020304" pitchFamily="18" charset="0"/>
              </a:rPr>
              <a:t>Prerequisite for Training</a:t>
            </a:r>
          </a:p>
        </p:txBody>
      </p:sp>
      <p:pic>
        <p:nvPicPr>
          <p:cNvPr id="5" name="Picture 4">
            <a:extLst>
              <a:ext uri="{FF2B5EF4-FFF2-40B4-BE49-F238E27FC236}">
                <a16:creationId xmlns:a16="http://schemas.microsoft.com/office/drawing/2014/main" id="{78492273-B19C-787A-1370-2595CABCAA2A}"/>
              </a:ext>
            </a:extLst>
          </p:cNvPr>
          <p:cNvPicPr>
            <a:picLocks noChangeAspect="1"/>
          </p:cNvPicPr>
          <p:nvPr/>
        </p:nvPicPr>
        <p:blipFill>
          <a:blip r:embed="rId2"/>
          <a:stretch>
            <a:fillRect/>
          </a:stretch>
        </p:blipFill>
        <p:spPr>
          <a:xfrm>
            <a:off x="2318994" y="1819374"/>
            <a:ext cx="8078772" cy="4260915"/>
          </a:xfrm>
          <a:prstGeom prst="rect">
            <a:avLst/>
          </a:prstGeom>
        </p:spPr>
      </p:pic>
    </p:spTree>
    <p:extLst>
      <p:ext uri="{BB962C8B-B14F-4D97-AF65-F5344CB8AC3E}">
        <p14:creationId xmlns:p14="http://schemas.microsoft.com/office/powerpoint/2010/main" val="717113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9982"/>
            <a:ext cx="10364451" cy="1031174"/>
          </a:xfrm>
        </p:spPr>
        <p:txBody>
          <a:bodyPr/>
          <a:lstStyle/>
          <a:p>
            <a:r>
              <a:rPr lang="en-IN" b="1" dirty="0"/>
              <a:t>Browser Action</a:t>
            </a:r>
            <a:endParaRPr lang="en-US" b="1" dirty="0"/>
          </a:p>
        </p:txBody>
      </p:sp>
      <p:sp>
        <p:nvSpPr>
          <p:cNvPr id="3" name="Content Placeholder 2"/>
          <p:cNvSpPr>
            <a:spLocks noGrp="1"/>
          </p:cNvSpPr>
          <p:nvPr>
            <p:ph idx="1"/>
          </p:nvPr>
        </p:nvSpPr>
        <p:spPr>
          <a:xfrm>
            <a:off x="1809945" y="1461157"/>
            <a:ext cx="9468281" cy="4330044"/>
          </a:xfrm>
        </p:spPr>
        <p:txBody>
          <a:bodyPr>
            <a:normAutofit/>
          </a:bodyPr>
          <a:lstStyle/>
          <a:p>
            <a:r>
              <a:rPr lang="en-US" dirty="0">
                <a:latin typeface="Arial" panose="020B0604020202020204" pitchFamily="34" charset="0"/>
                <a:cs typeface="Arial" panose="020B0604020202020204" pitchFamily="34" charset="0"/>
              </a:rPr>
              <a:t>Opening Chrome</a:t>
            </a:r>
          </a:p>
          <a:p>
            <a:pPr marL="0" indent="0">
              <a:buNone/>
            </a:pPr>
            <a:r>
              <a:rPr lang="en-US" dirty="0">
                <a:latin typeface="Arial" panose="020B0604020202020204" pitchFamily="34" charset="0"/>
                <a:cs typeface="Arial" panose="020B0604020202020204" pitchFamily="34" charset="0"/>
              </a:rPr>
              <a:t>	WebDriver driver=new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Maximize Window</a:t>
            </a:r>
          </a:p>
          <a:p>
            <a:pPr marL="0" lvl="1" indent="0">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driver.manage</a:t>
            </a:r>
            <a:r>
              <a:rPr lang="en-US" sz="2400" dirty="0">
                <a:latin typeface="Arial" panose="020B0604020202020204" pitchFamily="34" charset="0"/>
                <a:cs typeface="Arial" panose="020B0604020202020204" pitchFamily="34" charset="0"/>
              </a:rPr>
              <a:t>().window().maximize();</a:t>
            </a:r>
          </a:p>
          <a:p>
            <a:r>
              <a:rPr lang="en-US" dirty="0">
                <a:latin typeface="Arial" panose="020B0604020202020204" pitchFamily="34" charset="0"/>
                <a:cs typeface="Arial" panose="020B0604020202020204" pitchFamily="34" charset="0"/>
              </a:rPr>
              <a:t>Close Browser</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driver.close</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or</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driver.quit</a:t>
            </a:r>
            <a:r>
              <a:rPr lang="en-US" dirty="0">
                <a:latin typeface="Arial" panose="020B0604020202020204" pitchFamily="34" charset="0"/>
                <a:cs typeface="Arial" panose="020B0604020202020204" pitchFamily="34" charset="0"/>
              </a:rPr>
              <a:t>()</a:t>
            </a:r>
          </a:p>
        </p:txBody>
      </p:sp>
      <p:sp>
        <p:nvSpPr>
          <p:cNvPr id="5" name="Footer Placeholder 4"/>
          <p:cNvSpPr>
            <a:spLocks noGrp="1"/>
          </p:cNvSpPr>
          <p:nvPr>
            <p:ph type="ftr" sz="quarter" idx="11"/>
          </p:nvPr>
        </p:nvSpPr>
        <p:spPr>
          <a:xfrm>
            <a:off x="5052141" y="6245455"/>
            <a:ext cx="6672887" cy="365125"/>
          </a:xfrm>
        </p:spPr>
        <p:txBody>
          <a:bodyPr/>
          <a:lstStyle/>
          <a:p>
            <a:r>
              <a:rPr lang="en-US" dirty="0"/>
              <a:t>By Priyanka Nigade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45140"/>
            <a:ext cx="10364451" cy="918052"/>
          </a:xfrm>
        </p:spPr>
        <p:txBody>
          <a:bodyPr/>
          <a:lstStyle/>
          <a:p>
            <a:r>
              <a:rPr lang="en-IN" b="1" dirty="0"/>
              <a:t>Form Field</a:t>
            </a:r>
            <a:endParaRPr lang="en-US" b="1" dirty="0"/>
          </a:p>
        </p:txBody>
      </p:sp>
      <p:sp>
        <p:nvSpPr>
          <p:cNvPr id="3" name="Content Placeholder 2"/>
          <p:cNvSpPr>
            <a:spLocks noGrp="1"/>
          </p:cNvSpPr>
          <p:nvPr>
            <p:ph idx="1"/>
          </p:nvPr>
        </p:nvSpPr>
        <p:spPr>
          <a:xfrm>
            <a:off x="1640263" y="1404595"/>
            <a:ext cx="9637963" cy="4386606"/>
          </a:xfrm>
        </p:spPr>
        <p:txBody>
          <a:bodyPr>
            <a:normAutofit/>
          </a:bodyPr>
          <a:lstStyle/>
          <a:p>
            <a:r>
              <a:rPr lang="en-US" dirty="0">
                <a:latin typeface="Arial" panose="020B0604020202020204" pitchFamily="34" charset="0"/>
                <a:cs typeface="Arial" panose="020B0604020202020204" pitchFamily="34" charset="0"/>
              </a:rPr>
              <a:t>Text Field </a:t>
            </a:r>
          </a:p>
          <a:p>
            <a:pPr marL="0" indent="0">
              <a:buNone/>
            </a:pP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driver.findelement</a:t>
            </a:r>
            <a:r>
              <a:rPr lang="en-US" dirty="0">
                <a:latin typeface="Arial" panose="020B0604020202020204" pitchFamily="34" charset="0"/>
                <a:cs typeface="Arial" panose="020B0604020202020204" pitchFamily="34" charset="0"/>
              </a:rPr>
              <a:t>(By.&lt;</a:t>
            </a:r>
            <a:r>
              <a:rPr lang="en-US" dirty="0" err="1">
                <a:latin typeface="Arial" panose="020B0604020202020204" pitchFamily="34" charset="0"/>
                <a:cs typeface="Arial" panose="020B0604020202020204" pitchFamily="34" charset="0"/>
              </a:rPr>
              <a:t>elementlocator</a:t>
            </a:r>
            <a:r>
              <a:rPr lang="en-US" dirty="0">
                <a:latin typeface="Arial" panose="020B0604020202020204" pitchFamily="34" charset="0"/>
                <a:cs typeface="Arial" panose="020B0604020202020204" pitchFamily="34" charset="0"/>
              </a:rPr>
              <a:t>&gt;("location of the element to be found")).</a:t>
            </a:r>
            <a:r>
              <a:rPr lang="en-US" dirty="0" err="1">
                <a:latin typeface="Arial" panose="020B0604020202020204" pitchFamily="34" charset="0"/>
                <a:cs typeface="Arial" panose="020B0604020202020204" pitchFamily="34" charset="0"/>
              </a:rPr>
              <a:t>sendKeys</a:t>
            </a:r>
            <a:r>
              <a:rPr lang="en-US" dirty="0">
                <a:latin typeface="Arial" panose="020B0604020202020204" pitchFamily="34" charset="0"/>
                <a:cs typeface="Arial" panose="020B0604020202020204" pitchFamily="34" charset="0"/>
              </a:rPr>
              <a:t>("&lt;text to be entered&gt;");</a:t>
            </a:r>
          </a:p>
          <a:p>
            <a:pPr marL="514350" indent="-514350">
              <a:buAutoNum type="arabicParen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Button / Radio Button / Check box / Link </a:t>
            </a:r>
            <a:r>
              <a:rPr lang="en-US" dirty="0" err="1">
                <a:latin typeface="Arial" panose="020B0604020202020204" pitchFamily="34" charset="0"/>
                <a:cs typeface="Arial" panose="020B0604020202020204" pitchFamily="34" charset="0"/>
              </a:rPr>
              <a:t>driver.findelement</a:t>
            </a:r>
            <a:r>
              <a:rPr lang="en-US" dirty="0">
                <a:latin typeface="Arial" panose="020B0604020202020204" pitchFamily="34" charset="0"/>
                <a:cs typeface="Arial" panose="020B0604020202020204" pitchFamily="34" charset="0"/>
              </a:rPr>
              <a:t>(By.&lt;</a:t>
            </a:r>
            <a:r>
              <a:rPr lang="en-US" dirty="0" err="1">
                <a:latin typeface="Arial" panose="020B0604020202020204" pitchFamily="34" charset="0"/>
                <a:cs typeface="Arial" panose="020B0604020202020204" pitchFamily="34" charset="0"/>
              </a:rPr>
              <a:t>elementlocator</a:t>
            </a:r>
            <a:r>
              <a:rPr lang="en-US" dirty="0">
                <a:latin typeface="Arial" panose="020B0604020202020204" pitchFamily="34" charset="0"/>
                <a:cs typeface="Arial" panose="020B0604020202020204" pitchFamily="34" charset="0"/>
              </a:rPr>
              <a:t>&gt;("location of the element to be found")).click();</a:t>
            </a:r>
          </a:p>
          <a:p>
            <a:endParaRPr lang="en-US" sz="2400" dirty="0"/>
          </a:p>
        </p:txBody>
      </p:sp>
      <p:sp>
        <p:nvSpPr>
          <p:cNvPr id="5" name="Footer Placeholder 4"/>
          <p:cNvSpPr>
            <a:spLocks noGrp="1"/>
          </p:cNvSpPr>
          <p:nvPr>
            <p:ph type="ftr" sz="quarter" idx="11"/>
          </p:nvPr>
        </p:nvSpPr>
        <p:spPr>
          <a:xfrm>
            <a:off x="5146410" y="6260348"/>
            <a:ext cx="6672887" cy="365125"/>
          </a:xfrm>
        </p:spPr>
        <p:txBody>
          <a:bodyPr/>
          <a:lstStyle/>
          <a:p>
            <a:r>
              <a:rPr lang="en-US" dirty="0"/>
              <a:t>By Priyanka Nigade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58727"/>
            <a:ext cx="10364451" cy="842638"/>
          </a:xfrm>
        </p:spPr>
        <p:txBody>
          <a:bodyPr/>
          <a:lstStyle/>
          <a:p>
            <a:r>
              <a:rPr lang="en-IN" b="1" dirty="0"/>
              <a:t>Form Filed</a:t>
            </a:r>
            <a:endParaRPr lang="en-US" b="1" dirty="0"/>
          </a:p>
        </p:txBody>
      </p:sp>
      <p:sp>
        <p:nvSpPr>
          <p:cNvPr id="3" name="Content Placeholder 2"/>
          <p:cNvSpPr>
            <a:spLocks noGrp="1"/>
          </p:cNvSpPr>
          <p:nvPr>
            <p:ph idx="1"/>
          </p:nvPr>
        </p:nvSpPr>
        <p:spPr>
          <a:xfrm>
            <a:off x="1753384" y="1432874"/>
            <a:ext cx="9769938" cy="3146982"/>
          </a:xfrm>
        </p:spPr>
        <p:txBody>
          <a:bodyPr>
            <a:noAutofit/>
          </a:bodyPr>
          <a:lstStyle/>
          <a:p>
            <a:r>
              <a:rPr lang="en-US" dirty="0">
                <a:latin typeface="Arial" panose="020B0604020202020204" pitchFamily="34" charset="0"/>
                <a:cs typeface="Arial" panose="020B0604020202020204" pitchFamily="34" charset="0"/>
              </a:rPr>
              <a:t>Select based Dropdown</a:t>
            </a:r>
          </a:p>
          <a:p>
            <a:pPr marL="914400" lvl="1" indent="-514350">
              <a:buAutoNum type="arabicParenR"/>
            </a:pPr>
            <a:r>
              <a:rPr lang="en-IN" dirty="0" err="1">
                <a:latin typeface="Arial" panose="020B0604020202020204" pitchFamily="34" charset="0"/>
                <a:cs typeface="Arial" panose="020B0604020202020204" pitchFamily="34" charset="0"/>
              </a:rPr>
              <a:t>Selectbyvalue</a:t>
            </a:r>
            <a:endParaRPr lang="en-IN" dirty="0">
              <a:latin typeface="Arial" panose="020B0604020202020204" pitchFamily="34" charset="0"/>
              <a:cs typeface="Arial" panose="020B0604020202020204" pitchFamily="34" charset="0"/>
            </a:endParaRPr>
          </a:p>
          <a:p>
            <a:pPr marL="914400" lvl="1" indent="-514350">
              <a:buAutoNum type="arabicParenR"/>
            </a:pPr>
            <a:r>
              <a:rPr lang="en-IN" dirty="0" err="1">
                <a:latin typeface="Arial" panose="020B0604020202020204" pitchFamily="34" charset="0"/>
                <a:cs typeface="Arial" panose="020B0604020202020204" pitchFamily="34" charset="0"/>
              </a:rPr>
              <a:t>Selectbyvisibletext</a:t>
            </a:r>
            <a:endParaRPr lang="en-IN" dirty="0">
              <a:latin typeface="Arial" panose="020B0604020202020204" pitchFamily="34" charset="0"/>
              <a:cs typeface="Arial" panose="020B0604020202020204" pitchFamily="34" charset="0"/>
            </a:endParaRPr>
          </a:p>
          <a:p>
            <a:pPr marL="914400" lvl="1" indent="-514350">
              <a:buAutoNum type="arabicParenR"/>
            </a:pPr>
            <a:r>
              <a:rPr lang="en-IN" dirty="0" err="1">
                <a:latin typeface="Arial" panose="020B0604020202020204" pitchFamily="34" charset="0"/>
                <a:cs typeface="Arial" panose="020B0604020202020204" pitchFamily="34" charset="0"/>
              </a:rPr>
              <a:t>Selectbyindex</a:t>
            </a:r>
            <a:endParaRPr lang="en-IN" dirty="0">
              <a:latin typeface="Arial" panose="020B0604020202020204" pitchFamily="34" charset="0"/>
              <a:cs typeface="Arial" panose="020B0604020202020204" pitchFamily="34" charset="0"/>
            </a:endParaRPr>
          </a:p>
          <a:p>
            <a:pPr marL="914400" lvl="1" indent="-514350">
              <a:buAutoNum type="arabicParenR"/>
            </a:pPr>
            <a:endParaRPr lang="en-US" sz="2400" dirty="0">
              <a:latin typeface="Arial" panose="020B0604020202020204" pitchFamily="34" charset="0"/>
              <a:cs typeface="Arial" panose="020B0604020202020204" pitchFamily="34" charset="0"/>
            </a:endParaRPr>
          </a:p>
          <a:p>
            <a:endParaRPr lang="en-US" sz="2400" dirty="0"/>
          </a:p>
        </p:txBody>
      </p:sp>
      <p:sp>
        <p:nvSpPr>
          <p:cNvPr id="5" name="Footer Placeholder 4"/>
          <p:cNvSpPr>
            <a:spLocks noGrp="1"/>
          </p:cNvSpPr>
          <p:nvPr>
            <p:ph type="ftr" sz="quarter" idx="11"/>
          </p:nvPr>
        </p:nvSpPr>
        <p:spPr>
          <a:xfrm>
            <a:off x="4957873" y="6360788"/>
            <a:ext cx="6672887" cy="365125"/>
          </a:xfrm>
        </p:spPr>
        <p:txBody>
          <a:bodyPr/>
          <a:lstStyle/>
          <a:p>
            <a:r>
              <a:rPr lang="en-US" dirty="0"/>
              <a:t>By Priyanka Nigade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78542"/>
            <a:ext cx="10364451" cy="1106588"/>
          </a:xfrm>
        </p:spPr>
        <p:txBody>
          <a:bodyPr/>
          <a:lstStyle/>
          <a:p>
            <a:r>
              <a:rPr lang="en-IN" b="1" dirty="0"/>
              <a:t>Wait Condition In </a:t>
            </a:r>
            <a:r>
              <a:rPr lang="en-IN" b="1" dirty="0" err="1"/>
              <a:t>WebDriver</a:t>
            </a:r>
            <a:endParaRPr lang="en-US" b="1" dirty="0"/>
          </a:p>
        </p:txBody>
      </p:sp>
      <p:sp>
        <p:nvSpPr>
          <p:cNvPr id="3" name="Content Placeholder 2"/>
          <p:cNvSpPr>
            <a:spLocks noGrp="1"/>
          </p:cNvSpPr>
          <p:nvPr>
            <p:ph idx="1"/>
          </p:nvPr>
        </p:nvSpPr>
        <p:spPr>
          <a:xfrm>
            <a:off x="1668545" y="1527142"/>
            <a:ext cx="9971642" cy="2507530"/>
          </a:xfrm>
        </p:spPr>
        <p:txBody>
          <a:bodyPr>
            <a:normAutofit/>
          </a:bodyPr>
          <a:lstStyle/>
          <a:p>
            <a:pPr algn="just"/>
            <a:r>
              <a:rPr lang="en-US" dirty="0">
                <a:latin typeface="Arial" panose="020B0604020202020204" pitchFamily="34" charset="0"/>
                <a:cs typeface="Arial" panose="020B0604020202020204" pitchFamily="34" charset="0"/>
              </a:rPr>
              <a:t>Implicitly Wait</a:t>
            </a:r>
          </a:p>
          <a:p>
            <a:pPr algn="just"/>
            <a:r>
              <a:rPr lang="en-US" dirty="0">
                <a:latin typeface="Arial" panose="020B0604020202020204" pitchFamily="34" charset="0"/>
                <a:cs typeface="Arial" panose="020B0604020202020204" pitchFamily="34" charset="0"/>
              </a:rPr>
              <a:t>Explicitly Wait</a:t>
            </a:r>
          </a:p>
          <a:p>
            <a:pPr lvl="1" algn="just"/>
            <a:r>
              <a:rPr lang="en-US" sz="2400" dirty="0" err="1">
                <a:latin typeface="Arial" panose="020B0604020202020204" pitchFamily="34" charset="0"/>
                <a:cs typeface="Arial" panose="020B0604020202020204" pitchFamily="34" charset="0"/>
              </a:rPr>
              <a:t>WebDriverWait</a:t>
            </a:r>
            <a:endParaRPr lang="en-US" sz="2400" dirty="0">
              <a:latin typeface="Arial" panose="020B0604020202020204" pitchFamily="34" charset="0"/>
              <a:cs typeface="Arial" panose="020B0604020202020204" pitchFamily="34" charset="0"/>
            </a:endParaRPr>
          </a:p>
          <a:p>
            <a:pPr lvl="1" algn="just"/>
            <a:r>
              <a:rPr lang="en-US" sz="2400" dirty="0" err="1">
                <a:latin typeface="Arial" panose="020B0604020202020204" pitchFamily="34" charset="0"/>
                <a:cs typeface="Arial" panose="020B0604020202020204" pitchFamily="34" charset="0"/>
              </a:rPr>
              <a:t>FluentWait</a:t>
            </a:r>
            <a:endParaRPr lang="en-US" sz="24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4797617" y="6314333"/>
            <a:ext cx="6672887" cy="365125"/>
          </a:xfrm>
        </p:spPr>
        <p:txBody>
          <a:bodyPr/>
          <a:lstStyle/>
          <a:p>
            <a:r>
              <a:rPr lang="en-US" dirty="0"/>
              <a:t>By Priyanka Nigade</a:t>
            </a:r>
          </a:p>
        </p:txBody>
      </p:sp>
    </p:spTree>
    <p:extLst>
      <p:ext uri="{BB962C8B-B14F-4D97-AF65-F5344CB8AC3E}">
        <p14:creationId xmlns:p14="http://schemas.microsoft.com/office/powerpoint/2010/main" val="415279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774" y="178542"/>
            <a:ext cx="10364451" cy="1106588"/>
          </a:xfrm>
        </p:spPr>
        <p:txBody>
          <a:bodyPr/>
          <a:lstStyle/>
          <a:p>
            <a:r>
              <a:rPr lang="en-IN" b="1" dirty="0"/>
              <a:t>Wait Condition In </a:t>
            </a:r>
            <a:r>
              <a:rPr lang="en-IN" b="1" dirty="0" err="1"/>
              <a:t>WebDriver</a:t>
            </a:r>
            <a:endParaRPr lang="en-US" b="1" dirty="0"/>
          </a:p>
        </p:txBody>
      </p:sp>
      <p:sp>
        <p:nvSpPr>
          <p:cNvPr id="3" name="Content Placeholder 2"/>
          <p:cNvSpPr>
            <a:spLocks noGrp="1"/>
          </p:cNvSpPr>
          <p:nvPr>
            <p:ph idx="1"/>
          </p:nvPr>
        </p:nvSpPr>
        <p:spPr>
          <a:xfrm>
            <a:off x="1498862" y="1197205"/>
            <a:ext cx="9971642" cy="3657599"/>
          </a:xfrm>
        </p:spPr>
        <p:txBody>
          <a:bodyPr>
            <a:normAutofit/>
          </a:bodyPr>
          <a:lstStyle/>
          <a:p>
            <a:pPr algn="just"/>
            <a:r>
              <a:rPr lang="en-US" b="1" dirty="0">
                <a:latin typeface="Arial" panose="020B0604020202020204" pitchFamily="34" charset="0"/>
                <a:cs typeface="Arial" panose="020B0604020202020204" pitchFamily="34" charset="0"/>
              </a:rPr>
              <a:t>Implicitly Wait </a:t>
            </a:r>
            <a:r>
              <a:rPr lang="en-US" dirty="0">
                <a:latin typeface="Arial" panose="020B0604020202020204" pitchFamily="34" charset="0"/>
                <a:cs typeface="Arial" panose="020B0604020202020204" pitchFamily="34" charset="0"/>
              </a:rPr>
              <a:t>- Enables Selenium to wait for certain amount of time before throwing an error if it cannot find the desired element.</a:t>
            </a:r>
          </a:p>
          <a:p>
            <a:pPr algn="just"/>
            <a:r>
              <a:rPr lang="en-US" dirty="0">
                <a:latin typeface="Arial" panose="020B0604020202020204" pitchFamily="34" charset="0"/>
                <a:cs typeface="Arial" panose="020B0604020202020204" pitchFamily="34" charset="0"/>
              </a:rPr>
              <a:t> It is applicable to overall script from the point of declaration. </a:t>
            </a:r>
          </a:p>
          <a:p>
            <a:pPr algn="just"/>
            <a:r>
              <a:rPr lang="en-US" dirty="0">
                <a:latin typeface="Arial" panose="020B0604020202020204" pitchFamily="34" charset="0"/>
                <a:cs typeface="Arial" panose="020B0604020202020204" pitchFamily="34" charset="0"/>
              </a:rPr>
              <a:t>Can be termed as global declaration.</a:t>
            </a:r>
          </a:p>
          <a:p>
            <a:pPr algn="just"/>
            <a:r>
              <a:rPr lang="en-IN" b="1" dirty="0">
                <a:latin typeface="Arial" panose="020B0604020202020204" pitchFamily="34" charset="0"/>
                <a:cs typeface="Arial" panose="020B0604020202020204" pitchFamily="34" charset="0"/>
              </a:rPr>
              <a:t>Syntax</a:t>
            </a:r>
            <a:endParaRPr lang="en-US" b="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driver.manage</a:t>
            </a:r>
            <a:r>
              <a:rPr lang="en-US" dirty="0">
                <a:latin typeface="Arial" panose="020B0604020202020204" pitchFamily="34" charset="0"/>
                <a:cs typeface="Arial" panose="020B0604020202020204" pitchFamily="34" charset="0"/>
              </a:rPr>
              <a:t>().timeouts().</a:t>
            </a:r>
            <a:r>
              <a:rPr lang="en-US" dirty="0" err="1">
                <a:latin typeface="Arial" panose="020B0604020202020204" pitchFamily="34" charset="0"/>
                <a:cs typeface="Arial" panose="020B0604020202020204" pitchFamily="34" charset="0"/>
              </a:rPr>
              <a:t>implicitlyWait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Duration.ofSeconds</a:t>
            </a:r>
            <a:r>
              <a:rPr lang="en-US" dirty="0">
                <a:latin typeface="Arial" panose="020B0604020202020204" pitchFamily="34" charset="0"/>
                <a:cs typeface="Arial" panose="020B0604020202020204" pitchFamily="34" charset="0"/>
              </a:rPr>
              <a:t>(10));</a:t>
            </a:r>
          </a:p>
        </p:txBody>
      </p:sp>
      <p:sp>
        <p:nvSpPr>
          <p:cNvPr id="5" name="Footer Placeholder 4"/>
          <p:cNvSpPr>
            <a:spLocks noGrp="1"/>
          </p:cNvSpPr>
          <p:nvPr>
            <p:ph type="ftr" sz="quarter" idx="11"/>
          </p:nvPr>
        </p:nvSpPr>
        <p:spPr>
          <a:xfrm>
            <a:off x="4797617" y="6314333"/>
            <a:ext cx="6672887" cy="365125"/>
          </a:xfrm>
        </p:spPr>
        <p:txBody>
          <a:bodyPr/>
          <a:lstStyle/>
          <a:p>
            <a:r>
              <a:rPr lang="en-US" dirty="0"/>
              <a:t>By Priyanka Nigade</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990600"/>
          </a:xfrm>
        </p:spPr>
        <p:txBody>
          <a:bodyPr/>
          <a:lstStyle/>
          <a:p>
            <a:r>
              <a:rPr lang="en-IN" b="1" dirty="0"/>
              <a:t>Wait condition In </a:t>
            </a:r>
            <a:r>
              <a:rPr lang="en-IN" b="1" dirty="0" err="1"/>
              <a:t>WebDriver</a:t>
            </a:r>
            <a:endParaRPr lang="en-US" b="1" dirty="0"/>
          </a:p>
        </p:txBody>
      </p:sp>
      <p:sp>
        <p:nvSpPr>
          <p:cNvPr id="3" name="Content Placeholder 2"/>
          <p:cNvSpPr>
            <a:spLocks noGrp="1"/>
          </p:cNvSpPr>
          <p:nvPr>
            <p:ph idx="1"/>
          </p:nvPr>
        </p:nvSpPr>
        <p:spPr>
          <a:xfrm>
            <a:off x="1564849" y="1168924"/>
            <a:ext cx="9888717" cy="3412503"/>
          </a:xfrm>
        </p:spPr>
        <p:txBody>
          <a:bodyPr>
            <a:noAutofit/>
          </a:bodyPr>
          <a:lstStyle/>
          <a:p>
            <a:r>
              <a:rPr lang="en-US" dirty="0">
                <a:latin typeface="Arial" panose="020B0604020202020204" pitchFamily="34" charset="0"/>
                <a:cs typeface="Arial" panose="020B0604020202020204" pitchFamily="34" charset="0"/>
              </a:rPr>
              <a:t>Explicit Wait This is to wait for a certain condition to occur before proceeding further. </a:t>
            </a:r>
          </a:p>
          <a:p>
            <a:r>
              <a:rPr lang="en-US" dirty="0">
                <a:latin typeface="Arial" panose="020B0604020202020204" pitchFamily="34" charset="0"/>
                <a:cs typeface="Arial" panose="020B0604020202020204" pitchFamily="34" charset="0"/>
              </a:rPr>
              <a:t> Need to specify an exact time period to wait</a:t>
            </a:r>
          </a:p>
          <a:p>
            <a:r>
              <a:rPr lang="en-US" dirty="0">
                <a:latin typeface="Arial" panose="020B0604020202020204" pitchFamily="34" charset="0"/>
                <a:cs typeface="Arial" panose="020B0604020202020204" pitchFamily="34" charset="0"/>
              </a:rPr>
              <a:t> Applicable only for 1 condition at a time.</a:t>
            </a:r>
          </a:p>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WebDriverWait</a:t>
            </a:r>
            <a:r>
              <a:rPr lang="en-US" dirty="0">
                <a:latin typeface="Arial" panose="020B0604020202020204" pitchFamily="34" charset="0"/>
                <a:cs typeface="Arial" panose="020B0604020202020204" pitchFamily="34" charset="0"/>
              </a:rPr>
              <a:t>(c) extends </a:t>
            </a:r>
            <a:r>
              <a:rPr lang="en-US" dirty="0" err="1">
                <a:latin typeface="Arial" panose="020B0604020202020204" pitchFamily="34" charset="0"/>
                <a:cs typeface="Arial" panose="020B0604020202020204" pitchFamily="34" charset="0"/>
              </a:rPr>
              <a:t>FluentWait</a:t>
            </a:r>
            <a:r>
              <a:rPr lang="en-US" dirty="0">
                <a:latin typeface="Arial" panose="020B0604020202020204" pitchFamily="34" charset="0"/>
                <a:cs typeface="Arial" panose="020B0604020202020204" pitchFamily="34" charset="0"/>
              </a:rPr>
              <a:t>(C) implements Wait(I)</a:t>
            </a:r>
          </a:p>
          <a:p>
            <a:pPr>
              <a:buNone/>
            </a:pPr>
            <a:r>
              <a:rPr lang="en-US" dirty="0">
                <a:latin typeface="Arial" panose="020B0604020202020204" pitchFamily="34" charset="0"/>
                <a:cs typeface="Arial" panose="020B0604020202020204" pitchFamily="34" charset="0"/>
              </a:rPr>
              <a:t> </a:t>
            </a:r>
          </a:p>
        </p:txBody>
      </p:sp>
      <p:sp>
        <p:nvSpPr>
          <p:cNvPr id="5" name="Footer Placeholder 4"/>
          <p:cNvSpPr>
            <a:spLocks noGrp="1"/>
          </p:cNvSpPr>
          <p:nvPr>
            <p:ph type="ftr" sz="quarter" idx="11"/>
          </p:nvPr>
        </p:nvSpPr>
        <p:spPr>
          <a:xfrm>
            <a:off x="4910739" y="6411176"/>
            <a:ext cx="6672887" cy="365125"/>
          </a:xfrm>
        </p:spPr>
        <p:txBody>
          <a:bodyPr/>
          <a:lstStyle/>
          <a:p>
            <a:r>
              <a:rPr lang="en-US" dirty="0"/>
              <a:t>By Priyanka Nigade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64451" cy="1596177"/>
          </a:xfrm>
        </p:spPr>
        <p:txBody>
          <a:bodyPr/>
          <a:lstStyle/>
          <a:p>
            <a:r>
              <a:rPr lang="en-IN" b="1" dirty="0"/>
              <a:t>Capabilities &amp; </a:t>
            </a:r>
            <a:r>
              <a:rPr lang="en-IN" b="1" dirty="0" err="1"/>
              <a:t>ChromeOption</a:t>
            </a:r>
            <a:r>
              <a:rPr lang="en-IN" b="1" dirty="0"/>
              <a:t> Class</a:t>
            </a:r>
            <a:endParaRPr lang="en-US" b="1" dirty="0"/>
          </a:p>
        </p:txBody>
      </p:sp>
      <p:sp>
        <p:nvSpPr>
          <p:cNvPr id="3" name="Content Placeholder 2"/>
          <p:cNvSpPr>
            <a:spLocks noGrp="1"/>
          </p:cNvSpPr>
          <p:nvPr>
            <p:ph idx="1"/>
          </p:nvPr>
        </p:nvSpPr>
        <p:spPr>
          <a:xfrm>
            <a:off x="1574274" y="1461153"/>
            <a:ext cx="9703951" cy="3519341"/>
          </a:xfrm>
        </p:spPr>
        <p:txBody>
          <a:bodyPr>
            <a:noAutofit/>
          </a:bodyPr>
          <a:lstStyle/>
          <a:p>
            <a:pPr algn="just"/>
            <a:r>
              <a:rPr lang="en-US" dirty="0">
                <a:latin typeface="Arial" panose="020B0604020202020204" pitchFamily="34" charset="0"/>
                <a:cs typeface="Arial" panose="020B0604020202020204" pitchFamily="34" charset="0"/>
              </a:rPr>
              <a:t>Capabilities are options that you can use to customize and configure a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 session. </a:t>
            </a:r>
          </a:p>
          <a:p>
            <a:pPr algn="just"/>
            <a:r>
              <a:rPr lang="en-US" dirty="0">
                <a:latin typeface="Arial" panose="020B0604020202020204" pitchFamily="34" charset="0"/>
                <a:cs typeface="Arial" panose="020B0604020202020204" pitchFamily="34" charset="0"/>
              </a:rPr>
              <a:t>The WebDriver language APIs provides ways to pass capabilities to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Use the </a:t>
            </a:r>
            <a:r>
              <a:rPr lang="en-US" b="1" dirty="0" err="1">
                <a:latin typeface="Arial" panose="020B0604020202020204" pitchFamily="34" charset="0"/>
                <a:cs typeface="Arial" panose="020B0604020202020204" pitchFamily="34" charset="0"/>
              </a:rPr>
              <a:t>ChromeOptions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class.</a:t>
            </a:r>
          </a:p>
          <a:p>
            <a:pPr algn="just"/>
            <a:r>
              <a:rPr lang="en-US" dirty="0">
                <a:latin typeface="Arial" panose="020B0604020202020204" pitchFamily="34" charset="0"/>
                <a:cs typeface="Arial" panose="020B0604020202020204" pitchFamily="34" charset="0"/>
              </a:rPr>
              <a:t> This is supported by Java, Python, etc.</a:t>
            </a:r>
          </a:p>
          <a:p>
            <a:pPr algn="just"/>
            <a:r>
              <a:rPr lang="en-IN" dirty="0">
                <a:latin typeface="Arial" panose="020B0604020202020204" pitchFamily="34" charset="0"/>
                <a:cs typeface="Arial" panose="020B0604020202020204" pitchFamily="34" charset="0"/>
              </a:rPr>
              <a:t>Syntax: </a:t>
            </a:r>
            <a:r>
              <a:rPr lang="en-IN" dirty="0" err="1">
                <a:latin typeface="Arial" panose="020B0604020202020204" pitchFamily="34" charset="0"/>
                <a:cs typeface="Arial" panose="020B0604020202020204" pitchFamily="34" charset="0"/>
              </a:rPr>
              <a:t>driver.getcapabilities</a:t>
            </a:r>
            <a:r>
              <a:rPr lang="en-IN"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2" y="188281"/>
            <a:ext cx="10364451" cy="842638"/>
          </a:xfrm>
        </p:spPr>
        <p:txBody>
          <a:bodyPr/>
          <a:lstStyle/>
          <a:p>
            <a:r>
              <a:rPr lang="en-IN" b="1" dirty="0"/>
              <a:t>Headless Browser</a:t>
            </a:r>
            <a:endParaRPr lang="en-US" b="1" dirty="0"/>
          </a:p>
        </p:txBody>
      </p:sp>
      <p:sp>
        <p:nvSpPr>
          <p:cNvPr id="3" name="Content Placeholder 2"/>
          <p:cNvSpPr>
            <a:spLocks noGrp="1"/>
          </p:cNvSpPr>
          <p:nvPr>
            <p:ph idx="1"/>
          </p:nvPr>
        </p:nvSpPr>
        <p:spPr>
          <a:xfrm>
            <a:off x="1677811" y="1150069"/>
            <a:ext cx="9600412" cy="2573517"/>
          </a:xfrm>
        </p:spPr>
        <p:txBody>
          <a:bodyPr>
            <a:normAutofit/>
          </a:bodyPr>
          <a:lstStyle/>
          <a:p>
            <a:pPr algn="just"/>
            <a:r>
              <a:rPr lang="en-IN" dirty="0">
                <a:latin typeface="Arial" panose="020B0604020202020204" pitchFamily="34" charset="0"/>
                <a:cs typeface="Arial" panose="020B0604020202020204" pitchFamily="34" charset="0"/>
              </a:rPr>
              <a:t>In technical terms-It is kind of web browser without graphical user interface.</a:t>
            </a:r>
          </a:p>
          <a:p>
            <a:pPr algn="just"/>
            <a:r>
              <a:rPr lang="en-IN" dirty="0">
                <a:latin typeface="Arial" panose="020B0604020202020204" pitchFamily="34" charset="0"/>
                <a:cs typeface="Arial" panose="020B0604020202020204" pitchFamily="34" charset="0"/>
              </a:rPr>
              <a:t>In other words it is a browser , a piece of software that access a particular web page but doesn’t show them to any human being.</a:t>
            </a:r>
          </a:p>
        </p:txBody>
      </p:sp>
      <p:sp>
        <p:nvSpPr>
          <p:cNvPr id="5" name="Footer Placeholder 4"/>
          <p:cNvSpPr>
            <a:spLocks noGrp="1"/>
          </p:cNvSpPr>
          <p:nvPr>
            <p:ph type="ftr" sz="quarter" idx="11"/>
          </p:nvPr>
        </p:nvSpPr>
        <p:spPr>
          <a:xfrm>
            <a:off x="4939020" y="6304594"/>
            <a:ext cx="6672887" cy="365125"/>
          </a:xfrm>
        </p:spPr>
        <p:txBody>
          <a:bodyPr/>
          <a:lstStyle/>
          <a:p>
            <a:r>
              <a:rPr lang="en-US" dirty="0"/>
              <a:t>By Priyanka Nigade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129" y="458263"/>
            <a:ext cx="10364451" cy="889772"/>
          </a:xfrm>
        </p:spPr>
        <p:txBody>
          <a:bodyPr/>
          <a:lstStyle/>
          <a:p>
            <a:r>
              <a:rPr lang="en-IN" b="1" dirty="0"/>
              <a:t>Headless Browser Testing</a:t>
            </a:r>
            <a:endParaRPr lang="en-US" b="1" dirty="0"/>
          </a:p>
        </p:txBody>
      </p:sp>
      <p:sp>
        <p:nvSpPr>
          <p:cNvPr id="3" name="Content Placeholder 2"/>
          <p:cNvSpPr>
            <a:spLocks noGrp="1"/>
          </p:cNvSpPr>
          <p:nvPr>
            <p:ph idx="1"/>
          </p:nvPr>
        </p:nvSpPr>
        <p:spPr>
          <a:xfrm>
            <a:off x="2224726" y="1514063"/>
            <a:ext cx="8855538" cy="3387365"/>
          </a:xfrm>
        </p:spPr>
        <p:txBody>
          <a:bodyPr>
            <a:normAutofit/>
          </a:bodyPr>
          <a:lstStyle/>
          <a:p>
            <a:pPr algn="just"/>
            <a:r>
              <a:rPr lang="en-US" dirty="0" err="1">
                <a:latin typeface="Arial" panose="020B0604020202020204" pitchFamily="34" charset="0"/>
                <a:cs typeface="Arial" panose="020B0604020202020204" pitchFamily="34" charset="0"/>
              </a:rPr>
              <a:t>ChromeOptions</a:t>
            </a:r>
            <a:r>
              <a:rPr lang="en-US" dirty="0">
                <a:latin typeface="Arial" panose="020B0604020202020204" pitchFamily="34" charset="0"/>
                <a:cs typeface="Arial" panose="020B0604020202020204" pitchFamily="34" charset="0"/>
              </a:rPr>
              <a:t> class is used to manipulate various properties of Chrome driver.</a:t>
            </a:r>
          </a:p>
          <a:p>
            <a:pPr algn="just"/>
            <a:r>
              <a:rPr lang="en-IN" dirty="0">
                <a:latin typeface="Arial" panose="020B0604020202020204" pitchFamily="34" charset="0"/>
                <a:cs typeface="Arial" panose="020B0604020202020204" pitchFamily="34" charset="0"/>
              </a:rPr>
              <a:t>Syntax:</a:t>
            </a:r>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ChromeOptions</a:t>
            </a:r>
            <a:r>
              <a:rPr lang="en-US" dirty="0">
                <a:latin typeface="Arial" panose="020B0604020202020204" pitchFamily="34" charset="0"/>
                <a:cs typeface="Arial" panose="020B0604020202020204" pitchFamily="34" charset="0"/>
              </a:rPr>
              <a:t> opt=new </a:t>
            </a:r>
            <a:r>
              <a:rPr lang="en-US" dirty="0" err="1">
                <a:latin typeface="Arial" panose="020B0604020202020204" pitchFamily="34" charset="0"/>
                <a:cs typeface="Arial" panose="020B0604020202020204" pitchFamily="34" charset="0"/>
              </a:rPr>
              <a:t>ChromeOptions</a:t>
            </a:r>
            <a:r>
              <a:rPr lang="en-US" dirty="0">
                <a:latin typeface="Arial" panose="020B0604020202020204" pitchFamily="34" charset="0"/>
                <a:cs typeface="Arial" panose="020B0604020202020204" pitchFamily="34" charset="0"/>
              </a:rPr>
              <a:t>();</a:t>
            </a:r>
          </a:p>
          <a:p>
            <a:pPr algn="just"/>
            <a:r>
              <a:rPr lang="en-US" dirty="0" err="1">
                <a:latin typeface="Arial" panose="020B0604020202020204" pitchFamily="34" charset="0"/>
                <a:cs typeface="Arial" panose="020B0604020202020204" pitchFamily="34" charset="0"/>
              </a:rPr>
              <a:t>opt.setHeadless</a:t>
            </a:r>
            <a:r>
              <a:rPr lang="en-US" dirty="0">
                <a:latin typeface="Arial" panose="020B0604020202020204" pitchFamily="34" charset="0"/>
                <a:cs typeface="Arial" panose="020B0604020202020204" pitchFamily="34" charset="0"/>
              </a:rPr>
              <a:t>(true);</a:t>
            </a:r>
          </a:p>
          <a:p>
            <a:pPr algn="just"/>
            <a:r>
              <a:rPr lang="en-US" dirty="0">
                <a:latin typeface="Arial" panose="020B0604020202020204" pitchFamily="34" charset="0"/>
                <a:cs typeface="Arial" panose="020B0604020202020204" pitchFamily="34" charset="0"/>
              </a:rPr>
              <a:t>WebDriver driver=new </a:t>
            </a:r>
            <a:r>
              <a:rPr lang="en-US" dirty="0" err="1">
                <a:latin typeface="Arial" panose="020B0604020202020204" pitchFamily="34" charset="0"/>
                <a:cs typeface="Arial" panose="020B0604020202020204" pitchFamily="34" charset="0"/>
              </a:rPr>
              <a:t>ChromeDriver</a:t>
            </a:r>
            <a:r>
              <a:rPr lang="en-US" dirty="0">
                <a:latin typeface="Arial" panose="020B0604020202020204" pitchFamily="34" charset="0"/>
                <a:cs typeface="Arial" panose="020B0604020202020204" pitchFamily="34" charset="0"/>
              </a:rPr>
              <a:t>(opt);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129" y="458263"/>
            <a:ext cx="10364451" cy="889772"/>
          </a:xfrm>
        </p:spPr>
        <p:txBody>
          <a:bodyPr/>
          <a:lstStyle/>
          <a:p>
            <a:r>
              <a:rPr lang="en-IN" b="1" dirty="0"/>
              <a:t>Handling Web Elements</a:t>
            </a:r>
            <a:endParaRPr lang="en-US" b="1" dirty="0"/>
          </a:p>
        </p:txBody>
      </p:sp>
      <p:sp>
        <p:nvSpPr>
          <p:cNvPr id="3" name="Content Placeholder 2"/>
          <p:cNvSpPr>
            <a:spLocks noGrp="1"/>
          </p:cNvSpPr>
          <p:nvPr>
            <p:ph idx="1"/>
          </p:nvPr>
        </p:nvSpPr>
        <p:spPr>
          <a:xfrm>
            <a:off x="2422689" y="1489435"/>
            <a:ext cx="8855538" cy="4301765"/>
          </a:xfrm>
        </p:spPr>
        <p:txBody>
          <a:bodyPr>
            <a:normAutofit/>
          </a:bodyPr>
          <a:lstStyle/>
          <a:p>
            <a:pPr algn="just"/>
            <a:r>
              <a:rPr lang="en-US" dirty="0">
                <a:latin typeface="Arial" panose="020B0604020202020204" pitchFamily="34" charset="0"/>
                <a:cs typeface="Arial" panose="020B0604020202020204" pitchFamily="34" charset="0"/>
              </a:rPr>
              <a:t>Windows Handling</a:t>
            </a:r>
          </a:p>
          <a:p>
            <a:pPr algn="just"/>
            <a:r>
              <a:rPr lang="en-US" dirty="0">
                <a:latin typeface="Arial" panose="020B0604020202020204" pitchFamily="34" charset="0"/>
                <a:cs typeface="Arial" panose="020B0604020202020204" pitchFamily="34" charset="0"/>
              </a:rPr>
              <a:t>Alert/pop-up Handling</a:t>
            </a:r>
          </a:p>
          <a:p>
            <a:pPr algn="just"/>
            <a:r>
              <a:rPr lang="en-US" dirty="0">
                <a:latin typeface="Arial" panose="020B0604020202020204" pitchFamily="34" charset="0"/>
                <a:cs typeface="Arial" panose="020B0604020202020204" pitchFamily="34" charset="0"/>
              </a:rPr>
              <a:t>Frame Handling</a:t>
            </a:r>
          </a:p>
          <a:p>
            <a:pPr algn="just"/>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SwitchTo</a:t>
            </a:r>
            <a:r>
              <a:rPr lang="en-US" dirty="0">
                <a:latin typeface="Arial" panose="020B0604020202020204" pitchFamily="34" charset="0"/>
                <a:cs typeface="Arial" panose="020B0604020202020204" pitchFamily="34" charset="0"/>
              </a:rPr>
              <a:t>() method of Selenium which will allow us to Control frames and multiple windows as well as Alerts/popups.</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27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b="1" dirty="0">
                <a:latin typeface="+mn-lt"/>
              </a:rPr>
              <a:t>Automation Basics</a:t>
            </a:r>
            <a:endParaRPr lang="en-US" sz="6600" b="1" dirty="0">
              <a:latin typeface="+mn-lt"/>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Alerts/</a:t>
            </a:r>
            <a:r>
              <a:rPr lang="en-IN" b="1" dirty="0" err="1"/>
              <a:t>Popups</a:t>
            </a:r>
            <a:endParaRPr lang="en-US" b="1" dirty="0"/>
          </a:p>
        </p:txBody>
      </p:sp>
      <p:sp>
        <p:nvSpPr>
          <p:cNvPr id="3" name="Content Placeholder 2"/>
          <p:cNvSpPr>
            <a:spLocks noGrp="1"/>
          </p:cNvSpPr>
          <p:nvPr>
            <p:ph idx="1"/>
          </p:nvPr>
        </p:nvSpPr>
        <p:spPr>
          <a:xfrm>
            <a:off x="2092751" y="1143000"/>
            <a:ext cx="8851769" cy="4918435"/>
          </a:xfrm>
        </p:spPr>
        <p:txBody>
          <a:bodyPr>
            <a:normAutofit/>
          </a:bodyPr>
          <a:lstStyle/>
          <a:p>
            <a:pPr algn="just"/>
            <a:r>
              <a:rPr lang="en-US" dirty="0">
                <a:latin typeface="Arial" panose="020B0604020202020204" pitchFamily="34" charset="0"/>
                <a:cs typeface="Arial" panose="020B0604020202020204" pitchFamily="34" charset="0"/>
              </a:rPr>
              <a:t>In some application, while submitting a form or for confirmation a window comes that window known as Alert.</a:t>
            </a:r>
          </a:p>
          <a:p>
            <a:pPr algn="just"/>
            <a:r>
              <a:rPr lang="en-IN" dirty="0">
                <a:latin typeface="Arial" panose="020B0604020202020204" pitchFamily="34" charset="0"/>
                <a:cs typeface="Arial" panose="020B0604020202020204" pitchFamily="34" charset="0"/>
              </a:rPr>
              <a:t>Alert is interface in Selenium</a:t>
            </a:r>
          </a:p>
          <a:p>
            <a:pPr algn="just"/>
            <a:r>
              <a:rPr lang="en-US" dirty="0">
                <a:latin typeface="Arial" panose="020B0604020202020204" pitchFamily="34" charset="0"/>
                <a:cs typeface="Arial" panose="020B0604020202020204" pitchFamily="34" charset="0"/>
              </a:rPr>
              <a:t>Alert Interface has some methods-</a:t>
            </a:r>
          </a:p>
          <a:p>
            <a:pPr algn="just">
              <a:buNone/>
            </a:pPr>
            <a:r>
              <a:rPr lang="en-US" dirty="0">
                <a:latin typeface="Arial" panose="020B0604020202020204" pitchFamily="34" charset="0"/>
                <a:cs typeface="Arial" panose="020B0604020202020204" pitchFamily="34" charset="0"/>
              </a:rPr>
              <a:t>1- accept()- Will click on the ok button when an alert comes.</a:t>
            </a:r>
          </a:p>
          <a:p>
            <a:pPr algn="just">
              <a:buNone/>
            </a:pPr>
            <a:r>
              <a:rPr lang="en-US" dirty="0">
                <a:latin typeface="Arial" panose="020B0604020202020204" pitchFamily="34" charset="0"/>
                <a:cs typeface="Arial" panose="020B0604020202020204" pitchFamily="34" charset="0"/>
              </a:rPr>
              <a:t>2- dismiss()- Will click on cancel button when an alert comes.</a:t>
            </a:r>
          </a:p>
          <a:p>
            <a:pPr algn="just">
              <a:buNone/>
            </a:pPr>
            <a:r>
              <a:rPr lang="en-US" dirty="0">
                <a:latin typeface="Arial" panose="020B0604020202020204" pitchFamily="34" charset="0"/>
                <a:cs typeface="Arial" panose="020B0604020202020204" pitchFamily="34" charset="0"/>
              </a:rPr>
              <a:t>3-getText()-To get the text of alert</a:t>
            </a:r>
          </a:p>
          <a:p>
            <a:pPr algn="just">
              <a:buNone/>
            </a:pPr>
            <a:r>
              <a:rPr lang="en-US" dirty="0">
                <a:latin typeface="Arial" panose="020B0604020202020204" pitchFamily="34" charset="0"/>
                <a:cs typeface="Arial" panose="020B0604020202020204" pitchFamily="34" charset="0"/>
              </a:rPr>
              <a:t>4-sendKeys()- To send the value to alert</a:t>
            </a:r>
          </a:p>
          <a:p>
            <a:pPr algn="just"/>
            <a:endParaRPr lang="en-US" sz="2400" dirty="0"/>
          </a:p>
          <a:p>
            <a:pPr algn="just"/>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0298"/>
            <a:ext cx="10364451" cy="1028819"/>
          </a:xfrm>
        </p:spPr>
        <p:txBody>
          <a:bodyPr/>
          <a:lstStyle/>
          <a:p>
            <a:r>
              <a:rPr lang="en-IN" b="1" dirty="0"/>
              <a:t>Demo on Alert</a:t>
            </a:r>
            <a:endParaRPr lang="en-US" b="1" dirty="0"/>
          </a:p>
        </p:txBody>
      </p:sp>
      <p:sp>
        <p:nvSpPr>
          <p:cNvPr id="3" name="Content Placeholder 2"/>
          <p:cNvSpPr>
            <a:spLocks noGrp="1"/>
          </p:cNvSpPr>
          <p:nvPr>
            <p:ph idx="1"/>
          </p:nvPr>
        </p:nvSpPr>
        <p:spPr>
          <a:xfrm>
            <a:off x="2234153" y="1289117"/>
            <a:ext cx="9708982" cy="5308585"/>
          </a:xfrm>
        </p:spPr>
        <p:txBody>
          <a:bodyPr>
            <a:noAutofit/>
          </a:bodyPr>
          <a:lstStyle/>
          <a:p>
            <a:r>
              <a:rPr lang="en-IN" dirty="0">
                <a:latin typeface="Arial" panose="020B0604020202020204" pitchFamily="34" charset="0"/>
                <a:cs typeface="Arial" panose="020B0604020202020204" pitchFamily="34" charset="0"/>
              </a:rPr>
              <a:t>Demo1:</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https://mail.rediff.com/cgi-bin/login.cgi</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Demo2:</a:t>
            </a:r>
          </a:p>
          <a:p>
            <a:r>
              <a:rPr lang="en-IN"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https://the-internet.herokuapp.com/javascript_alerts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Demo3:</a:t>
            </a:r>
          </a:p>
          <a:p>
            <a:r>
              <a:rPr lang="en-US"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https://www.selenium.dev/documentation/en/webdriver/js_alerts_prompts_and_confirmations/</a:t>
            </a:r>
            <a:endParaRPr lang="en-US" dirty="0">
              <a:latin typeface="Arial" panose="020B0604020202020204" pitchFamily="34" charset="0"/>
              <a:cs typeface="Arial" panose="020B0604020202020204" pitchFamily="34" charset="0"/>
            </a:endParaRPr>
          </a:p>
          <a:p>
            <a:endParaRPr lang="en-IN" sz="2400" dirty="0"/>
          </a:p>
          <a:p>
            <a:endParaRPr lang="en-IN"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118897"/>
            <a:ext cx="10364451" cy="1596177"/>
          </a:xfrm>
        </p:spPr>
        <p:txBody>
          <a:bodyPr/>
          <a:lstStyle/>
          <a:p>
            <a:r>
              <a:rPr lang="en-IN" b="1" dirty="0"/>
              <a:t>Handling Multiple Windows</a:t>
            </a:r>
            <a:endParaRPr lang="en-US" b="1" dirty="0"/>
          </a:p>
        </p:txBody>
      </p:sp>
      <p:sp>
        <p:nvSpPr>
          <p:cNvPr id="3" name="Content Placeholder 2"/>
          <p:cNvSpPr>
            <a:spLocks noGrp="1"/>
          </p:cNvSpPr>
          <p:nvPr>
            <p:ph idx="1"/>
          </p:nvPr>
        </p:nvSpPr>
        <p:spPr>
          <a:xfrm>
            <a:off x="1621410" y="1461155"/>
            <a:ext cx="9813303" cy="5514679"/>
          </a:xfrm>
        </p:spPr>
        <p:txBody>
          <a:bodyPr>
            <a:normAutofit/>
          </a:bodyPr>
          <a:lstStyle/>
          <a:p>
            <a:r>
              <a:rPr lang="en-IN" dirty="0">
                <a:latin typeface="Arial" panose="020B0604020202020204" pitchFamily="34" charset="0"/>
                <a:cs typeface="Arial" panose="020B0604020202020204" pitchFamily="34" charset="0"/>
              </a:rPr>
              <a:t>Window Handling means how to switch from one window to another window</a:t>
            </a:r>
          </a:p>
          <a:p>
            <a:pPr marL="514350" indent="-514350">
              <a:buFont typeface="+mj-lt"/>
              <a:buAutoNum type="arabicPeriod"/>
            </a:pPr>
            <a:r>
              <a:rPr lang="en-IN" dirty="0" err="1">
                <a:latin typeface="Arial" panose="020B0604020202020204" pitchFamily="34" charset="0"/>
                <a:cs typeface="Arial" panose="020B0604020202020204" pitchFamily="34" charset="0"/>
              </a:rPr>
              <a:t>getWindowHandle</a:t>
            </a:r>
            <a:r>
              <a:rPr lang="en-IN" dirty="0">
                <a:latin typeface="Arial" panose="020B0604020202020204" pitchFamily="34" charset="0"/>
                <a:cs typeface="Arial" panose="020B0604020202020204" pitchFamily="34" charset="0"/>
              </a:rPr>
              <a:t>()</a:t>
            </a:r>
          </a:p>
          <a:p>
            <a:pPr marL="914400" lvl="1" indent="-514350">
              <a:buNone/>
            </a:pPr>
            <a:r>
              <a:rPr lang="en-IN" sz="2400" dirty="0">
                <a:latin typeface="Arial" panose="020B0604020202020204" pitchFamily="34" charset="0"/>
                <a:cs typeface="Arial" panose="020B0604020202020204" pitchFamily="34" charset="0"/>
              </a:rPr>
              <a:t>	Returns current window handle</a:t>
            </a:r>
          </a:p>
          <a:p>
            <a:pPr marL="514350" indent="-514350">
              <a:buFont typeface="+mj-lt"/>
              <a:buAutoNum type="arabicPeriod"/>
            </a:pPr>
            <a:r>
              <a:rPr lang="en-IN" dirty="0" err="1">
                <a:latin typeface="Arial" panose="020B0604020202020204" pitchFamily="34" charset="0"/>
                <a:cs typeface="Arial" panose="020B0604020202020204" pitchFamily="34" charset="0"/>
              </a:rPr>
              <a:t>getWindowHandles</a:t>
            </a:r>
            <a:r>
              <a:rPr lang="en-IN" dirty="0">
                <a:latin typeface="Arial" panose="020B0604020202020204" pitchFamily="34" charset="0"/>
                <a:cs typeface="Arial" panose="020B0604020202020204" pitchFamily="34" charset="0"/>
              </a:rPr>
              <a:t>()</a:t>
            </a:r>
          </a:p>
          <a:p>
            <a:pPr marL="914400" lvl="1" indent="-514350">
              <a:buNone/>
            </a:pPr>
            <a:r>
              <a:rPr lang="en-IN" sz="2400" dirty="0">
                <a:latin typeface="Arial" panose="020B0604020202020204" pitchFamily="34" charset="0"/>
                <a:cs typeface="Arial" panose="020B0604020202020204" pitchFamily="34" charset="0"/>
              </a:rPr>
              <a:t>	Returns set of window handles which can be iterate over all open windows</a:t>
            </a:r>
          </a:p>
          <a:p>
            <a:pPr marL="514350" indent="-514350">
              <a:buFont typeface="+mj-lt"/>
              <a:buAutoNum type="arabicPeriod"/>
            </a:pPr>
            <a:r>
              <a:rPr lang="en-IN" dirty="0" err="1">
                <a:latin typeface="Arial" panose="020B0604020202020204" pitchFamily="34" charset="0"/>
                <a:cs typeface="Arial" panose="020B0604020202020204" pitchFamily="34" charset="0"/>
              </a:rPr>
              <a:t>switchTo</a:t>
            </a:r>
            <a:r>
              <a:rPr lang="en-IN" dirty="0">
                <a:latin typeface="Arial" panose="020B0604020202020204" pitchFamily="34" charset="0"/>
                <a:cs typeface="Arial" panose="020B0604020202020204" pitchFamily="34" charset="0"/>
              </a:rPr>
              <a:t>()</a:t>
            </a:r>
          </a:p>
          <a:p>
            <a:pPr marL="514350" indent="-514350">
              <a:buNone/>
            </a:pPr>
            <a:r>
              <a:rPr lang="en-IN" dirty="0">
                <a:latin typeface="Arial" panose="020B0604020202020204" pitchFamily="34" charset="0"/>
                <a:cs typeface="Arial" panose="020B0604020202020204" pitchFamily="34" charset="0"/>
              </a:rPr>
              <a:t>		Return </a:t>
            </a:r>
            <a:r>
              <a:rPr lang="en-IN" dirty="0" err="1">
                <a:latin typeface="Arial" panose="020B0604020202020204" pitchFamily="34" charset="0"/>
                <a:cs typeface="Arial" panose="020B0604020202020204" pitchFamily="34" charset="0"/>
              </a:rPr>
              <a:t>targetLocator</a:t>
            </a:r>
            <a:r>
              <a:rPr lang="en-IN" dirty="0">
                <a:latin typeface="Arial" panose="020B0604020202020204" pitchFamily="34" charset="0"/>
                <a:cs typeface="Arial" panose="020B0604020202020204" pitchFamily="34" charset="0"/>
              </a:rPr>
              <a:t> which can be used to select a frame or window</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04800"/>
            <a:ext cx="10364451" cy="753083"/>
          </a:xfrm>
        </p:spPr>
        <p:txBody>
          <a:bodyPr/>
          <a:lstStyle/>
          <a:p>
            <a:r>
              <a:rPr lang="en-IN" b="1" dirty="0"/>
              <a:t>Handling </a:t>
            </a:r>
            <a:r>
              <a:rPr lang="en-IN" b="1" dirty="0" err="1"/>
              <a:t>iFrame</a:t>
            </a:r>
            <a:endParaRPr lang="en-US" b="1" dirty="0"/>
          </a:p>
        </p:txBody>
      </p:sp>
      <p:sp>
        <p:nvSpPr>
          <p:cNvPr id="3" name="Content Placeholder 2"/>
          <p:cNvSpPr>
            <a:spLocks noGrp="1"/>
          </p:cNvSpPr>
          <p:nvPr>
            <p:ph idx="1"/>
          </p:nvPr>
        </p:nvSpPr>
        <p:spPr>
          <a:xfrm>
            <a:off x="1480007" y="1251917"/>
            <a:ext cx="9945279" cy="4281617"/>
          </a:xfrm>
        </p:spPr>
        <p:txBody>
          <a:bodyPr>
            <a:normAutofit fontScale="92500" lnSpcReduction="10000"/>
          </a:bodyPr>
          <a:lstStyle/>
          <a:p>
            <a:pPr algn="just"/>
            <a:r>
              <a:rPr lang="en-US" dirty="0">
                <a:latin typeface="Arial" panose="020B0604020202020204" pitchFamily="34" charset="0"/>
                <a:cs typeface="Arial" panose="020B0604020202020204" pitchFamily="34" charset="0"/>
              </a:rPr>
              <a:t>An </a:t>
            </a:r>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 is a space on the web page that embeds different kinds of media like images, documents, videos inside the main web page. </a:t>
            </a:r>
          </a:p>
          <a:p>
            <a:pPr algn="just"/>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 is a HTML document embedded inside an HTML document. </a:t>
            </a:r>
          </a:p>
          <a:p>
            <a:pPr algn="just"/>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 is defined by an &lt;</a:t>
            </a:r>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&gt;&lt;/</a:t>
            </a:r>
            <a:r>
              <a:rPr lang="en-US" dirty="0" err="1">
                <a:latin typeface="Arial" panose="020B0604020202020204" pitchFamily="34" charset="0"/>
                <a:cs typeface="Arial" panose="020B0604020202020204" pitchFamily="34" charset="0"/>
              </a:rPr>
              <a:t>iframe</a:t>
            </a:r>
            <a:r>
              <a:rPr lang="en-US" dirty="0">
                <a:latin typeface="Arial" panose="020B0604020202020204" pitchFamily="34" charset="0"/>
                <a:cs typeface="Arial" panose="020B0604020202020204" pitchFamily="34" charset="0"/>
              </a:rPr>
              <a:t>&gt; tag in HTML.</a:t>
            </a:r>
          </a:p>
          <a:p>
            <a:pPr algn="just"/>
            <a:endParaRPr lang="en-US" dirty="0">
              <a:latin typeface="Arial" panose="020B0604020202020204" pitchFamily="34" charset="0"/>
              <a:cs typeface="Arial" panose="020B0604020202020204" pitchFamily="34" charset="0"/>
            </a:endParaRPr>
          </a:p>
          <a:p>
            <a:pPr algn="just"/>
            <a:r>
              <a:rPr lang="en-US" sz="2200" dirty="0" err="1">
                <a:latin typeface="Arial" panose="020B0604020202020204" pitchFamily="34" charset="0"/>
                <a:cs typeface="Arial" panose="020B0604020202020204" pitchFamily="34" charset="0"/>
              </a:rPr>
              <a:t>switchTo.frame</a:t>
            </a:r>
            <a:r>
              <a:rPr lang="en-US" sz="2200" dirty="0">
                <a:latin typeface="Arial" panose="020B0604020202020204" pitchFamily="34" charset="0"/>
                <a:cs typeface="Arial" panose="020B0604020202020204" pitchFamily="34" charset="0"/>
              </a:rPr>
              <a:t>(int </a:t>
            </a:r>
            <a:r>
              <a:rPr lang="en-US" sz="2200" dirty="0" err="1">
                <a:latin typeface="Arial" panose="020B0604020202020204" pitchFamily="34" charset="0"/>
                <a:cs typeface="Arial" panose="020B0604020202020204" pitchFamily="34" charset="0"/>
              </a:rPr>
              <a:t>frameNumber</a:t>
            </a:r>
            <a:r>
              <a:rPr lang="en-US" sz="2200" dirty="0">
                <a:latin typeface="Arial" panose="020B0604020202020204" pitchFamily="34" charset="0"/>
                <a:cs typeface="Arial" panose="020B0604020202020204" pitchFamily="34" charset="0"/>
              </a:rPr>
              <a:t>) </a:t>
            </a:r>
          </a:p>
          <a:p>
            <a:pPr algn="just"/>
            <a:r>
              <a:rPr lang="en-US" sz="2200" dirty="0" err="1">
                <a:latin typeface="Arial" panose="020B0604020202020204" pitchFamily="34" charset="0"/>
                <a:cs typeface="Arial" panose="020B0604020202020204" pitchFamily="34" charset="0"/>
              </a:rPr>
              <a:t>switchTo.frame</a:t>
            </a:r>
            <a:r>
              <a:rPr lang="en-US" sz="2200" dirty="0">
                <a:latin typeface="Arial" panose="020B0604020202020204" pitchFamily="34" charset="0"/>
                <a:cs typeface="Arial" panose="020B0604020202020204" pitchFamily="34" charset="0"/>
              </a:rPr>
              <a:t>(string </a:t>
            </a:r>
            <a:r>
              <a:rPr lang="en-US" sz="2200" dirty="0" err="1">
                <a:latin typeface="Arial" panose="020B0604020202020204" pitchFamily="34" charset="0"/>
                <a:cs typeface="Arial" panose="020B0604020202020204" pitchFamily="34" charset="0"/>
              </a:rPr>
              <a:t>frameNameOrId</a:t>
            </a:r>
            <a:r>
              <a:rPr lang="en-US" sz="2200" dirty="0">
                <a:latin typeface="Arial" panose="020B0604020202020204" pitchFamily="34" charset="0"/>
                <a:cs typeface="Arial" panose="020B0604020202020204" pitchFamily="34" charset="0"/>
              </a:rPr>
              <a:t>)</a:t>
            </a:r>
          </a:p>
          <a:p>
            <a:pPr algn="just"/>
            <a:r>
              <a:rPr lang="en-US" sz="2200" dirty="0" err="1">
                <a:latin typeface="Arial" panose="020B0604020202020204" pitchFamily="34" charset="0"/>
                <a:cs typeface="Arial" panose="020B0604020202020204" pitchFamily="34" charset="0"/>
              </a:rPr>
              <a:t>switchTo.frame</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WebElement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frameElement</a:t>
            </a:r>
            <a:r>
              <a:rPr lang="en-US" sz="2200" dirty="0">
                <a:latin typeface="Arial" panose="020B0604020202020204" pitchFamily="34" charset="0"/>
                <a:cs typeface="Arial" panose="020B0604020202020204" pitchFamily="34" charset="0"/>
              </a:rPr>
              <a:t>)</a:t>
            </a:r>
          </a:p>
          <a:p>
            <a:pPr algn="just"/>
            <a:endParaRPr lang="en-US" sz="2400" dirty="0"/>
          </a:p>
          <a:p>
            <a:pPr algn="just">
              <a:buNone/>
            </a:pPr>
            <a:r>
              <a:rPr lang="en-US" sz="24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0299"/>
            <a:ext cx="10364451" cy="757796"/>
          </a:xfrm>
        </p:spPr>
        <p:txBody>
          <a:bodyPr/>
          <a:lstStyle/>
          <a:p>
            <a:r>
              <a:rPr lang="en-IN" b="1" dirty="0"/>
              <a:t>Demo</a:t>
            </a:r>
            <a:endParaRPr lang="en-US" b="1" dirty="0"/>
          </a:p>
        </p:txBody>
      </p:sp>
      <p:sp>
        <p:nvSpPr>
          <p:cNvPr id="3" name="Content Placeholder 2"/>
          <p:cNvSpPr>
            <a:spLocks noGrp="1"/>
          </p:cNvSpPr>
          <p:nvPr>
            <p:ph idx="1"/>
          </p:nvPr>
        </p:nvSpPr>
        <p:spPr>
          <a:xfrm>
            <a:off x="2121031" y="1287544"/>
            <a:ext cx="8917756" cy="5029200"/>
          </a:xfrm>
        </p:spPr>
        <p:txBody>
          <a:bodyPr>
            <a:normAutofit/>
          </a:bodyPr>
          <a:lstStyle/>
          <a:p>
            <a:r>
              <a:rPr lang="en-IN" dirty="0">
                <a:latin typeface="Arial" panose="020B0604020202020204" pitchFamily="34" charset="0"/>
                <a:cs typeface="Arial" panose="020B0604020202020204" pitchFamily="34" charset="0"/>
              </a:rPr>
              <a:t>Demo1:</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https://the-internet.herokuapp.com/iframe</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Demo2:</a:t>
            </a: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https://www.selenium.dev/selenium/docs/api/java/overview-summary.html</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Demo3:</a:t>
            </a:r>
          </a:p>
          <a:p>
            <a:r>
              <a:rPr lang="en-US"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https://the-internet.herokuapp.com/nested_frames</a:t>
            </a:r>
            <a:endParaRPr lang="en-US" dirty="0">
              <a:latin typeface="Arial" panose="020B0604020202020204" pitchFamily="34" charset="0"/>
              <a:cs typeface="Arial" panose="020B0604020202020204" pitchFamily="34" charset="0"/>
            </a:endParaRPr>
          </a:p>
          <a:p>
            <a:endParaRPr lang="en-IN"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946" y="156604"/>
            <a:ext cx="10364451" cy="1125442"/>
          </a:xfrm>
        </p:spPr>
        <p:txBody>
          <a:bodyPr/>
          <a:lstStyle/>
          <a:p>
            <a:r>
              <a:rPr lang="en-IN" b="1" dirty="0"/>
              <a:t>Actions class</a:t>
            </a:r>
            <a:endParaRPr lang="en-US" b="1" dirty="0"/>
          </a:p>
        </p:txBody>
      </p:sp>
      <p:sp>
        <p:nvSpPr>
          <p:cNvPr id="3" name="Content Placeholder 2"/>
          <p:cNvSpPr>
            <a:spLocks noGrp="1"/>
          </p:cNvSpPr>
          <p:nvPr>
            <p:ph idx="1"/>
          </p:nvPr>
        </p:nvSpPr>
        <p:spPr>
          <a:xfrm>
            <a:off x="1967059" y="1423447"/>
            <a:ext cx="9194903" cy="3745584"/>
          </a:xfrm>
        </p:spPr>
        <p:txBody>
          <a:bodyPr>
            <a:normAutofit/>
          </a:bodyPr>
          <a:lstStyle/>
          <a:p>
            <a:r>
              <a:rPr lang="en-IN" dirty="0">
                <a:latin typeface="Arial" panose="020B0604020202020204" pitchFamily="34" charset="0"/>
                <a:cs typeface="Arial" panose="020B0604020202020204" pitchFamily="34" charset="0"/>
              </a:rPr>
              <a:t>Handling special mouse events are done using the Advanced user interaction API Action class.</a:t>
            </a:r>
          </a:p>
          <a:p>
            <a:r>
              <a:rPr lang="en-IN" dirty="0">
                <a:latin typeface="Arial" panose="020B0604020202020204" pitchFamily="34" charset="0"/>
                <a:cs typeface="Arial" panose="020B0604020202020204" pitchFamily="34" charset="0"/>
              </a:rPr>
              <a:t>Mouse Over</a:t>
            </a:r>
          </a:p>
          <a:p>
            <a:r>
              <a:rPr lang="en-IN" dirty="0">
                <a:latin typeface="Arial" panose="020B0604020202020204" pitchFamily="34" charset="0"/>
                <a:cs typeface="Arial" panose="020B0604020202020204" pitchFamily="34" charset="0"/>
              </a:rPr>
              <a:t>Mouse right click</a:t>
            </a:r>
          </a:p>
          <a:p>
            <a:r>
              <a:rPr lang="en-IN" dirty="0">
                <a:latin typeface="Arial" panose="020B0604020202020204" pitchFamily="34" charset="0"/>
                <a:cs typeface="Arial" panose="020B0604020202020204" pitchFamily="34" charset="0"/>
              </a:rPr>
              <a:t>Drag &amp; drop</a:t>
            </a:r>
          </a:p>
          <a:p>
            <a:r>
              <a:rPr lang="en-IN" dirty="0">
                <a:latin typeface="Arial" panose="020B0604020202020204" pitchFamily="34" charset="0"/>
                <a:cs typeface="Arial" panose="020B0604020202020204" pitchFamily="34" charset="0"/>
              </a:rPr>
              <a:t>Slider</a:t>
            </a:r>
          </a:p>
          <a:p>
            <a:r>
              <a:rPr lang="en-IN" dirty="0">
                <a:latin typeface="Arial" panose="020B0604020202020204" pitchFamily="34" charset="0"/>
                <a:cs typeface="Arial" panose="020B0604020202020204" pitchFamily="34" charset="0"/>
              </a:rPr>
              <a:t>resizable</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80345"/>
          </a:xfrm>
        </p:spPr>
        <p:txBody>
          <a:bodyPr/>
          <a:lstStyle/>
          <a:p>
            <a:r>
              <a:rPr lang="en-IN" b="1" dirty="0"/>
              <a:t>Actions Class</a:t>
            </a:r>
            <a:endParaRPr lang="en-US" b="1" dirty="0"/>
          </a:p>
        </p:txBody>
      </p:sp>
      <p:sp>
        <p:nvSpPr>
          <p:cNvPr id="3" name="Content Placeholder 2"/>
          <p:cNvSpPr>
            <a:spLocks noGrp="1"/>
          </p:cNvSpPr>
          <p:nvPr>
            <p:ph idx="1"/>
          </p:nvPr>
        </p:nvSpPr>
        <p:spPr>
          <a:xfrm>
            <a:off x="1649691" y="1498863"/>
            <a:ext cx="9628536" cy="4292338"/>
          </a:xfrm>
        </p:spPr>
        <p:txBody>
          <a:bodyPr>
            <a:normAutofit/>
          </a:bodyPr>
          <a:lstStyle/>
          <a:p>
            <a:r>
              <a:rPr lang="en-IN" dirty="0">
                <a:latin typeface="Arial" panose="020B0604020202020204" pitchFamily="34" charset="0"/>
                <a:cs typeface="Arial" panose="020B0604020202020204" pitchFamily="34" charset="0"/>
              </a:rPr>
              <a:t>Actions class provided by selenium </a:t>
            </a:r>
            <a:r>
              <a:rPr lang="en-IN" dirty="0" err="1">
                <a:latin typeface="Arial" panose="020B0604020202020204" pitchFamily="34" charset="0"/>
                <a:cs typeface="Arial" panose="020B0604020202020204" pitchFamily="34" charset="0"/>
              </a:rPr>
              <a:t>webdriver</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Handling special mouse events are done using the advanced user interaction API.</a:t>
            </a:r>
          </a:p>
          <a:p>
            <a:r>
              <a:rPr lang="en-IN" dirty="0">
                <a:latin typeface="Arial" panose="020B0604020202020204" pitchFamily="34" charset="0"/>
                <a:cs typeface="Arial" panose="020B0604020202020204" pitchFamily="34" charset="0"/>
              </a:rPr>
              <a:t>Actions class contains action methods that are needed when executing these events.</a:t>
            </a:r>
          </a:p>
          <a:p>
            <a:r>
              <a:rPr lang="en-IN" dirty="0">
                <a:latin typeface="Arial" panose="020B0604020202020204" pitchFamily="34" charset="0"/>
                <a:cs typeface="Arial" panose="020B0604020202020204" pitchFamily="34" charset="0"/>
              </a:rPr>
              <a:t>Note:</a:t>
            </a:r>
          </a:p>
          <a:p>
            <a:r>
              <a:rPr lang="en-IN" dirty="0">
                <a:latin typeface="Arial" panose="020B0604020202020204" pitchFamily="34" charset="0"/>
                <a:cs typeface="Arial" panose="020B0604020202020204" pitchFamily="34" charset="0"/>
              </a:rPr>
              <a:t>When you are performing single action then use perform() and when you are performing multiple actions then use build().perform()</a:t>
            </a:r>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838200"/>
          </a:xfrm>
        </p:spPr>
        <p:txBody>
          <a:bodyPr/>
          <a:lstStyle/>
          <a:p>
            <a:r>
              <a:rPr lang="en-IN" b="1" dirty="0"/>
              <a:t>Methods</a:t>
            </a:r>
            <a:endParaRPr lang="en-US" b="1" dirty="0"/>
          </a:p>
        </p:txBody>
      </p:sp>
      <p:sp>
        <p:nvSpPr>
          <p:cNvPr id="3" name="Content Placeholder 2"/>
          <p:cNvSpPr>
            <a:spLocks noGrp="1"/>
          </p:cNvSpPr>
          <p:nvPr>
            <p:ph idx="1"/>
          </p:nvPr>
        </p:nvSpPr>
        <p:spPr>
          <a:xfrm>
            <a:off x="1545996" y="838200"/>
            <a:ext cx="9464511" cy="5121111"/>
          </a:xfrm>
        </p:spPr>
        <p:txBody>
          <a:bodyPr>
            <a:normAutofit/>
          </a:bodyPr>
          <a:lstStyle/>
          <a:p>
            <a:pPr marL="514350" indent="-514350" algn="just">
              <a:buFont typeface="+mj-lt"/>
              <a:buAutoNum type="arabicPeriod"/>
            </a:pPr>
            <a:r>
              <a:rPr lang="en-IN" dirty="0" err="1">
                <a:latin typeface="Arial" panose="020B0604020202020204" pitchFamily="34" charset="0"/>
                <a:cs typeface="Arial" panose="020B0604020202020204" pitchFamily="34" charset="0"/>
              </a:rPr>
              <a:t>contextClick</a:t>
            </a:r>
            <a:r>
              <a:rPr lang="en-IN" dirty="0">
                <a:latin typeface="Arial" panose="020B0604020202020204" pitchFamily="34" charset="0"/>
                <a:cs typeface="Arial" panose="020B0604020202020204" pitchFamily="34" charset="0"/>
              </a:rPr>
              <a:t>():It performs </a:t>
            </a:r>
            <a:r>
              <a:rPr lang="en-IN" dirty="0" err="1">
                <a:latin typeface="Arial" panose="020B0604020202020204" pitchFamily="34" charset="0"/>
                <a:cs typeface="Arial" panose="020B0604020202020204" pitchFamily="34" charset="0"/>
              </a:rPr>
              <a:t>rightclick</a:t>
            </a:r>
            <a:r>
              <a:rPr lang="en-IN" dirty="0">
                <a:latin typeface="Arial" panose="020B0604020202020204" pitchFamily="34" charset="0"/>
                <a:cs typeface="Arial" panose="020B0604020202020204" pitchFamily="34" charset="0"/>
              </a:rPr>
              <a:t> at the current mouse location.</a:t>
            </a:r>
          </a:p>
          <a:p>
            <a:pPr marL="514350" indent="-514350" algn="just">
              <a:buFont typeface="+mj-lt"/>
              <a:buAutoNum type="arabicPeriod"/>
            </a:pPr>
            <a:r>
              <a:rPr lang="en-IN" dirty="0" err="1">
                <a:latin typeface="Arial" panose="020B0604020202020204" pitchFamily="34" charset="0"/>
                <a:cs typeface="Arial" panose="020B0604020202020204" pitchFamily="34" charset="0"/>
              </a:rPr>
              <a:t>doubleClick</a:t>
            </a:r>
            <a:r>
              <a:rPr lang="en-IN" dirty="0">
                <a:latin typeface="Arial" panose="020B0604020202020204" pitchFamily="34" charset="0"/>
                <a:cs typeface="Arial" panose="020B0604020202020204" pitchFamily="34" charset="0"/>
              </a:rPr>
              <a:t>():It performs double click at the current mouse location.</a:t>
            </a:r>
          </a:p>
          <a:p>
            <a:pPr marL="514350" indent="-514350" algn="just">
              <a:buFont typeface="+mj-lt"/>
              <a:buAutoNum type="arabicPeriod"/>
            </a:pPr>
            <a:r>
              <a:rPr lang="en-IN" dirty="0" err="1">
                <a:latin typeface="Arial" panose="020B0604020202020204" pitchFamily="34" charset="0"/>
                <a:cs typeface="Arial" panose="020B0604020202020204" pitchFamily="34" charset="0"/>
              </a:rPr>
              <a:t>clickAndHold</a:t>
            </a:r>
            <a:r>
              <a:rPr lang="en-IN" dirty="0">
                <a:latin typeface="Arial" panose="020B0604020202020204" pitchFamily="34" charset="0"/>
                <a:cs typeface="Arial" panose="020B0604020202020204" pitchFamily="34" charset="0"/>
              </a:rPr>
              <a:t>():It clicks without releasing at the current mouse location</a:t>
            </a:r>
          </a:p>
          <a:p>
            <a:pPr marL="514350" indent="-514350" algn="just">
              <a:buFont typeface="+mj-lt"/>
              <a:buAutoNum type="arabicPeriod"/>
            </a:pPr>
            <a:r>
              <a:rPr lang="en-IN" dirty="0" err="1">
                <a:latin typeface="Arial" panose="020B0604020202020204" pitchFamily="34" charset="0"/>
                <a:cs typeface="Arial" panose="020B0604020202020204" pitchFamily="34" charset="0"/>
              </a:rPr>
              <a:t>dragAndDrop</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source,target</a:t>
            </a:r>
            <a:r>
              <a:rPr lang="en-IN" dirty="0">
                <a:latin typeface="Arial" panose="020B0604020202020204" pitchFamily="34" charset="0"/>
                <a:cs typeface="Arial" panose="020B0604020202020204" pitchFamily="34" charset="0"/>
              </a:rPr>
              <a:t>):It performs click and hold at source element ,move to that target element then release the mouse.</a:t>
            </a:r>
          </a:p>
          <a:p>
            <a:pPr marL="514350" indent="-514350" algn="just">
              <a:buFont typeface="+mj-lt"/>
              <a:buAutoNum type="arabicPeriod"/>
            </a:pPr>
            <a:r>
              <a:rPr lang="en-IN" dirty="0" err="1">
                <a:latin typeface="Arial" panose="020B0604020202020204" pitchFamily="34" charset="0"/>
                <a:cs typeface="Arial" panose="020B0604020202020204" pitchFamily="34" charset="0"/>
              </a:rPr>
              <a:t>moveToElement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toElement</a:t>
            </a:r>
            <a:r>
              <a:rPr lang="en-IN" dirty="0">
                <a:latin typeface="Arial" panose="020B0604020202020204" pitchFamily="34" charset="0"/>
                <a:cs typeface="Arial" panose="020B0604020202020204" pitchFamily="34" charset="0"/>
              </a:rPr>
              <a:t>):It moves the mouse to the middle of element.</a:t>
            </a:r>
          </a:p>
          <a:p>
            <a:pPr marL="514350" indent="-514350" algn="just">
              <a:buFont typeface="+mj-lt"/>
              <a:buAutoNum type="arabicPeriod"/>
            </a:pPr>
            <a:r>
              <a:rPr lang="en-IN" dirty="0">
                <a:latin typeface="Arial" panose="020B0604020202020204" pitchFamily="34" charset="0"/>
                <a:cs typeface="Arial" panose="020B0604020202020204" pitchFamily="34" charset="0"/>
              </a:rPr>
              <a:t>release():Release the depressed left mouse button at the current mouse </a:t>
            </a:r>
            <a:r>
              <a:rPr lang="en-IN" dirty="0" err="1">
                <a:latin typeface="Arial" panose="020B0604020202020204" pitchFamily="34" charset="0"/>
                <a:cs typeface="Arial" panose="020B0604020202020204" pitchFamily="34" charset="0"/>
              </a:rPr>
              <a:t>loaction</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IN" b="1" dirty="0"/>
              <a:t>Right click and double click</a:t>
            </a:r>
            <a:endParaRPr lang="en-US" b="1" dirty="0"/>
          </a:p>
        </p:txBody>
      </p:sp>
      <p:sp>
        <p:nvSpPr>
          <p:cNvPr id="3" name="Content Placeholder 2"/>
          <p:cNvSpPr>
            <a:spLocks noGrp="1"/>
          </p:cNvSpPr>
          <p:nvPr>
            <p:ph idx="1"/>
          </p:nvPr>
        </p:nvSpPr>
        <p:spPr>
          <a:xfrm>
            <a:off x="1752600" y="914400"/>
            <a:ext cx="8915400" cy="5943600"/>
          </a:xfrm>
        </p:spPr>
        <p:txBody>
          <a:bodyPr>
            <a:normAutofit/>
          </a:bodyPr>
          <a:lstStyle/>
          <a:p>
            <a:r>
              <a:rPr lang="en-IN" dirty="0">
                <a:latin typeface="Arial" panose="020B0604020202020204" pitchFamily="34" charset="0"/>
                <a:cs typeface="Arial" panose="020B0604020202020204" pitchFamily="34" charset="0"/>
              </a:rPr>
              <a:t>Demo 1:</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https://the-internet.herokuapp.com/context_menu</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Demo2:</a:t>
            </a: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http://demo.guru99.com/test/simple_context_menu.html</a:t>
            </a:r>
            <a:endParaRPr lang="en-US"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Rightclick</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http://swisnl.github.io/jQuery </a:t>
            </a:r>
            <a:r>
              <a:rPr lang="en-IN" dirty="0" err="1">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contextMenu</a:t>
            </a:r>
            <a:r>
              <a:rPr lang="en-IN"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/demo.html</a:t>
            </a:r>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Doubleclick</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http://api.jquery.com/dblclick/</a:t>
            </a:r>
            <a:endParaRPr lang="en-US" dirty="0">
              <a:latin typeface="Arial" panose="020B0604020202020204" pitchFamily="34" charset="0"/>
              <a:cs typeface="Arial" panose="020B0604020202020204" pitchFamily="34" charset="0"/>
            </a:endParaRPr>
          </a:p>
          <a:p>
            <a:endParaRPr lang="en-US" sz="2400" dirty="0"/>
          </a:p>
          <a:p>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err="1"/>
              <a:t>MouseOver</a:t>
            </a:r>
            <a:endParaRPr lang="en-US" b="1" dirty="0"/>
          </a:p>
        </p:txBody>
      </p:sp>
      <p:sp>
        <p:nvSpPr>
          <p:cNvPr id="3" name="Content Placeholder 2"/>
          <p:cNvSpPr>
            <a:spLocks noGrp="1"/>
          </p:cNvSpPr>
          <p:nvPr>
            <p:ph idx="1"/>
          </p:nvPr>
        </p:nvSpPr>
        <p:spPr>
          <a:xfrm>
            <a:off x="1706251" y="1357460"/>
            <a:ext cx="9719035" cy="3185001"/>
          </a:xfrm>
        </p:spPr>
        <p:txBody>
          <a:bodyPr>
            <a:normAutofit/>
          </a:bodyPr>
          <a:lstStyle/>
          <a:p>
            <a:pPr algn="just"/>
            <a:r>
              <a:rPr lang="en-IN" dirty="0">
                <a:latin typeface="Arial" panose="020B0604020202020204" pitchFamily="34" charset="0"/>
                <a:cs typeface="Arial" panose="020B0604020202020204" pitchFamily="34" charset="0"/>
              </a:rPr>
              <a:t>Mouse over means when you move cursor on element automatically rest elements displayed.</a:t>
            </a:r>
          </a:p>
          <a:p>
            <a:pPr algn="just"/>
            <a:r>
              <a:rPr lang="en-IN" dirty="0">
                <a:latin typeface="Arial" panose="020B0604020202020204" pitchFamily="34" charset="0"/>
                <a:cs typeface="Arial" panose="020B0604020202020204" pitchFamily="34" charset="0"/>
              </a:rPr>
              <a:t>Demo:</a:t>
            </a:r>
          </a:p>
          <a:p>
            <a:pPr algn="just"/>
            <a:r>
              <a:rPr lang="en-US" dirty="0">
                <a:latin typeface="Arial" panose="020B0604020202020204" pitchFamily="34" charset="0"/>
                <a:cs typeface="Arial" panose="020B0604020202020204" pitchFamily="34" charset="0"/>
              </a:rPr>
              <a:t>https://www.w3schools.com/jsref/tryit.asp?filename=tryjsref_onmouseover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1296537"/>
          </a:xfrm>
        </p:spPr>
        <p:txBody>
          <a:bodyPr>
            <a:normAutofit/>
          </a:bodyPr>
          <a:lstStyle/>
          <a:p>
            <a:r>
              <a:rPr lang="en-US" sz="4000" b="1" dirty="0">
                <a:latin typeface="Century Schoolbook" panose="02040604050505020304" pitchFamily="18" charset="0"/>
              </a:rPr>
              <a:t>Manual testing</a:t>
            </a:r>
          </a:p>
        </p:txBody>
      </p:sp>
      <p:sp>
        <p:nvSpPr>
          <p:cNvPr id="3" name="Content Placeholder 2"/>
          <p:cNvSpPr>
            <a:spLocks noGrp="1"/>
          </p:cNvSpPr>
          <p:nvPr>
            <p:ph idx="1"/>
          </p:nvPr>
        </p:nvSpPr>
        <p:spPr>
          <a:xfrm>
            <a:off x="1602556" y="1574276"/>
            <a:ext cx="9502219" cy="5175316"/>
          </a:xfrm>
        </p:spPr>
        <p:txBody>
          <a:bodyPr anchor="t">
            <a:normAutofit/>
          </a:bodyPr>
          <a:lstStyle/>
          <a:p>
            <a:endParaRPr lang="en-US" sz="2600" dirty="0">
              <a:solidFill>
                <a:schemeClr val="accent1">
                  <a:lumMod val="75000"/>
                </a:schemeClr>
              </a:solidFill>
              <a:latin typeface="Century Schoolbook" panose="02040604050505020304" pitchFamily="18" charset="0"/>
            </a:endParaRPr>
          </a:p>
          <a:p>
            <a:endParaRPr lang="en-US" sz="2600" dirty="0">
              <a:solidFill>
                <a:schemeClr val="accent1">
                  <a:lumMod val="75000"/>
                </a:schemeClr>
              </a:solidFill>
              <a:latin typeface="Century Schoolbook" panose="02040604050505020304" pitchFamily="18" charset="0"/>
            </a:endParaRPr>
          </a:p>
          <a:p>
            <a:endParaRPr lang="en-US" sz="2600" dirty="0">
              <a:solidFill>
                <a:schemeClr val="accent1">
                  <a:lumMod val="75000"/>
                </a:schemeClr>
              </a:solidFill>
              <a:latin typeface="Century Schoolbook" panose="02040604050505020304" pitchFamily="18" charset="0"/>
            </a:endParaRPr>
          </a:p>
          <a:p>
            <a:endParaRPr lang="en-US" sz="2600" dirty="0">
              <a:solidFill>
                <a:schemeClr val="accent1">
                  <a:lumMod val="75000"/>
                </a:schemeClr>
              </a:solidFill>
              <a:latin typeface="Century Schoolbook" panose="02040604050505020304" pitchFamily="18" charset="0"/>
            </a:endParaRPr>
          </a:p>
          <a:p>
            <a:pPr algn="just"/>
            <a:r>
              <a:rPr lang="en-US" dirty="0">
                <a:latin typeface="Arial" panose="020B0604020202020204" pitchFamily="34" charset="0"/>
                <a:cs typeface="Arial" panose="020B0604020202020204" pitchFamily="34" charset="0"/>
              </a:rPr>
              <a:t>Manual testing is process of manually testing software application with the intension of finding defects.</a:t>
            </a:r>
          </a:p>
        </p:txBody>
      </p:sp>
      <p:pic>
        <p:nvPicPr>
          <p:cNvPr id="6" name="Picture 5"/>
          <p:cNvPicPr>
            <a:picLocks noChangeAspect="1"/>
          </p:cNvPicPr>
          <p:nvPr/>
        </p:nvPicPr>
        <p:blipFill>
          <a:blip r:embed="rId2"/>
          <a:stretch>
            <a:fillRect/>
          </a:stretch>
        </p:blipFill>
        <p:spPr>
          <a:xfrm>
            <a:off x="2952945" y="1070296"/>
            <a:ext cx="6049652" cy="2257366"/>
          </a:xfrm>
          <a:prstGeom prst="rect">
            <a:avLst/>
          </a:prstGeom>
        </p:spPr>
      </p:pic>
    </p:spTree>
    <p:extLst>
      <p:ext uri="{BB962C8B-B14F-4D97-AF65-F5344CB8AC3E}">
        <p14:creationId xmlns:p14="http://schemas.microsoft.com/office/powerpoint/2010/main" val="4004100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53" y="319944"/>
            <a:ext cx="10364451" cy="823784"/>
          </a:xfrm>
        </p:spPr>
        <p:txBody>
          <a:bodyPr/>
          <a:lstStyle/>
          <a:p>
            <a:r>
              <a:rPr lang="en-IN" b="1" dirty="0"/>
              <a:t>Drag and Drop</a:t>
            </a:r>
            <a:endParaRPr lang="en-US" b="1" dirty="0"/>
          </a:p>
        </p:txBody>
      </p:sp>
      <p:sp>
        <p:nvSpPr>
          <p:cNvPr id="3" name="Content Placeholder 2"/>
          <p:cNvSpPr>
            <a:spLocks noGrp="1"/>
          </p:cNvSpPr>
          <p:nvPr>
            <p:ph idx="1"/>
          </p:nvPr>
        </p:nvSpPr>
        <p:spPr>
          <a:xfrm>
            <a:off x="1574276" y="1371602"/>
            <a:ext cx="9590828" cy="4029958"/>
          </a:xfrm>
        </p:spPr>
        <p:txBody>
          <a:bodyPr/>
          <a:lstStyle/>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http://www.dhtmlgoodies.com/scripts/drag drop custom/demo drag drop 3.html</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http://jqueryui.com/droppable/#default</a:t>
            </a: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1.clickAndHold</a:t>
            </a:r>
          </a:p>
          <a:p>
            <a:r>
              <a:rPr lang="en-IN" dirty="0">
                <a:latin typeface="Arial" panose="020B0604020202020204" pitchFamily="34" charset="0"/>
                <a:cs typeface="Arial" panose="020B0604020202020204" pitchFamily="34" charset="0"/>
              </a:rPr>
              <a:t>2.moveToElement</a:t>
            </a:r>
          </a:p>
          <a:p>
            <a:r>
              <a:rPr lang="en-IN" dirty="0">
                <a:latin typeface="Arial" panose="020B0604020202020204" pitchFamily="34" charset="0"/>
                <a:cs typeface="Arial" panose="020B0604020202020204" pitchFamily="34" charset="0"/>
              </a:rPr>
              <a:t>3.Release</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20555"/>
            <a:ext cx="10364451" cy="823784"/>
          </a:xfrm>
        </p:spPr>
        <p:txBody>
          <a:bodyPr/>
          <a:lstStyle/>
          <a:p>
            <a:r>
              <a:rPr lang="en-IN" b="1" dirty="0"/>
              <a:t>Slider, Resizing and Tooltip</a:t>
            </a:r>
            <a:endParaRPr lang="en-US" b="1" dirty="0"/>
          </a:p>
        </p:txBody>
      </p:sp>
      <p:sp>
        <p:nvSpPr>
          <p:cNvPr id="3" name="Content Placeholder 2"/>
          <p:cNvSpPr>
            <a:spLocks noGrp="1"/>
          </p:cNvSpPr>
          <p:nvPr>
            <p:ph idx="1"/>
          </p:nvPr>
        </p:nvSpPr>
        <p:spPr>
          <a:xfrm>
            <a:off x="2790334" y="1244339"/>
            <a:ext cx="8559538" cy="4449451"/>
          </a:xfrm>
        </p:spPr>
        <p:txBody>
          <a:bodyPr>
            <a:noAutofit/>
          </a:bodyPr>
          <a:lstStyle/>
          <a:p>
            <a:r>
              <a:rPr lang="en-IN" dirty="0">
                <a:latin typeface="Arial" panose="020B0604020202020204" pitchFamily="34" charset="0"/>
                <a:cs typeface="Arial" panose="020B0604020202020204" pitchFamily="34" charset="0"/>
              </a:rPr>
              <a:t>Slider</a:t>
            </a:r>
          </a:p>
          <a:p>
            <a:r>
              <a:rPr lang="en-US"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https://jqueryui.com/slider/</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Resizing</a:t>
            </a:r>
          </a:p>
          <a:p>
            <a:r>
              <a:rPr lang="en-US"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https://jqueryui.com/resizable/</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Tooltip</a:t>
            </a:r>
          </a:p>
          <a:p>
            <a:r>
              <a:rPr lang="en-US"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https://jqueryui.com/tooltip/</a:t>
            </a:r>
            <a:endParaRPr lang="en-US" dirty="0">
              <a:latin typeface="Arial" panose="020B0604020202020204" pitchFamily="34" charset="0"/>
              <a:cs typeface="Arial" panose="020B0604020202020204" pitchFamily="34" charset="0"/>
            </a:endParaRPr>
          </a:p>
          <a:p>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125442"/>
          </a:xfrm>
        </p:spPr>
        <p:txBody>
          <a:bodyPr/>
          <a:lstStyle/>
          <a:p>
            <a:r>
              <a:rPr lang="en-IN" b="1" dirty="0"/>
              <a:t>Testing </a:t>
            </a:r>
            <a:r>
              <a:rPr lang="en-IN" b="1"/>
              <a:t>Framework </a:t>
            </a:r>
            <a:endParaRPr lang="en-US" b="1" dirty="0"/>
          </a:p>
        </p:txBody>
      </p:sp>
      <p:sp>
        <p:nvSpPr>
          <p:cNvPr id="3" name="Content Placeholder 2"/>
          <p:cNvSpPr>
            <a:spLocks noGrp="1"/>
          </p:cNvSpPr>
          <p:nvPr>
            <p:ph idx="1"/>
          </p:nvPr>
        </p:nvSpPr>
        <p:spPr>
          <a:xfrm>
            <a:off x="2724346" y="1743960"/>
            <a:ext cx="8340806" cy="2831184"/>
          </a:xfrm>
        </p:spPr>
        <p:txBody>
          <a:bodyPr>
            <a:normAutofit/>
          </a:bodyPr>
          <a:lstStyle/>
          <a:p>
            <a:r>
              <a:rPr lang="en-IN" dirty="0">
                <a:latin typeface="Arial" panose="020B0604020202020204" pitchFamily="34" charset="0"/>
                <a:cs typeface="Arial" panose="020B0604020202020204" pitchFamily="34" charset="0"/>
              </a:rPr>
              <a:t>Data Driven</a:t>
            </a:r>
          </a:p>
          <a:p>
            <a:r>
              <a:rPr lang="en-IN" dirty="0">
                <a:latin typeface="Arial" panose="020B0604020202020204" pitchFamily="34" charset="0"/>
                <a:cs typeface="Arial" panose="020B0604020202020204" pitchFamily="34" charset="0"/>
              </a:rPr>
              <a:t>Keyword Driven</a:t>
            </a:r>
          </a:p>
          <a:p>
            <a:r>
              <a:rPr lang="en-IN" dirty="0">
                <a:latin typeface="Arial" panose="020B0604020202020204" pitchFamily="34" charset="0"/>
                <a:cs typeface="Arial" panose="020B0604020202020204" pitchFamily="34" charset="0"/>
              </a:rPr>
              <a:t>Hybrid</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4392265" y="6335762"/>
            <a:ext cx="6672887" cy="365125"/>
          </a:xfrm>
        </p:spPr>
        <p:txBody>
          <a:bodyPr/>
          <a:lstStyle/>
          <a:p>
            <a:r>
              <a:rPr lang="en-US"/>
              <a:t>By Priyanka Nigade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324" y="1"/>
            <a:ext cx="8229600" cy="1066800"/>
          </a:xfrm>
        </p:spPr>
        <p:txBody>
          <a:bodyPr/>
          <a:lstStyle/>
          <a:p>
            <a:r>
              <a:rPr lang="en-IN" b="1" dirty="0"/>
              <a:t>Framework</a:t>
            </a:r>
            <a:endParaRPr lang="en-US" b="1" dirty="0"/>
          </a:p>
        </p:txBody>
      </p:sp>
      <p:sp>
        <p:nvSpPr>
          <p:cNvPr id="3" name="Content Placeholder 2"/>
          <p:cNvSpPr>
            <a:spLocks noGrp="1"/>
          </p:cNvSpPr>
          <p:nvPr>
            <p:ph idx="1"/>
          </p:nvPr>
        </p:nvSpPr>
        <p:spPr>
          <a:xfrm>
            <a:off x="1649691" y="1066801"/>
            <a:ext cx="9756742" cy="5221827"/>
          </a:xfrm>
        </p:spPr>
        <p:txBody>
          <a:bodyPr>
            <a:noAutofit/>
          </a:bodyPr>
          <a:lstStyle/>
          <a:p>
            <a:pPr algn="just"/>
            <a:r>
              <a:rPr lang="en-US" dirty="0">
                <a:latin typeface="Arial" panose="020B0604020202020204" pitchFamily="34" charset="0"/>
                <a:cs typeface="Arial" panose="020B0604020202020204" pitchFamily="34" charset="0"/>
              </a:rPr>
              <a:t>A framework is a set of assumptions, concepts and practices that needs to be followed.</a:t>
            </a:r>
          </a:p>
          <a:p>
            <a:pPr algn="just"/>
            <a:r>
              <a:rPr lang="en-US" dirty="0">
                <a:latin typeface="Arial" panose="020B0604020202020204" pitchFamily="34" charset="0"/>
                <a:cs typeface="Arial" panose="020B0604020202020204" pitchFamily="34" charset="0"/>
              </a:rPr>
              <a:t>It is nothing but a set of guidelines</a:t>
            </a:r>
          </a:p>
          <a:p>
            <a:pPr algn="just"/>
            <a:r>
              <a:rPr lang="en-US" dirty="0">
                <a:latin typeface="Arial" panose="020B0604020202020204" pitchFamily="34" charset="0"/>
                <a:cs typeface="Arial" panose="020B0604020202020204" pitchFamily="34" charset="0"/>
              </a:rPr>
              <a:t>These guidelines consist of coding standards, test-data handling, object repository treatment etc. </a:t>
            </a:r>
          </a:p>
          <a:p>
            <a:pPr algn="just"/>
            <a:r>
              <a:rPr lang="en-US" dirty="0">
                <a:latin typeface="Arial" panose="020B0604020202020204" pitchFamily="34" charset="0"/>
                <a:cs typeface="Arial" panose="020B0604020202020204" pitchFamily="34" charset="0"/>
              </a:rPr>
              <a:t>It is up to you whether to follow these guidelines while automating script.</a:t>
            </a:r>
          </a:p>
          <a:p>
            <a:pPr algn="just"/>
            <a:r>
              <a:rPr lang="en-US" dirty="0">
                <a:latin typeface="Arial" panose="020B0604020202020204" pitchFamily="34" charset="0"/>
                <a:cs typeface="Arial" panose="020B0604020202020204" pitchFamily="34" charset="0"/>
              </a:rPr>
              <a:t> However, it is always beneficial to follow these guidelines in order to produce effective outcomes such as increase code re-usage, higher portability, reduced script maintenance cost etc.</a:t>
            </a:r>
          </a:p>
          <a:p>
            <a:endParaRPr lang="en-US" dirty="0"/>
          </a:p>
          <a:p>
            <a:endParaRPr lang="en-US" dirty="0"/>
          </a:p>
        </p:txBody>
      </p:sp>
      <p:sp>
        <p:nvSpPr>
          <p:cNvPr id="5" name="Footer Placeholder 4"/>
          <p:cNvSpPr>
            <a:spLocks noGrp="1"/>
          </p:cNvSpPr>
          <p:nvPr>
            <p:ph type="ftr" sz="quarter" idx="11"/>
          </p:nvPr>
        </p:nvSpPr>
        <p:spPr>
          <a:xfrm>
            <a:off x="4552521" y="6288628"/>
            <a:ext cx="6672887" cy="365125"/>
          </a:xfrm>
        </p:spPr>
        <p:txBody>
          <a:bodyPr/>
          <a:lstStyle/>
          <a:p>
            <a:r>
              <a:rPr lang="en-US" dirty="0"/>
              <a:t>By Priyanka Nigade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996" y="0"/>
            <a:ext cx="8664804" cy="1295400"/>
          </a:xfrm>
        </p:spPr>
        <p:txBody>
          <a:bodyPr/>
          <a:lstStyle/>
          <a:p>
            <a:r>
              <a:rPr lang="en-IN" b="1" dirty="0"/>
              <a:t>Benefits of Framework</a:t>
            </a:r>
            <a:endParaRPr lang="en-US" b="1" dirty="0"/>
          </a:p>
        </p:txBody>
      </p:sp>
      <p:sp>
        <p:nvSpPr>
          <p:cNvPr id="3" name="Content Placeholder 2"/>
          <p:cNvSpPr>
            <a:spLocks noGrp="1"/>
          </p:cNvSpPr>
          <p:nvPr>
            <p:ph idx="1"/>
          </p:nvPr>
        </p:nvSpPr>
        <p:spPr>
          <a:xfrm>
            <a:off x="1545996" y="1295401"/>
            <a:ext cx="8664804" cy="4830764"/>
          </a:xfrm>
        </p:spPr>
        <p:txBody>
          <a:bodyPr>
            <a:normAutofit/>
          </a:bodyPr>
          <a:lstStyle/>
          <a:p>
            <a:r>
              <a:rPr lang="en-US" dirty="0">
                <a:latin typeface="Arial" panose="020B0604020202020204" pitchFamily="34" charset="0"/>
                <a:cs typeface="Arial" panose="020B0604020202020204" pitchFamily="34" charset="0"/>
              </a:rPr>
              <a:t>Reusability of code</a:t>
            </a:r>
          </a:p>
          <a:p>
            <a:r>
              <a:rPr lang="en-US" dirty="0">
                <a:latin typeface="Arial" panose="020B0604020202020204" pitchFamily="34" charset="0"/>
                <a:cs typeface="Arial" panose="020B0604020202020204" pitchFamily="34" charset="0"/>
              </a:rPr>
              <a:t>Maximum coverage</a:t>
            </a:r>
          </a:p>
          <a:p>
            <a:r>
              <a:rPr lang="en-US" dirty="0">
                <a:latin typeface="Arial" panose="020B0604020202020204" pitchFamily="34" charset="0"/>
                <a:cs typeface="Arial" panose="020B0604020202020204" pitchFamily="34" charset="0"/>
              </a:rPr>
              <a:t>Recovery scenario</a:t>
            </a:r>
          </a:p>
          <a:p>
            <a:r>
              <a:rPr lang="en-US" dirty="0">
                <a:latin typeface="Arial" panose="020B0604020202020204" pitchFamily="34" charset="0"/>
                <a:cs typeface="Arial" panose="020B0604020202020204" pitchFamily="34" charset="0"/>
              </a:rPr>
              <a:t>Low cost maintenance</a:t>
            </a:r>
          </a:p>
          <a:p>
            <a:r>
              <a:rPr lang="en-US" dirty="0">
                <a:latin typeface="Arial" panose="020B0604020202020204" pitchFamily="34" charset="0"/>
                <a:cs typeface="Arial" panose="020B0604020202020204" pitchFamily="34" charset="0"/>
              </a:rPr>
              <a:t>Minimal manual intervention</a:t>
            </a:r>
          </a:p>
          <a:p>
            <a:r>
              <a:rPr lang="en-US" dirty="0">
                <a:latin typeface="Arial" panose="020B0604020202020204" pitchFamily="34" charset="0"/>
                <a:cs typeface="Arial" panose="020B0604020202020204" pitchFamily="34" charset="0"/>
              </a:rPr>
              <a:t>Easy Reporting</a:t>
            </a:r>
          </a:p>
          <a:p>
            <a:endParaRPr lang="en-US" sz="2400" dirty="0"/>
          </a:p>
          <a:p>
            <a:endParaRPr lang="en-US" sz="2400" dirty="0"/>
          </a:p>
        </p:txBody>
      </p:sp>
      <p:sp>
        <p:nvSpPr>
          <p:cNvPr id="5" name="Footer Placeholder 4"/>
          <p:cNvSpPr>
            <a:spLocks noGrp="1"/>
          </p:cNvSpPr>
          <p:nvPr>
            <p:ph type="ftr" sz="quarter" idx="11"/>
          </p:nvPr>
        </p:nvSpPr>
        <p:spPr>
          <a:xfrm>
            <a:off x="4891886" y="6335761"/>
            <a:ext cx="6672887" cy="365125"/>
          </a:xfrm>
        </p:spPr>
        <p:txBody>
          <a:bodyPr/>
          <a:lstStyle/>
          <a:p>
            <a:r>
              <a:rPr lang="en-US" dirty="0"/>
              <a:t>By Priyanka Nigade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787" y="0"/>
            <a:ext cx="8229600" cy="1417638"/>
          </a:xfrm>
        </p:spPr>
        <p:txBody>
          <a:bodyPr/>
          <a:lstStyle/>
          <a:p>
            <a:r>
              <a:rPr lang="en-IN" b="1" dirty="0" err="1"/>
              <a:t>TestNG</a:t>
            </a:r>
            <a:r>
              <a:rPr lang="en-IN" b="1" dirty="0"/>
              <a:t> </a:t>
            </a:r>
            <a:endParaRPr lang="en-US" b="1" dirty="0"/>
          </a:p>
        </p:txBody>
      </p:sp>
      <p:sp>
        <p:nvSpPr>
          <p:cNvPr id="3" name="Content Placeholder 2"/>
          <p:cNvSpPr>
            <a:spLocks noGrp="1"/>
          </p:cNvSpPr>
          <p:nvPr>
            <p:ph idx="1"/>
          </p:nvPr>
        </p:nvSpPr>
        <p:spPr>
          <a:xfrm>
            <a:off x="1593131" y="1493364"/>
            <a:ext cx="9247694" cy="2786405"/>
          </a:xfrm>
        </p:spPr>
        <p:txBody>
          <a:bodyPr>
            <a:normAutofit/>
          </a:bodyPr>
          <a:lstStyle/>
          <a:p>
            <a:pPr algn="just"/>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is a testing framework inspired from </a:t>
            </a:r>
            <a:r>
              <a:rPr lang="en-IN" dirty="0" err="1">
                <a:latin typeface="Arial" panose="020B0604020202020204" pitchFamily="34" charset="0"/>
                <a:cs typeface="Arial" panose="020B0604020202020204" pitchFamily="34" charset="0"/>
              </a:rPr>
              <a:t>Junit</a:t>
            </a:r>
            <a:r>
              <a:rPr lang="en-IN" dirty="0">
                <a:latin typeface="Arial" panose="020B0604020202020204" pitchFamily="34" charset="0"/>
                <a:cs typeface="Arial" panose="020B0604020202020204" pitchFamily="34" charset="0"/>
              </a:rPr>
              <a:t>.</a:t>
            </a:r>
          </a:p>
          <a:p>
            <a:pPr algn="just"/>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has multiple classes interface and methods which will make testers task easy.</a:t>
            </a:r>
          </a:p>
          <a:p>
            <a:pPr algn="just"/>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provides so many additional functionality using them you can create very robust framework itself.</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4863605" y="6345188"/>
            <a:ext cx="6672887" cy="365125"/>
          </a:xfrm>
        </p:spPr>
        <p:txBody>
          <a:bodyPr/>
          <a:lstStyle/>
          <a:p>
            <a:r>
              <a:rPr lang="en-US" dirty="0"/>
              <a:t>By Priyanka Nigade</a:t>
            </a:r>
          </a:p>
        </p:txBody>
      </p:sp>
    </p:spTree>
    <p:extLst>
      <p:ext uri="{BB962C8B-B14F-4D97-AF65-F5344CB8AC3E}">
        <p14:creationId xmlns:p14="http://schemas.microsoft.com/office/powerpoint/2010/main" val="145937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35415"/>
            <a:ext cx="10364451" cy="748370"/>
          </a:xfrm>
        </p:spPr>
        <p:txBody>
          <a:bodyPr/>
          <a:lstStyle/>
          <a:p>
            <a:r>
              <a:rPr lang="en-IN" b="1" dirty="0"/>
              <a:t>Advantages</a:t>
            </a:r>
            <a:endParaRPr lang="en-US" b="1" dirty="0"/>
          </a:p>
        </p:txBody>
      </p:sp>
      <p:sp>
        <p:nvSpPr>
          <p:cNvPr id="3" name="Content Placeholder 2"/>
          <p:cNvSpPr>
            <a:spLocks noGrp="1"/>
          </p:cNvSpPr>
          <p:nvPr>
            <p:ph idx="1"/>
          </p:nvPr>
        </p:nvSpPr>
        <p:spPr>
          <a:xfrm>
            <a:off x="2055043" y="1074657"/>
            <a:ext cx="9223184" cy="4716544"/>
          </a:xfrm>
        </p:spPr>
        <p:txBody>
          <a:bodyPr>
            <a:noAutofit/>
          </a:bodyPr>
          <a:lstStyle/>
          <a:p>
            <a:pPr algn="just"/>
            <a:r>
              <a:rPr lang="en-IN" dirty="0">
                <a:latin typeface="Arial" panose="020B0604020202020204" pitchFamily="34" charset="0"/>
                <a:cs typeface="Arial" panose="020B0604020202020204" pitchFamily="34" charset="0"/>
              </a:rPr>
              <a:t>Default Reporting</a:t>
            </a:r>
          </a:p>
          <a:p>
            <a:pPr algn="just"/>
            <a:r>
              <a:rPr lang="en-IN" dirty="0">
                <a:latin typeface="Arial" panose="020B0604020202020204" pitchFamily="34" charset="0"/>
                <a:cs typeface="Arial" panose="020B0604020202020204" pitchFamily="34" charset="0"/>
              </a:rPr>
              <a:t>Annotations</a:t>
            </a:r>
          </a:p>
          <a:p>
            <a:pPr algn="just"/>
            <a:r>
              <a:rPr lang="en-IN" dirty="0">
                <a:latin typeface="Arial" panose="020B0604020202020204" pitchFamily="34" charset="0"/>
                <a:cs typeface="Arial" panose="020B0604020202020204" pitchFamily="34" charset="0"/>
              </a:rPr>
              <a:t>Run your test in arbitrarily big thread pools</a:t>
            </a:r>
          </a:p>
          <a:p>
            <a:pPr algn="just"/>
            <a:r>
              <a:rPr lang="en-IN" dirty="0">
                <a:latin typeface="Arial" panose="020B0604020202020204" pitchFamily="34" charset="0"/>
                <a:cs typeface="Arial" panose="020B0604020202020204" pitchFamily="34" charset="0"/>
              </a:rPr>
              <a:t>Easy and flexible test configuration </a:t>
            </a:r>
          </a:p>
          <a:p>
            <a:pPr algn="just"/>
            <a:r>
              <a:rPr lang="en-IN" dirty="0">
                <a:latin typeface="Arial" panose="020B0604020202020204" pitchFamily="34" charset="0"/>
                <a:cs typeface="Arial" panose="020B0604020202020204" pitchFamily="34" charset="0"/>
              </a:rPr>
              <a:t>Support for data driver testing using @</a:t>
            </a:r>
            <a:r>
              <a:rPr lang="en-IN" dirty="0" err="1">
                <a:latin typeface="Arial" panose="020B0604020202020204" pitchFamily="34" charset="0"/>
                <a:cs typeface="Arial" panose="020B0604020202020204" pitchFamily="34" charset="0"/>
              </a:rPr>
              <a:t>DataProvider</a:t>
            </a:r>
            <a:r>
              <a:rPr lang="en-IN" dirty="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Support for Parameters.</a:t>
            </a:r>
          </a:p>
          <a:p>
            <a:pPr algn="just"/>
            <a:r>
              <a:rPr lang="en-IN" dirty="0">
                <a:latin typeface="Arial" panose="020B0604020202020204" pitchFamily="34" charset="0"/>
                <a:cs typeface="Arial" panose="020B0604020202020204" pitchFamily="34" charset="0"/>
              </a:rPr>
              <a:t>Easy way to execute </a:t>
            </a:r>
            <a:r>
              <a:rPr lang="en-IN" dirty="0" err="1">
                <a:latin typeface="Arial" panose="020B0604020202020204" pitchFamily="34" charset="0"/>
                <a:cs typeface="Arial" panose="020B0604020202020204" pitchFamily="34" charset="0"/>
              </a:rPr>
              <a:t>TestSuite</a:t>
            </a:r>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Supported by a variety of tools &amp; plug-in(</a:t>
            </a:r>
            <a:r>
              <a:rPr lang="en-IN" dirty="0" err="1">
                <a:latin typeface="Arial" panose="020B0604020202020204" pitchFamily="34" charset="0"/>
                <a:cs typeface="Arial" panose="020B0604020202020204" pitchFamily="34" charset="0"/>
              </a:rPr>
              <a:t>eclipse,Maven</a:t>
            </a:r>
            <a:r>
              <a:rPr lang="en-IN" dirty="0">
                <a:latin typeface="Arial" panose="020B0604020202020204" pitchFamily="34" charset="0"/>
                <a:cs typeface="Arial" panose="020B0604020202020204" pitchFamily="34" charset="0"/>
              </a:rPr>
              <a:t>…etc)</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5136983" y="6257460"/>
            <a:ext cx="6672887" cy="365125"/>
          </a:xfrm>
        </p:spPr>
        <p:txBody>
          <a:bodyPr/>
          <a:lstStyle/>
          <a:p>
            <a:r>
              <a:rPr lang="en-US" dirty="0"/>
              <a:t>By Priyanka Nigade</a:t>
            </a:r>
          </a:p>
        </p:txBody>
      </p:sp>
    </p:spTree>
    <p:extLst>
      <p:ext uri="{BB962C8B-B14F-4D97-AF65-F5344CB8AC3E}">
        <p14:creationId xmlns:p14="http://schemas.microsoft.com/office/powerpoint/2010/main" val="625337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61926"/>
            <a:ext cx="10364451" cy="1002893"/>
          </a:xfrm>
        </p:spPr>
        <p:txBody>
          <a:bodyPr/>
          <a:lstStyle/>
          <a:p>
            <a:r>
              <a:rPr lang="en-IN" b="1" dirty="0"/>
              <a:t>Demo</a:t>
            </a:r>
            <a:endParaRPr lang="en-US" b="1" dirty="0"/>
          </a:p>
        </p:txBody>
      </p:sp>
      <p:sp>
        <p:nvSpPr>
          <p:cNvPr id="3" name="Content Placeholder 2"/>
          <p:cNvSpPr>
            <a:spLocks noGrp="1"/>
          </p:cNvSpPr>
          <p:nvPr>
            <p:ph idx="1"/>
          </p:nvPr>
        </p:nvSpPr>
        <p:spPr>
          <a:xfrm>
            <a:off x="2243579" y="1416600"/>
            <a:ext cx="8446416" cy="4936956"/>
          </a:xfrm>
        </p:spPr>
        <p:txBody>
          <a:bodyPr>
            <a:noAutofit/>
          </a:bodyPr>
          <a:lstStyle/>
          <a:p>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first script with @Test annotation</a:t>
            </a:r>
          </a:p>
          <a:p>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Priority</a:t>
            </a:r>
          </a:p>
          <a:p>
            <a:r>
              <a:rPr lang="en-IN" dirty="0" err="1">
                <a:latin typeface="Arial" panose="020B0604020202020204" pitchFamily="34" charset="0"/>
                <a:cs typeface="Arial" panose="020B0604020202020204" pitchFamily="34" charset="0"/>
              </a:rPr>
              <a:t>TestNG</a:t>
            </a:r>
            <a:r>
              <a:rPr lang="en-IN" dirty="0">
                <a:latin typeface="Arial" panose="020B0604020202020204" pitchFamily="34" charset="0"/>
                <a:cs typeface="Arial" panose="020B0604020202020204" pitchFamily="34" charset="0"/>
              </a:rPr>
              <a:t> Annotations</a:t>
            </a:r>
          </a:p>
          <a:p>
            <a:r>
              <a:rPr lang="en-IN" dirty="0">
                <a:latin typeface="Arial" panose="020B0604020202020204" pitchFamily="34" charset="0"/>
                <a:cs typeface="Arial" panose="020B0604020202020204" pitchFamily="34" charset="0"/>
              </a:rPr>
              <a:t>Creation of Suite (XML File)</a:t>
            </a:r>
          </a:p>
          <a:p>
            <a:r>
              <a:rPr lang="en-IN" dirty="0">
                <a:latin typeface="Arial" panose="020B0604020202020204" pitchFamily="34" charset="0"/>
                <a:cs typeface="Arial" panose="020B0604020202020204" pitchFamily="34" charset="0"/>
              </a:rPr>
              <a:t>Use external data for testing</a:t>
            </a:r>
          </a:p>
          <a:p>
            <a:pPr lvl="1"/>
            <a:r>
              <a:rPr lang="en-IN" sz="2400" dirty="0">
                <a:latin typeface="Arial" panose="020B0604020202020204" pitchFamily="34" charset="0"/>
                <a:cs typeface="Arial" panose="020B0604020202020204" pitchFamily="34" charset="0"/>
              </a:rPr>
              <a:t>Xml file(@Parameters)</a:t>
            </a:r>
          </a:p>
          <a:p>
            <a:pPr lvl="1"/>
            <a:r>
              <a:rPr lang="en-IN" sz="2400" dirty="0">
                <a:latin typeface="Arial" panose="020B0604020202020204" pitchFamily="34" charset="0"/>
                <a:cs typeface="Arial" panose="020B0604020202020204" pitchFamily="34" charset="0"/>
              </a:rPr>
              <a:t>Property file</a:t>
            </a:r>
          </a:p>
          <a:p>
            <a:endParaRPr lang="en-IN" sz="2400" dirty="0"/>
          </a:p>
          <a:p>
            <a:endParaRPr lang="en-IN" sz="2400" dirty="0"/>
          </a:p>
          <a:p>
            <a:pPr lvl="1"/>
            <a:endParaRPr lang="en-US" sz="2400" dirty="0"/>
          </a:p>
        </p:txBody>
      </p:sp>
      <p:sp>
        <p:nvSpPr>
          <p:cNvPr id="5" name="Footer Placeholder 4"/>
          <p:cNvSpPr>
            <a:spLocks noGrp="1"/>
          </p:cNvSpPr>
          <p:nvPr>
            <p:ph type="ftr" sz="quarter" idx="11"/>
          </p:nvPr>
        </p:nvSpPr>
        <p:spPr>
          <a:xfrm>
            <a:off x="4750483" y="6353556"/>
            <a:ext cx="6672887" cy="365125"/>
          </a:xfrm>
        </p:spPr>
        <p:txBody>
          <a:bodyPr/>
          <a:lstStyle/>
          <a:p>
            <a:r>
              <a:rPr lang="en-US" dirty="0"/>
              <a:t>By Priyanka Nigade</a:t>
            </a:r>
          </a:p>
        </p:txBody>
      </p:sp>
    </p:spTree>
    <p:extLst>
      <p:ext uri="{BB962C8B-B14F-4D97-AF65-F5344CB8AC3E}">
        <p14:creationId xmlns:p14="http://schemas.microsoft.com/office/powerpoint/2010/main" val="14372411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066800"/>
          </a:xfrm>
        </p:spPr>
        <p:txBody>
          <a:bodyPr/>
          <a:lstStyle/>
          <a:p>
            <a:r>
              <a:rPr lang="en-IN" b="1" dirty="0" err="1"/>
              <a:t>TestNG</a:t>
            </a:r>
            <a:r>
              <a:rPr lang="en-IN" b="1" dirty="0"/>
              <a:t> XML File</a:t>
            </a:r>
            <a:endParaRPr lang="en-US" b="1" dirty="0"/>
          </a:p>
        </p:txBody>
      </p:sp>
      <p:sp>
        <p:nvSpPr>
          <p:cNvPr id="3" name="Content Placeholder 2"/>
          <p:cNvSpPr>
            <a:spLocks noGrp="1"/>
          </p:cNvSpPr>
          <p:nvPr>
            <p:ph idx="1"/>
          </p:nvPr>
        </p:nvSpPr>
        <p:spPr>
          <a:xfrm>
            <a:off x="1981199" y="989814"/>
            <a:ext cx="9217843" cy="5334786"/>
          </a:xfrm>
        </p:spPr>
        <p:txBody>
          <a:bodyPr>
            <a:noAutofit/>
          </a:bodyPr>
          <a:lstStyle/>
          <a:p>
            <a:pPr algn="just"/>
            <a:r>
              <a:rPr lang="en-US" dirty="0">
                <a:latin typeface="Arial" panose="020B0604020202020204" pitchFamily="34" charset="0"/>
                <a:cs typeface="Arial" panose="020B0604020202020204" pitchFamily="34" charset="0"/>
              </a:rPr>
              <a:t>TestNG.xml file is a configuration file that helps in organizing our tests. </a:t>
            </a:r>
          </a:p>
          <a:p>
            <a:pPr algn="just"/>
            <a:r>
              <a:rPr lang="en-US" dirty="0">
                <a:latin typeface="Arial" panose="020B0604020202020204" pitchFamily="34" charset="0"/>
                <a:cs typeface="Arial" panose="020B0604020202020204" pitchFamily="34" charset="0"/>
              </a:rPr>
              <a:t>It allows testers to create and handle multiple test classes, define test suites and tests.</a:t>
            </a:r>
          </a:p>
          <a:p>
            <a:pPr algn="just"/>
            <a:r>
              <a:rPr lang="en-IN" dirty="0">
                <a:latin typeface="Arial" panose="020B0604020202020204" pitchFamily="34" charset="0"/>
                <a:cs typeface="Arial" panose="020B0604020202020204" pitchFamily="34" charset="0"/>
              </a:rPr>
              <a:t>Advantages</a:t>
            </a:r>
          </a:p>
          <a:p>
            <a:pPr lvl="1" algn="just"/>
            <a:r>
              <a:rPr lang="en-US" sz="2400" dirty="0">
                <a:latin typeface="Arial" panose="020B0604020202020204" pitchFamily="34" charset="0"/>
                <a:cs typeface="Arial" panose="020B0604020202020204" pitchFamily="34" charset="0"/>
              </a:rPr>
              <a:t>It provides parallel execution of test methods.</a:t>
            </a:r>
          </a:p>
          <a:p>
            <a:pPr lvl="1" algn="just"/>
            <a:r>
              <a:rPr lang="en-US" sz="2400" dirty="0">
                <a:latin typeface="Arial" panose="020B0604020202020204" pitchFamily="34" charset="0"/>
                <a:cs typeface="Arial" panose="020B0604020202020204" pitchFamily="34" charset="0"/>
              </a:rPr>
              <a:t>It allows the dependency of one test method on another test method.</a:t>
            </a:r>
          </a:p>
          <a:p>
            <a:pPr lvl="1" algn="just"/>
            <a:r>
              <a:rPr lang="en-US" sz="2400" dirty="0">
                <a:latin typeface="Arial" panose="020B0604020202020204" pitchFamily="34" charset="0"/>
                <a:cs typeface="Arial" panose="020B0604020202020204" pitchFamily="34" charset="0"/>
              </a:rPr>
              <a:t>It helps in prioritizing our test methods.</a:t>
            </a:r>
          </a:p>
          <a:p>
            <a:pPr marL="457200" lvl="1" indent="0" algn="just">
              <a:buNone/>
            </a:pPr>
            <a:endParaRPr lang="en-US" dirty="0"/>
          </a:p>
        </p:txBody>
      </p:sp>
      <p:sp>
        <p:nvSpPr>
          <p:cNvPr id="4" name="Footer Placeholder 3"/>
          <p:cNvSpPr>
            <a:spLocks noGrp="1"/>
          </p:cNvSpPr>
          <p:nvPr>
            <p:ph type="ftr" sz="quarter" idx="11"/>
          </p:nvPr>
        </p:nvSpPr>
        <p:spPr>
          <a:xfrm>
            <a:off x="4901312" y="6324600"/>
            <a:ext cx="6672887" cy="365125"/>
          </a:xfrm>
        </p:spPr>
        <p:txBody>
          <a:bodyPr/>
          <a:lstStyle/>
          <a:p>
            <a:r>
              <a:rPr lang="en-US" dirty="0"/>
              <a:t>By Priyanka </a:t>
            </a:r>
            <a:r>
              <a:rPr lang="en-US" dirty="0" err="1"/>
              <a:t>Nigade</a:t>
            </a:r>
            <a:endParaRPr lang="en-US" dirty="0"/>
          </a:p>
        </p:txBody>
      </p:sp>
    </p:spTree>
    <p:extLst>
      <p:ext uri="{BB962C8B-B14F-4D97-AF65-F5344CB8AC3E}">
        <p14:creationId xmlns:p14="http://schemas.microsoft.com/office/powerpoint/2010/main" val="2515924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t>XML File Format</a:t>
            </a:r>
            <a:endParaRPr lang="en-US" b="1" dirty="0"/>
          </a:p>
        </p:txBody>
      </p:sp>
      <p:sp>
        <p:nvSpPr>
          <p:cNvPr id="3" name="Content Placeholder 2"/>
          <p:cNvSpPr>
            <a:spLocks noGrp="1"/>
          </p:cNvSpPr>
          <p:nvPr>
            <p:ph idx="1"/>
          </p:nvPr>
        </p:nvSpPr>
        <p:spPr>
          <a:xfrm>
            <a:off x="1494934" y="4493132"/>
            <a:ext cx="10039546" cy="2014030"/>
          </a:xfrm>
        </p:spPr>
        <p:txBody>
          <a:bodyPr>
            <a:normAutofit/>
          </a:bodyPr>
          <a:lstStyle/>
          <a:p>
            <a:pPr algn="just"/>
            <a:r>
              <a:rPr lang="en-US" sz="2800" dirty="0">
                <a:latin typeface="Arial" panose="020B0604020202020204" pitchFamily="34" charset="0"/>
                <a:cs typeface="Arial" panose="020B0604020202020204" pitchFamily="34" charset="0"/>
              </a:rPr>
              <a:t>parallel attribute tells TestNG to run the test suite classes in parallel</a:t>
            </a:r>
          </a:p>
          <a:p>
            <a:pPr>
              <a:buNone/>
            </a:pPr>
            <a:endParaRPr lang="en-US" dirty="0"/>
          </a:p>
          <a:p>
            <a:endParaRPr lang="en-US" dirty="0"/>
          </a:p>
        </p:txBody>
      </p:sp>
      <p:sp>
        <p:nvSpPr>
          <p:cNvPr id="4" name="Footer Placeholder 3"/>
          <p:cNvSpPr>
            <a:spLocks noGrp="1"/>
          </p:cNvSpPr>
          <p:nvPr>
            <p:ph type="ftr" sz="quarter" idx="11"/>
          </p:nvPr>
        </p:nvSpPr>
        <p:spPr>
          <a:xfrm>
            <a:off x="4722203" y="6324600"/>
            <a:ext cx="6672887" cy="365125"/>
          </a:xfrm>
        </p:spPr>
        <p:txBody>
          <a:bodyPr/>
          <a:lstStyle/>
          <a:p>
            <a:r>
              <a:rPr lang="en-US" dirty="0"/>
              <a:t>By Priyanka Nigade</a:t>
            </a:r>
          </a:p>
        </p:txBody>
      </p:sp>
      <p:sp>
        <p:nvSpPr>
          <p:cNvPr id="5" name="Rectangle 4"/>
          <p:cNvSpPr/>
          <p:nvPr/>
        </p:nvSpPr>
        <p:spPr>
          <a:xfrm>
            <a:off x="1981200" y="1408366"/>
            <a:ext cx="9067014" cy="2819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buNone/>
            </a:pPr>
            <a:r>
              <a:rPr lang="en-US" sz="2000" dirty="0"/>
              <a:t>&lt;?xml version="1.0" encoding="UTF-8"?&gt;</a:t>
            </a:r>
          </a:p>
          <a:p>
            <a:pPr>
              <a:buNone/>
            </a:pPr>
            <a:r>
              <a:rPr lang="en-US" sz="2000" dirty="0"/>
              <a:t>&lt;!DOCTYPE suite SYSTEM "https://testng.org/testng-1.0.dtd"&gt;</a:t>
            </a:r>
          </a:p>
          <a:p>
            <a:pPr>
              <a:buNone/>
            </a:pPr>
            <a:r>
              <a:rPr lang="en-US" sz="2000" dirty="0"/>
              <a:t>&lt;suite name="</a:t>
            </a:r>
            <a:r>
              <a:rPr lang="en-US" sz="2000" dirty="0" err="1"/>
              <a:t>TestNGXML</a:t>
            </a:r>
            <a:r>
              <a:rPr lang="en-US" sz="2000" dirty="0"/>
              <a:t>"  parallel="classes"&gt;</a:t>
            </a:r>
          </a:p>
          <a:p>
            <a:pPr>
              <a:buNone/>
            </a:pPr>
            <a:r>
              <a:rPr lang="en-US" sz="2000" dirty="0"/>
              <a:t>	&lt;test thread-count="5" name="</a:t>
            </a:r>
            <a:r>
              <a:rPr lang="en-US" sz="2000" dirty="0" err="1"/>
              <a:t>TestNGXMLTest</a:t>
            </a:r>
            <a:r>
              <a:rPr lang="en-US" sz="2000" dirty="0"/>
              <a:t> Test" verbose="2"&gt;</a:t>
            </a:r>
          </a:p>
          <a:p>
            <a:pPr>
              <a:buNone/>
            </a:pPr>
            <a:r>
              <a:rPr lang="en-US" sz="2000" dirty="0"/>
              <a:t>		&lt;classes&gt;</a:t>
            </a:r>
          </a:p>
          <a:p>
            <a:pPr>
              <a:buNone/>
            </a:pPr>
            <a:r>
              <a:rPr lang="en-US" sz="2000" dirty="0"/>
              <a:t>			&lt;class name=“</a:t>
            </a:r>
            <a:r>
              <a:rPr lang="en-US" sz="2000" dirty="0" err="1"/>
              <a:t>testNGDemo.TestNGXMLTest</a:t>
            </a:r>
            <a:r>
              <a:rPr lang="en-US" sz="2000" dirty="0"/>
              <a:t>" /&gt;</a:t>
            </a:r>
          </a:p>
          <a:p>
            <a:pPr>
              <a:buNone/>
            </a:pPr>
            <a:r>
              <a:rPr lang="en-US" sz="2000" dirty="0"/>
              <a:t>		&lt;/classes&gt;</a:t>
            </a:r>
          </a:p>
          <a:p>
            <a:pPr>
              <a:buNone/>
            </a:pPr>
            <a:r>
              <a:rPr lang="en-US" sz="2000" dirty="0"/>
              <a:t>	&lt;/test&gt;</a:t>
            </a:r>
          </a:p>
          <a:p>
            <a:pPr>
              <a:buNone/>
            </a:pPr>
            <a:r>
              <a:rPr lang="en-US" sz="2000" dirty="0"/>
              <a:t>&lt;/suite&gt;</a:t>
            </a:r>
          </a:p>
        </p:txBody>
      </p:sp>
    </p:spTree>
    <p:extLst>
      <p:ext uri="{BB962C8B-B14F-4D97-AF65-F5344CB8AC3E}">
        <p14:creationId xmlns:p14="http://schemas.microsoft.com/office/powerpoint/2010/main" val="171111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06631" y="443062"/>
            <a:ext cx="10642861" cy="1159495"/>
          </a:xfrm>
        </p:spPr>
        <p:txBody>
          <a:bodyPr>
            <a:normAutofit/>
          </a:bodyPr>
          <a:lstStyle/>
          <a:p>
            <a:r>
              <a:rPr lang="en-US" sz="4000" b="1" dirty="0">
                <a:latin typeface="Century Schoolbook" panose="02040604050505020304" pitchFamily="18" charset="0"/>
              </a:rPr>
              <a:t>When is Manual Testing Good Idea?</a:t>
            </a:r>
          </a:p>
        </p:txBody>
      </p:sp>
      <p:sp>
        <p:nvSpPr>
          <p:cNvPr id="3" name="Content Placeholder 2"/>
          <p:cNvSpPr>
            <a:spLocks noGrp="1"/>
          </p:cNvSpPr>
          <p:nvPr>
            <p:ph idx="1"/>
          </p:nvPr>
        </p:nvSpPr>
        <p:spPr>
          <a:xfrm>
            <a:off x="1651609" y="1762811"/>
            <a:ext cx="8664962" cy="4801761"/>
          </a:xfrm>
        </p:spPr>
        <p:txBody>
          <a:bodyPr anchor="t">
            <a:noAutofit/>
          </a:bodyPr>
          <a:lstStyle/>
          <a:p>
            <a:pPr algn="just"/>
            <a:r>
              <a:rPr lang="en-US" dirty="0">
                <a:latin typeface="Arial" panose="020B0604020202020204" pitchFamily="34" charset="0"/>
                <a:cs typeface="Arial" panose="020B0604020202020204" pitchFamily="34" charset="0"/>
              </a:rPr>
              <a:t>Subjective Validation</a:t>
            </a:r>
          </a:p>
          <a:p>
            <a:pPr algn="just"/>
            <a:r>
              <a:rPr lang="en-US" dirty="0">
                <a:latin typeface="Arial" panose="020B0604020202020204" pitchFamily="34" charset="0"/>
                <a:cs typeface="Arial" panose="020B0604020202020204" pitchFamily="34" charset="0"/>
              </a:rPr>
              <a:t>New/Changing Functionality</a:t>
            </a:r>
          </a:p>
          <a:p>
            <a:pPr algn="just"/>
            <a:r>
              <a:rPr lang="en-US" dirty="0">
                <a:latin typeface="Arial" panose="020B0604020202020204" pitchFamily="34" charset="0"/>
                <a:cs typeface="Arial" panose="020B0604020202020204" pitchFamily="34" charset="0"/>
              </a:rPr>
              <a:t>Strategic Development</a:t>
            </a:r>
          </a:p>
          <a:p>
            <a:pPr algn="just"/>
            <a:r>
              <a:rPr lang="en-US" dirty="0">
                <a:latin typeface="Arial" panose="020B0604020202020204" pitchFamily="34" charset="0"/>
                <a:cs typeface="Arial" panose="020B0604020202020204" pitchFamily="34" charset="0"/>
              </a:rPr>
              <a:t>Complex Functionality</a:t>
            </a:r>
          </a:p>
        </p:txBody>
      </p:sp>
    </p:spTree>
    <p:extLst>
      <p:ext uri="{BB962C8B-B14F-4D97-AF65-F5344CB8AC3E}">
        <p14:creationId xmlns:p14="http://schemas.microsoft.com/office/powerpoint/2010/main" val="3486208684"/>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219200"/>
          </a:xfrm>
        </p:spPr>
        <p:txBody>
          <a:bodyPr/>
          <a:lstStyle/>
          <a:p>
            <a:r>
              <a:rPr lang="en-IN" b="1" dirty="0"/>
              <a:t>Data Driven Framework</a:t>
            </a:r>
            <a:endParaRPr lang="en-US" b="1" dirty="0"/>
          </a:p>
        </p:txBody>
      </p:sp>
      <p:sp>
        <p:nvSpPr>
          <p:cNvPr id="3" name="Content Placeholder 2"/>
          <p:cNvSpPr>
            <a:spLocks noGrp="1"/>
          </p:cNvSpPr>
          <p:nvPr>
            <p:ph idx="1"/>
          </p:nvPr>
        </p:nvSpPr>
        <p:spPr>
          <a:xfrm>
            <a:off x="1404594" y="1066800"/>
            <a:ext cx="9982985" cy="4447880"/>
          </a:xfrm>
        </p:spPr>
        <p:txBody>
          <a:bodyPr>
            <a:normAutofit/>
          </a:bodyPr>
          <a:lstStyle/>
          <a:p>
            <a:pPr algn="just"/>
            <a:r>
              <a:rPr lang="en-IN" dirty="0">
                <a:latin typeface="Arial" panose="020B0604020202020204" pitchFamily="34" charset="0"/>
                <a:cs typeface="Arial" panose="020B0604020202020204" pitchFamily="34" charset="0"/>
              </a:rPr>
              <a:t>As the name itself says Data Driven a Framework which is driven by data.</a:t>
            </a:r>
          </a:p>
          <a:p>
            <a:pPr algn="just"/>
            <a:r>
              <a:rPr lang="en-IN" dirty="0">
                <a:latin typeface="Arial" panose="020B0604020202020204" pitchFamily="34" charset="0"/>
                <a:cs typeface="Arial" panose="020B0604020202020204" pitchFamily="34" charset="0"/>
              </a:rPr>
              <a:t>It can be used when one test case has to execute with different set of data.</a:t>
            </a:r>
          </a:p>
          <a:p>
            <a:pPr algn="just"/>
            <a:r>
              <a:rPr lang="en-IN" dirty="0">
                <a:latin typeface="Arial" panose="020B0604020202020204" pitchFamily="34" charset="0"/>
                <a:cs typeface="Arial" panose="020B0604020202020204" pitchFamily="34" charset="0"/>
              </a:rPr>
              <a:t>Data Driven using @</a:t>
            </a:r>
            <a:r>
              <a:rPr lang="en-IN" dirty="0" err="1">
                <a:latin typeface="Arial" panose="020B0604020202020204" pitchFamily="34" charset="0"/>
                <a:cs typeface="Arial" panose="020B0604020202020204" pitchFamily="34" charset="0"/>
              </a:rPr>
              <a:t>DataProvider</a:t>
            </a:r>
            <a:endParaRPr lang="en-IN"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Ways:</a:t>
            </a:r>
          </a:p>
          <a:p>
            <a:pPr algn="just"/>
            <a:r>
              <a:rPr lang="en-US" dirty="0">
                <a:latin typeface="Arial" panose="020B0604020202020204" pitchFamily="34" charset="0"/>
                <a:cs typeface="Arial" panose="020B0604020202020204" pitchFamily="34" charset="0"/>
              </a:rPr>
              <a:t>Using Array</a:t>
            </a:r>
          </a:p>
          <a:p>
            <a:pPr algn="just"/>
            <a:r>
              <a:rPr lang="en-US" dirty="0">
                <a:latin typeface="Arial" panose="020B0604020202020204" pitchFamily="34" charset="0"/>
                <a:cs typeface="Arial" panose="020B0604020202020204" pitchFamily="34" charset="0"/>
              </a:rPr>
              <a:t>Using Excel File</a:t>
            </a:r>
          </a:p>
          <a:p>
            <a:pPr algn="just">
              <a:buFont typeface="Wingdings" pitchFamily="2" charset="2"/>
              <a:buChar char="ü"/>
            </a:pPr>
            <a:endParaRPr lang="en-IN" dirty="0"/>
          </a:p>
        </p:txBody>
      </p:sp>
      <p:sp>
        <p:nvSpPr>
          <p:cNvPr id="5" name="Footer Placeholder 4"/>
          <p:cNvSpPr>
            <a:spLocks noGrp="1"/>
          </p:cNvSpPr>
          <p:nvPr>
            <p:ph type="ftr" sz="quarter" idx="11"/>
          </p:nvPr>
        </p:nvSpPr>
        <p:spPr>
          <a:xfrm>
            <a:off x="4854178" y="6324600"/>
            <a:ext cx="6672887" cy="365125"/>
          </a:xfrm>
        </p:spPr>
        <p:txBody>
          <a:bodyPr/>
          <a:lstStyle/>
          <a:p>
            <a:r>
              <a:rPr lang="en-US" dirty="0"/>
              <a:t>By Priyanka Nigade</a:t>
            </a:r>
          </a:p>
        </p:txBody>
      </p:sp>
    </p:spTree>
    <p:extLst>
      <p:ext uri="{BB962C8B-B14F-4D97-AF65-F5344CB8AC3E}">
        <p14:creationId xmlns:p14="http://schemas.microsoft.com/office/powerpoint/2010/main" val="684904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276" y="289089"/>
            <a:ext cx="8229600" cy="1219200"/>
          </a:xfrm>
        </p:spPr>
        <p:txBody>
          <a:bodyPr/>
          <a:lstStyle/>
          <a:p>
            <a:r>
              <a:rPr lang="en-IN" b="1" dirty="0" err="1"/>
              <a:t>ScreenShot</a:t>
            </a:r>
            <a:endParaRPr lang="en-US" b="1" dirty="0"/>
          </a:p>
        </p:txBody>
      </p:sp>
      <p:sp>
        <p:nvSpPr>
          <p:cNvPr id="3" name="Content Placeholder 2"/>
          <p:cNvSpPr>
            <a:spLocks noGrp="1"/>
          </p:cNvSpPr>
          <p:nvPr>
            <p:ph idx="1"/>
          </p:nvPr>
        </p:nvSpPr>
        <p:spPr>
          <a:xfrm>
            <a:off x="1574276" y="1508289"/>
            <a:ext cx="9728462" cy="2620651"/>
          </a:xfrm>
        </p:spPr>
        <p:txBody>
          <a:bodyPr>
            <a:noAutofit/>
          </a:bodyPr>
          <a:lstStyle/>
          <a:p>
            <a:pPr algn="just"/>
            <a:r>
              <a:rPr lang="en-IN" dirty="0">
                <a:latin typeface="Arial" panose="020B0604020202020204" pitchFamily="34" charset="0"/>
                <a:cs typeface="Arial" panose="020B0604020202020204" pitchFamily="34" charset="0"/>
              </a:rPr>
              <a:t>Screenshot help us to understand the flow of application whether application is behaving correctly or not.</a:t>
            </a:r>
          </a:p>
          <a:p>
            <a:pPr algn="just"/>
            <a:r>
              <a:rPr lang="en-IN" dirty="0" err="1">
                <a:latin typeface="Arial" panose="020B0604020202020204" pitchFamily="34" charset="0"/>
                <a:cs typeface="Arial" panose="020B0604020202020204" pitchFamily="34" charset="0"/>
              </a:rPr>
              <a:t>TakesScreenshot</a:t>
            </a:r>
            <a:r>
              <a:rPr lang="en-IN" dirty="0">
                <a:latin typeface="Arial" panose="020B0604020202020204" pitchFamily="34" charset="0"/>
                <a:cs typeface="Arial" panose="020B0604020202020204" pitchFamily="34" charset="0"/>
              </a:rPr>
              <a:t> interface</a:t>
            </a:r>
          </a:p>
          <a:p>
            <a:pPr algn="just"/>
            <a:endParaRPr lang="en-US" sz="2400" dirty="0"/>
          </a:p>
        </p:txBody>
      </p:sp>
      <p:sp>
        <p:nvSpPr>
          <p:cNvPr id="5" name="Footer Placeholder 4"/>
          <p:cNvSpPr>
            <a:spLocks noGrp="1"/>
          </p:cNvSpPr>
          <p:nvPr>
            <p:ph type="ftr" sz="quarter" idx="11"/>
          </p:nvPr>
        </p:nvSpPr>
        <p:spPr>
          <a:xfrm>
            <a:off x="4742973" y="6382895"/>
            <a:ext cx="6672887" cy="365125"/>
          </a:xfrm>
        </p:spPr>
        <p:txBody>
          <a:bodyPr/>
          <a:lstStyle/>
          <a:p>
            <a:r>
              <a:rPr lang="en-US" dirty="0"/>
              <a:t>By Priyanka Nigade</a:t>
            </a:r>
          </a:p>
        </p:txBody>
      </p:sp>
    </p:spTree>
    <p:extLst>
      <p:ext uri="{BB962C8B-B14F-4D97-AF65-F5344CB8AC3E}">
        <p14:creationId xmlns:p14="http://schemas.microsoft.com/office/powerpoint/2010/main" val="38128963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90600"/>
          </a:xfrm>
        </p:spPr>
        <p:txBody>
          <a:bodyPr>
            <a:normAutofit fontScale="90000"/>
          </a:bodyPr>
          <a:lstStyle/>
          <a:p>
            <a:r>
              <a:rPr lang="en-US" b="1" dirty="0"/>
              <a:t>Data Driven Framework</a:t>
            </a:r>
            <a:br>
              <a:rPr lang="en-US" dirty="0"/>
            </a:br>
            <a:endParaRPr lang="en-US" dirty="0"/>
          </a:p>
        </p:txBody>
      </p:sp>
      <p:sp>
        <p:nvSpPr>
          <p:cNvPr id="3" name="Content Placeholder 2"/>
          <p:cNvSpPr>
            <a:spLocks noGrp="1"/>
          </p:cNvSpPr>
          <p:nvPr>
            <p:ph idx="1"/>
          </p:nvPr>
        </p:nvSpPr>
        <p:spPr>
          <a:xfrm>
            <a:off x="1583703" y="762001"/>
            <a:ext cx="9785023" cy="2839037"/>
          </a:xfrm>
        </p:spPr>
        <p:txBody>
          <a:bodyPr>
            <a:normAutofit/>
          </a:bodyPr>
          <a:lstStyle/>
          <a:p>
            <a:pPr algn="just">
              <a:lnSpc>
                <a:spcPct val="130000"/>
              </a:lnSpc>
            </a:pPr>
            <a:r>
              <a:rPr lang="en-US" dirty="0">
                <a:latin typeface="Arial" panose="020B0604020202020204" pitchFamily="34" charset="0"/>
                <a:cs typeface="Arial" panose="020B0604020202020204" pitchFamily="34" charset="0"/>
              </a:rPr>
              <a:t>A Data Driven framework in Selenium is the technique of separating the “data set” from the actual “test case” (code). </a:t>
            </a:r>
          </a:p>
          <a:p>
            <a:pPr algn="just">
              <a:lnSpc>
                <a:spcPct val="130000"/>
              </a:lnSpc>
            </a:pPr>
            <a:r>
              <a:rPr lang="en-US" dirty="0">
                <a:latin typeface="Arial" panose="020B0604020202020204" pitchFamily="34" charset="0"/>
                <a:cs typeface="Arial" panose="020B0604020202020204" pitchFamily="34" charset="0"/>
              </a:rPr>
              <a:t>This framework completely depends on the input test data. The test data is fed from external sources such as an excel file, .CSV file or any database.</a:t>
            </a:r>
          </a:p>
          <a:p>
            <a:endParaRPr lang="en-US" sz="2400" dirty="0"/>
          </a:p>
        </p:txBody>
      </p:sp>
      <p:pic>
        <p:nvPicPr>
          <p:cNvPr id="2051" name="Picture 3"/>
          <p:cNvPicPr>
            <a:picLocks noChangeAspect="1" noChangeArrowheads="1"/>
          </p:cNvPicPr>
          <p:nvPr/>
        </p:nvPicPr>
        <p:blipFill>
          <a:blip r:embed="rId2"/>
          <a:srcRect/>
          <a:stretch>
            <a:fillRect/>
          </a:stretch>
        </p:blipFill>
        <p:spPr bwMode="auto">
          <a:xfrm>
            <a:off x="1762027" y="3429000"/>
            <a:ext cx="9078798" cy="2983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sz="3600" b="1" dirty="0"/>
              <a:t>Keyword-driven Framework</a:t>
            </a:r>
            <a:endParaRPr lang="en-US" sz="3600" b="1" dirty="0"/>
          </a:p>
        </p:txBody>
      </p:sp>
      <p:sp>
        <p:nvSpPr>
          <p:cNvPr id="3" name="Content Placeholder 2"/>
          <p:cNvSpPr>
            <a:spLocks noGrp="1"/>
          </p:cNvSpPr>
          <p:nvPr>
            <p:ph idx="1"/>
          </p:nvPr>
        </p:nvSpPr>
        <p:spPr>
          <a:xfrm>
            <a:off x="1140643" y="1062086"/>
            <a:ext cx="10624008" cy="2366914"/>
          </a:xfrm>
        </p:spPr>
        <p:txBody>
          <a:bodyPr>
            <a:normAutofit/>
          </a:bodyPr>
          <a:lstStyle/>
          <a:p>
            <a:pPr algn="just" fontAlgn="base"/>
            <a:r>
              <a:rPr lang="en-US" dirty="0">
                <a:latin typeface="Arial" panose="020B0604020202020204" pitchFamily="34" charset="0"/>
                <a:cs typeface="Arial" panose="020B0604020202020204" pitchFamily="34" charset="0"/>
              </a:rPr>
              <a:t>A keyword-driven testing framework is a table-driven testing or action-based testing.</a:t>
            </a:r>
          </a:p>
          <a:p>
            <a:pPr algn="just" fontAlgn="base"/>
            <a:r>
              <a:rPr lang="en-US" dirty="0">
                <a:latin typeface="Arial" panose="020B0604020202020204" pitchFamily="34" charset="0"/>
                <a:cs typeface="Arial" panose="020B0604020202020204" pitchFamily="34" charset="0"/>
              </a:rPr>
              <a:t> This is a technique in which all the operations and instructions to be performed are written separately from the actual test cases.</a:t>
            </a:r>
          </a:p>
        </p:txBody>
      </p:sp>
      <p:pic>
        <p:nvPicPr>
          <p:cNvPr id="3074" name="Picture 2"/>
          <p:cNvPicPr>
            <a:picLocks noChangeAspect="1" noChangeArrowheads="1"/>
          </p:cNvPicPr>
          <p:nvPr/>
        </p:nvPicPr>
        <p:blipFill>
          <a:blip r:embed="rId2"/>
          <a:srcRect/>
          <a:stretch>
            <a:fillRect/>
          </a:stretch>
        </p:blipFill>
        <p:spPr bwMode="auto">
          <a:xfrm>
            <a:off x="2133600" y="3429000"/>
            <a:ext cx="7772400" cy="264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sz="3600" b="1" dirty="0"/>
              <a:t>Hybrid Driven Framework</a:t>
            </a:r>
            <a:endParaRPr lang="en-US" sz="3600" b="1" dirty="0"/>
          </a:p>
        </p:txBody>
      </p:sp>
      <p:sp>
        <p:nvSpPr>
          <p:cNvPr id="3" name="Content Placeholder 2"/>
          <p:cNvSpPr>
            <a:spLocks noGrp="1"/>
          </p:cNvSpPr>
          <p:nvPr>
            <p:ph idx="1"/>
          </p:nvPr>
        </p:nvSpPr>
        <p:spPr>
          <a:xfrm>
            <a:off x="1385739" y="1010238"/>
            <a:ext cx="10077253" cy="2709650"/>
          </a:xfrm>
        </p:spPr>
        <p:txBody>
          <a:bodyPr>
            <a:normAutofit/>
          </a:bodyPr>
          <a:lstStyle/>
          <a:p>
            <a:pPr algn="just" fontAlgn="base"/>
            <a:r>
              <a:rPr lang="en-US" dirty="0">
                <a:latin typeface="Arial" panose="020B0604020202020204" pitchFamily="34" charset="0"/>
                <a:cs typeface="Arial" panose="020B0604020202020204" pitchFamily="34" charset="0"/>
              </a:rPr>
              <a:t>The best thing about such a setup is that it leverages the benefits of all kinds of associated frameworks.</a:t>
            </a:r>
          </a:p>
          <a:p>
            <a:pPr algn="just" fontAlgn="base"/>
            <a:r>
              <a:rPr lang="en-US" dirty="0">
                <a:latin typeface="Arial" panose="020B0604020202020204" pitchFamily="34" charset="0"/>
                <a:cs typeface="Arial" panose="020B0604020202020204" pitchFamily="34" charset="0"/>
              </a:rPr>
              <a:t>Hybrid framework is a technique wherein we can make the best use of both Data-Driven and Keyword-Driven Testing Framework.</a:t>
            </a:r>
          </a:p>
          <a:p>
            <a:pPr algn="just" fontAlgn="base">
              <a:buFont typeface="Wingdings" pitchFamily="2" charset="2"/>
              <a:buChar char="ü"/>
            </a:pPr>
            <a:endParaRPr lang="en-US" sz="2400" dirty="0"/>
          </a:p>
          <a:p>
            <a:pPr algn="just">
              <a:buFont typeface="Wingdings" pitchFamily="2" charset="2"/>
              <a:buChar char="ü"/>
            </a:pP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8200"/>
          </a:xfrm>
        </p:spPr>
        <p:txBody>
          <a:bodyPr/>
          <a:lstStyle/>
          <a:p>
            <a:r>
              <a:rPr lang="en-IN" b="1" dirty="0"/>
              <a:t>Page Object Model </a:t>
            </a:r>
            <a:endParaRPr lang="en-US" b="1" dirty="0"/>
          </a:p>
        </p:txBody>
      </p:sp>
      <p:sp>
        <p:nvSpPr>
          <p:cNvPr id="3" name="Content Placeholder 2"/>
          <p:cNvSpPr>
            <a:spLocks noGrp="1"/>
          </p:cNvSpPr>
          <p:nvPr>
            <p:ph idx="1"/>
          </p:nvPr>
        </p:nvSpPr>
        <p:spPr>
          <a:xfrm>
            <a:off x="1489435" y="989815"/>
            <a:ext cx="10124388" cy="2118674"/>
          </a:xfrm>
        </p:spPr>
        <p:txBody>
          <a:bodyPr>
            <a:normAutofit fontScale="92500"/>
          </a:bodyPr>
          <a:lstStyle/>
          <a:p>
            <a:pPr algn="just"/>
            <a:r>
              <a:rPr lang="en-US" dirty="0">
                <a:latin typeface="Arial" panose="020B0604020202020204" pitchFamily="34" charset="0"/>
                <a:cs typeface="Arial" panose="020B0604020202020204" pitchFamily="34" charset="0"/>
              </a:rPr>
              <a:t>Page Object is a Design Pattern which has become popular in test automation for enhancing test maintenance and reducing code duplication. </a:t>
            </a:r>
          </a:p>
          <a:p>
            <a:pPr algn="just"/>
            <a:r>
              <a:rPr lang="en-US" dirty="0">
                <a:latin typeface="Arial" panose="020B0604020202020204" pitchFamily="34" charset="0"/>
                <a:cs typeface="Arial" panose="020B0604020202020204" pitchFamily="34" charset="0"/>
              </a:rPr>
              <a:t>A page object is an object-oriented class that serves as an interface to a page of your AUT.</a:t>
            </a:r>
          </a:p>
          <a:p>
            <a:pPr algn="just"/>
            <a:r>
              <a:rPr lang="en-US" dirty="0">
                <a:latin typeface="Arial" panose="020B0604020202020204" pitchFamily="34" charset="0"/>
                <a:cs typeface="Arial" panose="020B0604020202020204" pitchFamily="34" charset="0"/>
              </a:rPr>
              <a:t> Every web page in the application should have a corresponding page class. </a:t>
            </a:r>
          </a:p>
        </p:txBody>
      </p:sp>
      <p:pic>
        <p:nvPicPr>
          <p:cNvPr id="1026" name="Picture 2"/>
          <p:cNvPicPr>
            <a:picLocks noChangeAspect="1" noChangeArrowheads="1"/>
          </p:cNvPicPr>
          <p:nvPr/>
        </p:nvPicPr>
        <p:blipFill>
          <a:blip r:embed="rId2"/>
          <a:srcRect/>
          <a:stretch>
            <a:fillRect/>
          </a:stretch>
        </p:blipFill>
        <p:spPr bwMode="auto">
          <a:xfrm>
            <a:off x="2475323" y="3505200"/>
            <a:ext cx="7391400" cy="3150124"/>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28EB-B9B7-7D48-F3E8-75C17E8BF7A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CF0537C-F023-8588-0EC9-B64E1E64D466}"/>
              </a:ext>
            </a:extLst>
          </p:cNvPr>
          <p:cNvPicPr>
            <a:picLocks noGrp="1" noChangeAspect="1"/>
          </p:cNvPicPr>
          <p:nvPr>
            <p:ph idx="1"/>
          </p:nvPr>
        </p:nvPicPr>
        <p:blipFill>
          <a:blip r:embed="rId2"/>
          <a:stretch>
            <a:fillRect/>
          </a:stretch>
        </p:blipFill>
        <p:spPr>
          <a:xfrm>
            <a:off x="1484310" y="384143"/>
            <a:ext cx="10188395" cy="6089714"/>
          </a:xfrm>
          <a:prstGeom prst="rect">
            <a:avLst/>
          </a:prstGeom>
        </p:spPr>
      </p:pic>
    </p:spTree>
    <p:extLst>
      <p:ext uri="{BB962C8B-B14F-4D97-AF65-F5344CB8AC3E}">
        <p14:creationId xmlns:p14="http://schemas.microsoft.com/office/powerpoint/2010/main" val="33288714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00" y="194311"/>
            <a:ext cx="10364451" cy="1596177"/>
          </a:xfrm>
        </p:spPr>
        <p:txBody>
          <a:bodyPr/>
          <a:lstStyle/>
          <a:p>
            <a:r>
              <a:rPr lang="en-IN" b="1" dirty="0"/>
              <a:t>Reference</a:t>
            </a:r>
            <a:endParaRPr lang="en-US" b="1" dirty="0"/>
          </a:p>
        </p:txBody>
      </p:sp>
      <p:sp>
        <p:nvSpPr>
          <p:cNvPr id="3" name="Content Placeholder 2"/>
          <p:cNvSpPr>
            <a:spLocks noGrp="1"/>
          </p:cNvSpPr>
          <p:nvPr>
            <p:ph idx="1"/>
          </p:nvPr>
        </p:nvSpPr>
        <p:spPr>
          <a:xfrm>
            <a:off x="913775" y="1790489"/>
            <a:ext cx="10364452" cy="4000712"/>
          </a:xfrm>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https://www.selenium.dev/</a:t>
            </a:r>
            <a:endParaRPr lang="en-US" dirty="0">
              <a:solidFill>
                <a:srgbClr val="FF0000"/>
              </a:solidFill>
            </a:endParaRPr>
          </a:p>
          <a:p>
            <a:r>
              <a:rPr lang="en-US" dirty="0">
                <a:solidFill>
                  <a:srgbClr val="FF0000"/>
                </a:solidFill>
                <a:hlinkClick r:id="rId3">
                  <a:extLst>
                    <a:ext uri="{A12FA001-AC4F-418D-AE19-62706E023703}">
                      <ahyp:hlinkClr xmlns:ahyp="http://schemas.microsoft.com/office/drawing/2018/hyperlinkcolor" val="tx"/>
                    </a:ext>
                  </a:extLst>
                </a:hlinkClick>
              </a:rPr>
              <a:t>https://www.w3resource.com/java-tutorial</a:t>
            </a:r>
            <a:endParaRPr lang="en-US" dirty="0">
              <a:solidFill>
                <a:srgbClr val="FF0000"/>
              </a:solidFill>
            </a:endParaRPr>
          </a:p>
          <a:p>
            <a:r>
              <a:rPr lang="en-IN" dirty="0">
                <a:solidFill>
                  <a:srgbClr val="FF0000"/>
                </a:solidFill>
                <a:hlinkClick r:id="" action="ppaction://noaction">
                  <a:extLst>
                    <a:ext uri="{A12FA001-AC4F-418D-AE19-62706E023703}">
                      <ahyp:hlinkClr xmlns:ahyp="http://schemas.microsoft.com/office/drawing/2018/hyperlinkcolor" val="tx"/>
                    </a:ext>
                  </a:extLst>
                </a:hlinkClick>
              </a:rPr>
              <a:t>https//javatpoint.com</a:t>
            </a:r>
          </a:p>
          <a:p>
            <a:endParaRPr lang="en-US" dirty="0"/>
          </a:p>
        </p:txBody>
      </p:sp>
      <p:sp>
        <p:nvSpPr>
          <p:cNvPr id="5" name="Footer Placeholder 4"/>
          <p:cNvSpPr>
            <a:spLocks noGrp="1"/>
          </p:cNvSpPr>
          <p:nvPr>
            <p:ph type="ftr" sz="quarter" idx="11"/>
          </p:nvPr>
        </p:nvSpPr>
        <p:spPr>
          <a:xfrm>
            <a:off x="4156595" y="6056920"/>
            <a:ext cx="6672887" cy="365125"/>
          </a:xfrm>
        </p:spPr>
        <p:txBody>
          <a:bodyPr/>
          <a:lstStyle/>
          <a:p>
            <a:r>
              <a:rPr lang="en-US"/>
              <a:t>By Priyanka Nigade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144000" cy="1228299"/>
          </a:xfrm>
        </p:spPr>
        <p:txBody>
          <a:bodyPr>
            <a:noAutofit/>
          </a:bodyPr>
          <a:lstStyle/>
          <a:p>
            <a:r>
              <a:rPr lang="en-US" b="1" dirty="0">
                <a:latin typeface="Century Schoolbook" panose="02040604050505020304" pitchFamily="18" charset="0"/>
              </a:rPr>
              <a:t>Manual Testing Challenges</a:t>
            </a:r>
          </a:p>
        </p:txBody>
      </p:sp>
      <p:sp>
        <p:nvSpPr>
          <p:cNvPr id="3" name="Content Placeholder 2"/>
          <p:cNvSpPr>
            <a:spLocks noGrp="1"/>
          </p:cNvSpPr>
          <p:nvPr>
            <p:ph idx="1"/>
          </p:nvPr>
        </p:nvSpPr>
        <p:spPr>
          <a:xfrm>
            <a:off x="1385740" y="1228301"/>
            <a:ext cx="9012716" cy="5114499"/>
          </a:xfrm>
        </p:spPr>
        <p:txBody>
          <a:bodyPr anchor="t">
            <a:normAutofit/>
          </a:bodyPr>
          <a:lstStyle/>
          <a:p>
            <a:pPr algn="just"/>
            <a:r>
              <a:rPr lang="en-US" dirty="0">
                <a:latin typeface="Arial" panose="020B0604020202020204" pitchFamily="34" charset="0"/>
                <a:cs typeface="Arial" panose="020B0604020202020204" pitchFamily="34" charset="0"/>
              </a:rPr>
              <a:t>Manual testing is traditional form of testing.</a:t>
            </a:r>
          </a:p>
          <a:p>
            <a:pPr marL="285750" lvl="1" algn="just"/>
            <a:r>
              <a:rPr lang="en-US" sz="2400" dirty="0">
                <a:latin typeface="Arial" panose="020B0604020202020204" pitchFamily="34" charset="0"/>
                <a:cs typeface="Arial" panose="020B0604020202020204" pitchFamily="34" charset="0"/>
              </a:rPr>
              <a:t>Repetitive</a:t>
            </a:r>
          </a:p>
          <a:p>
            <a:pPr marL="285750" lvl="1" algn="just"/>
            <a:r>
              <a:rPr lang="en-US" sz="2400" dirty="0">
                <a:latin typeface="Arial" panose="020B0604020202020204" pitchFamily="34" charset="0"/>
                <a:cs typeface="Arial" panose="020B0604020202020204" pitchFamily="34" charset="0"/>
              </a:rPr>
              <a:t>Coverage</a:t>
            </a:r>
          </a:p>
          <a:p>
            <a:pPr marL="285750" lvl="1" algn="just"/>
            <a:r>
              <a:rPr lang="en-US" sz="2400" dirty="0">
                <a:latin typeface="Arial" panose="020B0604020202020204" pitchFamily="34" charset="0"/>
                <a:cs typeface="Arial" panose="020B0604020202020204" pitchFamily="34" charset="0"/>
              </a:rPr>
              <a:t>Reliable</a:t>
            </a:r>
          </a:p>
          <a:p>
            <a:pPr marL="285750" lvl="1" algn="just"/>
            <a:r>
              <a:rPr lang="en-US" sz="2400" dirty="0">
                <a:latin typeface="Arial" panose="020B0604020202020204" pitchFamily="34" charset="0"/>
                <a:cs typeface="Arial" panose="020B0604020202020204" pitchFamily="34" charset="0"/>
              </a:rPr>
              <a:t>Reusable</a:t>
            </a:r>
          </a:p>
          <a:p>
            <a:pPr marL="285750" lvl="1" algn="just"/>
            <a:r>
              <a:rPr lang="en-US" sz="2400" dirty="0">
                <a:latin typeface="Arial" panose="020B0604020202020204" pitchFamily="34" charset="0"/>
                <a:cs typeface="Arial" panose="020B0604020202020204" pitchFamily="34" charset="0"/>
              </a:rPr>
              <a:t>Require more resource</a:t>
            </a:r>
          </a:p>
          <a:p>
            <a:pPr marL="285750" lvl="1" algn="just"/>
            <a:r>
              <a:rPr lang="en-US" sz="2400" dirty="0">
                <a:latin typeface="Arial" panose="020B0604020202020204" pitchFamily="34" charset="0"/>
                <a:cs typeface="Arial" panose="020B0604020202020204" pitchFamily="34" charset="0"/>
              </a:rPr>
              <a:t>Speed</a:t>
            </a:r>
          </a:p>
          <a:p>
            <a:pPr marL="285750" lvl="1" algn="just"/>
            <a:r>
              <a:rPr lang="en-US" sz="2400" dirty="0">
                <a:latin typeface="Arial" panose="020B0604020202020204" pitchFamily="34" charset="0"/>
                <a:cs typeface="Arial" panose="020B0604020202020204" pitchFamily="34" charset="0"/>
              </a:rPr>
              <a:t>Costly</a:t>
            </a:r>
          </a:p>
          <a:p>
            <a:pPr marL="285750" lvl="1" algn="just"/>
            <a:r>
              <a:rPr lang="en-US" sz="2400" dirty="0">
                <a:latin typeface="Arial" panose="020B0604020202020204" pitchFamily="34" charset="0"/>
                <a:cs typeface="Arial" panose="020B0604020202020204" pitchFamily="34" charset="0"/>
              </a:rPr>
              <a:t>More time &amp; efforts</a:t>
            </a:r>
          </a:p>
          <a:p>
            <a:pPr lvl="1"/>
            <a:endParaRPr lang="en-US" sz="2400" dirty="0">
              <a:solidFill>
                <a:schemeClr val="accent1">
                  <a:lumMod val="75000"/>
                </a:schemeClr>
              </a:solidFill>
              <a:latin typeface="Century Schoolbook"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807" y="1888530"/>
            <a:ext cx="5981550" cy="3390476"/>
          </a:xfrm>
          <a:prstGeom prst="rect">
            <a:avLst/>
          </a:prstGeom>
        </p:spPr>
      </p:pic>
    </p:spTree>
    <p:extLst>
      <p:ext uri="{BB962C8B-B14F-4D97-AF65-F5344CB8AC3E}">
        <p14:creationId xmlns:p14="http://schemas.microsoft.com/office/powerpoint/2010/main" val="12822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1"/>
            <a:ext cx="9038230" cy="1269242"/>
          </a:xfrm>
        </p:spPr>
        <p:txBody>
          <a:bodyPr>
            <a:normAutofit/>
          </a:bodyPr>
          <a:lstStyle/>
          <a:p>
            <a:r>
              <a:rPr lang="en-US" sz="4000" b="1" dirty="0">
                <a:latin typeface="Century Schoolbook" panose="02040604050505020304" pitchFamily="18" charset="0"/>
              </a:rPr>
              <a:t>Automation testing</a:t>
            </a:r>
          </a:p>
        </p:txBody>
      </p:sp>
      <p:sp>
        <p:nvSpPr>
          <p:cNvPr id="3" name="Content Placeholder 2"/>
          <p:cNvSpPr>
            <a:spLocks noGrp="1"/>
          </p:cNvSpPr>
          <p:nvPr>
            <p:ph idx="1"/>
          </p:nvPr>
        </p:nvSpPr>
        <p:spPr>
          <a:xfrm>
            <a:off x="1523998" y="2092751"/>
            <a:ext cx="10457469" cy="3384222"/>
          </a:xfrm>
        </p:spPr>
        <p:txBody>
          <a:bodyPr anchor="t">
            <a:normAutofit/>
          </a:bodyPr>
          <a:lstStyle/>
          <a:p>
            <a:endParaRPr lang="en-US" sz="2600" dirty="0">
              <a:solidFill>
                <a:schemeClr val="accent1">
                  <a:lumMod val="75000"/>
                </a:schemeClr>
              </a:solidFill>
            </a:endParaRPr>
          </a:p>
          <a:p>
            <a:endParaRPr lang="en-US" sz="2600" dirty="0">
              <a:solidFill>
                <a:schemeClr val="accent1">
                  <a:lumMod val="75000"/>
                </a:schemeClr>
              </a:solidFill>
            </a:endParaRPr>
          </a:p>
          <a:p>
            <a:endParaRPr lang="en-US" sz="2600" dirty="0">
              <a:solidFill>
                <a:schemeClr val="accent1">
                  <a:lumMod val="75000"/>
                </a:schemeClr>
              </a:solidFill>
            </a:endParaRPr>
          </a:p>
          <a:p>
            <a:endParaRPr lang="en-US" sz="2600" dirty="0">
              <a:solidFill>
                <a:schemeClr val="accent1">
                  <a:lumMod val="75000"/>
                </a:schemeClr>
              </a:solidFill>
            </a:endParaRPr>
          </a:p>
          <a:p>
            <a:pPr algn="just"/>
            <a:r>
              <a:rPr lang="en-US" dirty="0">
                <a:latin typeface="Arial" panose="020B0604020202020204" pitchFamily="34" charset="0"/>
                <a:cs typeface="Arial" panose="020B0604020202020204" pitchFamily="34" charset="0"/>
              </a:rPr>
              <a:t>Automation testing is process of testing software application with the help of tool to find out defects from the application.</a:t>
            </a:r>
          </a:p>
        </p:txBody>
      </p:sp>
      <p:pic>
        <p:nvPicPr>
          <p:cNvPr id="4" name="Picture 3"/>
          <p:cNvPicPr>
            <a:picLocks noChangeAspect="1"/>
          </p:cNvPicPr>
          <p:nvPr/>
        </p:nvPicPr>
        <p:blipFill>
          <a:blip r:embed="rId2"/>
          <a:stretch>
            <a:fillRect/>
          </a:stretch>
        </p:blipFill>
        <p:spPr>
          <a:xfrm>
            <a:off x="3267706" y="1687399"/>
            <a:ext cx="5550815" cy="1863931"/>
          </a:xfrm>
          <a:prstGeom prst="rect">
            <a:avLst/>
          </a:prstGeom>
        </p:spPr>
      </p:pic>
    </p:spTree>
    <p:extLst>
      <p:ext uri="{BB962C8B-B14F-4D97-AF65-F5344CB8AC3E}">
        <p14:creationId xmlns:p14="http://schemas.microsoft.com/office/powerpoint/2010/main" val="18252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ppt/theme/themeOverride2.xml><?xml version="1.0" encoding="utf-8"?>
<a:themeOverride xmlns:a="http://schemas.openxmlformats.org/drawingml/2006/main">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themeOverride>
</file>

<file path=docProps/app.xml><?xml version="1.0" encoding="utf-8"?>
<Properties xmlns="http://schemas.openxmlformats.org/officeDocument/2006/extended-properties" xmlns:vt="http://schemas.openxmlformats.org/officeDocument/2006/docPropsVTypes">
  <Template/>
  <TotalTime>1242</TotalTime>
  <Words>3140</Words>
  <Application>Microsoft Office PowerPoint</Application>
  <PresentationFormat>Widescreen</PresentationFormat>
  <Paragraphs>484</Paragraphs>
  <Slides>77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Century Schoolbook</vt:lpstr>
      <vt:lpstr>Corbel</vt:lpstr>
      <vt:lpstr>Times New Roman</vt:lpstr>
      <vt:lpstr>Wingdings</vt:lpstr>
      <vt:lpstr>Parallax</vt:lpstr>
      <vt:lpstr>Java-Selenium  Basic to Advanced Training</vt:lpstr>
      <vt:lpstr>About trainer</vt:lpstr>
      <vt:lpstr>Training Flow</vt:lpstr>
      <vt:lpstr>Prerequisite for Training</vt:lpstr>
      <vt:lpstr>Automation Basics</vt:lpstr>
      <vt:lpstr>Manual testing</vt:lpstr>
      <vt:lpstr>When is Manual Testing Good Idea?</vt:lpstr>
      <vt:lpstr>Manual Testing Challenges</vt:lpstr>
      <vt:lpstr>Automation testing</vt:lpstr>
      <vt:lpstr>Need For Automation Testing</vt:lpstr>
      <vt:lpstr>When To Automate Application?</vt:lpstr>
      <vt:lpstr>Types Of Automation Tests</vt:lpstr>
      <vt:lpstr>Selection Of Automation Tools</vt:lpstr>
      <vt:lpstr>Availability of Various tools </vt:lpstr>
      <vt:lpstr>What is selenium…</vt:lpstr>
      <vt:lpstr>Selenium Phases</vt:lpstr>
      <vt:lpstr>Selenium Benefits</vt:lpstr>
      <vt:lpstr>Limitations </vt:lpstr>
      <vt:lpstr>We can use Selenium </vt:lpstr>
      <vt:lpstr>Selenium Components</vt:lpstr>
      <vt:lpstr>Selenium components</vt:lpstr>
      <vt:lpstr>Selenium IDE</vt:lpstr>
      <vt:lpstr>Selenium IDE</vt:lpstr>
      <vt:lpstr>Same Origin Policy in Selenium</vt:lpstr>
      <vt:lpstr>Selenium RC</vt:lpstr>
      <vt:lpstr>Selenium WebDriver</vt:lpstr>
      <vt:lpstr>Selenium Grid</vt:lpstr>
      <vt:lpstr>Selenium IDE</vt:lpstr>
      <vt:lpstr>PowerPoint Presentation</vt:lpstr>
      <vt:lpstr>WebDriver</vt:lpstr>
      <vt:lpstr>Selenium WebDriver</vt:lpstr>
      <vt:lpstr>Selenium 3 Architecture</vt:lpstr>
      <vt:lpstr>Architecture Components</vt:lpstr>
      <vt:lpstr>PowerPoint Presentation</vt:lpstr>
      <vt:lpstr>Architecture Components</vt:lpstr>
      <vt:lpstr>Selenium Interfaces and Classes Hierarchy</vt:lpstr>
      <vt:lpstr>WebDriver Commands</vt:lpstr>
      <vt:lpstr>Element Locator</vt:lpstr>
      <vt:lpstr>CSS Selector &amp; Xpath</vt:lpstr>
      <vt:lpstr>Browser Action</vt:lpstr>
      <vt:lpstr>Form Field</vt:lpstr>
      <vt:lpstr>Form Filed</vt:lpstr>
      <vt:lpstr>Wait Condition In WebDriver</vt:lpstr>
      <vt:lpstr>Wait Condition In WebDriver</vt:lpstr>
      <vt:lpstr>Wait condition In WebDriver</vt:lpstr>
      <vt:lpstr>Capabilities &amp; ChromeOption Class</vt:lpstr>
      <vt:lpstr>Headless Browser</vt:lpstr>
      <vt:lpstr>Headless Browser Testing</vt:lpstr>
      <vt:lpstr>Handling Web Elements</vt:lpstr>
      <vt:lpstr>Alerts/Popups</vt:lpstr>
      <vt:lpstr>Demo on Alert</vt:lpstr>
      <vt:lpstr>Handling Multiple Windows</vt:lpstr>
      <vt:lpstr>Handling iFrame</vt:lpstr>
      <vt:lpstr>Demo</vt:lpstr>
      <vt:lpstr>Actions class</vt:lpstr>
      <vt:lpstr>Actions Class</vt:lpstr>
      <vt:lpstr>Methods</vt:lpstr>
      <vt:lpstr>Right click and double click</vt:lpstr>
      <vt:lpstr>MouseOver</vt:lpstr>
      <vt:lpstr>Drag and Drop</vt:lpstr>
      <vt:lpstr>Slider, Resizing and Tooltip</vt:lpstr>
      <vt:lpstr>Testing Framework </vt:lpstr>
      <vt:lpstr>Framework</vt:lpstr>
      <vt:lpstr>Benefits of Framework</vt:lpstr>
      <vt:lpstr>TestNG </vt:lpstr>
      <vt:lpstr>Advantages</vt:lpstr>
      <vt:lpstr>Demo</vt:lpstr>
      <vt:lpstr>TestNG XML File</vt:lpstr>
      <vt:lpstr>XML File Format</vt:lpstr>
      <vt:lpstr>Data Driven Framework</vt:lpstr>
      <vt:lpstr>ScreenShot</vt:lpstr>
      <vt:lpstr>Data Driven Framework </vt:lpstr>
      <vt:lpstr>Keyword-driven Framework</vt:lpstr>
      <vt:lpstr>Hybrid Driven Framework</vt:lpstr>
      <vt:lpstr>Page Object Model </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Java-Selenium  Basic/advanced Training</dc:title>
  <dc:creator>Ganesh Nigade</dc:creator>
  <cp:lastModifiedBy>istqb.trainer@devlabsalliance.com</cp:lastModifiedBy>
  <cp:revision>169</cp:revision>
  <dcterms:created xsi:type="dcterms:W3CDTF">2022-08-19T17:02:21Z</dcterms:created>
  <dcterms:modified xsi:type="dcterms:W3CDTF">2023-11-27T17:09:52Z</dcterms:modified>
</cp:coreProperties>
</file>