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3602725"/>
            <a:ext cx="10464800" cy="133757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OBJECT TRACKING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Using OpenCV and Arduino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21600000">
            <a:off x="1049326" y="1058920"/>
            <a:ext cx="11030488" cy="8279695"/>
          </a:xfrm>
          <a:prstGeom prst="rect">
            <a:avLst/>
          </a:prstGeom>
        </p:spPr>
      </p:pic>
      <p:sp>
        <p:nvSpPr>
          <p:cNvPr id="71" name="Shape 71"/>
          <p:cNvSpPr/>
          <p:nvPr/>
        </p:nvSpPr>
        <p:spPr>
          <a:xfrm>
            <a:off x="3914495" y="209118"/>
            <a:ext cx="527461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The OpenCV Code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3857" y="12700"/>
            <a:ext cx="10182485" cy="9715500"/>
          </a:xfrm>
          <a:prstGeom prst="rect">
            <a:avLst/>
          </a:prstGeom>
        </p:spPr>
      </p:pic>
    </p:spTree>
  </p:cSld>
  <p:clrMapOvr>
    <a:masterClrMapping/>
  </p:clrMapOvr>
  <p:transition spd="med" advClick="1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8171" y="12699"/>
            <a:ext cx="10273857" cy="9715501"/>
          </a:xfrm>
          <a:prstGeom prst="rect">
            <a:avLst/>
          </a:prstGeom>
        </p:spPr>
      </p:pic>
    </p:spTree>
  </p:cSld>
  <p:clrMapOvr>
    <a:masterClrMapping/>
  </p:clrMapOvr>
  <p:transition spd="med" advClick="1"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xfrm>
            <a:off x="952500" y="663198"/>
            <a:ext cx="11099799" cy="1363205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APPLICATIONS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xfrm>
            <a:off x="952500" y="2248401"/>
            <a:ext cx="11099800" cy="6286501"/>
          </a:xfrm>
          <a:prstGeom prst="rect">
            <a:avLst/>
          </a:prstGeom>
        </p:spPr>
        <p:txBody>
          <a:bodyPr/>
          <a:lstStyle/>
          <a:p>
            <a:pPr lvl="0" marL="360947" indent="-360947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Face detection is used in biometrics, often as a part of a facial recognition system.</a:t>
            </a:r>
            <a:endParaRPr sz="3000">
              <a:solidFill>
                <a:srgbClr val="FFFFFF"/>
              </a:solidFill>
            </a:endParaRPr>
          </a:p>
          <a:p>
            <a:pPr lvl="0" marL="360947" indent="-360947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It is also used in video surveillance, human computer interface and image database management.</a:t>
            </a:r>
            <a:endParaRPr sz="3000">
              <a:solidFill>
                <a:srgbClr val="FFFFFF"/>
              </a:solidFill>
            </a:endParaRPr>
          </a:p>
          <a:p>
            <a:pPr lvl="0" marL="360947" indent="-360947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Some recent digital cameras use face detection for autofocus.</a:t>
            </a:r>
            <a:endParaRPr sz="3000">
              <a:solidFill>
                <a:srgbClr val="FFFFFF"/>
              </a:solidFill>
            </a:endParaRPr>
          </a:p>
          <a:p>
            <a:pPr lvl="0" marL="360947" indent="-360947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Face detection is gaining the interest of marketers. A webcam can be integrated into a television and detect any face that walks by.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G_0707.jpeg"/>
          <p:cNvPicPr/>
          <p:nvPr/>
        </p:nvPicPr>
        <p:blipFill>
          <a:blip r:embed="rId2">
            <a:extLst/>
          </a:blip>
          <a:srcRect l="33608" t="6099" r="14073" b="1697"/>
          <a:stretch>
            <a:fillRect/>
          </a:stretch>
        </p:blipFill>
        <p:spPr>
          <a:xfrm>
            <a:off x="6458023" y="1920061"/>
            <a:ext cx="5580531" cy="6577054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sp>
        <p:nvSpPr>
          <p:cNvPr id="36" name="Shape 36"/>
          <p:cNvSpPr/>
          <p:nvPr>
            <p:ph type="title"/>
          </p:nvPr>
        </p:nvSpPr>
        <p:spPr>
          <a:xfrm>
            <a:off x="952500" y="406400"/>
            <a:ext cx="11099799" cy="1329039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Face Detection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952500" y="1859850"/>
            <a:ext cx="5334000" cy="2977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Face detection is a process, which is to analysis the input image and to determine the number, location, size, position and the orientation of a face.</a:t>
            </a:r>
          </a:p>
        </p:txBody>
      </p:sp>
      <p:sp>
        <p:nvSpPr>
          <p:cNvPr id="38" name="Shape 38"/>
          <p:cNvSpPr/>
          <p:nvPr/>
        </p:nvSpPr>
        <p:spPr>
          <a:xfrm>
            <a:off x="952500" y="4961410"/>
            <a:ext cx="5334000" cy="3798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marL="381000" indent="-381000" algn="l">
              <a:spcBef>
                <a:spcPts val="3800"/>
              </a:spcBef>
              <a:buSzPct val="75000"/>
              <a:buChar char="•"/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Face detection is the base for face tracking and face recognition, whose results directly affect the process and accuracy of face recognition. This method has real-time detection speed and high detection accuracy.</a:t>
            </a:r>
          </a:p>
        </p:txBody>
      </p:sp>
    </p:spTree>
  </p:cSld>
  <p:clrMapOvr>
    <a:masterClrMapping/>
  </p:clrMapOvr>
  <p:transition spd="slow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nodeType="afterEffect" presetClass="entr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presetClass="entr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" grpId="1"/>
      <p:bldP build="whole" bldLvl="1" animBg="1" rev="0" advAuto="0" spid="38" grpId="4"/>
      <p:bldP build="whole" bldLvl="1" animBg="1" rev="0" advAuto="0" spid="37" grpId="3"/>
      <p:bldP build="whole" bldLvl="1" animBg="1" rev="0" advAuto="0" spid="35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952500" y="697438"/>
            <a:ext cx="11099799" cy="1127946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What is OpenCV?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xfrm>
            <a:off x="952500" y="1683444"/>
            <a:ext cx="11099799" cy="7193857"/>
          </a:xfrm>
          <a:prstGeom prst="rect">
            <a:avLst/>
          </a:prstGeom>
        </p:spPr>
        <p:txBody>
          <a:bodyPr/>
          <a:lstStyle/>
          <a:p>
            <a:pPr lvl="0" marL="360947" indent="-360947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The digital image of the face generated is a representation of a two-dimensional image as a finite set of digital values, which typically represent gray levels, colours, heights, opacities etc.</a:t>
            </a:r>
            <a:endParaRPr sz="3000">
              <a:solidFill>
                <a:srgbClr val="FFFFFF"/>
              </a:solidFill>
            </a:endParaRPr>
          </a:p>
          <a:p>
            <a:pPr lvl="0" marL="360947" indent="-360947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The conversion of this huge amount of low level information into usable high level information is the subject of computer vision(CV).</a:t>
            </a:r>
            <a:endParaRPr sz="3000">
              <a:solidFill>
                <a:srgbClr val="FFFFFF"/>
              </a:solidFill>
            </a:endParaRPr>
          </a:p>
          <a:p>
            <a:pPr lvl="0" marL="360947" indent="-360947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It deals with the development of the theoretical and algorithmic basis by which useful information about the 3D world can be automatically extracted.</a:t>
            </a:r>
          </a:p>
        </p:txBody>
      </p:sp>
    </p:spTree>
  </p:cSld>
  <p:clrMapOvr>
    <a:masterClrMapping/>
  </p:clrMapOvr>
  <p:transition spd="med" advClick="1">
    <p:fade thruBlk="1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" grpId="2"/>
      <p:bldP build="whole" bldLvl="1" animBg="1" rev="0" advAuto="0" spid="4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What is Arduino?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952500" y="2265521"/>
            <a:ext cx="11099800" cy="6286501"/>
          </a:xfrm>
          <a:prstGeom prst="rect">
            <a:avLst/>
          </a:prstGeom>
        </p:spPr>
        <p:txBody>
          <a:bodyPr/>
          <a:lstStyle/>
          <a:p>
            <a:pPr lvl="0" marL="360947" indent="-360947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Arduino can sense the environment by receiving input from a variety of sensors and can affect its surroundings by controlling lights, motors, and other actuators.</a:t>
            </a:r>
            <a:endParaRPr sz="3000">
              <a:solidFill>
                <a:srgbClr val="FFFFFF"/>
              </a:solidFill>
            </a:endParaRPr>
          </a:p>
          <a:p>
            <a:pPr lvl="0" marL="360947" indent="-360947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The microcontroller on the board is programmed using the Arduino programming language (based on Wiring) and the Arduino development environment (based on Processing).</a:t>
            </a:r>
            <a:endParaRPr sz="3000">
              <a:solidFill>
                <a:srgbClr val="FFFFFF"/>
              </a:solidFill>
            </a:endParaRPr>
          </a:p>
          <a:p>
            <a:pPr lvl="0" marL="360947" indent="-360947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Arduino projects can be stand-alone or they can communicate with software running on a computer.</a:t>
            </a:r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" grpId="1"/>
      <p:bldP build="whole" bldLvl="1" animBg="1" rev="0" advAuto="0" spid="44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G_0708.jpeg"/>
          <p:cNvPicPr/>
          <p:nvPr/>
        </p:nvPicPr>
        <p:blipFill>
          <a:blip r:embed="rId2">
            <a:extLst/>
          </a:blip>
          <a:srcRect l="4361" t="11274" r="0" b="11274"/>
          <a:stretch>
            <a:fillRect/>
          </a:stretch>
        </p:blipFill>
        <p:spPr>
          <a:xfrm>
            <a:off x="1771398" y="891799"/>
            <a:ext cx="9743969" cy="591820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Implementation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The hardware connections</a:t>
            </a:r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" grpId="2"/>
      <p:bldP build="whole" bldLvl="1" animBg="1" rev="0" advAuto="0" spid="48" grpId="3"/>
      <p:bldP build="whole" bldLvl="1" animBg="1" rev="0" advAuto="0" spid="4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xfrm>
            <a:off x="952502" y="423519"/>
            <a:ext cx="11099795" cy="1127946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Connecting the hardware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xfrm>
            <a:off x="896784" y="6785182"/>
            <a:ext cx="11553631" cy="2605718"/>
          </a:xfrm>
          <a:prstGeom prst="rect">
            <a:avLst/>
          </a:prstGeom>
        </p:spPr>
        <p:txBody>
          <a:bodyPr/>
          <a:lstStyle>
            <a:lvl1pPr marL="360947" indent="-360947"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WEBCAM: The webcam's USB goes to the PC. The C++ code will identify it via a number representing the USB port its connected to.</a:t>
            </a:r>
          </a:p>
        </p:txBody>
      </p:sp>
      <p:pic>
        <p:nvPicPr>
          <p:cNvPr id="52" name=""/>
          <p:cNvPicPr/>
          <p:nvPr/>
        </p:nvPicPr>
        <p:blipFill>
          <a:blip r:embed="rId2">
            <a:alphaModFix amt="89000"/>
            <a:extLst/>
          </a:blip>
          <a:stretch>
            <a:fillRect/>
          </a:stretch>
        </p:blipFill>
        <p:spPr>
          <a:xfrm>
            <a:off x="1593963" y="1656311"/>
            <a:ext cx="9816873" cy="5143864"/>
          </a:xfrm>
          <a:prstGeom prst="rect">
            <a:avLst/>
          </a:prstGeom>
        </p:spPr>
      </p:pic>
    </p:spTree>
  </p:cSld>
  <p:clrMapOvr>
    <a:masterClrMapping/>
  </p:clrMapOvr>
  <p:transition spd="slow" advClick="1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body" idx="1"/>
          </p:nvPr>
        </p:nvSpPr>
        <p:spPr>
          <a:xfrm>
            <a:off x="952500" y="1167280"/>
            <a:ext cx="11099798" cy="4337455"/>
          </a:xfrm>
          <a:prstGeom prst="rect">
            <a:avLst/>
          </a:prstGeom>
        </p:spPr>
        <p:txBody>
          <a:bodyPr numCol="2" spcCol="554989"/>
          <a:lstStyle/>
          <a:p>
            <a:pPr lvl="0" marL="360947" indent="-360947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The yellow/signal wire for the pan (X axis) servo goes to digital pin 9.</a:t>
            </a:r>
            <a:endParaRPr sz="3000">
              <a:solidFill>
                <a:srgbClr val="FFFFFF"/>
              </a:solidFill>
            </a:endParaRPr>
          </a:p>
          <a:p>
            <a:pPr lvl="0" marL="360947" indent="-360947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 The yellow/signal wire for the tilt (y axis) servo goes to digital pin 10.</a:t>
            </a:r>
            <a:endParaRPr sz="3000">
              <a:solidFill>
                <a:srgbClr val="FFFFFF"/>
              </a:solidFill>
            </a:endParaRPr>
          </a:p>
          <a:p>
            <a:pPr lvl="0" marL="360947" indent="-360947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The red/Vcc wires of both servos go to the Arduino's 5V pin. </a:t>
            </a:r>
            <a:endParaRPr sz="3000">
              <a:solidFill>
                <a:srgbClr val="FFFFFF"/>
              </a:solidFill>
            </a:endParaRPr>
          </a:p>
          <a:p>
            <a:pPr lvl="0" marL="360947" indent="-360947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The black/GND wires of both servos go to Arduino's GND pin.</a:t>
            </a:r>
          </a:p>
        </p:txBody>
      </p:sp>
      <p:sp>
        <p:nvSpPr>
          <p:cNvPr id="55" name="Shape 55"/>
          <p:cNvSpPr/>
          <p:nvPr/>
        </p:nvSpPr>
        <p:spPr>
          <a:xfrm>
            <a:off x="1342238" y="7153302"/>
            <a:ext cx="10577121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The Arduino Uno is connected to the PC via USB. Take note of the COM port the USB is connected to. This is the com port used in the C++ code to communicate with the Arduino.</a:t>
            </a:r>
          </a:p>
        </p:txBody>
      </p:sp>
      <p:sp>
        <p:nvSpPr>
          <p:cNvPr id="56" name="Shape 56"/>
          <p:cNvSpPr/>
          <p:nvPr/>
        </p:nvSpPr>
        <p:spPr>
          <a:xfrm>
            <a:off x="1366520" y="6174437"/>
            <a:ext cx="2616358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ARDUINO</a:t>
            </a:r>
          </a:p>
        </p:txBody>
      </p:sp>
      <p:sp>
        <p:nvSpPr>
          <p:cNvPr id="57" name="Shape 57"/>
          <p:cNvSpPr/>
          <p:nvPr/>
        </p:nvSpPr>
        <p:spPr>
          <a:xfrm>
            <a:off x="1366520" y="691455"/>
            <a:ext cx="261635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SERVOS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952499" y="406399"/>
            <a:ext cx="11099799" cy="1008107"/>
          </a:xfrm>
          <a:prstGeom prst="rect">
            <a:avLst/>
          </a:prstGeom>
        </p:spPr>
        <p:txBody>
          <a:bodyPr/>
          <a:lstStyle>
            <a:lvl1pPr defTabSz="572516">
              <a:defRPr sz="58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880">
                <a:solidFill>
                  <a:srgbClr val="FFFFFF"/>
                </a:solidFill>
              </a:rPr>
              <a:t>WORKING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1157938" y="2231281"/>
            <a:ext cx="5334001" cy="2263319"/>
          </a:xfrm>
          <a:prstGeom prst="rect">
            <a:avLst/>
          </a:prstGeom>
        </p:spPr>
        <p:txBody>
          <a:bodyPr/>
          <a:lstStyle>
            <a:lvl1pPr marL="288757" indent="-288757">
              <a:spcBef>
                <a:spcPts val="4200"/>
              </a:spcBef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The webcam sends video frames to OpenCV running on a PC.</a:t>
            </a:r>
          </a:p>
        </p:txBody>
      </p:sp>
      <p:sp>
        <p:nvSpPr>
          <p:cNvPr id="61" name="Shape 61"/>
          <p:cNvSpPr/>
          <p:nvPr/>
        </p:nvSpPr>
        <p:spPr>
          <a:xfrm>
            <a:off x="6718300" y="6237067"/>
            <a:ext cx="5334000" cy="226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marL="288757" indent="-288757" algn="l">
              <a:spcBef>
                <a:spcPts val="4200"/>
              </a:spcBef>
              <a:buSzPct val="75000"/>
              <a:buChar char="•"/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If OpenCV detects a face it will track it and calculate its center's X,Y coordinates.</a:t>
            </a:r>
          </a:p>
        </p:txBody>
      </p:sp>
      <p:pic>
        <p:nvPicPr>
          <p:cNvPr id="62" name="IMG_0711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9609" y="5765094"/>
            <a:ext cx="4023917" cy="28800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IMG_0712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65847" y="1857721"/>
            <a:ext cx="3386742" cy="30104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2" presetID="17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nodeType="afterEffect" presetClass="entr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8" presetID="17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nodeType="afterEffect" presetClass="entr" presetSubtype="32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" grpId="5"/>
      <p:bldP build="whole" bldLvl="1" animBg="1" rev="0" advAuto="0" spid="62" grpId="4"/>
      <p:bldP build="whole" bldLvl="1" animBg="1" rev="0" advAuto="0" spid="59" grpId="1"/>
      <p:bldP build="whole" bldLvl="1" animBg="1" rev="0" advAuto="0" spid="63" grpId="2"/>
      <p:bldP build="whole" bldLvl="1" animBg="1" rev="0" advAuto="0" spid="60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body" idx="1"/>
          </p:nvPr>
        </p:nvSpPr>
        <p:spPr>
          <a:xfrm>
            <a:off x="6413752" y="1204088"/>
            <a:ext cx="5334000" cy="2263319"/>
          </a:xfrm>
          <a:prstGeom prst="rect">
            <a:avLst/>
          </a:prstGeom>
        </p:spPr>
        <p:txBody>
          <a:bodyPr/>
          <a:lstStyle>
            <a:lvl1pPr marL="288757" indent="-288757">
              <a:spcBef>
                <a:spcPts val="4200"/>
              </a:spcBef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The coordinates are then passed on to the Arduino via a serial USB connection.</a:t>
            </a:r>
          </a:p>
        </p:txBody>
      </p:sp>
      <p:sp>
        <p:nvSpPr>
          <p:cNvPr id="66" name="Shape 66"/>
          <p:cNvSpPr/>
          <p:nvPr/>
        </p:nvSpPr>
        <p:spPr>
          <a:xfrm>
            <a:off x="777688" y="5791950"/>
            <a:ext cx="5334000" cy="226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marL="288757" indent="-288757" algn="l">
              <a:spcBef>
                <a:spcPts val="4200"/>
              </a:spcBef>
              <a:buSzPct val="75000"/>
              <a:buChar char="•"/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The Arduino controls the movement of the webcam with the help of two pan/tilt servos, one servo for each X and Y co-ordinate to follow the detected face.</a:t>
            </a:r>
          </a:p>
        </p:txBody>
      </p:sp>
      <p:pic>
        <p:nvPicPr>
          <p:cNvPr id="67" name="IMG_0713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0686" y="1074675"/>
            <a:ext cx="4188004" cy="2522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IMG_0714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19437" y="4927622"/>
            <a:ext cx="5322632" cy="39919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