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8" r:id="rId3"/>
    <p:sldId id="259" r:id="rId4"/>
    <p:sldId id="260" r:id="rId5"/>
    <p:sldId id="261" r:id="rId6"/>
    <p:sldId id="262" r:id="rId7"/>
    <p:sldId id="263" r:id="rId8"/>
    <p:sldId id="265" r:id="rId9"/>
    <p:sldId id="267" r:id="rId10"/>
    <p:sldId id="266" r:id="rId11"/>
    <p:sldId id="269" r:id="rId12"/>
    <p:sldId id="268" r:id="rId13"/>
    <p:sldId id="270" r:id="rId14"/>
    <p:sldId id="274" r:id="rId15"/>
    <p:sldId id="276" r:id="rId16"/>
    <p:sldId id="272" r:id="rId17"/>
    <p:sldId id="277" r:id="rId18"/>
    <p:sldId id="271" r:id="rId19"/>
    <p:sldId id="273" r:id="rId20"/>
    <p:sldId id="278" r:id="rId2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742C6D-6070-3645-A2ED-8A4300F5CB9C}" v="20" dt="2023-09-13T18:55:47.106"/>
    <p1510:client id="{6803C6EB-CA2C-4B8C-9EA3-49F73BF33FA5}" v="157" dt="2023-09-05T08:38:14.938"/>
    <p1510:client id="{B23BECAC-27E6-4DC9-B322-1177A7528145}" v="3499" dt="2023-09-05T11:55:47.768"/>
    <p1510:client id="{BF1EF4EC-7157-A7E7-EBE6-B7765D1CD286}" v="7206" dt="2023-09-05T11:52:47.365"/>
    <p1510:client id="{F5449E32-3788-4DA8-A1B2-048A3B005E8C}" v="2144" dt="2023-09-05T11:55:58.4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9/13/2023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5908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9/13/2023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869671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9/13/2023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65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9/13/2023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079864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9/13/2023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199775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9/13/2023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856815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9/13/2023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016117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9/13/2023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031479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9/13/2023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59591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9/13/2023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67541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9/13/2023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6331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9/13/2023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160247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D7F9EC8-0E2C-4023-9DD1-73BEF6B80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17871" y="978408"/>
            <a:ext cx="5037174" cy="2591969"/>
          </a:xfrm>
        </p:spPr>
        <p:txBody>
          <a:bodyPr anchor="t">
            <a:normAutofit/>
          </a:bodyPr>
          <a:lstStyle/>
          <a:p>
            <a:pPr>
              <a:lnSpc>
                <a:spcPct val="90000"/>
              </a:lnSpc>
            </a:pPr>
            <a:r>
              <a:rPr lang="en-GB" sz="4200" err="1">
                <a:cs typeface="Calibri Light"/>
              </a:rPr>
              <a:t>ProcDNA</a:t>
            </a:r>
            <a:r>
              <a:rPr lang="en-GB" sz="4200">
                <a:cs typeface="Calibri Light"/>
              </a:rPr>
              <a:t> Case Study: Cleo Royale</a:t>
            </a:r>
            <a:br>
              <a:rPr lang="en-GB" sz="4200">
                <a:cs typeface="Calibri Light"/>
              </a:rPr>
            </a:br>
            <a:r>
              <a:rPr lang="en-GB" sz="4200">
                <a:cs typeface="Calibri Light"/>
              </a:rPr>
              <a:t>Solutions</a:t>
            </a:r>
          </a:p>
        </p:txBody>
      </p:sp>
      <p:sp>
        <p:nvSpPr>
          <p:cNvPr id="3" name="Subtitle 2"/>
          <p:cNvSpPr>
            <a:spLocks noGrp="1"/>
          </p:cNvSpPr>
          <p:nvPr>
            <p:ph type="subTitle" idx="1"/>
          </p:nvPr>
        </p:nvSpPr>
        <p:spPr>
          <a:xfrm>
            <a:off x="95597" y="4484839"/>
            <a:ext cx="5437980" cy="1745493"/>
          </a:xfrm>
        </p:spPr>
        <p:txBody>
          <a:bodyPr anchor="t">
            <a:normAutofit/>
          </a:bodyPr>
          <a:lstStyle/>
          <a:p>
            <a:r>
              <a:rPr lang="en-GB" b="1" i="0" u="sng" dirty="0"/>
              <a:t>Presented By:</a:t>
            </a:r>
            <a:endParaRPr lang="en-US" dirty="0"/>
          </a:p>
          <a:p>
            <a:r>
              <a:rPr lang="en-GB" b="1" i="0" dirty="0"/>
              <a:t>Pratush Dixit</a:t>
            </a:r>
          </a:p>
          <a:p>
            <a:r>
              <a:rPr lang="en-GB" b="1" i="0" dirty="0"/>
              <a:t>2020UEE1993</a:t>
            </a:r>
          </a:p>
        </p:txBody>
      </p:sp>
      <p:sp>
        <p:nvSpPr>
          <p:cNvPr id="19" name="Rectangle 18">
            <a:extLst>
              <a:ext uri="{FF2B5EF4-FFF2-40B4-BE49-F238E27FC236}">
                <a16:creationId xmlns:a16="http://schemas.microsoft.com/office/drawing/2014/main" id="{AACEB7BF-F8E5-4078-97E4-4276495F2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rocDNA | LinkedIn">
            <a:extLst>
              <a:ext uri="{FF2B5EF4-FFF2-40B4-BE49-F238E27FC236}">
                <a16:creationId xmlns:a16="http://schemas.microsoft.com/office/drawing/2014/main" id="{3940B111-BA29-AA88-158F-A9B6625880AD}"/>
              </a:ext>
            </a:extLst>
          </p:cNvPr>
          <p:cNvPicPr>
            <a:picLocks noChangeAspect="1"/>
          </p:cNvPicPr>
          <p:nvPr/>
        </p:nvPicPr>
        <p:blipFill>
          <a:blip r:embed="rId2"/>
          <a:stretch>
            <a:fillRect/>
          </a:stretch>
        </p:blipFill>
        <p:spPr>
          <a:xfrm>
            <a:off x="6662168" y="1059433"/>
            <a:ext cx="5028284" cy="5028284"/>
          </a:xfrm>
          <a:prstGeom prst="rect">
            <a:avLst/>
          </a:prstGeom>
        </p:spPr>
      </p:pic>
      <p:sp>
        <p:nvSpPr>
          <p:cNvPr id="21" name="Rectangle 20">
            <a:extLst>
              <a:ext uri="{FF2B5EF4-FFF2-40B4-BE49-F238E27FC236}">
                <a16:creationId xmlns:a16="http://schemas.microsoft.com/office/drawing/2014/main" id="{C0301BA4-10E6-44CC-9EEC-727EDF3BC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4E9980-0AE8-C183-E791-1DA8CF8EA42D}"/>
              </a:ext>
            </a:extLst>
          </p:cNvPr>
          <p:cNvSpPr txBox="1"/>
          <p:nvPr/>
        </p:nvSpPr>
        <p:spPr>
          <a:xfrm>
            <a:off x="488782" y="844717"/>
            <a:ext cx="7144752"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000">
                <a:latin typeface="Arial"/>
                <a:cs typeface="Arial"/>
              </a:rPr>
              <a:t>5. Product Summary</a:t>
            </a:r>
            <a:endParaRPr lang="en-US" sz="3000">
              <a:latin typeface="Arial"/>
              <a:cs typeface="Arial"/>
            </a:endParaRPr>
          </a:p>
          <a:p>
            <a:endParaRPr lang="en-GB">
              <a:latin typeface="Segoe UI"/>
              <a:cs typeface="Segoe UI"/>
            </a:endParaRPr>
          </a:p>
          <a:p>
            <a:pPr algn="l"/>
            <a:endParaRPr lang="en-GB"/>
          </a:p>
        </p:txBody>
      </p:sp>
      <p:sp>
        <p:nvSpPr>
          <p:cNvPr id="7" name="TextBox 6">
            <a:extLst>
              <a:ext uri="{FF2B5EF4-FFF2-40B4-BE49-F238E27FC236}">
                <a16:creationId xmlns:a16="http://schemas.microsoft.com/office/drawing/2014/main" id="{55262ED4-A948-2D24-800D-76591A267F75}"/>
              </a:ext>
            </a:extLst>
          </p:cNvPr>
          <p:cNvSpPr txBox="1"/>
          <p:nvPr/>
        </p:nvSpPr>
        <p:spPr>
          <a:xfrm>
            <a:off x="5784760" y="163132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u="sng">
                <a:ea typeface="+mn-lt"/>
                <a:cs typeface="+mn-lt"/>
              </a:rPr>
              <a:t>ALL DATA</a:t>
            </a:r>
            <a:endParaRPr lang="en-GB">
              <a:ea typeface="+mn-lt"/>
              <a:cs typeface="+mn-lt"/>
            </a:endParaRPr>
          </a:p>
        </p:txBody>
      </p:sp>
      <p:graphicFrame>
        <p:nvGraphicFramePr>
          <p:cNvPr id="9" name="Table 8">
            <a:extLst>
              <a:ext uri="{FF2B5EF4-FFF2-40B4-BE49-F238E27FC236}">
                <a16:creationId xmlns:a16="http://schemas.microsoft.com/office/drawing/2014/main" id="{C4AB2C30-001C-7716-12ED-0B5050E9B17B}"/>
              </a:ext>
            </a:extLst>
          </p:cNvPr>
          <p:cNvGraphicFramePr>
            <a:graphicFrameLocks noGrp="1"/>
          </p:cNvGraphicFramePr>
          <p:nvPr>
            <p:extLst>
              <p:ext uri="{D42A27DB-BD31-4B8C-83A1-F6EECF244321}">
                <p14:modId xmlns:p14="http://schemas.microsoft.com/office/powerpoint/2010/main" val="1269775682"/>
              </p:ext>
            </p:extLst>
          </p:nvPr>
        </p:nvGraphicFramePr>
        <p:xfrm>
          <a:off x="1502535" y="2167944"/>
          <a:ext cx="9274391" cy="4480560"/>
        </p:xfrm>
        <a:graphic>
          <a:graphicData uri="http://schemas.openxmlformats.org/drawingml/2006/table">
            <a:tbl>
              <a:tblPr firstRow="1" bandRow="1">
                <a:tableStyleId>{5C22544A-7EE6-4342-B048-85BDC9FD1C3A}</a:tableStyleId>
              </a:tblPr>
              <a:tblGrid>
                <a:gridCol w="5352781">
                  <a:extLst>
                    <a:ext uri="{9D8B030D-6E8A-4147-A177-3AD203B41FA5}">
                      <a16:colId xmlns:a16="http://schemas.microsoft.com/office/drawing/2014/main" val="1061252412"/>
                    </a:ext>
                  </a:extLst>
                </a:gridCol>
                <a:gridCol w="1475700">
                  <a:extLst>
                    <a:ext uri="{9D8B030D-6E8A-4147-A177-3AD203B41FA5}">
                      <a16:colId xmlns:a16="http://schemas.microsoft.com/office/drawing/2014/main" val="3878293511"/>
                    </a:ext>
                  </a:extLst>
                </a:gridCol>
                <a:gridCol w="1224922">
                  <a:extLst>
                    <a:ext uri="{9D8B030D-6E8A-4147-A177-3AD203B41FA5}">
                      <a16:colId xmlns:a16="http://schemas.microsoft.com/office/drawing/2014/main" val="4030168527"/>
                    </a:ext>
                  </a:extLst>
                </a:gridCol>
                <a:gridCol w="1220988">
                  <a:extLst>
                    <a:ext uri="{9D8B030D-6E8A-4147-A177-3AD203B41FA5}">
                      <a16:colId xmlns:a16="http://schemas.microsoft.com/office/drawing/2014/main" val="2233093546"/>
                    </a:ext>
                  </a:extLst>
                </a:gridCol>
              </a:tblGrid>
              <a:tr h="268309">
                <a:tc>
                  <a:txBody>
                    <a:bodyPr/>
                    <a:lstStyle/>
                    <a:p>
                      <a:pPr algn="ctr"/>
                      <a:r>
                        <a:rPr lang="en-GB" sz="1400">
                          <a:effectLst/>
                          <a:latin typeface="Arial"/>
                        </a:rPr>
                        <a:t>Row Labels</a:t>
                      </a:r>
                      <a:endParaRPr lang="en-GB" sz="1400" b="1">
                        <a:effectLst/>
                        <a:latin typeface="Arial"/>
                      </a:endParaRPr>
                    </a:p>
                  </a:txBody>
                  <a:tcPr marL="0" marR="0" marT="0" marB="0" anchor="ctr"/>
                </a:tc>
                <a:tc>
                  <a:txBody>
                    <a:bodyPr/>
                    <a:lstStyle/>
                    <a:p>
                      <a:pPr algn="ctr"/>
                      <a:r>
                        <a:rPr lang="en-GB" sz="1400">
                          <a:effectLst/>
                          <a:latin typeface="Arial"/>
                        </a:rPr>
                        <a:t>Sum of </a:t>
                      </a:r>
                      <a:r>
                        <a:rPr lang="en-GB" sz="1400" err="1">
                          <a:effectLst/>
                          <a:latin typeface="Arial"/>
                        </a:rPr>
                        <a:t>Sales_Amt</a:t>
                      </a:r>
                      <a:endParaRPr lang="en-GB" sz="1400" b="1">
                        <a:effectLst/>
                        <a:latin typeface="Arial"/>
                      </a:endParaRPr>
                    </a:p>
                  </a:txBody>
                  <a:tcPr marL="0" marR="0" marT="0" marB="0" anchor="ctr"/>
                </a:tc>
                <a:tc>
                  <a:txBody>
                    <a:bodyPr/>
                    <a:lstStyle/>
                    <a:p>
                      <a:pPr algn="ctr"/>
                      <a:r>
                        <a:rPr lang="en-GB" sz="1400">
                          <a:effectLst/>
                          <a:latin typeface="Arial"/>
                        </a:rPr>
                        <a:t>Sum of Qty</a:t>
                      </a:r>
                      <a:endParaRPr lang="en-GB" sz="1400" b="1">
                        <a:effectLst/>
                        <a:latin typeface="Arial"/>
                      </a:endParaRPr>
                    </a:p>
                  </a:txBody>
                  <a:tcPr marL="0" marR="0" marT="0" marB="0" anchor="ctr"/>
                </a:tc>
                <a:tc>
                  <a:txBody>
                    <a:bodyPr/>
                    <a:lstStyle/>
                    <a:p>
                      <a:pPr algn="ctr"/>
                      <a:r>
                        <a:rPr lang="en-GB" sz="1400">
                          <a:effectLst/>
                          <a:latin typeface="Arial"/>
                        </a:rPr>
                        <a:t>% of total Sales</a:t>
                      </a:r>
                      <a:endParaRPr lang="en-GB" sz="1400" b="1">
                        <a:solidFill>
                          <a:srgbClr val="FFFFFF"/>
                        </a:solidFill>
                        <a:effectLst/>
                        <a:latin typeface="Arial"/>
                      </a:endParaRPr>
                    </a:p>
                  </a:txBody>
                  <a:tcPr marL="0" marR="0" marT="0" marB="0" anchor="ctr"/>
                </a:tc>
                <a:extLst>
                  <a:ext uri="{0D108BD9-81ED-4DB2-BD59-A6C34878D82A}">
                    <a16:rowId xmlns:a16="http://schemas.microsoft.com/office/drawing/2014/main" val="2640816814"/>
                  </a:ext>
                </a:extLst>
              </a:tr>
              <a:tr h="182880">
                <a:tc>
                  <a:txBody>
                    <a:bodyPr/>
                    <a:lstStyle/>
                    <a:p>
                      <a:pPr algn="ctr"/>
                      <a:r>
                        <a:rPr lang="en-GB" sz="1400">
                          <a:effectLst/>
                          <a:latin typeface="Arial"/>
                        </a:rPr>
                        <a:t>(blank)</a:t>
                      </a:r>
                    </a:p>
                  </a:txBody>
                  <a:tcPr marL="0" marR="0" marT="0" marB="0" anchor="ctr"/>
                </a:tc>
                <a:tc>
                  <a:txBody>
                    <a:bodyPr/>
                    <a:lstStyle/>
                    <a:p>
                      <a:pPr algn="ctr"/>
                      <a:endParaRPr lang="en-GB" sz="1400">
                        <a:latin typeface="Arial"/>
                      </a:endParaRPr>
                    </a:p>
                  </a:txBody>
                  <a:tcPr marL="0" marR="0" marT="0" marB="0" anchor="ctr"/>
                </a:tc>
                <a:tc>
                  <a:txBody>
                    <a:bodyPr/>
                    <a:lstStyle/>
                    <a:p>
                      <a:pPr algn="ctr"/>
                      <a:endParaRPr lang="en-GB" sz="1400">
                        <a:latin typeface="Arial"/>
                      </a:endParaRPr>
                    </a:p>
                  </a:txBody>
                  <a:tcPr marL="0" marR="0" marT="0" marB="0" anchor="ctr"/>
                </a:tc>
                <a:tc>
                  <a:txBody>
                    <a:bodyPr/>
                    <a:lstStyle/>
                    <a:p>
                      <a:pPr algn="ctr"/>
                      <a:r>
                        <a:rPr lang="en-GB" sz="1400">
                          <a:effectLst/>
                          <a:latin typeface="Arial"/>
                        </a:rPr>
                        <a:t>0</a:t>
                      </a:r>
                    </a:p>
                  </a:txBody>
                  <a:tcPr marL="0" marR="0" marT="0" marB="0" anchor="ctr"/>
                </a:tc>
                <a:extLst>
                  <a:ext uri="{0D108BD9-81ED-4DB2-BD59-A6C34878D82A}">
                    <a16:rowId xmlns:a16="http://schemas.microsoft.com/office/drawing/2014/main" val="2742283316"/>
                  </a:ext>
                </a:extLst>
              </a:tr>
              <a:tr h="182880">
                <a:tc>
                  <a:txBody>
                    <a:bodyPr/>
                    <a:lstStyle/>
                    <a:p>
                      <a:pPr algn="ctr"/>
                      <a:r>
                        <a:rPr lang="en-GB" sz="1400">
                          <a:effectLst/>
                          <a:latin typeface="Arial"/>
                        </a:rPr>
                        <a:t>Skincare Discovery Kit</a:t>
                      </a:r>
                    </a:p>
                  </a:txBody>
                  <a:tcPr marL="0" marR="0" marT="0" marB="0" anchor="ctr"/>
                </a:tc>
                <a:tc>
                  <a:txBody>
                    <a:bodyPr/>
                    <a:lstStyle/>
                    <a:p>
                      <a:pPr algn="ctr"/>
                      <a:r>
                        <a:rPr lang="en-GB" sz="1400">
                          <a:latin typeface="Arial"/>
                        </a:rPr>
                        <a:t>20817</a:t>
                      </a:r>
                    </a:p>
                  </a:txBody>
                  <a:tcPr marL="0" marR="0" marT="0" marB="0" anchor="ctr"/>
                </a:tc>
                <a:tc>
                  <a:txBody>
                    <a:bodyPr/>
                    <a:lstStyle/>
                    <a:p>
                      <a:pPr algn="ctr"/>
                      <a:r>
                        <a:rPr lang="en-GB" sz="1400">
                          <a:latin typeface="Arial"/>
                        </a:rPr>
                        <a:t>203</a:t>
                      </a:r>
                    </a:p>
                  </a:txBody>
                  <a:tcPr marL="0" marR="0" marT="0" marB="0" anchor="ctr"/>
                </a:tc>
                <a:tc>
                  <a:txBody>
                    <a:bodyPr/>
                    <a:lstStyle/>
                    <a:p>
                      <a:pPr algn="ctr"/>
                      <a:r>
                        <a:rPr lang="en-GB" sz="1400">
                          <a:effectLst/>
                          <a:latin typeface="Arial"/>
                        </a:rPr>
                        <a:t>0.2460625</a:t>
                      </a:r>
                    </a:p>
                  </a:txBody>
                  <a:tcPr marL="0" marR="0" marT="0" marB="0" anchor="ctr"/>
                </a:tc>
                <a:extLst>
                  <a:ext uri="{0D108BD9-81ED-4DB2-BD59-A6C34878D82A}">
                    <a16:rowId xmlns:a16="http://schemas.microsoft.com/office/drawing/2014/main" val="2556741732"/>
                  </a:ext>
                </a:extLst>
              </a:tr>
              <a:tr h="182880">
                <a:tc>
                  <a:txBody>
                    <a:bodyPr/>
                    <a:lstStyle/>
                    <a:p>
                      <a:pPr algn="ctr"/>
                      <a:r>
                        <a:rPr lang="en-GB" sz="1400">
                          <a:effectLst/>
                          <a:latin typeface="Arial"/>
                        </a:rPr>
                        <a:t>Deluxe Skincare Sampler Kit</a:t>
                      </a:r>
                    </a:p>
                  </a:txBody>
                  <a:tcPr marL="0" marR="0" marT="0" marB="0" anchor="ctr"/>
                </a:tc>
                <a:tc>
                  <a:txBody>
                    <a:bodyPr/>
                    <a:lstStyle/>
                    <a:p>
                      <a:pPr algn="ctr"/>
                      <a:r>
                        <a:rPr lang="en-GB" sz="1400">
                          <a:latin typeface="Arial"/>
                        </a:rPr>
                        <a:t>33330</a:t>
                      </a:r>
                    </a:p>
                  </a:txBody>
                  <a:tcPr marL="0" marR="0" marT="0" marB="0" anchor="ctr"/>
                </a:tc>
                <a:tc>
                  <a:txBody>
                    <a:bodyPr/>
                    <a:lstStyle/>
                    <a:p>
                      <a:pPr algn="ctr"/>
                      <a:r>
                        <a:rPr lang="en-GB" sz="1400">
                          <a:latin typeface="Arial"/>
                        </a:rPr>
                        <a:t>301</a:t>
                      </a:r>
                    </a:p>
                  </a:txBody>
                  <a:tcPr marL="0" marR="0" marT="0" marB="0" anchor="ctr"/>
                </a:tc>
                <a:tc>
                  <a:txBody>
                    <a:bodyPr/>
                    <a:lstStyle/>
                    <a:p>
                      <a:pPr algn="ctr"/>
                      <a:r>
                        <a:rPr lang="en-GB" sz="1400">
                          <a:effectLst/>
                          <a:latin typeface="Arial"/>
                        </a:rPr>
                        <a:t>0.393969502</a:t>
                      </a:r>
                    </a:p>
                  </a:txBody>
                  <a:tcPr marL="0" marR="0" marT="0" marB="0" anchor="ctr"/>
                </a:tc>
                <a:extLst>
                  <a:ext uri="{0D108BD9-81ED-4DB2-BD59-A6C34878D82A}">
                    <a16:rowId xmlns:a16="http://schemas.microsoft.com/office/drawing/2014/main" val="739934742"/>
                  </a:ext>
                </a:extLst>
              </a:tr>
              <a:tr h="182880">
                <a:tc>
                  <a:txBody>
                    <a:bodyPr/>
                    <a:lstStyle/>
                    <a:p>
                      <a:pPr algn="ctr"/>
                      <a:r>
                        <a:rPr lang="en-GB" sz="1400">
                          <a:effectLst/>
                          <a:latin typeface="Arial"/>
                        </a:rPr>
                        <a:t>Daily Hydration Moisturizer</a:t>
                      </a:r>
                    </a:p>
                  </a:txBody>
                  <a:tcPr marL="0" marR="0" marT="0" marB="0" anchor="ctr"/>
                </a:tc>
                <a:tc>
                  <a:txBody>
                    <a:bodyPr/>
                    <a:lstStyle/>
                    <a:p>
                      <a:pPr algn="ctr"/>
                      <a:r>
                        <a:rPr lang="en-GB" sz="1400">
                          <a:latin typeface="Arial"/>
                        </a:rPr>
                        <a:t>34037</a:t>
                      </a:r>
                    </a:p>
                  </a:txBody>
                  <a:tcPr marL="0" marR="0" marT="0" marB="0" anchor="ctr"/>
                </a:tc>
                <a:tc>
                  <a:txBody>
                    <a:bodyPr/>
                    <a:lstStyle/>
                    <a:p>
                      <a:pPr algn="ctr"/>
                      <a:r>
                        <a:rPr lang="en-GB" sz="1400">
                          <a:latin typeface="Arial"/>
                        </a:rPr>
                        <a:t>324</a:t>
                      </a:r>
                    </a:p>
                  </a:txBody>
                  <a:tcPr marL="0" marR="0" marT="0" marB="0" anchor="ctr"/>
                </a:tc>
                <a:tc>
                  <a:txBody>
                    <a:bodyPr/>
                    <a:lstStyle/>
                    <a:p>
                      <a:pPr algn="ctr"/>
                      <a:r>
                        <a:rPr lang="en-GB" sz="1400">
                          <a:effectLst/>
                          <a:latin typeface="Arial"/>
                        </a:rPr>
                        <a:t>0.40232643</a:t>
                      </a:r>
                    </a:p>
                  </a:txBody>
                  <a:tcPr marL="0" marR="0" marT="0" marB="0" anchor="ctr"/>
                </a:tc>
                <a:extLst>
                  <a:ext uri="{0D108BD9-81ED-4DB2-BD59-A6C34878D82A}">
                    <a16:rowId xmlns:a16="http://schemas.microsoft.com/office/drawing/2014/main" val="2055467931"/>
                  </a:ext>
                </a:extLst>
              </a:tr>
              <a:tr h="182880">
                <a:tc>
                  <a:txBody>
                    <a:bodyPr/>
                    <a:lstStyle/>
                    <a:p>
                      <a:pPr algn="ctr"/>
                      <a:r>
                        <a:rPr lang="en-GB" sz="1400">
                          <a:effectLst/>
                          <a:latin typeface="Arial"/>
                        </a:rPr>
                        <a:t>Men's Daily Moisturizer</a:t>
                      </a:r>
                    </a:p>
                  </a:txBody>
                  <a:tcPr marL="0" marR="0" marT="0" marB="0" anchor="ctr"/>
                </a:tc>
                <a:tc>
                  <a:txBody>
                    <a:bodyPr/>
                    <a:lstStyle/>
                    <a:p>
                      <a:pPr algn="ctr"/>
                      <a:r>
                        <a:rPr lang="en-GB" sz="1400">
                          <a:latin typeface="Arial"/>
                        </a:rPr>
                        <a:t>70974</a:t>
                      </a:r>
                    </a:p>
                  </a:txBody>
                  <a:tcPr marL="0" marR="0" marT="0" marB="0" anchor="ctr"/>
                </a:tc>
                <a:tc>
                  <a:txBody>
                    <a:bodyPr/>
                    <a:lstStyle/>
                    <a:p>
                      <a:pPr algn="ctr"/>
                      <a:r>
                        <a:rPr lang="en-GB" sz="1400">
                          <a:latin typeface="Arial"/>
                        </a:rPr>
                        <a:t>657</a:t>
                      </a:r>
                    </a:p>
                  </a:txBody>
                  <a:tcPr marL="0" marR="0" marT="0" marB="0" anchor="ctr"/>
                </a:tc>
                <a:tc>
                  <a:txBody>
                    <a:bodyPr/>
                    <a:lstStyle/>
                    <a:p>
                      <a:pPr algn="ctr"/>
                      <a:r>
                        <a:rPr lang="en-GB" sz="1400">
                          <a:effectLst/>
                          <a:latin typeface="Arial"/>
                        </a:rPr>
                        <a:t>0.838931635</a:t>
                      </a:r>
                    </a:p>
                  </a:txBody>
                  <a:tcPr marL="0" marR="0" marT="0" marB="0" anchor="ctr"/>
                </a:tc>
                <a:extLst>
                  <a:ext uri="{0D108BD9-81ED-4DB2-BD59-A6C34878D82A}">
                    <a16:rowId xmlns:a16="http://schemas.microsoft.com/office/drawing/2014/main" val="2307517085"/>
                  </a:ext>
                </a:extLst>
              </a:tr>
              <a:tr h="182880">
                <a:tc>
                  <a:txBody>
                    <a:bodyPr/>
                    <a:lstStyle/>
                    <a:p>
                      <a:pPr algn="ctr"/>
                      <a:r>
                        <a:rPr lang="en-GB" sz="1400">
                          <a:effectLst/>
                          <a:latin typeface="Arial"/>
                        </a:rPr>
                        <a:t>Skincare Starter Kit</a:t>
                      </a:r>
                    </a:p>
                  </a:txBody>
                  <a:tcPr marL="0" marR="0" marT="0" marB="0" anchor="ctr"/>
                </a:tc>
                <a:tc>
                  <a:txBody>
                    <a:bodyPr/>
                    <a:lstStyle/>
                    <a:p>
                      <a:pPr algn="ctr"/>
                      <a:r>
                        <a:rPr lang="en-GB" sz="1400">
                          <a:latin typeface="Arial"/>
                        </a:rPr>
                        <a:t>84463</a:t>
                      </a:r>
                    </a:p>
                  </a:txBody>
                  <a:tcPr marL="0" marR="0" marT="0" marB="0" anchor="ctr"/>
                </a:tc>
                <a:tc>
                  <a:txBody>
                    <a:bodyPr/>
                    <a:lstStyle/>
                    <a:p>
                      <a:pPr algn="ctr"/>
                      <a:r>
                        <a:rPr lang="en-GB" sz="1400">
                          <a:latin typeface="Arial"/>
                        </a:rPr>
                        <a:t>791</a:t>
                      </a:r>
                    </a:p>
                  </a:txBody>
                  <a:tcPr marL="0" marR="0" marT="0" marB="0" anchor="ctr"/>
                </a:tc>
                <a:tc>
                  <a:txBody>
                    <a:bodyPr/>
                    <a:lstStyle/>
                    <a:p>
                      <a:pPr algn="ctr"/>
                      <a:r>
                        <a:rPr lang="en-GB" sz="1400">
                          <a:effectLst/>
                          <a:latin typeface="Arial"/>
                        </a:rPr>
                        <a:t>0.998375218</a:t>
                      </a:r>
                    </a:p>
                  </a:txBody>
                  <a:tcPr marL="0" marR="0" marT="0" marB="0" anchor="ctr"/>
                </a:tc>
                <a:extLst>
                  <a:ext uri="{0D108BD9-81ED-4DB2-BD59-A6C34878D82A}">
                    <a16:rowId xmlns:a16="http://schemas.microsoft.com/office/drawing/2014/main" val="2728686250"/>
                  </a:ext>
                </a:extLst>
              </a:tr>
              <a:tr h="182880">
                <a:tc>
                  <a:txBody>
                    <a:bodyPr/>
                    <a:lstStyle/>
                    <a:p>
                      <a:pPr algn="ctr"/>
                      <a:r>
                        <a:rPr lang="en-GB" sz="1400">
                          <a:effectLst/>
                          <a:latin typeface="Arial"/>
                        </a:rPr>
                        <a:t>Sun Protection Moisturizer</a:t>
                      </a:r>
                    </a:p>
                  </a:txBody>
                  <a:tcPr marL="0" marR="0" marT="0" marB="0" anchor="ctr"/>
                </a:tc>
                <a:tc>
                  <a:txBody>
                    <a:bodyPr/>
                    <a:lstStyle/>
                    <a:p>
                      <a:pPr algn="ctr"/>
                      <a:r>
                        <a:rPr lang="en-GB" sz="1400">
                          <a:latin typeface="Arial"/>
                        </a:rPr>
                        <a:t>111425</a:t>
                      </a:r>
                    </a:p>
                  </a:txBody>
                  <a:tcPr marL="0" marR="0" marT="0" marB="0" anchor="ctr"/>
                </a:tc>
                <a:tc>
                  <a:txBody>
                    <a:bodyPr/>
                    <a:lstStyle/>
                    <a:p>
                      <a:pPr algn="ctr"/>
                      <a:r>
                        <a:rPr lang="en-GB" sz="1400">
                          <a:latin typeface="Arial"/>
                        </a:rPr>
                        <a:t>1042</a:t>
                      </a:r>
                    </a:p>
                  </a:txBody>
                  <a:tcPr marL="0" marR="0" marT="0" marB="0" anchor="ctr"/>
                </a:tc>
                <a:tc>
                  <a:txBody>
                    <a:bodyPr/>
                    <a:lstStyle/>
                    <a:p>
                      <a:pPr algn="ctr"/>
                      <a:r>
                        <a:rPr lang="en-GB" sz="1400">
                          <a:effectLst/>
                          <a:latin typeface="Arial"/>
                        </a:rPr>
                        <a:t>1.317073259</a:t>
                      </a:r>
                    </a:p>
                  </a:txBody>
                  <a:tcPr marL="0" marR="0" marT="0" marB="0" anchor="ctr"/>
                </a:tc>
                <a:extLst>
                  <a:ext uri="{0D108BD9-81ED-4DB2-BD59-A6C34878D82A}">
                    <a16:rowId xmlns:a16="http://schemas.microsoft.com/office/drawing/2014/main" val="2310714620"/>
                  </a:ext>
                </a:extLst>
              </a:tr>
              <a:tr h="182880">
                <a:tc>
                  <a:txBody>
                    <a:bodyPr/>
                    <a:lstStyle/>
                    <a:p>
                      <a:pPr algn="ctr"/>
                      <a:r>
                        <a:rPr lang="en-GB" sz="1400">
                          <a:effectLst/>
                          <a:latin typeface="Arial"/>
                        </a:rPr>
                        <a:t>Broad Spectrum Sunscreen SPF 30</a:t>
                      </a:r>
                    </a:p>
                  </a:txBody>
                  <a:tcPr marL="0" marR="0" marT="0" marB="0" anchor="ctr"/>
                </a:tc>
                <a:tc>
                  <a:txBody>
                    <a:bodyPr/>
                    <a:lstStyle/>
                    <a:p>
                      <a:pPr algn="ctr"/>
                      <a:r>
                        <a:rPr lang="en-GB" sz="1400">
                          <a:latin typeface="Arial"/>
                        </a:rPr>
                        <a:t>128382</a:t>
                      </a:r>
                    </a:p>
                  </a:txBody>
                  <a:tcPr marL="0" marR="0" marT="0" marB="0" anchor="ctr"/>
                </a:tc>
                <a:tc>
                  <a:txBody>
                    <a:bodyPr/>
                    <a:lstStyle/>
                    <a:p>
                      <a:pPr algn="ctr"/>
                      <a:r>
                        <a:rPr lang="en-GB" sz="1400">
                          <a:latin typeface="Arial"/>
                        </a:rPr>
                        <a:t>1180</a:t>
                      </a:r>
                    </a:p>
                  </a:txBody>
                  <a:tcPr marL="0" marR="0" marT="0" marB="0" anchor="ctr"/>
                </a:tc>
                <a:tc>
                  <a:txBody>
                    <a:bodyPr/>
                    <a:lstStyle/>
                    <a:p>
                      <a:pPr algn="ctr"/>
                      <a:r>
                        <a:rPr lang="en-GB" sz="1400">
                          <a:effectLst/>
                          <a:latin typeface="Arial"/>
                        </a:rPr>
                        <a:t>1.517509528</a:t>
                      </a:r>
                    </a:p>
                  </a:txBody>
                  <a:tcPr marL="0" marR="0" marT="0" marB="0" anchor="ctr"/>
                </a:tc>
                <a:extLst>
                  <a:ext uri="{0D108BD9-81ED-4DB2-BD59-A6C34878D82A}">
                    <a16:rowId xmlns:a16="http://schemas.microsoft.com/office/drawing/2014/main" val="1099814511"/>
                  </a:ext>
                </a:extLst>
              </a:tr>
              <a:tr h="182880">
                <a:tc>
                  <a:txBody>
                    <a:bodyPr/>
                    <a:lstStyle/>
                    <a:p>
                      <a:pPr algn="ctr"/>
                      <a:r>
                        <a:rPr lang="en-GB" sz="1400">
                          <a:effectLst/>
                          <a:latin typeface="Arial"/>
                        </a:rPr>
                        <a:t>Intensive Hand Cream</a:t>
                      </a:r>
                    </a:p>
                  </a:txBody>
                  <a:tcPr marL="0" marR="0" marT="0" marB="0" anchor="ctr"/>
                </a:tc>
                <a:tc>
                  <a:txBody>
                    <a:bodyPr/>
                    <a:lstStyle/>
                    <a:p>
                      <a:pPr algn="ctr"/>
                      <a:r>
                        <a:rPr lang="en-GB" sz="1400">
                          <a:latin typeface="Arial"/>
                        </a:rPr>
                        <a:t>273076</a:t>
                      </a:r>
                    </a:p>
                  </a:txBody>
                  <a:tcPr marL="0" marR="0" marT="0" marB="0" anchor="ctr"/>
                </a:tc>
                <a:tc>
                  <a:txBody>
                    <a:bodyPr/>
                    <a:lstStyle/>
                    <a:p>
                      <a:pPr algn="ctr"/>
                      <a:r>
                        <a:rPr lang="en-GB" sz="1400">
                          <a:latin typeface="Arial"/>
                        </a:rPr>
                        <a:t>2442</a:t>
                      </a:r>
                    </a:p>
                  </a:txBody>
                  <a:tcPr marL="0" marR="0" marT="0" marB="0" anchor="ctr"/>
                </a:tc>
                <a:tc>
                  <a:txBody>
                    <a:bodyPr/>
                    <a:lstStyle/>
                    <a:p>
                      <a:pPr algn="ctr"/>
                      <a:r>
                        <a:rPr lang="en-GB" sz="1400">
                          <a:effectLst/>
                          <a:latin typeface="Arial"/>
                        </a:rPr>
                        <a:t>3.227831252</a:t>
                      </a:r>
                    </a:p>
                  </a:txBody>
                  <a:tcPr marL="0" marR="0" marT="0" marB="0" anchor="ctr"/>
                </a:tc>
                <a:extLst>
                  <a:ext uri="{0D108BD9-81ED-4DB2-BD59-A6C34878D82A}">
                    <a16:rowId xmlns:a16="http://schemas.microsoft.com/office/drawing/2014/main" val="2343382929"/>
                  </a:ext>
                </a:extLst>
              </a:tr>
              <a:tr h="182880">
                <a:tc>
                  <a:txBody>
                    <a:bodyPr/>
                    <a:lstStyle/>
                    <a:p>
                      <a:pPr algn="ctr"/>
                      <a:r>
                        <a:rPr lang="en-GB" sz="1400">
                          <a:effectLst/>
                          <a:latin typeface="Arial"/>
                        </a:rPr>
                        <a:t>Daytime Nourishing Cream</a:t>
                      </a:r>
                    </a:p>
                  </a:txBody>
                  <a:tcPr marL="0" marR="0" marT="0" marB="0" anchor="ctr"/>
                </a:tc>
                <a:tc>
                  <a:txBody>
                    <a:bodyPr/>
                    <a:lstStyle/>
                    <a:p>
                      <a:pPr algn="ctr"/>
                      <a:r>
                        <a:rPr lang="en-GB" sz="1400">
                          <a:latin typeface="Arial"/>
                        </a:rPr>
                        <a:t>349243</a:t>
                      </a:r>
                    </a:p>
                  </a:txBody>
                  <a:tcPr marL="0" marR="0" marT="0" marB="0" anchor="ctr"/>
                </a:tc>
                <a:tc>
                  <a:txBody>
                    <a:bodyPr/>
                    <a:lstStyle/>
                    <a:p>
                      <a:pPr algn="ctr"/>
                      <a:r>
                        <a:rPr lang="en-GB" sz="1400">
                          <a:latin typeface="Arial"/>
                        </a:rPr>
                        <a:t>3133</a:t>
                      </a:r>
                    </a:p>
                  </a:txBody>
                  <a:tcPr marL="0" marR="0" marT="0" marB="0" anchor="ctr"/>
                </a:tc>
                <a:tc>
                  <a:txBody>
                    <a:bodyPr/>
                    <a:lstStyle/>
                    <a:p>
                      <a:pPr algn="ctr"/>
                      <a:r>
                        <a:rPr lang="en-GB" sz="1400">
                          <a:effectLst/>
                          <a:latin typeface="Arial"/>
                        </a:rPr>
                        <a:t>4.128145534</a:t>
                      </a:r>
                    </a:p>
                  </a:txBody>
                  <a:tcPr marL="0" marR="0" marT="0" marB="0" anchor="ctr"/>
                </a:tc>
                <a:extLst>
                  <a:ext uri="{0D108BD9-81ED-4DB2-BD59-A6C34878D82A}">
                    <a16:rowId xmlns:a16="http://schemas.microsoft.com/office/drawing/2014/main" val="3594825622"/>
                  </a:ext>
                </a:extLst>
              </a:tr>
              <a:tr h="182880">
                <a:tc>
                  <a:txBody>
                    <a:bodyPr/>
                    <a:lstStyle/>
                    <a:p>
                      <a:pPr algn="ctr"/>
                      <a:r>
                        <a:rPr lang="en-GB" sz="1400">
                          <a:effectLst/>
                          <a:latin typeface="Arial"/>
                        </a:rPr>
                        <a:t>Overnight Renewal Cream</a:t>
                      </a:r>
                    </a:p>
                  </a:txBody>
                  <a:tcPr marL="0" marR="0" marT="0" marB="0" anchor="ctr"/>
                </a:tc>
                <a:tc>
                  <a:txBody>
                    <a:bodyPr/>
                    <a:lstStyle/>
                    <a:p>
                      <a:pPr algn="ctr"/>
                      <a:r>
                        <a:rPr lang="en-GB" sz="1400">
                          <a:latin typeface="Arial"/>
                        </a:rPr>
                        <a:t>386142.5</a:t>
                      </a:r>
                    </a:p>
                  </a:txBody>
                  <a:tcPr marL="0" marR="0" marT="0" marB="0" anchor="ctr"/>
                </a:tc>
                <a:tc>
                  <a:txBody>
                    <a:bodyPr/>
                    <a:lstStyle/>
                    <a:p>
                      <a:pPr algn="ctr"/>
                      <a:r>
                        <a:rPr lang="en-GB" sz="1400">
                          <a:latin typeface="Arial"/>
                        </a:rPr>
                        <a:t>3464</a:t>
                      </a:r>
                    </a:p>
                  </a:txBody>
                  <a:tcPr marL="0" marR="0" marT="0" marB="0" anchor="ctr"/>
                </a:tc>
                <a:tc>
                  <a:txBody>
                    <a:bodyPr/>
                    <a:lstStyle/>
                    <a:p>
                      <a:pPr algn="ctr"/>
                      <a:r>
                        <a:rPr lang="en-GB" sz="1400">
                          <a:effectLst/>
                          <a:latin typeface="Arial"/>
                        </a:rPr>
                        <a:t>4.564307479</a:t>
                      </a:r>
                    </a:p>
                  </a:txBody>
                  <a:tcPr marL="0" marR="0" marT="0" marB="0" anchor="ctr"/>
                </a:tc>
                <a:extLst>
                  <a:ext uri="{0D108BD9-81ED-4DB2-BD59-A6C34878D82A}">
                    <a16:rowId xmlns:a16="http://schemas.microsoft.com/office/drawing/2014/main" val="440212597"/>
                  </a:ext>
                </a:extLst>
              </a:tr>
              <a:tr h="182880">
                <a:tc>
                  <a:txBody>
                    <a:bodyPr/>
                    <a:lstStyle/>
                    <a:p>
                      <a:pPr algn="ctr"/>
                      <a:r>
                        <a:rPr lang="en-GB" sz="1400">
                          <a:effectLst/>
                          <a:latin typeface="Arial"/>
                        </a:rPr>
                        <a:t>Gentle Skin Cleansing Gel</a:t>
                      </a:r>
                    </a:p>
                  </a:txBody>
                  <a:tcPr marL="0" marR="0" marT="0" marB="0" anchor="ctr"/>
                </a:tc>
                <a:tc>
                  <a:txBody>
                    <a:bodyPr/>
                    <a:lstStyle/>
                    <a:p>
                      <a:pPr algn="ctr"/>
                      <a:r>
                        <a:rPr lang="en-GB" sz="1400">
                          <a:latin typeface="Arial"/>
                        </a:rPr>
                        <a:t>562434</a:t>
                      </a:r>
                    </a:p>
                  </a:txBody>
                  <a:tcPr marL="0" marR="0" marT="0" marB="0" anchor="ctr"/>
                </a:tc>
                <a:tc>
                  <a:txBody>
                    <a:bodyPr/>
                    <a:lstStyle/>
                    <a:p>
                      <a:pPr algn="ctr"/>
                      <a:r>
                        <a:rPr lang="en-GB" sz="1400">
                          <a:latin typeface="Arial"/>
                        </a:rPr>
                        <a:t>5094</a:t>
                      </a:r>
                    </a:p>
                  </a:txBody>
                  <a:tcPr marL="0" marR="0" marT="0" marB="0" anchor="ctr"/>
                </a:tc>
                <a:tc>
                  <a:txBody>
                    <a:bodyPr/>
                    <a:lstStyle/>
                    <a:p>
                      <a:pPr algn="ctr"/>
                      <a:r>
                        <a:rPr lang="en-GB" sz="1400">
                          <a:effectLst/>
                          <a:latin typeface="Arial"/>
                        </a:rPr>
                        <a:t>6.648120092</a:t>
                      </a:r>
                    </a:p>
                  </a:txBody>
                  <a:tcPr marL="0" marR="0" marT="0" marB="0" anchor="ctr"/>
                </a:tc>
                <a:extLst>
                  <a:ext uri="{0D108BD9-81ED-4DB2-BD59-A6C34878D82A}">
                    <a16:rowId xmlns:a16="http://schemas.microsoft.com/office/drawing/2014/main" val="406118046"/>
                  </a:ext>
                </a:extLst>
              </a:tr>
              <a:tr h="182880">
                <a:tc>
                  <a:txBody>
                    <a:bodyPr/>
                    <a:lstStyle/>
                    <a:p>
                      <a:pPr algn="ctr"/>
                      <a:r>
                        <a:rPr lang="en-GB" sz="1400">
                          <a:effectLst/>
                          <a:latin typeface="Arial"/>
                        </a:rPr>
                        <a:t>Neck Firming Cream</a:t>
                      </a:r>
                    </a:p>
                  </a:txBody>
                  <a:tcPr marL="0" marR="0" marT="0" marB="0" anchor="ctr"/>
                </a:tc>
                <a:tc>
                  <a:txBody>
                    <a:bodyPr/>
                    <a:lstStyle/>
                    <a:p>
                      <a:pPr algn="ctr"/>
                      <a:r>
                        <a:rPr lang="en-GB" sz="1400">
                          <a:latin typeface="Arial"/>
                        </a:rPr>
                        <a:t>664921</a:t>
                      </a:r>
                    </a:p>
                  </a:txBody>
                  <a:tcPr marL="0" marR="0" marT="0" marB="0" anchor="ctr"/>
                </a:tc>
                <a:tc>
                  <a:txBody>
                    <a:bodyPr/>
                    <a:lstStyle/>
                    <a:p>
                      <a:pPr algn="ctr"/>
                      <a:r>
                        <a:rPr lang="en-GB" sz="1400">
                          <a:latin typeface="Arial"/>
                        </a:rPr>
                        <a:t>5902</a:t>
                      </a:r>
                    </a:p>
                  </a:txBody>
                  <a:tcPr marL="0" marR="0" marT="0" marB="0" anchor="ctr"/>
                </a:tc>
                <a:tc>
                  <a:txBody>
                    <a:bodyPr/>
                    <a:lstStyle/>
                    <a:p>
                      <a:pPr algn="ctr"/>
                      <a:r>
                        <a:rPr lang="en-GB" sz="1400">
                          <a:effectLst/>
                          <a:latin typeface="Arial"/>
                        </a:rPr>
                        <a:t>7.859543804</a:t>
                      </a:r>
                    </a:p>
                  </a:txBody>
                  <a:tcPr marL="0" marR="0" marT="0" marB="0" anchor="ctr"/>
                </a:tc>
                <a:extLst>
                  <a:ext uri="{0D108BD9-81ED-4DB2-BD59-A6C34878D82A}">
                    <a16:rowId xmlns:a16="http://schemas.microsoft.com/office/drawing/2014/main" val="2647496072"/>
                  </a:ext>
                </a:extLst>
              </a:tr>
              <a:tr h="182880">
                <a:tc>
                  <a:txBody>
                    <a:bodyPr/>
                    <a:lstStyle/>
                    <a:p>
                      <a:pPr algn="ctr"/>
                      <a:r>
                        <a:rPr lang="en-GB" sz="1400">
                          <a:effectLst/>
                          <a:latin typeface="Arial"/>
                        </a:rPr>
                        <a:t>Acne Clearing Cream</a:t>
                      </a:r>
                    </a:p>
                  </a:txBody>
                  <a:tcPr marL="0" marR="0" marT="0" marB="0" anchor="ctr"/>
                </a:tc>
                <a:tc>
                  <a:txBody>
                    <a:bodyPr/>
                    <a:lstStyle/>
                    <a:p>
                      <a:pPr algn="ctr"/>
                      <a:r>
                        <a:rPr lang="en-GB" sz="1400">
                          <a:latin typeface="Arial"/>
                        </a:rPr>
                        <a:t>797076</a:t>
                      </a:r>
                    </a:p>
                  </a:txBody>
                  <a:tcPr marL="0" marR="0" marT="0" marB="0" anchor="ctr"/>
                </a:tc>
                <a:tc>
                  <a:txBody>
                    <a:bodyPr/>
                    <a:lstStyle/>
                    <a:p>
                      <a:pPr algn="ctr"/>
                      <a:r>
                        <a:rPr lang="en-GB" sz="1400">
                          <a:latin typeface="Arial"/>
                        </a:rPr>
                        <a:t>7350</a:t>
                      </a:r>
                    </a:p>
                  </a:txBody>
                  <a:tcPr marL="0" marR="0" marT="0" marB="0" anchor="ctr"/>
                </a:tc>
                <a:tc>
                  <a:txBody>
                    <a:bodyPr/>
                    <a:lstStyle/>
                    <a:p>
                      <a:pPr algn="ctr"/>
                      <a:r>
                        <a:rPr lang="en-GB" sz="1400">
                          <a:effectLst/>
                          <a:latin typeface="Arial"/>
                        </a:rPr>
                        <a:t>9.4216512</a:t>
                      </a:r>
                    </a:p>
                  </a:txBody>
                  <a:tcPr marL="0" marR="0" marT="0" marB="0" anchor="ctr"/>
                </a:tc>
                <a:extLst>
                  <a:ext uri="{0D108BD9-81ED-4DB2-BD59-A6C34878D82A}">
                    <a16:rowId xmlns:a16="http://schemas.microsoft.com/office/drawing/2014/main" val="2566424842"/>
                  </a:ext>
                </a:extLst>
              </a:tr>
              <a:tr h="182880">
                <a:tc>
                  <a:txBody>
                    <a:bodyPr/>
                    <a:lstStyle/>
                    <a:p>
                      <a:pPr algn="ctr"/>
                      <a:r>
                        <a:rPr lang="en-GB" sz="1400">
                          <a:effectLst/>
                          <a:latin typeface="Arial"/>
                        </a:rPr>
                        <a:t>Neck Revitalizing Serum</a:t>
                      </a:r>
                    </a:p>
                  </a:txBody>
                  <a:tcPr marL="0" marR="0" marT="0" marB="0" anchor="ctr"/>
                </a:tc>
                <a:tc>
                  <a:txBody>
                    <a:bodyPr/>
                    <a:lstStyle/>
                    <a:p>
                      <a:pPr algn="ctr"/>
                      <a:r>
                        <a:rPr lang="en-GB" sz="1400">
                          <a:latin typeface="Arial"/>
                        </a:rPr>
                        <a:t>886240.75</a:t>
                      </a:r>
                    </a:p>
                  </a:txBody>
                  <a:tcPr marL="0" marR="0" marT="0" marB="0" anchor="ctr"/>
                </a:tc>
                <a:tc>
                  <a:txBody>
                    <a:bodyPr/>
                    <a:lstStyle/>
                    <a:p>
                      <a:pPr algn="ctr"/>
                      <a:r>
                        <a:rPr lang="en-GB" sz="1400">
                          <a:latin typeface="Arial"/>
                        </a:rPr>
                        <a:t>8004</a:t>
                      </a:r>
                    </a:p>
                  </a:txBody>
                  <a:tcPr marL="0" marR="0" marT="0" marB="0" anchor="ctr"/>
                </a:tc>
                <a:tc>
                  <a:txBody>
                    <a:bodyPr/>
                    <a:lstStyle/>
                    <a:p>
                      <a:pPr algn="ctr"/>
                      <a:r>
                        <a:rPr lang="en-GB" sz="1400">
                          <a:effectLst/>
                          <a:latin typeface="Arial"/>
                        </a:rPr>
                        <a:t>10.47560236</a:t>
                      </a:r>
                    </a:p>
                  </a:txBody>
                  <a:tcPr marL="0" marR="0" marT="0" marB="0" anchor="ctr"/>
                </a:tc>
                <a:extLst>
                  <a:ext uri="{0D108BD9-81ED-4DB2-BD59-A6C34878D82A}">
                    <a16:rowId xmlns:a16="http://schemas.microsoft.com/office/drawing/2014/main" val="3086781804"/>
                  </a:ext>
                </a:extLst>
              </a:tr>
              <a:tr h="182880">
                <a:tc>
                  <a:txBody>
                    <a:bodyPr/>
                    <a:lstStyle/>
                    <a:p>
                      <a:pPr algn="ctr"/>
                      <a:r>
                        <a:rPr lang="en-GB" sz="1400">
                          <a:effectLst/>
                          <a:latin typeface="Arial"/>
                        </a:rPr>
                        <a:t>Moisture Boost Facial Cream</a:t>
                      </a:r>
                    </a:p>
                  </a:txBody>
                  <a:tcPr marL="0" marR="0" marT="0" marB="0" anchor="ctr"/>
                </a:tc>
                <a:tc>
                  <a:txBody>
                    <a:bodyPr/>
                    <a:lstStyle/>
                    <a:p>
                      <a:pPr algn="ctr"/>
                      <a:r>
                        <a:rPr lang="en-GB" sz="1400">
                          <a:latin typeface="Arial"/>
                        </a:rPr>
                        <a:t>1103966</a:t>
                      </a:r>
                    </a:p>
                  </a:txBody>
                  <a:tcPr marL="0" marR="0" marT="0" marB="0" anchor="ctr"/>
                </a:tc>
                <a:tc>
                  <a:txBody>
                    <a:bodyPr/>
                    <a:lstStyle/>
                    <a:p>
                      <a:pPr algn="ctr"/>
                      <a:r>
                        <a:rPr lang="en-GB" sz="1400">
                          <a:latin typeface="Arial"/>
                        </a:rPr>
                        <a:t>9926</a:t>
                      </a:r>
                    </a:p>
                  </a:txBody>
                  <a:tcPr marL="0" marR="0" marT="0" marB="0" anchor="ctr"/>
                </a:tc>
                <a:tc>
                  <a:txBody>
                    <a:bodyPr/>
                    <a:lstStyle/>
                    <a:p>
                      <a:pPr algn="ctr"/>
                      <a:r>
                        <a:rPr lang="en-GB" sz="1400">
                          <a:effectLst/>
                          <a:latin typeface="Arial"/>
                        </a:rPr>
                        <a:t>13.04917296</a:t>
                      </a:r>
                    </a:p>
                  </a:txBody>
                  <a:tcPr marL="0" marR="0" marT="0" marB="0" anchor="ctr"/>
                </a:tc>
                <a:extLst>
                  <a:ext uri="{0D108BD9-81ED-4DB2-BD59-A6C34878D82A}">
                    <a16:rowId xmlns:a16="http://schemas.microsoft.com/office/drawing/2014/main" val="489810431"/>
                  </a:ext>
                </a:extLst>
              </a:tr>
              <a:tr h="182880">
                <a:tc>
                  <a:txBody>
                    <a:bodyPr/>
                    <a:lstStyle/>
                    <a:p>
                      <a:pPr algn="ctr"/>
                      <a:r>
                        <a:rPr lang="en-GB" sz="1400">
                          <a:effectLst/>
                          <a:latin typeface="Arial"/>
                        </a:rPr>
                        <a:t>Skin Renewal Treatment</a:t>
                      </a:r>
                    </a:p>
                  </a:txBody>
                  <a:tcPr marL="0" marR="0" marT="0" marB="0" anchor="ctr"/>
                </a:tc>
                <a:tc>
                  <a:txBody>
                    <a:bodyPr/>
                    <a:lstStyle/>
                    <a:p>
                      <a:pPr algn="ctr"/>
                      <a:r>
                        <a:rPr lang="en-GB" sz="1400">
                          <a:latin typeface="Arial"/>
                        </a:rPr>
                        <a:t>1343080.75</a:t>
                      </a:r>
                    </a:p>
                  </a:txBody>
                  <a:tcPr marL="0" marR="0" marT="0" marB="0" anchor="ctr"/>
                </a:tc>
                <a:tc>
                  <a:txBody>
                    <a:bodyPr/>
                    <a:lstStyle/>
                    <a:p>
                      <a:pPr algn="ctr"/>
                      <a:r>
                        <a:rPr lang="en-GB" sz="1400">
                          <a:latin typeface="Arial"/>
                        </a:rPr>
                        <a:t>11984</a:t>
                      </a:r>
                    </a:p>
                  </a:txBody>
                  <a:tcPr marL="0" marR="0" marT="0" marB="0" anchor="ctr"/>
                </a:tc>
                <a:tc>
                  <a:txBody>
                    <a:bodyPr/>
                    <a:lstStyle/>
                    <a:p>
                      <a:pPr algn="ctr"/>
                      <a:r>
                        <a:rPr lang="en-GB" sz="1400">
                          <a:effectLst/>
                          <a:latin typeface="Arial"/>
                        </a:rPr>
                        <a:t>15.87557317</a:t>
                      </a:r>
                    </a:p>
                  </a:txBody>
                  <a:tcPr marL="0" marR="0" marT="0" marB="0" anchor="ctr"/>
                </a:tc>
                <a:extLst>
                  <a:ext uri="{0D108BD9-81ED-4DB2-BD59-A6C34878D82A}">
                    <a16:rowId xmlns:a16="http://schemas.microsoft.com/office/drawing/2014/main" val="1421846772"/>
                  </a:ext>
                </a:extLst>
              </a:tr>
              <a:tr h="182880">
                <a:tc>
                  <a:txBody>
                    <a:bodyPr/>
                    <a:lstStyle/>
                    <a:p>
                      <a:pPr algn="ctr"/>
                      <a:r>
                        <a:rPr lang="en-GB" sz="1400">
                          <a:effectLst/>
                          <a:latin typeface="Arial"/>
                        </a:rPr>
                        <a:t>Revitalizing Eye Cream</a:t>
                      </a:r>
                    </a:p>
                  </a:txBody>
                  <a:tcPr marL="0" marR="0" marT="0" marB="0" anchor="ctr"/>
                </a:tc>
                <a:tc>
                  <a:txBody>
                    <a:bodyPr/>
                    <a:lstStyle/>
                    <a:p>
                      <a:pPr algn="ctr"/>
                      <a:r>
                        <a:rPr lang="en-GB" sz="1400">
                          <a:latin typeface="Arial"/>
                        </a:rPr>
                        <a:t>1610437.73</a:t>
                      </a:r>
                    </a:p>
                  </a:txBody>
                  <a:tcPr marL="0" marR="0" marT="0" marB="0" anchor="ctr"/>
                </a:tc>
                <a:tc>
                  <a:txBody>
                    <a:bodyPr/>
                    <a:lstStyle/>
                    <a:p>
                      <a:pPr algn="ctr"/>
                      <a:r>
                        <a:rPr lang="en-GB" sz="1400">
                          <a:latin typeface="Arial"/>
                        </a:rPr>
                        <a:t>14473</a:t>
                      </a:r>
                    </a:p>
                  </a:txBody>
                  <a:tcPr marL="0" marR="0" marT="0" marB="0" anchor="ctr"/>
                </a:tc>
                <a:tc>
                  <a:txBody>
                    <a:bodyPr/>
                    <a:lstStyle/>
                    <a:p>
                      <a:pPr algn="ctr"/>
                      <a:r>
                        <a:rPr lang="en-GB" sz="1400">
                          <a:effectLst/>
                          <a:latin typeface="Arial"/>
                        </a:rPr>
                        <a:t>19.03580408</a:t>
                      </a:r>
                    </a:p>
                  </a:txBody>
                  <a:tcPr marL="0" marR="0" marT="0" marB="0" anchor="ctr"/>
                </a:tc>
                <a:extLst>
                  <a:ext uri="{0D108BD9-81ED-4DB2-BD59-A6C34878D82A}">
                    <a16:rowId xmlns:a16="http://schemas.microsoft.com/office/drawing/2014/main" val="3418906224"/>
                  </a:ext>
                </a:extLst>
              </a:tr>
              <a:tr h="182880">
                <a:tc>
                  <a:txBody>
                    <a:bodyPr/>
                    <a:lstStyle/>
                    <a:p>
                      <a:pPr algn="ctr"/>
                      <a:r>
                        <a:rPr lang="en-GB" sz="1400">
                          <a:effectLst/>
                          <a:latin typeface="Arial"/>
                        </a:rPr>
                        <a:t>Grand Total</a:t>
                      </a:r>
                      <a:endParaRPr lang="en-GB" sz="1400" b="1">
                        <a:effectLst/>
                        <a:latin typeface="Arial"/>
                      </a:endParaRPr>
                    </a:p>
                  </a:txBody>
                  <a:tcPr marL="0" marR="0" marT="0" marB="0" anchor="ctr"/>
                </a:tc>
                <a:tc>
                  <a:txBody>
                    <a:bodyPr/>
                    <a:lstStyle/>
                    <a:p>
                      <a:pPr algn="ctr"/>
                      <a:r>
                        <a:rPr lang="en-GB" sz="1400">
                          <a:effectLst/>
                          <a:latin typeface="Arial"/>
                        </a:rPr>
                        <a:t>8460045.73</a:t>
                      </a:r>
                      <a:endParaRPr lang="en-GB" sz="1400" b="1">
                        <a:effectLst/>
                        <a:latin typeface="Arial"/>
                      </a:endParaRPr>
                    </a:p>
                  </a:txBody>
                  <a:tcPr marL="0" marR="0" marT="0" marB="0" anchor="ctr"/>
                </a:tc>
                <a:tc>
                  <a:txBody>
                    <a:bodyPr/>
                    <a:lstStyle/>
                    <a:p>
                      <a:pPr algn="ctr"/>
                      <a:r>
                        <a:rPr lang="en-GB" sz="1400">
                          <a:effectLst/>
                          <a:latin typeface="Arial"/>
                        </a:rPr>
                        <a:t>76270</a:t>
                      </a:r>
                      <a:endParaRPr lang="en-GB" sz="1400" b="1">
                        <a:effectLst/>
                        <a:latin typeface="Arial"/>
                      </a:endParaRPr>
                    </a:p>
                  </a:txBody>
                  <a:tcPr marL="0" marR="0" marT="0" marB="0" anchor="ctr"/>
                </a:tc>
                <a:tc>
                  <a:txBody>
                    <a:bodyPr/>
                    <a:lstStyle/>
                    <a:p>
                      <a:pPr algn="ctr"/>
                      <a:r>
                        <a:rPr lang="en-GB" sz="1400">
                          <a:effectLst/>
                          <a:latin typeface="Arial"/>
                        </a:rPr>
                        <a:t>100</a:t>
                      </a:r>
                    </a:p>
                  </a:txBody>
                  <a:tcPr marL="0" marR="0" marT="0" marB="0" anchor="ctr"/>
                </a:tc>
                <a:extLst>
                  <a:ext uri="{0D108BD9-81ED-4DB2-BD59-A6C34878D82A}">
                    <a16:rowId xmlns:a16="http://schemas.microsoft.com/office/drawing/2014/main" val="38438896"/>
                  </a:ext>
                </a:extLst>
              </a:tr>
            </a:tbl>
          </a:graphicData>
        </a:graphic>
      </p:graphicFrame>
    </p:spTree>
    <p:extLst>
      <p:ext uri="{BB962C8B-B14F-4D97-AF65-F5344CB8AC3E}">
        <p14:creationId xmlns:p14="http://schemas.microsoft.com/office/powerpoint/2010/main" val="2755951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0AEC269-473D-22EC-5141-0CF4C6602B88}"/>
              </a:ext>
            </a:extLst>
          </p:cNvPr>
          <p:cNvGraphicFramePr>
            <a:graphicFrameLocks noGrp="1"/>
          </p:cNvGraphicFramePr>
          <p:nvPr>
            <p:extLst>
              <p:ext uri="{D42A27DB-BD31-4B8C-83A1-F6EECF244321}">
                <p14:modId xmlns:p14="http://schemas.microsoft.com/office/powerpoint/2010/main" val="1345898268"/>
              </p:ext>
            </p:extLst>
          </p:nvPr>
        </p:nvGraphicFramePr>
        <p:xfrm>
          <a:off x="1942563" y="1416676"/>
          <a:ext cx="8022458" cy="2346960"/>
        </p:xfrm>
        <a:graphic>
          <a:graphicData uri="http://schemas.openxmlformats.org/drawingml/2006/table">
            <a:tbl>
              <a:tblPr firstRow="1" bandRow="1">
                <a:tableStyleId>{5C22544A-7EE6-4342-B048-85BDC9FD1C3A}</a:tableStyleId>
              </a:tblPr>
              <a:tblGrid>
                <a:gridCol w="3206301">
                  <a:extLst>
                    <a:ext uri="{9D8B030D-6E8A-4147-A177-3AD203B41FA5}">
                      <a16:colId xmlns:a16="http://schemas.microsoft.com/office/drawing/2014/main" val="2643032820"/>
                    </a:ext>
                  </a:extLst>
                </a:gridCol>
                <a:gridCol w="1650104">
                  <a:extLst>
                    <a:ext uri="{9D8B030D-6E8A-4147-A177-3AD203B41FA5}">
                      <a16:colId xmlns:a16="http://schemas.microsoft.com/office/drawing/2014/main" val="700160807"/>
                    </a:ext>
                  </a:extLst>
                </a:gridCol>
                <a:gridCol w="1395211">
                  <a:extLst>
                    <a:ext uri="{9D8B030D-6E8A-4147-A177-3AD203B41FA5}">
                      <a16:colId xmlns:a16="http://schemas.microsoft.com/office/drawing/2014/main" val="1391507683"/>
                    </a:ext>
                  </a:extLst>
                </a:gridCol>
                <a:gridCol w="1770842">
                  <a:extLst>
                    <a:ext uri="{9D8B030D-6E8A-4147-A177-3AD203B41FA5}">
                      <a16:colId xmlns:a16="http://schemas.microsoft.com/office/drawing/2014/main" val="1244064700"/>
                    </a:ext>
                  </a:extLst>
                </a:gridCol>
              </a:tblGrid>
              <a:tr h="182880">
                <a:tc>
                  <a:txBody>
                    <a:bodyPr/>
                    <a:lstStyle/>
                    <a:p>
                      <a:pPr lvl="0" algn="ctr">
                        <a:buNone/>
                      </a:pPr>
                      <a:r>
                        <a:rPr lang="en-GB" sz="1400">
                          <a:effectLst/>
                          <a:latin typeface="Arial"/>
                        </a:rPr>
                        <a:t>Row Labels</a:t>
                      </a:r>
                      <a:endParaRPr lang="en-GB" sz="1400" b="1">
                        <a:effectLst/>
                        <a:latin typeface="Arial"/>
                      </a:endParaRPr>
                    </a:p>
                  </a:txBody>
                  <a:tcPr marL="0" marR="0" marT="0" marB="0" anchor="ctr"/>
                </a:tc>
                <a:tc>
                  <a:txBody>
                    <a:bodyPr/>
                    <a:lstStyle/>
                    <a:p>
                      <a:pPr lvl="0" algn="ctr">
                        <a:buNone/>
                      </a:pPr>
                      <a:r>
                        <a:rPr lang="en-GB" sz="1400">
                          <a:effectLst/>
                          <a:latin typeface="Arial"/>
                        </a:rPr>
                        <a:t>Sum of </a:t>
                      </a:r>
                      <a:r>
                        <a:rPr lang="en-GB" sz="1400" err="1">
                          <a:effectLst/>
                          <a:latin typeface="Arial"/>
                        </a:rPr>
                        <a:t>Sales_Amt</a:t>
                      </a:r>
                      <a:endParaRPr lang="en-GB" sz="1400" b="1">
                        <a:effectLst/>
                        <a:latin typeface="Arial"/>
                      </a:endParaRPr>
                    </a:p>
                  </a:txBody>
                  <a:tcPr marL="0" marR="0" marT="0" marB="0" anchor="ctr"/>
                </a:tc>
                <a:tc>
                  <a:txBody>
                    <a:bodyPr/>
                    <a:lstStyle/>
                    <a:p>
                      <a:pPr lvl="0" algn="ctr">
                        <a:buNone/>
                      </a:pPr>
                      <a:r>
                        <a:rPr lang="en-GB" sz="1400">
                          <a:effectLst/>
                          <a:latin typeface="Arial"/>
                        </a:rPr>
                        <a:t>Sum of Qty</a:t>
                      </a:r>
                      <a:endParaRPr lang="en-GB" sz="1400" b="1">
                        <a:effectLst/>
                        <a:latin typeface="Arial"/>
                      </a:endParaRPr>
                    </a:p>
                  </a:txBody>
                  <a:tcPr marL="0" marR="0" marT="0" marB="0" anchor="ctr"/>
                </a:tc>
                <a:tc>
                  <a:txBody>
                    <a:bodyPr/>
                    <a:lstStyle/>
                    <a:p>
                      <a:pPr lvl="0" algn="ctr">
                        <a:buNone/>
                      </a:pPr>
                      <a:r>
                        <a:rPr lang="en-GB" sz="1400">
                          <a:effectLst/>
                          <a:latin typeface="Arial"/>
                        </a:rPr>
                        <a:t>% of total Sales</a:t>
                      </a:r>
                      <a:endParaRPr lang="en-GB" sz="1400" b="1">
                        <a:solidFill>
                          <a:srgbClr val="FFFFFF"/>
                        </a:solidFill>
                        <a:effectLst/>
                        <a:latin typeface="Arial"/>
                      </a:endParaRPr>
                    </a:p>
                  </a:txBody>
                  <a:tcPr marL="0" marR="0" marT="0" marB="0" anchor="ctr"/>
                </a:tc>
                <a:extLst>
                  <a:ext uri="{0D108BD9-81ED-4DB2-BD59-A6C34878D82A}">
                    <a16:rowId xmlns:a16="http://schemas.microsoft.com/office/drawing/2014/main" val="873089624"/>
                  </a:ext>
                </a:extLst>
              </a:tr>
              <a:tr h="182880">
                <a:tc>
                  <a:txBody>
                    <a:bodyPr/>
                    <a:lstStyle/>
                    <a:p>
                      <a:pPr algn="ctr"/>
                      <a:r>
                        <a:rPr lang="en-GB" sz="1400">
                          <a:effectLst/>
                          <a:latin typeface="Arial"/>
                        </a:rPr>
                        <a:t>Skincare Discovery Kit</a:t>
                      </a:r>
                    </a:p>
                  </a:txBody>
                  <a:tcPr marL="0" marR="0" marT="0" marB="0" anchor="ctr"/>
                </a:tc>
                <a:tc>
                  <a:txBody>
                    <a:bodyPr/>
                    <a:lstStyle/>
                    <a:p>
                      <a:pPr algn="ctr"/>
                      <a:r>
                        <a:rPr lang="en-GB" sz="1400">
                          <a:latin typeface="Arial"/>
                        </a:rPr>
                        <a:t>20817</a:t>
                      </a:r>
                    </a:p>
                  </a:txBody>
                  <a:tcPr marL="0" marR="0" marT="0" marB="0" anchor="ctr"/>
                </a:tc>
                <a:tc>
                  <a:txBody>
                    <a:bodyPr/>
                    <a:lstStyle/>
                    <a:p>
                      <a:pPr algn="ctr"/>
                      <a:r>
                        <a:rPr lang="en-GB" sz="1400">
                          <a:latin typeface="Arial"/>
                        </a:rPr>
                        <a:t>203</a:t>
                      </a:r>
                    </a:p>
                  </a:txBody>
                  <a:tcPr marL="0" marR="0" marT="0" marB="0" anchor="ctr"/>
                </a:tc>
                <a:tc>
                  <a:txBody>
                    <a:bodyPr/>
                    <a:lstStyle/>
                    <a:p>
                      <a:pPr algn="ctr"/>
                      <a:r>
                        <a:rPr lang="en-GB" sz="1400">
                          <a:effectLst/>
                          <a:latin typeface="Arial"/>
                        </a:rPr>
                        <a:t>0.2460625</a:t>
                      </a:r>
                    </a:p>
                  </a:txBody>
                  <a:tcPr marL="0" marR="0" marT="0" marB="0" anchor="ctr"/>
                </a:tc>
                <a:extLst>
                  <a:ext uri="{0D108BD9-81ED-4DB2-BD59-A6C34878D82A}">
                    <a16:rowId xmlns:a16="http://schemas.microsoft.com/office/drawing/2014/main" val="1896699868"/>
                  </a:ext>
                </a:extLst>
              </a:tr>
              <a:tr h="182880">
                <a:tc>
                  <a:txBody>
                    <a:bodyPr/>
                    <a:lstStyle/>
                    <a:p>
                      <a:pPr algn="ctr"/>
                      <a:r>
                        <a:rPr lang="en-GB" sz="1400">
                          <a:effectLst/>
                          <a:latin typeface="Arial"/>
                        </a:rPr>
                        <a:t>Skincare Starter Kit</a:t>
                      </a:r>
                    </a:p>
                  </a:txBody>
                  <a:tcPr marL="0" marR="0" marT="0" marB="0" anchor="ctr"/>
                </a:tc>
                <a:tc>
                  <a:txBody>
                    <a:bodyPr/>
                    <a:lstStyle/>
                    <a:p>
                      <a:pPr algn="ctr"/>
                      <a:r>
                        <a:rPr lang="en-GB" sz="1400">
                          <a:latin typeface="Arial"/>
                        </a:rPr>
                        <a:t>84463</a:t>
                      </a:r>
                    </a:p>
                  </a:txBody>
                  <a:tcPr marL="0" marR="0" marT="0" marB="0" anchor="ctr"/>
                </a:tc>
                <a:tc>
                  <a:txBody>
                    <a:bodyPr/>
                    <a:lstStyle/>
                    <a:p>
                      <a:pPr algn="ctr"/>
                      <a:r>
                        <a:rPr lang="en-GB" sz="1400">
                          <a:latin typeface="Arial"/>
                        </a:rPr>
                        <a:t>791</a:t>
                      </a:r>
                    </a:p>
                  </a:txBody>
                  <a:tcPr marL="0" marR="0" marT="0" marB="0" anchor="ctr"/>
                </a:tc>
                <a:tc>
                  <a:txBody>
                    <a:bodyPr/>
                    <a:lstStyle/>
                    <a:p>
                      <a:pPr algn="ctr"/>
                      <a:r>
                        <a:rPr lang="en-GB" sz="1400">
                          <a:effectLst/>
                          <a:latin typeface="Arial"/>
                        </a:rPr>
                        <a:t>0.998375218</a:t>
                      </a:r>
                    </a:p>
                  </a:txBody>
                  <a:tcPr marL="0" marR="0" marT="0" marB="0" anchor="ctr"/>
                </a:tc>
                <a:extLst>
                  <a:ext uri="{0D108BD9-81ED-4DB2-BD59-A6C34878D82A}">
                    <a16:rowId xmlns:a16="http://schemas.microsoft.com/office/drawing/2014/main" val="1801644413"/>
                  </a:ext>
                </a:extLst>
              </a:tr>
              <a:tr h="182880">
                <a:tc>
                  <a:txBody>
                    <a:bodyPr/>
                    <a:lstStyle/>
                    <a:p>
                      <a:pPr algn="ctr"/>
                      <a:r>
                        <a:rPr lang="en-GB" sz="1400">
                          <a:effectLst/>
                          <a:latin typeface="Arial"/>
                        </a:rPr>
                        <a:t>Daytime Nourishing Cream</a:t>
                      </a:r>
                    </a:p>
                  </a:txBody>
                  <a:tcPr marL="0" marR="0" marT="0" marB="0" anchor="ctr"/>
                </a:tc>
                <a:tc>
                  <a:txBody>
                    <a:bodyPr/>
                    <a:lstStyle/>
                    <a:p>
                      <a:pPr algn="ctr"/>
                      <a:r>
                        <a:rPr lang="en-GB" sz="1400">
                          <a:latin typeface="Arial"/>
                        </a:rPr>
                        <a:t>349243</a:t>
                      </a:r>
                    </a:p>
                  </a:txBody>
                  <a:tcPr marL="0" marR="0" marT="0" marB="0" anchor="ctr"/>
                </a:tc>
                <a:tc>
                  <a:txBody>
                    <a:bodyPr/>
                    <a:lstStyle/>
                    <a:p>
                      <a:pPr algn="ctr"/>
                      <a:r>
                        <a:rPr lang="en-GB" sz="1400">
                          <a:latin typeface="Arial"/>
                        </a:rPr>
                        <a:t>3133</a:t>
                      </a:r>
                    </a:p>
                  </a:txBody>
                  <a:tcPr marL="0" marR="0" marT="0" marB="0" anchor="ctr"/>
                </a:tc>
                <a:tc>
                  <a:txBody>
                    <a:bodyPr/>
                    <a:lstStyle/>
                    <a:p>
                      <a:pPr algn="ctr"/>
                      <a:r>
                        <a:rPr lang="en-GB" sz="1400">
                          <a:effectLst/>
                          <a:latin typeface="Arial"/>
                        </a:rPr>
                        <a:t>4.128145534</a:t>
                      </a:r>
                    </a:p>
                  </a:txBody>
                  <a:tcPr marL="0" marR="0" marT="0" marB="0" anchor="ctr"/>
                </a:tc>
                <a:extLst>
                  <a:ext uri="{0D108BD9-81ED-4DB2-BD59-A6C34878D82A}">
                    <a16:rowId xmlns:a16="http://schemas.microsoft.com/office/drawing/2014/main" val="2682265288"/>
                  </a:ext>
                </a:extLst>
              </a:tr>
              <a:tr h="182880">
                <a:tc>
                  <a:txBody>
                    <a:bodyPr/>
                    <a:lstStyle/>
                    <a:p>
                      <a:pPr algn="ctr"/>
                      <a:r>
                        <a:rPr lang="en-GB" sz="1400">
                          <a:effectLst/>
                          <a:latin typeface="Arial"/>
                        </a:rPr>
                        <a:t>Overnight Renewal Cream</a:t>
                      </a:r>
                    </a:p>
                  </a:txBody>
                  <a:tcPr marL="0" marR="0" marT="0" marB="0" anchor="ctr"/>
                </a:tc>
                <a:tc>
                  <a:txBody>
                    <a:bodyPr/>
                    <a:lstStyle/>
                    <a:p>
                      <a:pPr algn="ctr"/>
                      <a:r>
                        <a:rPr lang="en-GB" sz="1400">
                          <a:latin typeface="Arial"/>
                        </a:rPr>
                        <a:t>386142.5</a:t>
                      </a:r>
                    </a:p>
                  </a:txBody>
                  <a:tcPr marL="0" marR="0" marT="0" marB="0" anchor="ctr"/>
                </a:tc>
                <a:tc>
                  <a:txBody>
                    <a:bodyPr/>
                    <a:lstStyle/>
                    <a:p>
                      <a:pPr algn="ctr"/>
                      <a:r>
                        <a:rPr lang="en-GB" sz="1400">
                          <a:latin typeface="Arial"/>
                        </a:rPr>
                        <a:t>3464</a:t>
                      </a:r>
                    </a:p>
                  </a:txBody>
                  <a:tcPr marL="0" marR="0" marT="0" marB="0" anchor="ctr"/>
                </a:tc>
                <a:tc>
                  <a:txBody>
                    <a:bodyPr/>
                    <a:lstStyle/>
                    <a:p>
                      <a:pPr algn="ctr"/>
                      <a:r>
                        <a:rPr lang="en-GB" sz="1400">
                          <a:effectLst/>
                          <a:latin typeface="Arial"/>
                        </a:rPr>
                        <a:t>4.564307479</a:t>
                      </a:r>
                    </a:p>
                  </a:txBody>
                  <a:tcPr marL="0" marR="0" marT="0" marB="0" anchor="ctr"/>
                </a:tc>
                <a:extLst>
                  <a:ext uri="{0D108BD9-81ED-4DB2-BD59-A6C34878D82A}">
                    <a16:rowId xmlns:a16="http://schemas.microsoft.com/office/drawing/2014/main" val="578495539"/>
                  </a:ext>
                </a:extLst>
              </a:tr>
              <a:tr h="182880">
                <a:tc>
                  <a:txBody>
                    <a:bodyPr/>
                    <a:lstStyle/>
                    <a:p>
                      <a:pPr algn="ctr"/>
                      <a:r>
                        <a:rPr lang="en-GB" sz="1400">
                          <a:effectLst/>
                          <a:latin typeface="Arial"/>
                        </a:rPr>
                        <a:t>Gentle Skin Cleansing Gel</a:t>
                      </a:r>
                    </a:p>
                  </a:txBody>
                  <a:tcPr marL="0" marR="0" marT="0" marB="0" anchor="ctr"/>
                </a:tc>
                <a:tc>
                  <a:txBody>
                    <a:bodyPr/>
                    <a:lstStyle/>
                    <a:p>
                      <a:pPr algn="ctr"/>
                      <a:r>
                        <a:rPr lang="en-GB" sz="1400">
                          <a:latin typeface="Arial"/>
                        </a:rPr>
                        <a:t>562434</a:t>
                      </a:r>
                    </a:p>
                  </a:txBody>
                  <a:tcPr marL="0" marR="0" marT="0" marB="0" anchor="ctr"/>
                </a:tc>
                <a:tc>
                  <a:txBody>
                    <a:bodyPr/>
                    <a:lstStyle/>
                    <a:p>
                      <a:pPr algn="ctr"/>
                      <a:r>
                        <a:rPr lang="en-GB" sz="1400">
                          <a:latin typeface="Arial"/>
                        </a:rPr>
                        <a:t>5094</a:t>
                      </a:r>
                    </a:p>
                  </a:txBody>
                  <a:tcPr marL="0" marR="0" marT="0" marB="0" anchor="ctr"/>
                </a:tc>
                <a:tc>
                  <a:txBody>
                    <a:bodyPr/>
                    <a:lstStyle/>
                    <a:p>
                      <a:pPr algn="ctr"/>
                      <a:r>
                        <a:rPr lang="en-GB" sz="1400">
                          <a:effectLst/>
                          <a:latin typeface="Arial"/>
                        </a:rPr>
                        <a:t>6.648120092</a:t>
                      </a:r>
                    </a:p>
                  </a:txBody>
                  <a:tcPr marL="0" marR="0" marT="0" marB="0" anchor="ctr"/>
                </a:tc>
                <a:extLst>
                  <a:ext uri="{0D108BD9-81ED-4DB2-BD59-A6C34878D82A}">
                    <a16:rowId xmlns:a16="http://schemas.microsoft.com/office/drawing/2014/main" val="1449878575"/>
                  </a:ext>
                </a:extLst>
              </a:tr>
              <a:tr h="182880">
                <a:tc>
                  <a:txBody>
                    <a:bodyPr/>
                    <a:lstStyle/>
                    <a:p>
                      <a:pPr algn="ctr"/>
                      <a:r>
                        <a:rPr lang="en-GB" sz="1400">
                          <a:effectLst/>
                          <a:latin typeface="Arial"/>
                        </a:rPr>
                        <a:t>Neck Firming Cream</a:t>
                      </a:r>
                    </a:p>
                  </a:txBody>
                  <a:tcPr marL="0" marR="0" marT="0" marB="0" anchor="ctr"/>
                </a:tc>
                <a:tc>
                  <a:txBody>
                    <a:bodyPr/>
                    <a:lstStyle/>
                    <a:p>
                      <a:pPr algn="ctr"/>
                      <a:r>
                        <a:rPr lang="en-GB" sz="1400">
                          <a:latin typeface="Arial"/>
                        </a:rPr>
                        <a:t>664921</a:t>
                      </a:r>
                    </a:p>
                  </a:txBody>
                  <a:tcPr marL="0" marR="0" marT="0" marB="0" anchor="ctr"/>
                </a:tc>
                <a:tc>
                  <a:txBody>
                    <a:bodyPr/>
                    <a:lstStyle/>
                    <a:p>
                      <a:pPr algn="ctr"/>
                      <a:r>
                        <a:rPr lang="en-GB" sz="1400">
                          <a:latin typeface="Arial"/>
                        </a:rPr>
                        <a:t>5902</a:t>
                      </a:r>
                    </a:p>
                  </a:txBody>
                  <a:tcPr marL="0" marR="0" marT="0" marB="0" anchor="ctr"/>
                </a:tc>
                <a:tc>
                  <a:txBody>
                    <a:bodyPr/>
                    <a:lstStyle/>
                    <a:p>
                      <a:pPr algn="ctr"/>
                      <a:r>
                        <a:rPr lang="en-GB" sz="1400">
                          <a:effectLst/>
                          <a:latin typeface="Arial"/>
                        </a:rPr>
                        <a:t>7.859543804</a:t>
                      </a:r>
                    </a:p>
                  </a:txBody>
                  <a:tcPr marL="0" marR="0" marT="0" marB="0" anchor="ctr"/>
                </a:tc>
                <a:extLst>
                  <a:ext uri="{0D108BD9-81ED-4DB2-BD59-A6C34878D82A}">
                    <a16:rowId xmlns:a16="http://schemas.microsoft.com/office/drawing/2014/main" val="1651877498"/>
                  </a:ext>
                </a:extLst>
              </a:tr>
              <a:tr h="182880">
                <a:tc>
                  <a:txBody>
                    <a:bodyPr/>
                    <a:lstStyle/>
                    <a:p>
                      <a:pPr algn="ctr"/>
                      <a:r>
                        <a:rPr lang="en-GB" sz="1400">
                          <a:effectLst/>
                          <a:latin typeface="Arial"/>
                        </a:rPr>
                        <a:t>Acne Clearing Cream</a:t>
                      </a:r>
                    </a:p>
                  </a:txBody>
                  <a:tcPr marL="0" marR="0" marT="0" marB="0" anchor="ctr"/>
                </a:tc>
                <a:tc>
                  <a:txBody>
                    <a:bodyPr/>
                    <a:lstStyle/>
                    <a:p>
                      <a:pPr algn="ctr"/>
                      <a:r>
                        <a:rPr lang="en-GB" sz="1400">
                          <a:latin typeface="Arial"/>
                        </a:rPr>
                        <a:t>797076</a:t>
                      </a:r>
                    </a:p>
                  </a:txBody>
                  <a:tcPr marL="0" marR="0" marT="0" marB="0" anchor="ctr"/>
                </a:tc>
                <a:tc>
                  <a:txBody>
                    <a:bodyPr/>
                    <a:lstStyle/>
                    <a:p>
                      <a:pPr algn="ctr"/>
                      <a:r>
                        <a:rPr lang="en-GB" sz="1400">
                          <a:latin typeface="Arial"/>
                        </a:rPr>
                        <a:t>7350</a:t>
                      </a:r>
                    </a:p>
                  </a:txBody>
                  <a:tcPr marL="0" marR="0" marT="0" marB="0" anchor="ctr"/>
                </a:tc>
                <a:tc>
                  <a:txBody>
                    <a:bodyPr/>
                    <a:lstStyle/>
                    <a:p>
                      <a:pPr algn="ctr"/>
                      <a:r>
                        <a:rPr lang="en-GB" sz="1400">
                          <a:effectLst/>
                          <a:latin typeface="Arial"/>
                        </a:rPr>
                        <a:t>9.4216512</a:t>
                      </a:r>
                    </a:p>
                  </a:txBody>
                  <a:tcPr marL="0" marR="0" marT="0" marB="0" anchor="ctr"/>
                </a:tc>
                <a:extLst>
                  <a:ext uri="{0D108BD9-81ED-4DB2-BD59-A6C34878D82A}">
                    <a16:rowId xmlns:a16="http://schemas.microsoft.com/office/drawing/2014/main" val="1890340599"/>
                  </a:ext>
                </a:extLst>
              </a:tr>
              <a:tr h="182880">
                <a:tc>
                  <a:txBody>
                    <a:bodyPr/>
                    <a:lstStyle/>
                    <a:p>
                      <a:pPr algn="ctr"/>
                      <a:r>
                        <a:rPr lang="en-GB" sz="1400">
                          <a:effectLst/>
                          <a:latin typeface="Arial"/>
                        </a:rPr>
                        <a:t>Neck Revitalizing Serum</a:t>
                      </a:r>
                    </a:p>
                  </a:txBody>
                  <a:tcPr marL="0" marR="0" marT="0" marB="0" anchor="ctr"/>
                </a:tc>
                <a:tc>
                  <a:txBody>
                    <a:bodyPr/>
                    <a:lstStyle/>
                    <a:p>
                      <a:pPr algn="ctr"/>
                      <a:r>
                        <a:rPr lang="en-GB" sz="1400">
                          <a:latin typeface="Arial"/>
                        </a:rPr>
                        <a:t>886240.75</a:t>
                      </a:r>
                    </a:p>
                  </a:txBody>
                  <a:tcPr marL="0" marR="0" marT="0" marB="0" anchor="ctr"/>
                </a:tc>
                <a:tc>
                  <a:txBody>
                    <a:bodyPr/>
                    <a:lstStyle/>
                    <a:p>
                      <a:pPr algn="ctr"/>
                      <a:r>
                        <a:rPr lang="en-GB" sz="1400">
                          <a:latin typeface="Arial"/>
                        </a:rPr>
                        <a:t>8004</a:t>
                      </a:r>
                    </a:p>
                  </a:txBody>
                  <a:tcPr marL="0" marR="0" marT="0" marB="0" anchor="ctr"/>
                </a:tc>
                <a:tc>
                  <a:txBody>
                    <a:bodyPr/>
                    <a:lstStyle/>
                    <a:p>
                      <a:pPr algn="ctr"/>
                      <a:r>
                        <a:rPr lang="en-GB" sz="1400">
                          <a:effectLst/>
                          <a:latin typeface="Arial"/>
                        </a:rPr>
                        <a:t>10.47560236</a:t>
                      </a:r>
                    </a:p>
                  </a:txBody>
                  <a:tcPr marL="0" marR="0" marT="0" marB="0" anchor="ctr"/>
                </a:tc>
                <a:extLst>
                  <a:ext uri="{0D108BD9-81ED-4DB2-BD59-A6C34878D82A}">
                    <a16:rowId xmlns:a16="http://schemas.microsoft.com/office/drawing/2014/main" val="1460479623"/>
                  </a:ext>
                </a:extLst>
              </a:tr>
              <a:tr h="182880">
                <a:tc>
                  <a:txBody>
                    <a:bodyPr/>
                    <a:lstStyle/>
                    <a:p>
                      <a:pPr algn="ctr"/>
                      <a:r>
                        <a:rPr lang="en-GB" sz="1400">
                          <a:effectLst/>
                          <a:latin typeface="Arial"/>
                        </a:rPr>
                        <a:t>Moisture Boost Facial Cream</a:t>
                      </a:r>
                    </a:p>
                  </a:txBody>
                  <a:tcPr marL="0" marR="0" marT="0" marB="0" anchor="ctr"/>
                </a:tc>
                <a:tc>
                  <a:txBody>
                    <a:bodyPr/>
                    <a:lstStyle/>
                    <a:p>
                      <a:pPr algn="ctr"/>
                      <a:r>
                        <a:rPr lang="en-GB" sz="1400">
                          <a:latin typeface="Arial"/>
                        </a:rPr>
                        <a:t>1103966</a:t>
                      </a:r>
                    </a:p>
                  </a:txBody>
                  <a:tcPr marL="0" marR="0" marT="0" marB="0" anchor="ctr"/>
                </a:tc>
                <a:tc>
                  <a:txBody>
                    <a:bodyPr/>
                    <a:lstStyle/>
                    <a:p>
                      <a:pPr algn="ctr"/>
                      <a:r>
                        <a:rPr lang="en-GB" sz="1400">
                          <a:latin typeface="Arial"/>
                        </a:rPr>
                        <a:t>9926</a:t>
                      </a:r>
                    </a:p>
                  </a:txBody>
                  <a:tcPr marL="0" marR="0" marT="0" marB="0" anchor="ctr"/>
                </a:tc>
                <a:tc>
                  <a:txBody>
                    <a:bodyPr/>
                    <a:lstStyle/>
                    <a:p>
                      <a:pPr algn="ctr"/>
                      <a:r>
                        <a:rPr lang="en-GB" sz="1400">
                          <a:effectLst/>
                          <a:latin typeface="Arial"/>
                        </a:rPr>
                        <a:t>13.04917296</a:t>
                      </a:r>
                    </a:p>
                  </a:txBody>
                  <a:tcPr marL="0" marR="0" marT="0" marB="0" anchor="ctr"/>
                </a:tc>
                <a:extLst>
                  <a:ext uri="{0D108BD9-81ED-4DB2-BD59-A6C34878D82A}">
                    <a16:rowId xmlns:a16="http://schemas.microsoft.com/office/drawing/2014/main" val="2378038938"/>
                  </a:ext>
                </a:extLst>
              </a:tr>
              <a:tr h="182880">
                <a:tc>
                  <a:txBody>
                    <a:bodyPr/>
                    <a:lstStyle/>
                    <a:p>
                      <a:pPr algn="ctr"/>
                      <a:r>
                        <a:rPr lang="en-GB" sz="1400">
                          <a:effectLst/>
                          <a:latin typeface="Arial"/>
                        </a:rPr>
                        <a:t>Skin Renewal Treatment</a:t>
                      </a:r>
                    </a:p>
                  </a:txBody>
                  <a:tcPr marL="0" marR="0" marT="0" marB="0" anchor="ctr"/>
                </a:tc>
                <a:tc>
                  <a:txBody>
                    <a:bodyPr/>
                    <a:lstStyle/>
                    <a:p>
                      <a:pPr algn="ctr"/>
                      <a:r>
                        <a:rPr lang="en-GB" sz="1400">
                          <a:latin typeface="Arial"/>
                        </a:rPr>
                        <a:t>1343080.75</a:t>
                      </a:r>
                    </a:p>
                  </a:txBody>
                  <a:tcPr marL="0" marR="0" marT="0" marB="0" anchor="ctr"/>
                </a:tc>
                <a:tc>
                  <a:txBody>
                    <a:bodyPr/>
                    <a:lstStyle/>
                    <a:p>
                      <a:pPr algn="ctr"/>
                      <a:r>
                        <a:rPr lang="en-GB" sz="1400">
                          <a:latin typeface="Arial"/>
                        </a:rPr>
                        <a:t>11984</a:t>
                      </a:r>
                    </a:p>
                  </a:txBody>
                  <a:tcPr marL="0" marR="0" marT="0" marB="0" anchor="ctr"/>
                </a:tc>
                <a:tc>
                  <a:txBody>
                    <a:bodyPr/>
                    <a:lstStyle/>
                    <a:p>
                      <a:pPr algn="ctr"/>
                      <a:r>
                        <a:rPr lang="en-GB" sz="1400">
                          <a:effectLst/>
                          <a:latin typeface="Arial"/>
                        </a:rPr>
                        <a:t>15.87557317</a:t>
                      </a:r>
                    </a:p>
                  </a:txBody>
                  <a:tcPr marL="0" marR="0" marT="0" marB="0" anchor="ctr"/>
                </a:tc>
                <a:extLst>
                  <a:ext uri="{0D108BD9-81ED-4DB2-BD59-A6C34878D82A}">
                    <a16:rowId xmlns:a16="http://schemas.microsoft.com/office/drawing/2014/main" val="4246438685"/>
                  </a:ext>
                </a:extLst>
              </a:tr>
            </a:tbl>
          </a:graphicData>
        </a:graphic>
      </p:graphicFrame>
      <p:sp>
        <p:nvSpPr>
          <p:cNvPr id="6" name="TextBox 5">
            <a:extLst>
              <a:ext uri="{FF2B5EF4-FFF2-40B4-BE49-F238E27FC236}">
                <a16:creationId xmlns:a16="http://schemas.microsoft.com/office/drawing/2014/main" id="{23D8F7E2-4C55-59AA-7795-9E50AB18543D}"/>
              </a:ext>
            </a:extLst>
          </p:cNvPr>
          <p:cNvSpPr txBox="1"/>
          <p:nvPr/>
        </p:nvSpPr>
        <p:spPr>
          <a:xfrm>
            <a:off x="5181063" y="839808"/>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u="sng">
                <a:ea typeface="+mn-lt"/>
                <a:cs typeface="+mn-lt"/>
              </a:rPr>
              <a:t>2022  DATA</a:t>
            </a:r>
            <a:endParaRPr lang="en-GB">
              <a:ea typeface="+mn-lt"/>
              <a:cs typeface="+mn-lt"/>
            </a:endParaRPr>
          </a:p>
          <a:p>
            <a:pPr algn="l"/>
            <a:endParaRPr lang="en-GB"/>
          </a:p>
        </p:txBody>
      </p:sp>
      <p:sp>
        <p:nvSpPr>
          <p:cNvPr id="7" name="TextBox 6">
            <a:extLst>
              <a:ext uri="{FF2B5EF4-FFF2-40B4-BE49-F238E27FC236}">
                <a16:creationId xmlns:a16="http://schemas.microsoft.com/office/drawing/2014/main" id="{8605FA6A-4BD5-6392-5896-D42BF58EE894}"/>
              </a:ext>
            </a:extLst>
          </p:cNvPr>
          <p:cNvSpPr txBox="1"/>
          <p:nvPr/>
        </p:nvSpPr>
        <p:spPr>
          <a:xfrm>
            <a:off x="5167647" y="39924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u="sng"/>
              <a:t>Insights</a:t>
            </a:r>
          </a:p>
        </p:txBody>
      </p:sp>
      <p:sp>
        <p:nvSpPr>
          <p:cNvPr id="8" name="TextBox 7">
            <a:extLst>
              <a:ext uri="{FF2B5EF4-FFF2-40B4-BE49-F238E27FC236}">
                <a16:creationId xmlns:a16="http://schemas.microsoft.com/office/drawing/2014/main" id="{510805C5-E087-9F6F-BD13-C83BA030B48C}"/>
              </a:ext>
            </a:extLst>
          </p:cNvPr>
          <p:cNvSpPr txBox="1"/>
          <p:nvPr/>
        </p:nvSpPr>
        <p:spPr>
          <a:xfrm>
            <a:off x="292457" y="4665908"/>
            <a:ext cx="1110373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t>The above-mentioned products are newly launched by the company in the year 2022.</a:t>
            </a:r>
          </a:p>
          <a:p>
            <a:pPr marL="285750" indent="-285750">
              <a:buFont typeface="Arial"/>
              <a:buChar char="•"/>
            </a:pPr>
            <a:r>
              <a:rPr lang="en-GB"/>
              <a:t>Also, The Company recognised that their old products did not have much sale and they discontinued them.</a:t>
            </a:r>
          </a:p>
          <a:p>
            <a:pPr marL="285750" indent="-285750">
              <a:buFont typeface="Arial"/>
              <a:buChar char="•"/>
            </a:pPr>
            <a:r>
              <a:rPr lang="en-GB"/>
              <a:t>Also, Some of the newly launched product are also rarely benefiting the company as they have low sales. </a:t>
            </a:r>
          </a:p>
          <a:p>
            <a:pPr marL="285750" indent="-285750">
              <a:buFont typeface="Arial"/>
              <a:buChar char="•"/>
            </a:pPr>
            <a:r>
              <a:rPr lang="en-GB"/>
              <a:t>But overall, the sales trend of company increased by launching new products.</a:t>
            </a:r>
          </a:p>
        </p:txBody>
      </p:sp>
    </p:spTree>
    <p:extLst>
      <p:ext uri="{BB962C8B-B14F-4D97-AF65-F5344CB8AC3E}">
        <p14:creationId xmlns:p14="http://schemas.microsoft.com/office/powerpoint/2010/main" val="3928243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7FCA57-4396-E159-EBC7-F44A239F4D51}"/>
              </a:ext>
            </a:extLst>
          </p:cNvPr>
          <p:cNvSpPr txBox="1"/>
          <p:nvPr/>
        </p:nvSpPr>
        <p:spPr>
          <a:xfrm>
            <a:off x="418563" y="764682"/>
            <a:ext cx="5969894"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000">
                <a:latin typeface="Arial"/>
                <a:cs typeface="Arial"/>
              </a:rPr>
              <a:t>6. Product Reorder Trends :</a:t>
            </a:r>
          </a:p>
        </p:txBody>
      </p:sp>
      <p:sp>
        <p:nvSpPr>
          <p:cNvPr id="5" name="TextBox 4">
            <a:extLst>
              <a:ext uri="{FF2B5EF4-FFF2-40B4-BE49-F238E27FC236}">
                <a16:creationId xmlns:a16="http://schemas.microsoft.com/office/drawing/2014/main" id="{7AA65078-F595-FAC7-1004-1D7040F3954B}"/>
              </a:ext>
            </a:extLst>
          </p:cNvPr>
          <p:cNvSpPr txBox="1"/>
          <p:nvPr/>
        </p:nvSpPr>
        <p:spPr>
          <a:xfrm>
            <a:off x="761999" y="1352281"/>
            <a:ext cx="7939288" cy="3672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GB">
                <a:ea typeface="+mn-lt"/>
                <a:cs typeface="+mn-lt"/>
              </a:rPr>
              <a:t>Here are the top five products ranked by the number of units sold:</a:t>
            </a:r>
            <a:endParaRPr lang="en-US"/>
          </a:p>
        </p:txBody>
      </p:sp>
      <p:graphicFrame>
        <p:nvGraphicFramePr>
          <p:cNvPr id="7" name="Table 6">
            <a:extLst>
              <a:ext uri="{FF2B5EF4-FFF2-40B4-BE49-F238E27FC236}">
                <a16:creationId xmlns:a16="http://schemas.microsoft.com/office/drawing/2014/main" id="{4C2D3AD3-C970-C1B3-E705-2B59F4A9F8DE}"/>
              </a:ext>
            </a:extLst>
          </p:cNvPr>
          <p:cNvGraphicFramePr>
            <a:graphicFrameLocks noGrp="1"/>
          </p:cNvGraphicFramePr>
          <p:nvPr>
            <p:extLst>
              <p:ext uri="{D42A27DB-BD31-4B8C-83A1-F6EECF244321}">
                <p14:modId xmlns:p14="http://schemas.microsoft.com/office/powerpoint/2010/main" val="1472258411"/>
              </p:ext>
            </p:extLst>
          </p:nvPr>
        </p:nvGraphicFramePr>
        <p:xfrm>
          <a:off x="2103548" y="1931831"/>
          <a:ext cx="7189930" cy="2821353"/>
        </p:xfrm>
        <a:graphic>
          <a:graphicData uri="http://schemas.openxmlformats.org/drawingml/2006/table">
            <a:tbl>
              <a:tblPr firstRow="1" bandRow="1">
                <a:tableStyleId>{5C22544A-7EE6-4342-B048-85BDC9FD1C3A}</a:tableStyleId>
              </a:tblPr>
              <a:tblGrid>
                <a:gridCol w="4106288">
                  <a:extLst>
                    <a:ext uri="{9D8B030D-6E8A-4147-A177-3AD203B41FA5}">
                      <a16:colId xmlns:a16="http://schemas.microsoft.com/office/drawing/2014/main" val="3547294757"/>
                    </a:ext>
                  </a:extLst>
                </a:gridCol>
                <a:gridCol w="3083642">
                  <a:extLst>
                    <a:ext uri="{9D8B030D-6E8A-4147-A177-3AD203B41FA5}">
                      <a16:colId xmlns:a16="http://schemas.microsoft.com/office/drawing/2014/main" val="882495102"/>
                    </a:ext>
                  </a:extLst>
                </a:gridCol>
              </a:tblGrid>
              <a:tr h="415107">
                <a:tc>
                  <a:txBody>
                    <a:bodyPr/>
                    <a:lstStyle/>
                    <a:p>
                      <a:r>
                        <a:rPr lang="en-GB" sz="1800">
                          <a:effectLst/>
                        </a:rPr>
                        <a:t>Top 5 products based on units sold</a:t>
                      </a:r>
                      <a:endParaRPr lang="en-GB" sz="1800" b="1">
                        <a:effectLst/>
                        <a:latin typeface="Calibri" panose="020F0502020204030204" pitchFamily="34" charset="0"/>
                      </a:endParaRPr>
                    </a:p>
                  </a:txBody>
                  <a:tcPr marL="0" marR="0" marT="0" marB="0" anchor="ctr"/>
                </a:tc>
                <a:tc>
                  <a:txBody>
                    <a:bodyPr/>
                    <a:lstStyle/>
                    <a:p>
                      <a:r>
                        <a:rPr lang="en-GB" sz="1800">
                          <a:effectLst/>
                        </a:rPr>
                        <a:t>Number of Units Sold</a:t>
                      </a:r>
                      <a:endParaRPr lang="en-GB" sz="1800" b="1">
                        <a:effectLst/>
                        <a:latin typeface="Calibri" panose="020F0502020204030204" pitchFamily="34" charset="0"/>
                      </a:endParaRPr>
                    </a:p>
                  </a:txBody>
                  <a:tcPr marL="0" marR="0" marT="0" marB="0" anchor="ctr"/>
                </a:tc>
                <a:extLst>
                  <a:ext uri="{0D108BD9-81ED-4DB2-BD59-A6C34878D82A}">
                    <a16:rowId xmlns:a16="http://schemas.microsoft.com/office/drawing/2014/main" val="1211975429"/>
                  </a:ext>
                </a:extLst>
              </a:tr>
              <a:tr h="259442">
                <a:tc>
                  <a:txBody>
                    <a:bodyPr/>
                    <a:lstStyle/>
                    <a:p>
                      <a:pPr algn="ctr"/>
                      <a:r>
                        <a:rPr lang="en-GB">
                          <a:effectLst/>
                        </a:rPr>
                        <a:t>Revitalizing Eye Cream</a:t>
                      </a:r>
                    </a:p>
                  </a:txBody>
                  <a:tcPr marL="0" marR="0" marT="0" marB="0" anchor="ctr"/>
                </a:tc>
                <a:tc>
                  <a:txBody>
                    <a:bodyPr/>
                    <a:lstStyle/>
                    <a:p>
                      <a:pPr marL="0" indent="0" algn="ctr">
                        <a:buNone/>
                      </a:pPr>
                      <a:r>
                        <a:rPr lang="en-GB"/>
                        <a:t>14473</a:t>
                      </a:r>
                    </a:p>
                  </a:txBody>
                  <a:tcPr marL="0" marR="0" marT="0" marB="0" anchor="ctr"/>
                </a:tc>
                <a:extLst>
                  <a:ext uri="{0D108BD9-81ED-4DB2-BD59-A6C34878D82A}">
                    <a16:rowId xmlns:a16="http://schemas.microsoft.com/office/drawing/2014/main" val="3836990912"/>
                  </a:ext>
                </a:extLst>
              </a:tr>
              <a:tr h="508507">
                <a:tc>
                  <a:txBody>
                    <a:bodyPr/>
                    <a:lstStyle/>
                    <a:p>
                      <a:pPr algn="ctr"/>
                      <a:r>
                        <a:rPr lang="en-GB">
                          <a:effectLst/>
                        </a:rPr>
                        <a:t>Skin Renewal Treatment</a:t>
                      </a:r>
                    </a:p>
                  </a:txBody>
                  <a:tcPr marL="0" marR="0" marT="0" marB="0" anchor="ctr"/>
                </a:tc>
                <a:tc>
                  <a:txBody>
                    <a:bodyPr/>
                    <a:lstStyle/>
                    <a:p>
                      <a:pPr algn="ctr"/>
                      <a:r>
                        <a:rPr lang="en-GB"/>
                        <a:t>11984</a:t>
                      </a:r>
                    </a:p>
                  </a:txBody>
                  <a:tcPr marL="0" marR="0" marT="0" marB="0" anchor="ctr"/>
                </a:tc>
                <a:extLst>
                  <a:ext uri="{0D108BD9-81ED-4DB2-BD59-A6C34878D82A}">
                    <a16:rowId xmlns:a16="http://schemas.microsoft.com/office/drawing/2014/main" val="1037250060"/>
                  </a:ext>
                </a:extLst>
              </a:tr>
              <a:tr h="508507">
                <a:tc>
                  <a:txBody>
                    <a:bodyPr/>
                    <a:lstStyle/>
                    <a:p>
                      <a:pPr algn="ctr"/>
                      <a:r>
                        <a:rPr lang="en-GB">
                          <a:effectLst/>
                        </a:rPr>
                        <a:t>Moisture Boost Facial Cream</a:t>
                      </a:r>
                    </a:p>
                  </a:txBody>
                  <a:tcPr marL="0" marR="0" marT="0" marB="0" anchor="ctr"/>
                </a:tc>
                <a:tc>
                  <a:txBody>
                    <a:bodyPr/>
                    <a:lstStyle/>
                    <a:p>
                      <a:pPr algn="ctr"/>
                      <a:r>
                        <a:rPr lang="en-GB"/>
                        <a:t>9926</a:t>
                      </a:r>
                    </a:p>
                  </a:txBody>
                  <a:tcPr marL="0" marR="0" marT="0" marB="0" anchor="ctr"/>
                </a:tc>
                <a:extLst>
                  <a:ext uri="{0D108BD9-81ED-4DB2-BD59-A6C34878D82A}">
                    <a16:rowId xmlns:a16="http://schemas.microsoft.com/office/drawing/2014/main" val="3041240487"/>
                  </a:ext>
                </a:extLst>
              </a:tr>
              <a:tr h="508507">
                <a:tc>
                  <a:txBody>
                    <a:bodyPr/>
                    <a:lstStyle/>
                    <a:p>
                      <a:pPr algn="ctr"/>
                      <a:r>
                        <a:rPr lang="en-GB">
                          <a:effectLst/>
                        </a:rPr>
                        <a:t>Neck Revitalizing Serum</a:t>
                      </a:r>
                    </a:p>
                  </a:txBody>
                  <a:tcPr marL="0" marR="0" marT="0" marB="0" anchor="ctr"/>
                </a:tc>
                <a:tc>
                  <a:txBody>
                    <a:bodyPr/>
                    <a:lstStyle/>
                    <a:p>
                      <a:pPr algn="ctr"/>
                      <a:r>
                        <a:rPr lang="en-GB"/>
                        <a:t>8004</a:t>
                      </a:r>
                    </a:p>
                  </a:txBody>
                  <a:tcPr marL="0" marR="0" marT="0" marB="0" anchor="ctr"/>
                </a:tc>
                <a:extLst>
                  <a:ext uri="{0D108BD9-81ED-4DB2-BD59-A6C34878D82A}">
                    <a16:rowId xmlns:a16="http://schemas.microsoft.com/office/drawing/2014/main" val="740470462"/>
                  </a:ext>
                </a:extLst>
              </a:tr>
              <a:tr h="259442">
                <a:tc>
                  <a:txBody>
                    <a:bodyPr/>
                    <a:lstStyle/>
                    <a:p>
                      <a:pPr algn="ctr"/>
                      <a:r>
                        <a:rPr lang="en-GB">
                          <a:effectLst/>
                        </a:rPr>
                        <a:t>Acne Clearing Cream</a:t>
                      </a:r>
                    </a:p>
                  </a:txBody>
                  <a:tcPr marL="0" marR="0" marT="0" marB="0" anchor="ctr"/>
                </a:tc>
                <a:tc>
                  <a:txBody>
                    <a:bodyPr/>
                    <a:lstStyle/>
                    <a:p>
                      <a:pPr algn="ctr"/>
                      <a:r>
                        <a:rPr lang="en-GB"/>
                        <a:t>7350</a:t>
                      </a:r>
                    </a:p>
                  </a:txBody>
                  <a:tcPr marL="0" marR="0" marT="0" marB="0" anchor="ctr"/>
                </a:tc>
                <a:extLst>
                  <a:ext uri="{0D108BD9-81ED-4DB2-BD59-A6C34878D82A}">
                    <a16:rowId xmlns:a16="http://schemas.microsoft.com/office/drawing/2014/main" val="375217625"/>
                  </a:ext>
                </a:extLst>
              </a:tr>
              <a:tr h="332085">
                <a:tc>
                  <a:txBody>
                    <a:bodyPr/>
                    <a:lstStyle/>
                    <a:p>
                      <a:pPr algn="ctr"/>
                      <a:r>
                        <a:rPr lang="en-GB" sz="1800">
                          <a:effectLst/>
                        </a:rPr>
                        <a:t>Grand Total</a:t>
                      </a:r>
                      <a:endParaRPr lang="en-GB" sz="1800" b="1">
                        <a:effectLst/>
                        <a:latin typeface="Calibri" panose="020F0502020204030204" pitchFamily="34" charset="0"/>
                      </a:endParaRPr>
                    </a:p>
                  </a:txBody>
                  <a:tcPr marL="0" marR="0" marT="0" marB="0" anchor="ctr"/>
                </a:tc>
                <a:tc>
                  <a:txBody>
                    <a:bodyPr/>
                    <a:lstStyle/>
                    <a:p>
                      <a:pPr algn="ctr"/>
                      <a:r>
                        <a:rPr lang="en-GB" sz="1800">
                          <a:effectLst/>
                        </a:rPr>
                        <a:t>51737</a:t>
                      </a:r>
                      <a:endParaRPr lang="en-GB" sz="1800" b="1">
                        <a:effectLst/>
                        <a:latin typeface="Calibri" panose="020F0502020204030204" pitchFamily="34" charset="0"/>
                      </a:endParaRPr>
                    </a:p>
                  </a:txBody>
                  <a:tcPr marL="0" marR="0" marT="0" marB="0" anchor="ctr"/>
                </a:tc>
                <a:extLst>
                  <a:ext uri="{0D108BD9-81ED-4DB2-BD59-A6C34878D82A}">
                    <a16:rowId xmlns:a16="http://schemas.microsoft.com/office/drawing/2014/main" val="442267101"/>
                  </a:ext>
                </a:extLst>
              </a:tr>
            </a:tbl>
          </a:graphicData>
        </a:graphic>
      </p:graphicFrame>
      <p:sp>
        <p:nvSpPr>
          <p:cNvPr id="11" name="TextBox 10">
            <a:extLst>
              <a:ext uri="{FF2B5EF4-FFF2-40B4-BE49-F238E27FC236}">
                <a16:creationId xmlns:a16="http://schemas.microsoft.com/office/drawing/2014/main" id="{D87ECC59-5C43-9CD1-8354-09392C07CDDE}"/>
              </a:ext>
            </a:extLst>
          </p:cNvPr>
          <p:cNvSpPr txBox="1"/>
          <p:nvPr/>
        </p:nvSpPr>
        <p:spPr>
          <a:xfrm>
            <a:off x="418563" y="6042338"/>
            <a:ext cx="96698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b="1"/>
          </a:p>
        </p:txBody>
      </p:sp>
      <p:sp>
        <p:nvSpPr>
          <p:cNvPr id="12" name="TextBox 11">
            <a:extLst>
              <a:ext uri="{FF2B5EF4-FFF2-40B4-BE49-F238E27FC236}">
                <a16:creationId xmlns:a16="http://schemas.microsoft.com/office/drawing/2014/main" id="{4FC52729-913D-3BC5-4A1F-D8124B0F64F6}"/>
              </a:ext>
            </a:extLst>
          </p:cNvPr>
          <p:cNvSpPr txBox="1"/>
          <p:nvPr/>
        </p:nvSpPr>
        <p:spPr>
          <a:xfrm>
            <a:off x="550035" y="5151549"/>
            <a:ext cx="11094612"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200" b="1">
                <a:solidFill>
                  <a:srgbClr val="374151"/>
                </a:solidFill>
                <a:ea typeface="+mn-lt"/>
                <a:cs typeface="+mn-lt"/>
              </a:rPr>
              <a:t>Approach:</a:t>
            </a:r>
            <a:endParaRPr lang="en-GB" sz="2200">
              <a:solidFill>
                <a:srgbClr val="374151"/>
              </a:solidFill>
              <a:ea typeface="+mn-lt"/>
              <a:cs typeface="+mn-lt"/>
            </a:endParaRPr>
          </a:p>
          <a:p>
            <a:r>
              <a:rPr lang="en-GB" sz="1900">
                <a:solidFill>
                  <a:srgbClr val="374151"/>
                </a:solidFill>
                <a:ea typeface="+mn-lt"/>
                <a:cs typeface="+mn-lt"/>
              </a:rPr>
              <a:t>The table was generated using the </a:t>
            </a:r>
            <a:r>
              <a:rPr lang="en-GB" sz="1900" b="1">
                <a:solidFill>
                  <a:srgbClr val="374151"/>
                </a:solidFill>
                <a:ea typeface="+mn-lt"/>
                <a:cs typeface="+mn-lt"/>
              </a:rPr>
              <a:t>Pivot Table function in Excel.</a:t>
            </a:r>
            <a:endParaRPr lang="en-US">
              <a:solidFill>
                <a:srgbClr val="000000"/>
              </a:solidFill>
              <a:ea typeface="+mn-lt"/>
              <a:cs typeface="+mn-lt"/>
            </a:endParaRPr>
          </a:p>
          <a:p>
            <a:r>
              <a:rPr lang="en-GB" sz="1900">
                <a:solidFill>
                  <a:srgbClr val="374151"/>
                </a:solidFill>
                <a:ea typeface="+mn-lt"/>
                <a:cs typeface="+mn-lt"/>
              </a:rPr>
              <a:t>Where the Number of units sold was aggregated against each Product name. </a:t>
            </a:r>
            <a:endParaRPr lang="en-US">
              <a:solidFill>
                <a:srgbClr val="000000"/>
              </a:solidFill>
              <a:ea typeface="+mn-lt"/>
              <a:cs typeface="+mn-lt"/>
            </a:endParaRPr>
          </a:p>
          <a:p>
            <a:r>
              <a:rPr lang="en-GB" sz="1900">
                <a:solidFill>
                  <a:srgbClr val="374151"/>
                </a:solidFill>
                <a:ea typeface="+mn-lt"/>
                <a:cs typeface="+mn-lt"/>
              </a:rPr>
              <a:t>Subsequently, the table was </a:t>
            </a:r>
            <a:r>
              <a:rPr lang="en-GB" sz="1900" b="1">
                <a:solidFill>
                  <a:srgbClr val="374151"/>
                </a:solidFill>
                <a:ea typeface="+mn-lt"/>
                <a:cs typeface="+mn-lt"/>
              </a:rPr>
              <a:t>sorted.</a:t>
            </a:r>
            <a:endParaRPr lang="en-US">
              <a:solidFill>
                <a:srgbClr val="000000"/>
              </a:solidFill>
              <a:ea typeface="+mn-lt"/>
              <a:cs typeface="+mn-lt"/>
            </a:endParaRPr>
          </a:p>
          <a:p>
            <a:r>
              <a:rPr lang="en-GB" sz="1900">
                <a:solidFill>
                  <a:srgbClr val="374151"/>
                </a:solidFill>
                <a:ea typeface="+mn-lt"/>
                <a:cs typeface="+mn-lt"/>
              </a:rPr>
              <a:t>And only the </a:t>
            </a:r>
            <a:r>
              <a:rPr lang="en-GB" sz="1900" b="1">
                <a:solidFill>
                  <a:srgbClr val="374151"/>
                </a:solidFill>
                <a:ea typeface="+mn-lt"/>
                <a:cs typeface="+mn-lt"/>
              </a:rPr>
              <a:t>top 5 products </a:t>
            </a:r>
            <a:r>
              <a:rPr lang="en-GB" sz="1900">
                <a:solidFill>
                  <a:srgbClr val="374151"/>
                </a:solidFill>
                <a:ea typeface="+mn-lt"/>
                <a:cs typeface="+mn-lt"/>
              </a:rPr>
              <a:t>were displayed.</a:t>
            </a:r>
            <a:endParaRPr lang="en-US"/>
          </a:p>
        </p:txBody>
      </p:sp>
    </p:spTree>
    <p:extLst>
      <p:ext uri="{BB962C8B-B14F-4D97-AF65-F5344CB8AC3E}">
        <p14:creationId xmlns:p14="http://schemas.microsoft.com/office/powerpoint/2010/main" val="3833387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e chart with text and words&#10;&#10;Description automatically generated">
            <a:extLst>
              <a:ext uri="{FF2B5EF4-FFF2-40B4-BE49-F238E27FC236}">
                <a16:creationId xmlns:a16="http://schemas.microsoft.com/office/drawing/2014/main" id="{806ED814-A09D-57DF-0049-9193BFFA63DE}"/>
              </a:ext>
            </a:extLst>
          </p:cNvPr>
          <p:cNvPicPr>
            <a:picLocks noChangeAspect="1"/>
          </p:cNvPicPr>
          <p:nvPr/>
        </p:nvPicPr>
        <p:blipFill>
          <a:blip r:embed="rId2"/>
          <a:stretch>
            <a:fillRect/>
          </a:stretch>
        </p:blipFill>
        <p:spPr>
          <a:xfrm>
            <a:off x="270456" y="781534"/>
            <a:ext cx="6284890" cy="3760200"/>
          </a:xfrm>
          <a:prstGeom prst="rect">
            <a:avLst/>
          </a:prstGeom>
        </p:spPr>
      </p:pic>
      <p:sp>
        <p:nvSpPr>
          <p:cNvPr id="6" name="TextBox 5">
            <a:extLst>
              <a:ext uri="{FF2B5EF4-FFF2-40B4-BE49-F238E27FC236}">
                <a16:creationId xmlns:a16="http://schemas.microsoft.com/office/drawing/2014/main" id="{B1C3FC06-9B89-7F61-E1C2-D83D54E524EB}"/>
              </a:ext>
            </a:extLst>
          </p:cNvPr>
          <p:cNvSpPr txBox="1"/>
          <p:nvPr/>
        </p:nvSpPr>
        <p:spPr>
          <a:xfrm>
            <a:off x="6734577" y="469542"/>
            <a:ext cx="4910070" cy="53091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GB" sz="1900" b="1">
                <a:ea typeface="+mn-lt"/>
                <a:cs typeface="+mn-lt"/>
              </a:rPr>
              <a:t>Revitalizing Eye Cream (14,473 units sold):</a:t>
            </a:r>
            <a:r>
              <a:rPr lang="en-GB" sz="1900">
                <a:ea typeface="+mn-lt"/>
                <a:cs typeface="+mn-lt"/>
              </a:rPr>
              <a:t>Number of orders by these consumers to purchase all 5 products is 2869 depicting 12 reorder per head of an average .</a:t>
            </a:r>
            <a:endParaRPr lang="en-US" sz="1900"/>
          </a:p>
          <a:p>
            <a:endParaRPr lang="en-GB" sz="1900">
              <a:ea typeface="+mn-lt"/>
              <a:cs typeface="+mn-lt"/>
            </a:endParaRPr>
          </a:p>
          <a:p>
            <a:pPr marL="342900" indent="-342900">
              <a:buFont typeface="Wingdings"/>
              <a:buChar char="Ø"/>
            </a:pPr>
            <a:r>
              <a:rPr lang="en-GB" sz="1900" b="1">
                <a:ea typeface="+mn-lt"/>
                <a:cs typeface="+mn-lt"/>
              </a:rPr>
              <a:t>Skin Renewal Treatment (11,984 units sold):</a:t>
            </a:r>
            <a:r>
              <a:rPr lang="en-GB" sz="1900">
                <a:solidFill>
                  <a:srgbClr val="374151"/>
                </a:solidFill>
                <a:ea typeface="+mn-lt"/>
                <a:cs typeface="+mn-lt"/>
              </a:rPr>
              <a:t> As the second best-selling product, this suggests it offers effective solutions for skin renewal.</a:t>
            </a:r>
            <a:endParaRPr lang="en-GB" sz="1900">
              <a:solidFill>
                <a:srgbClr val="374151"/>
              </a:solidFill>
            </a:endParaRPr>
          </a:p>
          <a:p>
            <a:endParaRPr lang="en-GB" sz="1900">
              <a:solidFill>
                <a:srgbClr val="374151"/>
              </a:solidFill>
              <a:ea typeface="+mn-lt"/>
              <a:cs typeface="+mn-lt"/>
            </a:endParaRPr>
          </a:p>
          <a:p>
            <a:pPr marL="342900" indent="-342900">
              <a:buFont typeface="Wingdings"/>
              <a:buChar char="Ø"/>
            </a:pPr>
            <a:r>
              <a:rPr lang="en-GB" sz="1900" b="1">
                <a:ea typeface="+mn-lt"/>
                <a:cs typeface="+mn-lt"/>
              </a:rPr>
              <a:t>Moisture Boost Facial Cream (9,926 units sold):</a:t>
            </a:r>
            <a:r>
              <a:rPr lang="en-GB" sz="1900">
                <a:solidFill>
                  <a:srgbClr val="374151"/>
                </a:solidFill>
                <a:ea typeface="+mn-lt"/>
                <a:cs typeface="+mn-lt"/>
              </a:rPr>
              <a:t> With a substantial number of units sold, this cream likely addresses a common skincare need for hydration.</a:t>
            </a:r>
            <a:endParaRPr lang="en-GB" sz="2000">
              <a:solidFill>
                <a:srgbClr val="374151"/>
              </a:solidFill>
              <a:latin typeface="Arial"/>
              <a:cs typeface="Arial"/>
            </a:endParaRPr>
          </a:p>
          <a:p>
            <a:pPr marL="285750" indent="-285750">
              <a:buFont typeface="Wingdings"/>
              <a:buChar char="Ø"/>
            </a:pPr>
            <a:endParaRPr lang="en-GB"/>
          </a:p>
          <a:p>
            <a:pPr marL="285750" indent="-285750">
              <a:buFont typeface="Wingdings"/>
              <a:buChar char="Ø"/>
            </a:pPr>
            <a:endParaRPr lang="en-GB"/>
          </a:p>
          <a:p>
            <a:pPr marL="285750" indent="-285750">
              <a:buFont typeface="Wingdings"/>
              <a:buChar char="Ø"/>
            </a:pPr>
            <a:endParaRPr lang="en-GB"/>
          </a:p>
        </p:txBody>
      </p:sp>
      <p:sp>
        <p:nvSpPr>
          <p:cNvPr id="7" name="TextBox 6">
            <a:extLst>
              <a:ext uri="{FF2B5EF4-FFF2-40B4-BE49-F238E27FC236}">
                <a16:creationId xmlns:a16="http://schemas.microsoft.com/office/drawing/2014/main" id="{505A97F2-EB72-6240-A3CB-494618515C72}"/>
              </a:ext>
            </a:extLst>
          </p:cNvPr>
          <p:cNvSpPr txBox="1"/>
          <p:nvPr/>
        </p:nvSpPr>
        <p:spPr>
          <a:xfrm>
            <a:off x="321971" y="4695422"/>
            <a:ext cx="7271197" cy="670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8" name="TextBox 7">
            <a:extLst>
              <a:ext uri="{FF2B5EF4-FFF2-40B4-BE49-F238E27FC236}">
                <a16:creationId xmlns:a16="http://schemas.microsoft.com/office/drawing/2014/main" id="{FAE92E88-FE8D-C0B6-E6BE-A6810ECF6BB7}"/>
              </a:ext>
            </a:extLst>
          </p:cNvPr>
          <p:cNvSpPr txBox="1"/>
          <p:nvPr/>
        </p:nvSpPr>
        <p:spPr>
          <a:xfrm>
            <a:off x="533936" y="4767866"/>
            <a:ext cx="11523908"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000">
              <a:solidFill>
                <a:srgbClr val="374151"/>
              </a:solidFill>
              <a:latin typeface="Arial"/>
              <a:cs typeface="Arial"/>
            </a:endParaRPr>
          </a:p>
          <a:p>
            <a:pPr marL="342900" indent="-342900">
              <a:buFont typeface="Wingdings"/>
              <a:buChar char="Ø"/>
            </a:pPr>
            <a:r>
              <a:rPr lang="en-GB" b="1">
                <a:latin typeface="Arial"/>
                <a:cs typeface="Arial"/>
              </a:rPr>
              <a:t>Neck Revitalizing Serum (8,004 units sold):</a:t>
            </a:r>
            <a:r>
              <a:rPr lang="en-GB">
                <a:solidFill>
                  <a:srgbClr val="374151"/>
                </a:solidFill>
                <a:latin typeface="Arial"/>
                <a:cs typeface="Arial"/>
              </a:rPr>
              <a:t> Ordered at number 4 , It's popularity suggests a growing awareness of the importance of neck care.</a:t>
            </a:r>
          </a:p>
          <a:p>
            <a:endParaRPr lang="en-GB">
              <a:solidFill>
                <a:srgbClr val="374151"/>
              </a:solidFill>
              <a:latin typeface="Arial"/>
              <a:cs typeface="Arial"/>
            </a:endParaRPr>
          </a:p>
          <a:p>
            <a:pPr marL="342900" indent="-342900">
              <a:buFont typeface="Wingdings"/>
              <a:buChar char="Ø"/>
            </a:pPr>
            <a:r>
              <a:rPr lang="en-GB" b="1">
                <a:latin typeface="Arial"/>
                <a:cs typeface="Arial"/>
              </a:rPr>
              <a:t>Acne Clearing Cream (7,350 units sold):</a:t>
            </a:r>
            <a:r>
              <a:rPr lang="en-GB">
                <a:solidFill>
                  <a:srgbClr val="374151"/>
                </a:solidFill>
                <a:latin typeface="Arial"/>
                <a:cs typeface="Arial"/>
              </a:rPr>
              <a:t> This product is in the top 5, indicating a consistent demand for acne treatment solutions.</a:t>
            </a:r>
            <a:endParaRPr lang="en-GB"/>
          </a:p>
        </p:txBody>
      </p:sp>
    </p:spTree>
    <p:extLst>
      <p:ext uri="{BB962C8B-B14F-4D97-AF65-F5344CB8AC3E}">
        <p14:creationId xmlns:p14="http://schemas.microsoft.com/office/powerpoint/2010/main" val="735273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BC04E0-E02D-EDA2-6009-B973CFE2C215}"/>
              </a:ext>
            </a:extLst>
          </p:cNvPr>
          <p:cNvSpPr txBox="1"/>
          <p:nvPr/>
        </p:nvSpPr>
        <p:spPr>
          <a:xfrm>
            <a:off x="590281" y="831760"/>
            <a:ext cx="11108028" cy="19236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solidFill>
                  <a:srgbClr val="374151"/>
                </a:solidFill>
                <a:ea typeface="+mn-lt"/>
                <a:cs typeface="+mn-lt"/>
              </a:rPr>
              <a:t>Insights:</a:t>
            </a:r>
          </a:p>
          <a:p>
            <a:pPr marL="342900" indent="-342900">
              <a:buFont typeface="Wingdings"/>
              <a:buChar char="Ø"/>
            </a:pPr>
            <a:r>
              <a:rPr lang="en-GB" sz="1900">
                <a:solidFill>
                  <a:srgbClr val="374151"/>
                </a:solidFill>
                <a:ea typeface="+mn-lt"/>
                <a:cs typeface="+mn-lt"/>
              </a:rPr>
              <a:t>The insights suggest that these top 5 products are meeting specific skincare needs effectively.</a:t>
            </a:r>
            <a:endParaRPr lang="en-US" sz="1900">
              <a:solidFill>
                <a:srgbClr val="000000"/>
              </a:solidFill>
              <a:ea typeface="+mn-lt"/>
              <a:cs typeface="+mn-lt"/>
            </a:endParaRPr>
          </a:p>
          <a:p>
            <a:pPr marL="342900" indent="-342900">
              <a:buFont typeface="Wingdings"/>
              <a:buChar char="Ø"/>
            </a:pPr>
            <a:r>
              <a:rPr lang="en-GB" sz="1900">
                <a:solidFill>
                  <a:srgbClr val="374151"/>
                </a:solidFill>
                <a:ea typeface="+mn-lt"/>
                <a:cs typeface="+mn-lt"/>
              </a:rPr>
              <a:t>To further capitalize on their success, the brand may consider investing in marketing strategies to maintain and potentially expand their market share for these products.</a:t>
            </a:r>
            <a:endParaRPr lang="en-US" sz="1900">
              <a:solidFill>
                <a:srgbClr val="000000"/>
              </a:solidFill>
              <a:ea typeface="+mn-lt"/>
              <a:cs typeface="+mn-lt"/>
            </a:endParaRPr>
          </a:p>
          <a:p>
            <a:pPr marL="342900" indent="-342900">
              <a:buFont typeface="Wingdings"/>
              <a:buChar char="Ø"/>
            </a:pPr>
            <a:r>
              <a:rPr lang="en-GB" sz="1900">
                <a:solidFill>
                  <a:srgbClr val="374151"/>
                </a:solidFill>
                <a:ea typeface="+mn-lt"/>
                <a:cs typeface="+mn-lt"/>
              </a:rPr>
              <a:t> Additionally, customer feedback and reviews should be monitored to ensure product quality and customer satisfaction.</a:t>
            </a:r>
            <a:endParaRPr lang="en-US" sz="1900"/>
          </a:p>
        </p:txBody>
      </p:sp>
      <p:sp>
        <p:nvSpPr>
          <p:cNvPr id="5" name="TextBox 4">
            <a:extLst>
              <a:ext uri="{FF2B5EF4-FFF2-40B4-BE49-F238E27FC236}">
                <a16:creationId xmlns:a16="http://schemas.microsoft.com/office/drawing/2014/main" id="{8C189072-9818-CBBA-8155-2B714C484DE0}"/>
              </a:ext>
            </a:extLst>
          </p:cNvPr>
          <p:cNvSpPr txBox="1"/>
          <p:nvPr/>
        </p:nvSpPr>
        <p:spPr>
          <a:xfrm>
            <a:off x="482958" y="4598830"/>
            <a:ext cx="1071897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ea typeface="+mn-lt"/>
                <a:cs typeface="+mn-lt"/>
              </a:rPr>
              <a:t>Number of orders by these consumers to purchase all 5 products is 2869 depicting 12 reorder per head of an average .</a:t>
            </a:r>
            <a:endParaRPr lang="en-US" b="1"/>
          </a:p>
        </p:txBody>
      </p:sp>
      <p:graphicFrame>
        <p:nvGraphicFramePr>
          <p:cNvPr id="7" name="Table 6">
            <a:extLst>
              <a:ext uri="{FF2B5EF4-FFF2-40B4-BE49-F238E27FC236}">
                <a16:creationId xmlns:a16="http://schemas.microsoft.com/office/drawing/2014/main" id="{885F3090-A384-ED57-DC3D-CB0C753F369A}"/>
              </a:ext>
            </a:extLst>
          </p:cNvPr>
          <p:cNvGraphicFramePr>
            <a:graphicFrameLocks noGrp="1"/>
          </p:cNvGraphicFramePr>
          <p:nvPr>
            <p:extLst>
              <p:ext uri="{D42A27DB-BD31-4B8C-83A1-F6EECF244321}">
                <p14:modId xmlns:p14="http://schemas.microsoft.com/office/powerpoint/2010/main" val="2067286401"/>
              </p:ext>
            </p:extLst>
          </p:nvPr>
        </p:nvGraphicFramePr>
        <p:xfrm>
          <a:off x="482957" y="3627549"/>
          <a:ext cx="10558675" cy="822960"/>
        </p:xfrm>
        <a:graphic>
          <a:graphicData uri="http://schemas.openxmlformats.org/drawingml/2006/table">
            <a:tbl>
              <a:tblPr firstRow="1" bandRow="1">
                <a:tableStyleId>{5C22544A-7EE6-4342-B048-85BDC9FD1C3A}</a:tableStyleId>
              </a:tblPr>
              <a:tblGrid>
                <a:gridCol w="3519333">
                  <a:extLst>
                    <a:ext uri="{9D8B030D-6E8A-4147-A177-3AD203B41FA5}">
                      <a16:colId xmlns:a16="http://schemas.microsoft.com/office/drawing/2014/main" val="4128381898"/>
                    </a:ext>
                  </a:extLst>
                </a:gridCol>
                <a:gridCol w="3729175">
                  <a:extLst>
                    <a:ext uri="{9D8B030D-6E8A-4147-A177-3AD203B41FA5}">
                      <a16:colId xmlns:a16="http://schemas.microsoft.com/office/drawing/2014/main" val="2852548297"/>
                    </a:ext>
                  </a:extLst>
                </a:gridCol>
                <a:gridCol w="3310167">
                  <a:extLst>
                    <a:ext uri="{9D8B030D-6E8A-4147-A177-3AD203B41FA5}">
                      <a16:colId xmlns:a16="http://schemas.microsoft.com/office/drawing/2014/main" val="1120657937"/>
                    </a:ext>
                  </a:extLst>
                </a:gridCol>
              </a:tblGrid>
              <a:tr h="531981">
                <a:tc>
                  <a:txBody>
                    <a:bodyPr/>
                    <a:lstStyle/>
                    <a:p>
                      <a:pPr algn="ctr"/>
                      <a:r>
                        <a:rPr lang="en-GB">
                          <a:effectLst/>
                        </a:rPr>
                        <a:t>Number of Consumers who ordered all the 5 products </a:t>
                      </a:r>
                    </a:p>
                  </a:txBody>
                  <a:tcPr marL="0" marR="0" marT="0" marB="0" anchor="ctr"/>
                </a:tc>
                <a:tc>
                  <a:txBody>
                    <a:bodyPr/>
                    <a:lstStyle/>
                    <a:p>
                      <a:pPr algn="ctr"/>
                      <a:r>
                        <a:rPr lang="en-GB">
                          <a:effectLst/>
                        </a:rPr>
                        <a:t>Total number of orders by these Consumers</a:t>
                      </a:r>
                    </a:p>
                  </a:txBody>
                  <a:tcPr marL="0" marR="0" marT="0" marB="0" anchor="ctr"/>
                </a:tc>
                <a:tc>
                  <a:txBody>
                    <a:bodyPr/>
                    <a:lstStyle/>
                    <a:p>
                      <a:pPr algn="ctr"/>
                      <a:r>
                        <a:rPr lang="en-GB">
                          <a:effectLst/>
                        </a:rPr>
                        <a:t>Average Reorder /Per Head </a:t>
                      </a:r>
                    </a:p>
                  </a:txBody>
                  <a:tcPr marL="0" marR="0" marT="0" marB="0" anchor="ctr"/>
                </a:tc>
                <a:extLst>
                  <a:ext uri="{0D108BD9-81ED-4DB2-BD59-A6C34878D82A}">
                    <a16:rowId xmlns:a16="http://schemas.microsoft.com/office/drawing/2014/main" val="1305892714"/>
                  </a:ext>
                </a:extLst>
              </a:tr>
              <a:tr h="139994">
                <a:tc>
                  <a:txBody>
                    <a:bodyPr/>
                    <a:lstStyle/>
                    <a:p>
                      <a:pPr algn="ctr"/>
                      <a:r>
                        <a:rPr lang="en-GB">
                          <a:effectLst/>
                        </a:rPr>
                        <a:t>239</a:t>
                      </a:r>
                    </a:p>
                  </a:txBody>
                  <a:tcPr marL="0" marR="0" marT="0" marB="0" anchor="ctr"/>
                </a:tc>
                <a:tc>
                  <a:txBody>
                    <a:bodyPr/>
                    <a:lstStyle/>
                    <a:p>
                      <a:pPr algn="ctr"/>
                      <a:r>
                        <a:rPr lang="en-GB"/>
                        <a:t>2869</a:t>
                      </a:r>
                    </a:p>
                  </a:txBody>
                  <a:tcPr marL="0" marR="0" marT="0" marB="0" anchor="ctr"/>
                </a:tc>
                <a:tc>
                  <a:txBody>
                    <a:bodyPr/>
                    <a:lstStyle/>
                    <a:p>
                      <a:pPr algn="ctr"/>
                      <a:r>
                        <a:rPr lang="en-GB"/>
                        <a:t>12</a:t>
                      </a:r>
                    </a:p>
                  </a:txBody>
                  <a:tcPr marL="0" marR="0" marT="0" marB="0" anchor="ctr"/>
                </a:tc>
                <a:extLst>
                  <a:ext uri="{0D108BD9-81ED-4DB2-BD59-A6C34878D82A}">
                    <a16:rowId xmlns:a16="http://schemas.microsoft.com/office/drawing/2014/main" val="1657134267"/>
                  </a:ext>
                </a:extLst>
              </a:tr>
            </a:tbl>
          </a:graphicData>
        </a:graphic>
      </p:graphicFrame>
      <p:sp>
        <p:nvSpPr>
          <p:cNvPr id="8" name="TextBox 7">
            <a:extLst>
              <a:ext uri="{FF2B5EF4-FFF2-40B4-BE49-F238E27FC236}">
                <a16:creationId xmlns:a16="http://schemas.microsoft.com/office/drawing/2014/main" id="{15733471-0DF8-F3A6-A82A-DD29ACB2670F}"/>
              </a:ext>
            </a:extLst>
          </p:cNvPr>
          <p:cNvSpPr txBox="1"/>
          <p:nvPr/>
        </p:nvSpPr>
        <p:spPr>
          <a:xfrm>
            <a:off x="279041" y="2900429"/>
            <a:ext cx="577402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a:t>Reorder by these customers :</a:t>
            </a:r>
          </a:p>
        </p:txBody>
      </p:sp>
      <p:sp>
        <p:nvSpPr>
          <p:cNvPr id="9" name="TextBox 8">
            <a:extLst>
              <a:ext uri="{FF2B5EF4-FFF2-40B4-BE49-F238E27FC236}">
                <a16:creationId xmlns:a16="http://schemas.microsoft.com/office/drawing/2014/main" id="{9D182355-F9BF-0972-849D-5F551D0EBDFC}"/>
              </a:ext>
            </a:extLst>
          </p:cNvPr>
          <p:cNvSpPr txBox="1"/>
          <p:nvPr/>
        </p:nvSpPr>
        <p:spPr>
          <a:xfrm>
            <a:off x="445394" y="5454739"/>
            <a:ext cx="1113485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b="1"/>
              <a:t>Approach:</a:t>
            </a:r>
          </a:p>
          <a:p>
            <a:r>
              <a:rPr lang="en-GB"/>
              <a:t>Using </a:t>
            </a:r>
            <a:r>
              <a:rPr lang="en-GB" b="1"/>
              <a:t>If()</a:t>
            </a:r>
            <a:r>
              <a:rPr lang="en-GB"/>
              <a:t> statement with and to get the customers who order all these 5 products and then using the </a:t>
            </a:r>
            <a:r>
              <a:rPr lang="en-GB" b="1"/>
              <a:t>Count()</a:t>
            </a:r>
            <a:r>
              <a:rPr lang="en-GB"/>
              <a:t> function to get the numbers of persons and the total reorders by them .</a:t>
            </a:r>
          </a:p>
        </p:txBody>
      </p:sp>
    </p:spTree>
    <p:extLst>
      <p:ext uri="{BB962C8B-B14F-4D97-AF65-F5344CB8AC3E}">
        <p14:creationId xmlns:p14="http://schemas.microsoft.com/office/powerpoint/2010/main" val="4086169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5A3CE5-D7E9-2388-81AC-5DE50DE83C95}"/>
              </a:ext>
            </a:extLst>
          </p:cNvPr>
          <p:cNvSpPr txBox="1"/>
          <p:nvPr/>
        </p:nvSpPr>
        <p:spPr>
          <a:xfrm>
            <a:off x="724436" y="804929"/>
            <a:ext cx="305873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800" b="1"/>
              <a:t>Insights:</a:t>
            </a:r>
          </a:p>
        </p:txBody>
      </p:sp>
      <p:sp>
        <p:nvSpPr>
          <p:cNvPr id="5" name="TextBox 4">
            <a:extLst>
              <a:ext uri="{FF2B5EF4-FFF2-40B4-BE49-F238E27FC236}">
                <a16:creationId xmlns:a16="http://schemas.microsoft.com/office/drawing/2014/main" id="{E45EF187-B922-A864-2771-721F9357A5CA}"/>
              </a:ext>
            </a:extLst>
          </p:cNvPr>
          <p:cNvSpPr txBox="1"/>
          <p:nvPr/>
        </p:nvSpPr>
        <p:spPr>
          <a:xfrm>
            <a:off x="767366" y="1371063"/>
            <a:ext cx="10034788"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GB" b="1">
                <a:ea typeface="+mn-lt"/>
                <a:cs typeface="+mn-lt"/>
              </a:rPr>
              <a:t>Consumer Loyalty:</a:t>
            </a:r>
            <a:r>
              <a:rPr lang="en-GB">
                <a:solidFill>
                  <a:srgbClr val="374151"/>
                </a:solidFill>
                <a:ea typeface="+mn-lt"/>
                <a:cs typeface="+mn-lt"/>
              </a:rPr>
              <a:t> The fact that 239 consumers ordered all five products indicates a level of loyalty and trust in the brand or products. These customers seem to have a strong preference for this product line.</a:t>
            </a:r>
            <a:endParaRPr lang="en-US"/>
          </a:p>
          <a:p>
            <a:pPr marL="285750" indent="-285750">
              <a:buFont typeface="Wingdings"/>
              <a:buChar char="Ø"/>
            </a:pPr>
            <a:endParaRPr lang="en-GB">
              <a:solidFill>
                <a:srgbClr val="374151"/>
              </a:solidFill>
              <a:ea typeface="+mn-lt"/>
              <a:cs typeface="+mn-lt"/>
            </a:endParaRPr>
          </a:p>
          <a:p>
            <a:pPr marL="285750" indent="-285750">
              <a:buFont typeface="Wingdings"/>
              <a:buChar char="Ø"/>
            </a:pPr>
            <a:r>
              <a:rPr lang="en-GB" b="1">
                <a:ea typeface="+mn-lt"/>
                <a:cs typeface="+mn-lt"/>
              </a:rPr>
              <a:t>Reorder Behaviour:</a:t>
            </a:r>
            <a:r>
              <a:rPr lang="en-GB">
                <a:solidFill>
                  <a:srgbClr val="374151"/>
                </a:solidFill>
                <a:ea typeface="+mn-lt"/>
                <a:cs typeface="+mn-lt"/>
              </a:rPr>
              <a:t> With an average reorder rate of 12 per head, it's evident that these consumers are not just one-time buyers. They are actively reordering these products, which suggests satisfaction with the products and possibly a regular purchasing pattern.</a:t>
            </a:r>
            <a:endParaRPr lang="en-GB"/>
          </a:p>
          <a:p>
            <a:endParaRPr lang="en-GB">
              <a:solidFill>
                <a:srgbClr val="374151"/>
              </a:solidFill>
              <a:ea typeface="+mn-lt"/>
              <a:cs typeface="+mn-lt"/>
            </a:endParaRPr>
          </a:p>
          <a:p>
            <a:pPr marL="285750" indent="-285750">
              <a:buFont typeface="Wingdings"/>
              <a:buChar char="Ø"/>
            </a:pPr>
            <a:r>
              <a:rPr lang="en-GB" b="1">
                <a:ea typeface="+mn-lt"/>
                <a:cs typeface="+mn-lt"/>
              </a:rPr>
              <a:t>Revenue Potential:</a:t>
            </a:r>
            <a:r>
              <a:rPr lang="en-GB">
                <a:solidFill>
                  <a:srgbClr val="374151"/>
                </a:solidFill>
                <a:ea typeface="+mn-lt"/>
                <a:cs typeface="+mn-lt"/>
              </a:rPr>
              <a:t> The high number of total orders (2,869) from these 239 consumers underscores the revenue potential of retaining loyal customers. Businesses can focus on strategies to maintain and grow their relationship with these customers, as they contribute significantly to sales.</a:t>
            </a:r>
            <a:endParaRPr lang="en-GB"/>
          </a:p>
          <a:p>
            <a:pPr marL="285750" indent="-285750">
              <a:buFont typeface="Wingdings"/>
              <a:buChar char="Ø"/>
            </a:pPr>
            <a:endParaRPr lang="en-GB">
              <a:solidFill>
                <a:srgbClr val="374151"/>
              </a:solidFill>
            </a:endParaRPr>
          </a:p>
          <a:p>
            <a:endParaRPr lang="en-GB"/>
          </a:p>
        </p:txBody>
      </p:sp>
      <p:sp>
        <p:nvSpPr>
          <p:cNvPr id="6" name="TextBox 5">
            <a:extLst>
              <a:ext uri="{FF2B5EF4-FFF2-40B4-BE49-F238E27FC236}">
                <a16:creationId xmlns:a16="http://schemas.microsoft.com/office/drawing/2014/main" id="{202A5545-6DE8-8A3A-03B6-C21358513B5F}"/>
              </a:ext>
            </a:extLst>
          </p:cNvPr>
          <p:cNvSpPr txBox="1"/>
          <p:nvPr/>
        </p:nvSpPr>
        <p:spPr>
          <a:xfrm>
            <a:off x="772732" y="5293754"/>
            <a:ext cx="1094704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a:solidFill>
                  <a:srgbClr val="374151"/>
                </a:solidFill>
                <a:ea typeface="+mn-lt"/>
                <a:cs typeface="+mn-lt"/>
              </a:rPr>
              <a:t>Conclusion: the data suggests that retaining and nurturing loyal customers can have a substantial impact on a business's success, and understanding their behaviour can guide marketing and sales strategies.</a:t>
            </a:r>
            <a:endParaRPr lang="en-US" sz="2000" b="1"/>
          </a:p>
        </p:txBody>
      </p:sp>
    </p:spTree>
    <p:extLst>
      <p:ext uri="{BB962C8B-B14F-4D97-AF65-F5344CB8AC3E}">
        <p14:creationId xmlns:p14="http://schemas.microsoft.com/office/powerpoint/2010/main" val="4260807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hart of products repurposed&#10;&#10;Description automatically generated">
            <a:extLst>
              <a:ext uri="{FF2B5EF4-FFF2-40B4-BE49-F238E27FC236}">
                <a16:creationId xmlns:a16="http://schemas.microsoft.com/office/drawing/2014/main" id="{7129CFE3-2972-1B9E-1391-B93ACBD80753}"/>
              </a:ext>
            </a:extLst>
          </p:cNvPr>
          <p:cNvPicPr>
            <a:picLocks noChangeAspect="1"/>
          </p:cNvPicPr>
          <p:nvPr/>
        </p:nvPicPr>
        <p:blipFill>
          <a:blip r:embed="rId2"/>
          <a:stretch>
            <a:fillRect/>
          </a:stretch>
        </p:blipFill>
        <p:spPr>
          <a:xfrm>
            <a:off x="4230711" y="857262"/>
            <a:ext cx="7862552" cy="5583506"/>
          </a:xfrm>
          <a:prstGeom prst="rect">
            <a:avLst/>
          </a:prstGeom>
        </p:spPr>
      </p:pic>
      <p:sp>
        <p:nvSpPr>
          <p:cNvPr id="9" name="TextBox 8">
            <a:extLst>
              <a:ext uri="{FF2B5EF4-FFF2-40B4-BE49-F238E27FC236}">
                <a16:creationId xmlns:a16="http://schemas.microsoft.com/office/drawing/2014/main" id="{38C685B7-F274-D48A-A693-0A8B05B41381}"/>
              </a:ext>
            </a:extLst>
          </p:cNvPr>
          <p:cNvSpPr txBox="1"/>
          <p:nvPr/>
        </p:nvSpPr>
        <p:spPr>
          <a:xfrm>
            <a:off x="281725" y="858591"/>
            <a:ext cx="3903908"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i="1">
                <a:latin typeface="Bierstadt"/>
                <a:cs typeface="Arial"/>
              </a:rPr>
              <a:t>Product repurchased by most consumers</a:t>
            </a:r>
            <a:endParaRPr lang="en-US" sz="2400" b="1">
              <a:latin typeface="Bierstadt"/>
            </a:endParaRPr>
          </a:p>
          <a:p>
            <a:pPr algn="l"/>
            <a:endParaRPr lang="en-GB"/>
          </a:p>
        </p:txBody>
      </p:sp>
      <p:sp>
        <p:nvSpPr>
          <p:cNvPr id="10" name="TextBox 9">
            <a:extLst>
              <a:ext uri="{FF2B5EF4-FFF2-40B4-BE49-F238E27FC236}">
                <a16:creationId xmlns:a16="http://schemas.microsoft.com/office/drawing/2014/main" id="{FCF24CBC-B2B9-DAC0-7C69-8326870FE35B}"/>
              </a:ext>
            </a:extLst>
          </p:cNvPr>
          <p:cNvSpPr txBox="1"/>
          <p:nvPr/>
        </p:nvSpPr>
        <p:spPr>
          <a:xfrm>
            <a:off x="241478" y="1797676"/>
            <a:ext cx="3877077" cy="44319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ea typeface="+mn-lt"/>
                <a:cs typeface="+mn-lt"/>
              </a:rPr>
              <a:t>Top Performers</a:t>
            </a:r>
            <a:r>
              <a:rPr lang="en-GB">
                <a:solidFill>
                  <a:srgbClr val="374151"/>
                </a:solidFill>
                <a:ea typeface="+mn-lt"/>
                <a:cs typeface="+mn-lt"/>
              </a:rPr>
              <a:t>: </a:t>
            </a:r>
            <a:endParaRPr lang="en-US">
              <a:solidFill>
                <a:srgbClr val="000000"/>
              </a:solidFill>
              <a:ea typeface="+mn-lt"/>
              <a:cs typeface="+mn-lt"/>
            </a:endParaRPr>
          </a:p>
          <a:p>
            <a:pPr marL="285750" indent="-285750">
              <a:buFont typeface="Arial"/>
              <a:buChar char="•"/>
            </a:pPr>
            <a:r>
              <a:rPr lang="en-GB">
                <a:solidFill>
                  <a:srgbClr val="374151"/>
                </a:solidFill>
                <a:ea typeface="+mn-lt"/>
                <a:cs typeface="+mn-lt"/>
              </a:rPr>
              <a:t> Revitalizing Eye Cream (6,603 repurchases)</a:t>
            </a:r>
            <a:endParaRPr lang="en-US">
              <a:solidFill>
                <a:srgbClr val="000000"/>
              </a:solidFill>
              <a:ea typeface="+mn-lt"/>
              <a:cs typeface="+mn-lt"/>
            </a:endParaRPr>
          </a:p>
          <a:p>
            <a:pPr marL="285750" indent="-285750">
              <a:buFont typeface="Arial"/>
              <a:buChar char="•"/>
            </a:pPr>
            <a:r>
              <a:rPr lang="en-GB">
                <a:solidFill>
                  <a:srgbClr val="374151"/>
                </a:solidFill>
                <a:ea typeface="+mn-lt"/>
                <a:cs typeface="+mn-lt"/>
              </a:rPr>
              <a:t>Skin Renewal Treatment (5,503 repurchases)</a:t>
            </a:r>
            <a:endParaRPr lang="en-GB"/>
          </a:p>
          <a:p>
            <a:pPr marL="285750" indent="-285750">
              <a:buFont typeface="Arial"/>
              <a:buChar char="•"/>
            </a:pPr>
            <a:r>
              <a:rPr lang="en-GB">
                <a:solidFill>
                  <a:srgbClr val="374151"/>
                </a:solidFill>
                <a:ea typeface="+mn-lt"/>
                <a:cs typeface="+mn-lt"/>
              </a:rPr>
              <a:t>Moisture Boost Facial Cream (4,509 repurchases)</a:t>
            </a:r>
            <a:endParaRPr lang="en-GB"/>
          </a:p>
          <a:p>
            <a:pPr marL="285750" indent="-285750">
              <a:buFont typeface="Arial"/>
              <a:buChar char="•"/>
            </a:pPr>
            <a:r>
              <a:rPr lang="en-GB">
                <a:solidFill>
                  <a:srgbClr val="374151"/>
                </a:solidFill>
                <a:ea typeface="+mn-lt"/>
                <a:cs typeface="+mn-lt"/>
              </a:rPr>
              <a:t>Neck Revitalizing Serum (3,676 repurchases)</a:t>
            </a:r>
            <a:endParaRPr lang="en-GB"/>
          </a:p>
          <a:p>
            <a:pPr marL="285750" indent="-285750">
              <a:buFont typeface="Arial"/>
              <a:buChar char="•"/>
            </a:pPr>
            <a:r>
              <a:rPr lang="en-GB">
                <a:solidFill>
                  <a:srgbClr val="374151"/>
                </a:solidFill>
                <a:ea typeface="+mn-lt"/>
                <a:cs typeface="+mn-lt"/>
              </a:rPr>
              <a:t>Acne Clearing Cream (3,323 repurchases)</a:t>
            </a:r>
            <a:endParaRPr lang="en-GB"/>
          </a:p>
          <a:p>
            <a:r>
              <a:rPr lang="en-GB">
                <a:solidFill>
                  <a:srgbClr val="374151"/>
                </a:solidFill>
              </a:rPr>
              <a:t>This shows that the items which are sold maximum number of times are the one to be the Repurchased mostly.</a:t>
            </a:r>
          </a:p>
          <a:p>
            <a:endParaRPr lang="en-GB" sz="1200">
              <a:solidFill>
                <a:srgbClr val="374151"/>
              </a:solidFill>
            </a:endParaRPr>
          </a:p>
        </p:txBody>
      </p:sp>
    </p:spTree>
    <p:extLst>
      <p:ext uri="{BB962C8B-B14F-4D97-AF65-F5344CB8AC3E}">
        <p14:creationId xmlns:p14="http://schemas.microsoft.com/office/powerpoint/2010/main" val="1943731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CB3EA1-1706-F473-CA70-5D982383DEF6}"/>
              </a:ext>
            </a:extLst>
          </p:cNvPr>
          <p:cNvSpPr txBox="1"/>
          <p:nvPr/>
        </p:nvSpPr>
        <p:spPr>
          <a:xfrm>
            <a:off x="595647" y="872007"/>
            <a:ext cx="11188521"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b="1"/>
              <a:t>Approach:</a:t>
            </a:r>
          </a:p>
          <a:p>
            <a:r>
              <a:rPr lang="en-GB"/>
              <a:t>To get the Number of repurchases of the products we Grouped the </a:t>
            </a:r>
            <a:r>
              <a:rPr lang="en-GB" err="1"/>
              <a:t>Product_Name</a:t>
            </a:r>
            <a:r>
              <a:rPr lang="en-GB"/>
              <a:t> and </a:t>
            </a:r>
            <a:r>
              <a:rPr lang="en-GB" err="1"/>
              <a:t>Customer_Email</a:t>
            </a:r>
            <a:r>
              <a:rPr lang="en-GB"/>
              <a:t> </a:t>
            </a:r>
          </a:p>
          <a:p>
            <a:r>
              <a:rPr lang="en-GB"/>
              <a:t>After that we used the </a:t>
            </a:r>
            <a:r>
              <a:rPr lang="en-GB" b="1"/>
              <a:t>COUNT() </a:t>
            </a:r>
            <a:r>
              <a:rPr lang="en-GB"/>
              <a:t>Function to get the Number of Repurchases done per ID </a:t>
            </a:r>
          </a:p>
          <a:p>
            <a:r>
              <a:rPr lang="en-GB"/>
              <a:t>We got the </a:t>
            </a:r>
            <a:r>
              <a:rPr lang="en-GB" b="1"/>
              <a:t>Number of Repurchases against the Products Name </a:t>
            </a:r>
            <a:r>
              <a:rPr lang="en-GB"/>
              <a:t>. </a:t>
            </a:r>
          </a:p>
          <a:p>
            <a:r>
              <a:rPr lang="en-GB"/>
              <a:t>After that we used the graph function to get a graph</a:t>
            </a:r>
          </a:p>
          <a:p>
            <a:r>
              <a:rPr lang="en-GB"/>
              <a:t>Selected the category FUNNEL under the section.</a:t>
            </a:r>
          </a:p>
        </p:txBody>
      </p:sp>
      <p:sp>
        <p:nvSpPr>
          <p:cNvPr id="5" name="TextBox 4">
            <a:extLst>
              <a:ext uri="{FF2B5EF4-FFF2-40B4-BE49-F238E27FC236}">
                <a16:creationId xmlns:a16="http://schemas.microsoft.com/office/drawing/2014/main" id="{E99E6DAB-08FB-00CD-4E8F-987589874D2E}"/>
              </a:ext>
            </a:extLst>
          </p:cNvPr>
          <p:cNvSpPr txBox="1"/>
          <p:nvPr/>
        </p:nvSpPr>
        <p:spPr>
          <a:xfrm>
            <a:off x="592965" y="3158006"/>
            <a:ext cx="11000704"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b="1"/>
              <a:t>Insights:</a:t>
            </a:r>
          </a:p>
          <a:p>
            <a:pPr marL="285750" indent="-285750">
              <a:buFont typeface="Wingdings"/>
              <a:buChar char="Ø"/>
            </a:pPr>
            <a:r>
              <a:rPr lang="en-GB" b="1">
                <a:ea typeface="+mn-lt"/>
                <a:cs typeface="+mn-lt"/>
              </a:rPr>
              <a:t>Demand</a:t>
            </a:r>
            <a:r>
              <a:rPr lang="en-GB" b="1">
                <a:solidFill>
                  <a:srgbClr val="000000"/>
                </a:solidFill>
                <a:ea typeface="+mn-lt"/>
                <a:cs typeface="+mn-lt"/>
              </a:rPr>
              <a:t> Variability</a:t>
            </a:r>
            <a:r>
              <a:rPr lang="en-GB">
                <a:solidFill>
                  <a:srgbClr val="374151"/>
                </a:solidFill>
                <a:ea typeface="+mn-lt"/>
                <a:cs typeface="+mn-lt"/>
              </a:rPr>
              <a:t>: There is a significant change in repurchase numbers among the products. While some products have thousands of repurchases, others have much fewer.</a:t>
            </a:r>
            <a:endParaRPr lang="en-GB"/>
          </a:p>
          <a:p>
            <a:pPr marL="285750" indent="-285750">
              <a:buFont typeface="Wingdings"/>
              <a:buChar char="Ø"/>
            </a:pPr>
            <a:r>
              <a:rPr lang="en-GB" b="1">
                <a:ea typeface="+mn-lt"/>
                <a:cs typeface="+mn-lt"/>
              </a:rPr>
              <a:t>Gender-Specific Products</a:t>
            </a:r>
            <a:r>
              <a:rPr lang="en-GB">
                <a:solidFill>
                  <a:srgbClr val="374151"/>
                </a:solidFill>
                <a:ea typeface="+mn-lt"/>
                <a:cs typeface="+mn-lt"/>
              </a:rPr>
              <a:t>: The presence of "Men's Daily Moisturizer" suggests that the company offers gender-specific products. However, it has fewer repurchases compared to other products, indicating potentially lower demands.</a:t>
            </a:r>
            <a:endParaRPr lang="en-GB">
              <a:solidFill>
                <a:srgbClr val="374151"/>
              </a:solidFill>
            </a:endParaRPr>
          </a:p>
          <a:p>
            <a:pPr marL="285750" indent="-285750">
              <a:buFont typeface="Wingdings"/>
              <a:buChar char="Ø"/>
            </a:pPr>
            <a:r>
              <a:rPr lang="en-GB" b="1"/>
              <a:t>Popularity Based:</a:t>
            </a:r>
            <a:r>
              <a:rPr lang="en-GB" b="1">
                <a:solidFill>
                  <a:srgbClr val="374151"/>
                </a:solidFill>
              </a:rPr>
              <a:t> </a:t>
            </a:r>
            <a:r>
              <a:rPr lang="en-GB">
                <a:solidFill>
                  <a:srgbClr val="374151"/>
                </a:solidFill>
              </a:rPr>
              <a:t>The data also suggests that the Top products have their good effect in the market as they have the maximum purchases and are most preferred by the consumers .</a:t>
            </a:r>
          </a:p>
          <a:p>
            <a:pPr marL="285750" indent="-285750">
              <a:buFont typeface="Wingdings"/>
              <a:buChar char="Ø"/>
            </a:pPr>
            <a:r>
              <a:rPr lang="en-GB" b="1">
                <a:ea typeface="+mn-lt"/>
                <a:cs typeface="+mn-lt"/>
              </a:rPr>
              <a:t>Marketing Opportunities</a:t>
            </a:r>
            <a:r>
              <a:rPr lang="en-GB">
                <a:solidFill>
                  <a:srgbClr val="374151"/>
                </a:solidFill>
                <a:ea typeface="+mn-lt"/>
                <a:cs typeface="+mn-lt"/>
              </a:rPr>
              <a:t>: The products with lower repurchase numbers might present opportunities for marketing campaigns, promotions, or product improvements to boost their appeal and repurchase rates.</a:t>
            </a:r>
            <a:endParaRPr lang="en-GB">
              <a:solidFill>
                <a:srgbClr val="374151"/>
              </a:solidFill>
            </a:endParaRPr>
          </a:p>
          <a:p>
            <a:endParaRPr lang="en-GB" sz="2400" b="1"/>
          </a:p>
        </p:txBody>
      </p:sp>
    </p:spTree>
    <p:extLst>
      <p:ext uri="{BB962C8B-B14F-4D97-AF65-F5344CB8AC3E}">
        <p14:creationId xmlns:p14="http://schemas.microsoft.com/office/powerpoint/2010/main" val="3129667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DF3B09-477B-40AC-1EFC-2BD90876680F}"/>
              </a:ext>
            </a:extLst>
          </p:cNvPr>
          <p:cNvSpPr txBox="1"/>
          <p:nvPr/>
        </p:nvSpPr>
        <p:spPr>
          <a:xfrm>
            <a:off x="560768" y="834443"/>
            <a:ext cx="584486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000">
                <a:latin typeface="Arial"/>
                <a:cs typeface="Arial"/>
              </a:rPr>
              <a:t>7. Source of Business :</a:t>
            </a:r>
          </a:p>
          <a:p>
            <a:pPr algn="l"/>
            <a:endParaRPr lang="en-GB"/>
          </a:p>
        </p:txBody>
      </p:sp>
      <p:graphicFrame>
        <p:nvGraphicFramePr>
          <p:cNvPr id="6" name="Table 5">
            <a:extLst>
              <a:ext uri="{FF2B5EF4-FFF2-40B4-BE49-F238E27FC236}">
                <a16:creationId xmlns:a16="http://schemas.microsoft.com/office/drawing/2014/main" id="{50D63294-1785-F04A-ABE1-8AE512A520C5}"/>
              </a:ext>
            </a:extLst>
          </p:cNvPr>
          <p:cNvGraphicFramePr>
            <a:graphicFrameLocks noGrp="1"/>
          </p:cNvGraphicFramePr>
          <p:nvPr>
            <p:extLst>
              <p:ext uri="{D42A27DB-BD31-4B8C-83A1-F6EECF244321}">
                <p14:modId xmlns:p14="http://schemas.microsoft.com/office/powerpoint/2010/main" val="558248370"/>
              </p:ext>
            </p:extLst>
          </p:nvPr>
        </p:nvGraphicFramePr>
        <p:xfrm>
          <a:off x="400389" y="1508975"/>
          <a:ext cx="5446580" cy="2827332"/>
        </p:xfrm>
        <a:graphic>
          <a:graphicData uri="http://schemas.openxmlformats.org/drawingml/2006/table">
            <a:tbl>
              <a:tblPr firstRow="1" bandRow="1">
                <a:tableStyleId>{5C22544A-7EE6-4342-B048-85BDC9FD1C3A}</a:tableStyleId>
              </a:tblPr>
              <a:tblGrid>
                <a:gridCol w="1737272">
                  <a:extLst>
                    <a:ext uri="{9D8B030D-6E8A-4147-A177-3AD203B41FA5}">
                      <a16:colId xmlns:a16="http://schemas.microsoft.com/office/drawing/2014/main" val="2978571647"/>
                    </a:ext>
                  </a:extLst>
                </a:gridCol>
                <a:gridCol w="868636">
                  <a:extLst>
                    <a:ext uri="{9D8B030D-6E8A-4147-A177-3AD203B41FA5}">
                      <a16:colId xmlns:a16="http://schemas.microsoft.com/office/drawing/2014/main" val="4148335702"/>
                    </a:ext>
                  </a:extLst>
                </a:gridCol>
                <a:gridCol w="1009494">
                  <a:extLst>
                    <a:ext uri="{9D8B030D-6E8A-4147-A177-3AD203B41FA5}">
                      <a16:colId xmlns:a16="http://schemas.microsoft.com/office/drawing/2014/main" val="1475846001"/>
                    </a:ext>
                  </a:extLst>
                </a:gridCol>
                <a:gridCol w="892112">
                  <a:extLst>
                    <a:ext uri="{9D8B030D-6E8A-4147-A177-3AD203B41FA5}">
                      <a16:colId xmlns:a16="http://schemas.microsoft.com/office/drawing/2014/main" val="848659402"/>
                    </a:ext>
                  </a:extLst>
                </a:gridCol>
                <a:gridCol w="939066">
                  <a:extLst>
                    <a:ext uri="{9D8B030D-6E8A-4147-A177-3AD203B41FA5}">
                      <a16:colId xmlns:a16="http://schemas.microsoft.com/office/drawing/2014/main" val="169482640"/>
                    </a:ext>
                  </a:extLst>
                </a:gridCol>
              </a:tblGrid>
              <a:tr h="728582">
                <a:tc>
                  <a:txBody>
                    <a:bodyPr/>
                    <a:lstStyle/>
                    <a:p>
                      <a:pPr algn="ctr"/>
                      <a:r>
                        <a:rPr lang="en-GB" sz="1400">
                          <a:effectLst/>
                          <a:latin typeface="Bierstadt"/>
                        </a:rPr>
                        <a:t>Store Name</a:t>
                      </a:r>
                    </a:p>
                  </a:txBody>
                  <a:tcPr marL="0" marR="0" marT="0" marB="0" anchor="ctr"/>
                </a:tc>
                <a:tc>
                  <a:txBody>
                    <a:bodyPr/>
                    <a:lstStyle/>
                    <a:p>
                      <a:pPr algn="ctr"/>
                      <a:r>
                        <a:rPr lang="en-GB" sz="1400">
                          <a:effectLst/>
                          <a:latin typeface="Bierstadt"/>
                        </a:rPr>
                        <a:t>Cash</a:t>
                      </a:r>
                      <a:endParaRPr lang="en-GB" sz="1400" b="1">
                        <a:effectLst/>
                        <a:latin typeface="Bierstadt"/>
                      </a:endParaRPr>
                    </a:p>
                  </a:txBody>
                  <a:tcPr marL="0" marR="0" marT="0" marB="0" anchor="ctr"/>
                </a:tc>
                <a:tc>
                  <a:txBody>
                    <a:bodyPr/>
                    <a:lstStyle/>
                    <a:p>
                      <a:pPr algn="ctr"/>
                      <a:r>
                        <a:rPr lang="en-GB" sz="1400">
                          <a:effectLst/>
                          <a:latin typeface="Bierstadt"/>
                        </a:rPr>
                        <a:t>Credit Card Swipe</a:t>
                      </a:r>
                      <a:endParaRPr lang="en-GB" sz="1400" b="1">
                        <a:effectLst/>
                        <a:latin typeface="Bierstadt"/>
                      </a:endParaRPr>
                    </a:p>
                  </a:txBody>
                  <a:tcPr marL="0" marR="0" marT="0" marB="0" anchor="ctr"/>
                </a:tc>
                <a:tc>
                  <a:txBody>
                    <a:bodyPr/>
                    <a:lstStyle/>
                    <a:p>
                      <a:pPr algn="ctr"/>
                      <a:r>
                        <a:rPr lang="en-GB" sz="1400">
                          <a:effectLst/>
                          <a:latin typeface="Bierstadt"/>
                        </a:rPr>
                        <a:t>Online</a:t>
                      </a:r>
                      <a:endParaRPr lang="en-GB" sz="1400" b="1">
                        <a:effectLst/>
                        <a:latin typeface="Bierstadt"/>
                      </a:endParaRPr>
                    </a:p>
                  </a:txBody>
                  <a:tcPr marL="0" marR="0" marT="0" marB="0" anchor="ctr"/>
                </a:tc>
                <a:tc>
                  <a:txBody>
                    <a:bodyPr/>
                    <a:lstStyle/>
                    <a:p>
                      <a:pPr algn="ctr"/>
                      <a:r>
                        <a:rPr lang="en-GB" sz="1400">
                          <a:effectLst/>
                          <a:latin typeface="Bierstadt"/>
                        </a:rPr>
                        <a:t>Grand Total</a:t>
                      </a:r>
                      <a:endParaRPr lang="en-GB" sz="1400" b="1">
                        <a:effectLst/>
                        <a:latin typeface="Bierstadt"/>
                      </a:endParaRPr>
                    </a:p>
                  </a:txBody>
                  <a:tcPr marL="0" marR="0" marT="0" marB="0" anchor="ctr"/>
                </a:tc>
                <a:extLst>
                  <a:ext uri="{0D108BD9-81ED-4DB2-BD59-A6C34878D82A}">
                    <a16:rowId xmlns:a16="http://schemas.microsoft.com/office/drawing/2014/main" val="1894406575"/>
                  </a:ext>
                </a:extLst>
              </a:tr>
              <a:tr h="369728">
                <a:tc>
                  <a:txBody>
                    <a:bodyPr/>
                    <a:lstStyle/>
                    <a:p>
                      <a:pPr algn="ctr"/>
                      <a:r>
                        <a:rPr lang="en-GB" sz="1400">
                          <a:effectLst/>
                          <a:latin typeface="Bierstadt"/>
                        </a:rPr>
                        <a:t>Allure Cosmetics</a:t>
                      </a:r>
                    </a:p>
                  </a:txBody>
                  <a:tcPr marL="0" marR="0" marT="0" marB="0" anchor="ctr"/>
                </a:tc>
                <a:tc>
                  <a:txBody>
                    <a:bodyPr/>
                    <a:lstStyle/>
                    <a:p>
                      <a:pPr algn="ctr"/>
                      <a:r>
                        <a:rPr lang="en-GB" sz="1400">
                          <a:latin typeface="Bierstadt"/>
                        </a:rPr>
                        <a:t>20.41%</a:t>
                      </a:r>
                    </a:p>
                  </a:txBody>
                  <a:tcPr marL="0" marR="0" marT="0" marB="0" anchor="ctr"/>
                </a:tc>
                <a:tc>
                  <a:txBody>
                    <a:bodyPr/>
                    <a:lstStyle/>
                    <a:p>
                      <a:pPr algn="ctr"/>
                      <a:r>
                        <a:rPr lang="en-GB" sz="1400">
                          <a:latin typeface="Bierstadt"/>
                        </a:rPr>
                        <a:t>20.77%</a:t>
                      </a:r>
                    </a:p>
                  </a:txBody>
                  <a:tcPr marL="0" marR="0" marT="0" marB="0" anchor="ctr"/>
                </a:tc>
                <a:tc>
                  <a:txBody>
                    <a:bodyPr/>
                    <a:lstStyle/>
                    <a:p>
                      <a:pPr algn="ctr"/>
                      <a:r>
                        <a:rPr lang="en-GB" sz="1400">
                          <a:latin typeface="Bierstadt"/>
                        </a:rPr>
                        <a:t>19.98%</a:t>
                      </a:r>
                    </a:p>
                  </a:txBody>
                  <a:tcPr marL="0" marR="0" marT="0" marB="0" anchor="ctr"/>
                </a:tc>
                <a:tc>
                  <a:txBody>
                    <a:bodyPr/>
                    <a:lstStyle/>
                    <a:p>
                      <a:pPr algn="ctr"/>
                      <a:r>
                        <a:rPr lang="en-GB" sz="1400">
                          <a:latin typeface="Bierstadt"/>
                        </a:rPr>
                        <a:t>61.16%</a:t>
                      </a:r>
                    </a:p>
                  </a:txBody>
                  <a:tcPr marL="0" marR="0" marT="0" marB="0" anchor="ctr"/>
                </a:tc>
                <a:extLst>
                  <a:ext uri="{0D108BD9-81ED-4DB2-BD59-A6C34878D82A}">
                    <a16:rowId xmlns:a16="http://schemas.microsoft.com/office/drawing/2014/main" val="3713857338"/>
                  </a:ext>
                </a:extLst>
              </a:tr>
              <a:tr h="369728">
                <a:tc>
                  <a:txBody>
                    <a:bodyPr/>
                    <a:lstStyle/>
                    <a:p>
                      <a:pPr algn="ctr"/>
                      <a:r>
                        <a:rPr lang="en-GB" sz="1400">
                          <a:effectLst/>
                          <a:latin typeface="Bierstadt"/>
                        </a:rPr>
                        <a:t>Miss Fab</a:t>
                      </a:r>
                    </a:p>
                  </a:txBody>
                  <a:tcPr marL="0" marR="0" marT="0" marB="0" anchor="ctr"/>
                </a:tc>
                <a:tc>
                  <a:txBody>
                    <a:bodyPr/>
                    <a:lstStyle/>
                    <a:p>
                      <a:pPr algn="ctr"/>
                      <a:r>
                        <a:rPr lang="en-GB" sz="1400">
                          <a:latin typeface="Bierstadt"/>
                        </a:rPr>
                        <a:t>8.08%</a:t>
                      </a:r>
                    </a:p>
                  </a:txBody>
                  <a:tcPr marL="0" marR="0" marT="0" marB="0" anchor="ctr"/>
                </a:tc>
                <a:tc>
                  <a:txBody>
                    <a:bodyPr/>
                    <a:lstStyle/>
                    <a:p>
                      <a:pPr algn="ctr"/>
                      <a:r>
                        <a:rPr lang="en-GB" sz="1400">
                          <a:latin typeface="Bierstadt"/>
                        </a:rPr>
                        <a:t>7.95%</a:t>
                      </a:r>
                    </a:p>
                  </a:txBody>
                  <a:tcPr marL="0" marR="0" marT="0" marB="0" anchor="ctr"/>
                </a:tc>
                <a:tc>
                  <a:txBody>
                    <a:bodyPr/>
                    <a:lstStyle/>
                    <a:p>
                      <a:pPr algn="ctr"/>
                      <a:r>
                        <a:rPr lang="en-GB" sz="1400">
                          <a:latin typeface="Bierstadt"/>
                        </a:rPr>
                        <a:t>8.19%</a:t>
                      </a:r>
                    </a:p>
                  </a:txBody>
                  <a:tcPr marL="0" marR="0" marT="0" marB="0" anchor="ctr"/>
                </a:tc>
                <a:tc>
                  <a:txBody>
                    <a:bodyPr/>
                    <a:lstStyle/>
                    <a:p>
                      <a:pPr algn="ctr"/>
                      <a:r>
                        <a:rPr lang="en-GB" sz="1400">
                          <a:latin typeface="Bierstadt"/>
                        </a:rPr>
                        <a:t>24.22%</a:t>
                      </a:r>
                    </a:p>
                  </a:txBody>
                  <a:tcPr marL="0" marR="0" marT="0" marB="0" anchor="ctr"/>
                </a:tc>
                <a:extLst>
                  <a:ext uri="{0D108BD9-81ED-4DB2-BD59-A6C34878D82A}">
                    <a16:rowId xmlns:a16="http://schemas.microsoft.com/office/drawing/2014/main" val="1937074878"/>
                  </a:ext>
                </a:extLst>
              </a:tr>
              <a:tr h="369728">
                <a:tc>
                  <a:txBody>
                    <a:bodyPr/>
                    <a:lstStyle/>
                    <a:p>
                      <a:pPr algn="ctr"/>
                      <a:r>
                        <a:rPr lang="en-GB" sz="1400">
                          <a:effectLst/>
                          <a:latin typeface="Bierstadt"/>
                        </a:rPr>
                        <a:t>Glam France</a:t>
                      </a:r>
                    </a:p>
                  </a:txBody>
                  <a:tcPr marL="0" marR="0" marT="0" marB="0" anchor="ctr"/>
                </a:tc>
                <a:tc>
                  <a:txBody>
                    <a:bodyPr/>
                    <a:lstStyle/>
                    <a:p>
                      <a:pPr algn="ctr"/>
                      <a:r>
                        <a:rPr lang="en-GB" sz="1400">
                          <a:latin typeface="Bierstadt"/>
                        </a:rPr>
                        <a:t>4.20%</a:t>
                      </a:r>
                    </a:p>
                  </a:txBody>
                  <a:tcPr marL="0" marR="0" marT="0" marB="0" anchor="ctr"/>
                </a:tc>
                <a:tc>
                  <a:txBody>
                    <a:bodyPr/>
                    <a:lstStyle/>
                    <a:p>
                      <a:pPr algn="ctr"/>
                      <a:r>
                        <a:rPr lang="en-GB" sz="1400">
                          <a:latin typeface="Bierstadt"/>
                        </a:rPr>
                        <a:t>4.24%</a:t>
                      </a:r>
                    </a:p>
                  </a:txBody>
                  <a:tcPr marL="0" marR="0" marT="0" marB="0" anchor="ctr"/>
                </a:tc>
                <a:tc>
                  <a:txBody>
                    <a:bodyPr/>
                    <a:lstStyle/>
                    <a:p>
                      <a:pPr algn="ctr"/>
                      <a:r>
                        <a:rPr lang="en-GB" sz="1400">
                          <a:latin typeface="Bierstadt"/>
                        </a:rPr>
                        <a:t>4.04%</a:t>
                      </a:r>
                    </a:p>
                  </a:txBody>
                  <a:tcPr marL="0" marR="0" marT="0" marB="0" anchor="ctr"/>
                </a:tc>
                <a:tc>
                  <a:txBody>
                    <a:bodyPr/>
                    <a:lstStyle/>
                    <a:p>
                      <a:pPr algn="ctr"/>
                      <a:r>
                        <a:rPr lang="en-GB" sz="1400">
                          <a:latin typeface="Bierstadt"/>
                        </a:rPr>
                        <a:t>12.47%</a:t>
                      </a:r>
                    </a:p>
                  </a:txBody>
                  <a:tcPr marL="0" marR="0" marT="0" marB="0" anchor="ctr"/>
                </a:tc>
                <a:extLst>
                  <a:ext uri="{0D108BD9-81ED-4DB2-BD59-A6C34878D82A}">
                    <a16:rowId xmlns:a16="http://schemas.microsoft.com/office/drawing/2014/main" val="3116446316"/>
                  </a:ext>
                </a:extLst>
              </a:tr>
              <a:tr h="369728">
                <a:tc>
                  <a:txBody>
                    <a:bodyPr/>
                    <a:lstStyle/>
                    <a:p>
                      <a:pPr algn="ctr"/>
                      <a:r>
                        <a:rPr lang="en-GB" sz="1400">
                          <a:effectLst/>
                          <a:latin typeface="Bierstadt"/>
                        </a:rPr>
                        <a:t>Fay World</a:t>
                      </a:r>
                    </a:p>
                  </a:txBody>
                  <a:tcPr marL="0" marR="0" marT="0" marB="0" anchor="ctr"/>
                </a:tc>
                <a:tc>
                  <a:txBody>
                    <a:bodyPr/>
                    <a:lstStyle/>
                    <a:p>
                      <a:pPr algn="ctr"/>
                      <a:r>
                        <a:rPr lang="en-GB" sz="1400">
                          <a:latin typeface="Bierstadt"/>
                        </a:rPr>
                        <a:t>0.69%</a:t>
                      </a:r>
                    </a:p>
                  </a:txBody>
                  <a:tcPr marL="0" marR="0" marT="0" marB="0" anchor="ctr"/>
                </a:tc>
                <a:tc>
                  <a:txBody>
                    <a:bodyPr/>
                    <a:lstStyle/>
                    <a:p>
                      <a:pPr algn="ctr"/>
                      <a:r>
                        <a:rPr lang="en-GB" sz="1400">
                          <a:latin typeface="Bierstadt"/>
                        </a:rPr>
                        <a:t>0.71%</a:t>
                      </a:r>
                    </a:p>
                  </a:txBody>
                  <a:tcPr marL="0" marR="0" marT="0" marB="0" anchor="ctr"/>
                </a:tc>
                <a:tc>
                  <a:txBody>
                    <a:bodyPr/>
                    <a:lstStyle/>
                    <a:p>
                      <a:pPr algn="ctr"/>
                      <a:r>
                        <a:rPr lang="en-GB" sz="1400">
                          <a:latin typeface="Bierstadt"/>
                        </a:rPr>
                        <a:t>0.76%</a:t>
                      </a:r>
                    </a:p>
                  </a:txBody>
                  <a:tcPr marL="0" marR="0" marT="0" marB="0" anchor="ctr"/>
                </a:tc>
                <a:tc>
                  <a:txBody>
                    <a:bodyPr/>
                    <a:lstStyle/>
                    <a:p>
                      <a:pPr algn="ctr"/>
                      <a:r>
                        <a:rPr lang="en-GB" sz="1400">
                          <a:latin typeface="Bierstadt"/>
                        </a:rPr>
                        <a:t>2.15%</a:t>
                      </a:r>
                    </a:p>
                  </a:txBody>
                  <a:tcPr marL="0" marR="0" marT="0" marB="0" anchor="ctr"/>
                </a:tc>
                <a:extLst>
                  <a:ext uri="{0D108BD9-81ED-4DB2-BD59-A6C34878D82A}">
                    <a16:rowId xmlns:a16="http://schemas.microsoft.com/office/drawing/2014/main" val="3011735447"/>
                  </a:ext>
                </a:extLst>
              </a:tr>
              <a:tr h="619838">
                <a:tc>
                  <a:txBody>
                    <a:bodyPr/>
                    <a:lstStyle/>
                    <a:p>
                      <a:pPr algn="ctr"/>
                      <a:r>
                        <a:rPr lang="en-GB" sz="1400">
                          <a:effectLst/>
                          <a:latin typeface="Bierstadt"/>
                        </a:rPr>
                        <a:t>Grand Total</a:t>
                      </a:r>
                      <a:endParaRPr lang="en-GB" sz="1400" b="1">
                        <a:effectLst/>
                        <a:latin typeface="Bierstadt"/>
                      </a:endParaRPr>
                    </a:p>
                  </a:txBody>
                  <a:tcPr marL="0" marR="0" marT="0" marB="0" anchor="ctr"/>
                </a:tc>
                <a:tc>
                  <a:txBody>
                    <a:bodyPr/>
                    <a:lstStyle/>
                    <a:p>
                      <a:pPr algn="ctr"/>
                      <a:r>
                        <a:rPr lang="en-GB" sz="1400">
                          <a:effectLst/>
                          <a:latin typeface="Bierstadt"/>
                        </a:rPr>
                        <a:t>33.38%</a:t>
                      </a:r>
                      <a:endParaRPr lang="en-GB" sz="1400" b="1">
                        <a:effectLst/>
                        <a:latin typeface="Bierstadt"/>
                      </a:endParaRPr>
                    </a:p>
                  </a:txBody>
                  <a:tcPr marL="0" marR="0" marT="0" marB="0" anchor="ctr"/>
                </a:tc>
                <a:tc>
                  <a:txBody>
                    <a:bodyPr/>
                    <a:lstStyle/>
                    <a:p>
                      <a:pPr algn="ctr"/>
                      <a:r>
                        <a:rPr lang="en-GB" sz="1400">
                          <a:effectLst/>
                          <a:latin typeface="Bierstadt"/>
                        </a:rPr>
                        <a:t>33.66%</a:t>
                      </a:r>
                      <a:endParaRPr lang="en-GB" sz="1400" b="1">
                        <a:effectLst/>
                        <a:latin typeface="Bierstadt"/>
                      </a:endParaRPr>
                    </a:p>
                  </a:txBody>
                  <a:tcPr marL="0" marR="0" marT="0" marB="0" anchor="ctr"/>
                </a:tc>
                <a:tc>
                  <a:txBody>
                    <a:bodyPr/>
                    <a:lstStyle/>
                    <a:p>
                      <a:pPr algn="ctr"/>
                      <a:r>
                        <a:rPr lang="en-GB" sz="1400">
                          <a:effectLst/>
                          <a:latin typeface="Bierstadt"/>
                        </a:rPr>
                        <a:t>32.96%</a:t>
                      </a:r>
                      <a:endParaRPr lang="en-GB" sz="1400" b="1">
                        <a:effectLst/>
                        <a:latin typeface="Bierstadt"/>
                      </a:endParaRPr>
                    </a:p>
                  </a:txBody>
                  <a:tcPr marL="0" marR="0" marT="0" marB="0" anchor="ctr"/>
                </a:tc>
                <a:tc>
                  <a:txBody>
                    <a:bodyPr/>
                    <a:lstStyle/>
                    <a:p>
                      <a:pPr algn="ctr"/>
                      <a:r>
                        <a:rPr lang="en-GB" sz="1400">
                          <a:effectLst/>
                          <a:latin typeface="Bierstadt"/>
                        </a:rPr>
                        <a:t>100.00%</a:t>
                      </a:r>
                      <a:endParaRPr lang="en-GB" sz="1400" b="1">
                        <a:effectLst/>
                        <a:latin typeface="Bierstadt"/>
                      </a:endParaRPr>
                    </a:p>
                  </a:txBody>
                  <a:tcPr marL="0" marR="0" marT="0" marB="0" anchor="ctr"/>
                </a:tc>
                <a:extLst>
                  <a:ext uri="{0D108BD9-81ED-4DB2-BD59-A6C34878D82A}">
                    <a16:rowId xmlns:a16="http://schemas.microsoft.com/office/drawing/2014/main" val="515366138"/>
                  </a:ext>
                </a:extLst>
              </a:tr>
            </a:tbl>
          </a:graphicData>
        </a:graphic>
      </p:graphicFrame>
      <p:pic>
        <p:nvPicPr>
          <p:cNvPr id="7" name="Picture 6">
            <a:extLst>
              <a:ext uri="{FF2B5EF4-FFF2-40B4-BE49-F238E27FC236}">
                <a16:creationId xmlns:a16="http://schemas.microsoft.com/office/drawing/2014/main" id="{1DFDE39C-8E21-51EF-BB48-EFC384EA2E42}"/>
              </a:ext>
            </a:extLst>
          </p:cNvPr>
          <p:cNvPicPr>
            <a:picLocks noChangeAspect="1"/>
          </p:cNvPicPr>
          <p:nvPr/>
        </p:nvPicPr>
        <p:blipFill>
          <a:blip r:embed="rId2"/>
          <a:stretch>
            <a:fillRect/>
          </a:stretch>
        </p:blipFill>
        <p:spPr>
          <a:xfrm>
            <a:off x="6125049" y="3305811"/>
            <a:ext cx="6065520" cy="3551669"/>
          </a:xfrm>
          <a:prstGeom prst="rect">
            <a:avLst/>
          </a:prstGeom>
        </p:spPr>
      </p:pic>
      <p:pic>
        <p:nvPicPr>
          <p:cNvPr id="2" name="Picture 1" descr="A screenshot of a graph&#10;&#10;Description automatically generated">
            <a:extLst>
              <a:ext uri="{FF2B5EF4-FFF2-40B4-BE49-F238E27FC236}">
                <a16:creationId xmlns:a16="http://schemas.microsoft.com/office/drawing/2014/main" id="{59928921-1CDF-BA1F-3543-C303CE439101}"/>
              </a:ext>
            </a:extLst>
          </p:cNvPr>
          <p:cNvPicPr>
            <a:picLocks noChangeAspect="1"/>
          </p:cNvPicPr>
          <p:nvPr/>
        </p:nvPicPr>
        <p:blipFill>
          <a:blip r:embed="rId3"/>
          <a:stretch>
            <a:fillRect/>
          </a:stretch>
        </p:blipFill>
        <p:spPr>
          <a:xfrm>
            <a:off x="6129342" y="4623"/>
            <a:ext cx="6065520" cy="3294758"/>
          </a:xfrm>
          <a:prstGeom prst="rect">
            <a:avLst/>
          </a:prstGeom>
        </p:spPr>
      </p:pic>
      <p:sp>
        <p:nvSpPr>
          <p:cNvPr id="5" name="TextBox 4">
            <a:extLst>
              <a:ext uri="{FF2B5EF4-FFF2-40B4-BE49-F238E27FC236}">
                <a16:creationId xmlns:a16="http://schemas.microsoft.com/office/drawing/2014/main" id="{B682DFC3-14B9-B1C7-B0F9-3C6F709BF185}"/>
              </a:ext>
            </a:extLst>
          </p:cNvPr>
          <p:cNvSpPr txBox="1"/>
          <p:nvPr/>
        </p:nvSpPr>
        <p:spPr>
          <a:xfrm>
            <a:off x="375633" y="4682007"/>
            <a:ext cx="547352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a:t>Allure Cosmetics have the Highest Number of sales .</a:t>
            </a:r>
          </a:p>
          <a:p>
            <a:pPr marL="285750" indent="-285750">
              <a:buFont typeface="Wingdings"/>
              <a:buChar char="Ø"/>
            </a:pPr>
            <a:r>
              <a:rPr lang="en-US"/>
              <a:t>Overall Credit Card payments have the highest number ,Followed by Cash and Online respectively.</a:t>
            </a:r>
          </a:p>
        </p:txBody>
      </p:sp>
    </p:spTree>
    <p:extLst>
      <p:ext uri="{BB962C8B-B14F-4D97-AF65-F5344CB8AC3E}">
        <p14:creationId xmlns:p14="http://schemas.microsoft.com/office/powerpoint/2010/main" val="4134732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3E8400-377F-7C25-FE9D-243414B2E108}"/>
              </a:ext>
            </a:extLst>
          </p:cNvPr>
          <p:cNvSpPr txBox="1"/>
          <p:nvPr/>
        </p:nvSpPr>
        <p:spPr>
          <a:xfrm>
            <a:off x="485641" y="880057"/>
            <a:ext cx="10642241"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To identify the stores whose Zip code has not been captured correctly , we used the following approach</a:t>
            </a:r>
          </a:p>
          <a:p>
            <a:pPr marL="285750" indent="-285750">
              <a:buFont typeface="Arial"/>
              <a:buChar char="•"/>
            </a:pPr>
            <a:r>
              <a:rPr lang="en-GB"/>
              <a:t>Applied If condition to every row the condition is if </a:t>
            </a:r>
            <a:r>
              <a:rPr lang="en-GB" err="1"/>
              <a:t>Store_Zip</a:t>
            </a:r>
            <a:r>
              <a:rPr lang="en-GB"/>
              <a:t> &gt;9999 show TRUE else FALSE.</a:t>
            </a:r>
          </a:p>
          <a:p>
            <a:pPr marL="285750" indent="-285750">
              <a:buFont typeface="Arial"/>
              <a:buChar char="•"/>
            </a:pPr>
            <a:r>
              <a:rPr lang="en-GB"/>
              <a:t>Then by using </a:t>
            </a:r>
            <a:r>
              <a:rPr lang="en-GB" err="1"/>
              <a:t>countif</a:t>
            </a:r>
            <a:r>
              <a:rPr lang="en-GB"/>
              <a:t> function we calculated the number of Falses i.e. </a:t>
            </a:r>
            <a:r>
              <a:rPr lang="en-GB" b="1"/>
              <a:t>68</a:t>
            </a:r>
          </a:p>
          <a:p>
            <a:pPr marL="285750" indent="-285750">
              <a:buFont typeface="Arial"/>
              <a:buChar char="•"/>
            </a:pPr>
            <a:r>
              <a:rPr lang="en-GB"/>
              <a:t>Then we created a pivot table having </a:t>
            </a:r>
            <a:r>
              <a:rPr lang="en-GB" err="1"/>
              <a:t>Store_ID</a:t>
            </a:r>
            <a:r>
              <a:rPr lang="en-GB"/>
              <a:t> , </a:t>
            </a:r>
            <a:r>
              <a:rPr lang="en-GB" err="1"/>
              <a:t>Store_Zip</a:t>
            </a:r>
            <a:r>
              <a:rPr lang="en-GB"/>
              <a:t> as rows and true or false column as filter applying FALSE filter, we got the required Store ID.</a:t>
            </a:r>
          </a:p>
          <a:p>
            <a:pPr marL="285750" indent="-285750">
              <a:buFont typeface="Arial"/>
              <a:buChar char="•"/>
            </a:pPr>
            <a:r>
              <a:rPr lang="en-GB"/>
              <a:t>We identified the outliers, but we could not find a correlation to correct it ,we can add the required digits to make it a 5-digit number.</a:t>
            </a:r>
          </a:p>
          <a:p>
            <a:pPr marL="285750" indent="-285750">
              <a:buFont typeface="Arial"/>
              <a:buChar char="•"/>
            </a:pPr>
            <a:r>
              <a:rPr lang="en-GB"/>
              <a:t>We tried of finding a correlation by comparing the faulty zip codes with the correct zip codes from the same state but could not ably get any standard correlation.</a:t>
            </a:r>
          </a:p>
          <a:p>
            <a:endParaRPr lang="en-GB"/>
          </a:p>
        </p:txBody>
      </p:sp>
      <p:graphicFrame>
        <p:nvGraphicFramePr>
          <p:cNvPr id="6" name="Table 5">
            <a:extLst>
              <a:ext uri="{FF2B5EF4-FFF2-40B4-BE49-F238E27FC236}">
                <a16:creationId xmlns:a16="http://schemas.microsoft.com/office/drawing/2014/main" id="{2A33A788-E2AA-8A2F-17E5-0AC0A7D10F8F}"/>
              </a:ext>
            </a:extLst>
          </p:cNvPr>
          <p:cNvGraphicFramePr>
            <a:graphicFrameLocks noGrp="1"/>
          </p:cNvGraphicFramePr>
          <p:nvPr>
            <p:extLst>
              <p:ext uri="{D42A27DB-BD31-4B8C-83A1-F6EECF244321}">
                <p14:modId xmlns:p14="http://schemas.microsoft.com/office/powerpoint/2010/main" val="1710481070"/>
              </p:ext>
            </p:extLst>
          </p:nvPr>
        </p:nvGraphicFramePr>
        <p:xfrm>
          <a:off x="1208110" y="4303905"/>
          <a:ext cx="3819401" cy="1576695"/>
        </p:xfrm>
        <a:graphic>
          <a:graphicData uri="http://schemas.openxmlformats.org/drawingml/2006/table">
            <a:tbl>
              <a:tblPr firstRow="1" bandRow="1">
                <a:tableStyleId>{5C22544A-7EE6-4342-B048-85BDC9FD1C3A}</a:tableStyleId>
              </a:tblPr>
              <a:tblGrid>
                <a:gridCol w="1225091">
                  <a:extLst>
                    <a:ext uri="{9D8B030D-6E8A-4147-A177-3AD203B41FA5}">
                      <a16:colId xmlns:a16="http://schemas.microsoft.com/office/drawing/2014/main" val="4027664476"/>
                    </a:ext>
                  </a:extLst>
                </a:gridCol>
                <a:gridCol w="1585412">
                  <a:extLst>
                    <a:ext uri="{9D8B030D-6E8A-4147-A177-3AD203B41FA5}">
                      <a16:colId xmlns:a16="http://schemas.microsoft.com/office/drawing/2014/main" val="624668006"/>
                    </a:ext>
                  </a:extLst>
                </a:gridCol>
                <a:gridCol w="1008898">
                  <a:extLst>
                    <a:ext uri="{9D8B030D-6E8A-4147-A177-3AD203B41FA5}">
                      <a16:colId xmlns:a16="http://schemas.microsoft.com/office/drawing/2014/main" val="2933879510"/>
                    </a:ext>
                  </a:extLst>
                </a:gridCol>
              </a:tblGrid>
              <a:tr h="523204">
                <a:tc>
                  <a:txBody>
                    <a:bodyPr/>
                    <a:lstStyle/>
                    <a:p>
                      <a:pPr algn="ctr"/>
                      <a:r>
                        <a:rPr lang="en-GB" sz="1600">
                          <a:effectLst/>
                          <a:latin typeface="Bierstadt"/>
                        </a:rPr>
                        <a:t>Row Labels</a:t>
                      </a:r>
                      <a:endParaRPr lang="en-GB" sz="1600" b="1">
                        <a:effectLst/>
                        <a:latin typeface="Bierstadt"/>
                      </a:endParaRPr>
                    </a:p>
                  </a:txBody>
                  <a:tcPr marL="0" marR="0" marT="0" marB="0" anchor="ctr"/>
                </a:tc>
                <a:tc>
                  <a:txBody>
                    <a:bodyPr/>
                    <a:lstStyle/>
                    <a:p>
                      <a:pPr algn="ctr"/>
                      <a:r>
                        <a:rPr lang="en-GB" sz="1600">
                          <a:effectLst/>
                          <a:latin typeface="Bierstadt"/>
                        </a:rPr>
                        <a:t>Sum of </a:t>
                      </a:r>
                      <a:r>
                        <a:rPr lang="en-GB" sz="1600" err="1">
                          <a:effectLst/>
                          <a:latin typeface="Bierstadt"/>
                        </a:rPr>
                        <a:t>Sales_Amt</a:t>
                      </a:r>
                      <a:endParaRPr lang="en-GB" sz="1600" b="1">
                        <a:effectLst/>
                        <a:latin typeface="Bierstadt"/>
                      </a:endParaRPr>
                    </a:p>
                  </a:txBody>
                  <a:tcPr marL="0" marR="0" marT="0" marB="0" anchor="ctr"/>
                </a:tc>
                <a:tc>
                  <a:txBody>
                    <a:bodyPr/>
                    <a:lstStyle/>
                    <a:p>
                      <a:pPr algn="ctr"/>
                      <a:r>
                        <a:rPr lang="en-GB" sz="1600">
                          <a:effectLst/>
                          <a:latin typeface="Bierstadt"/>
                        </a:rPr>
                        <a:t>Sum of Qty</a:t>
                      </a:r>
                      <a:endParaRPr lang="en-GB" sz="1600" b="1">
                        <a:effectLst/>
                        <a:latin typeface="Bierstadt"/>
                      </a:endParaRPr>
                    </a:p>
                  </a:txBody>
                  <a:tcPr marL="0" marR="0" marT="0" marB="0" anchor="ctr"/>
                </a:tc>
                <a:extLst>
                  <a:ext uri="{0D108BD9-81ED-4DB2-BD59-A6C34878D82A}">
                    <a16:rowId xmlns:a16="http://schemas.microsoft.com/office/drawing/2014/main" val="2972296556"/>
                  </a:ext>
                </a:extLst>
              </a:tr>
              <a:tr h="321971">
                <a:tc>
                  <a:txBody>
                    <a:bodyPr/>
                    <a:lstStyle/>
                    <a:p>
                      <a:pPr algn="ctr"/>
                      <a:r>
                        <a:rPr lang="en-GB" sz="1600">
                          <a:effectLst/>
                          <a:latin typeface="Bierstadt"/>
                        </a:rPr>
                        <a:t>CA</a:t>
                      </a:r>
                    </a:p>
                  </a:txBody>
                  <a:tcPr marL="0" marR="0" marT="0" marB="0" anchor="ctr"/>
                </a:tc>
                <a:tc>
                  <a:txBody>
                    <a:bodyPr/>
                    <a:lstStyle/>
                    <a:p>
                      <a:pPr algn="ctr"/>
                      <a:r>
                        <a:rPr lang="en-GB" sz="1600">
                          <a:latin typeface="Bierstadt"/>
                        </a:rPr>
                        <a:t>1114837</a:t>
                      </a:r>
                    </a:p>
                  </a:txBody>
                  <a:tcPr marL="0" marR="0" marT="0" marB="0" anchor="ctr"/>
                </a:tc>
                <a:tc>
                  <a:txBody>
                    <a:bodyPr/>
                    <a:lstStyle/>
                    <a:p>
                      <a:pPr algn="ctr"/>
                      <a:r>
                        <a:rPr lang="en-GB" sz="1600">
                          <a:latin typeface="Bierstadt"/>
                        </a:rPr>
                        <a:t>10164</a:t>
                      </a:r>
                    </a:p>
                  </a:txBody>
                  <a:tcPr marL="0" marR="0" marT="0" marB="0" anchor="ctr"/>
                </a:tc>
                <a:extLst>
                  <a:ext uri="{0D108BD9-81ED-4DB2-BD59-A6C34878D82A}">
                    <a16:rowId xmlns:a16="http://schemas.microsoft.com/office/drawing/2014/main" val="1617940447"/>
                  </a:ext>
                </a:extLst>
              </a:tr>
              <a:tr h="182880">
                <a:tc>
                  <a:txBody>
                    <a:bodyPr/>
                    <a:lstStyle/>
                    <a:p>
                      <a:pPr algn="ctr"/>
                      <a:r>
                        <a:rPr lang="en-GB" sz="1600">
                          <a:effectLst/>
                          <a:latin typeface="Bierstadt"/>
                        </a:rPr>
                        <a:t>FL</a:t>
                      </a:r>
                    </a:p>
                  </a:txBody>
                  <a:tcPr marL="0" marR="0" marT="0" marB="0" anchor="ctr"/>
                </a:tc>
                <a:tc>
                  <a:txBody>
                    <a:bodyPr/>
                    <a:lstStyle/>
                    <a:p>
                      <a:pPr algn="ctr"/>
                      <a:r>
                        <a:rPr lang="en-GB" sz="1600">
                          <a:latin typeface="Bierstadt"/>
                        </a:rPr>
                        <a:t>1012983</a:t>
                      </a:r>
                    </a:p>
                  </a:txBody>
                  <a:tcPr marL="0" marR="0" marT="0" marB="0" anchor="ctr"/>
                </a:tc>
                <a:tc>
                  <a:txBody>
                    <a:bodyPr/>
                    <a:lstStyle/>
                    <a:p>
                      <a:pPr algn="ctr"/>
                      <a:r>
                        <a:rPr lang="en-GB" sz="1600">
                          <a:latin typeface="Bierstadt"/>
                        </a:rPr>
                        <a:t>9224</a:t>
                      </a:r>
                    </a:p>
                  </a:txBody>
                  <a:tcPr marL="0" marR="0" marT="0" marB="0" anchor="ctr"/>
                </a:tc>
                <a:extLst>
                  <a:ext uri="{0D108BD9-81ED-4DB2-BD59-A6C34878D82A}">
                    <a16:rowId xmlns:a16="http://schemas.microsoft.com/office/drawing/2014/main" val="1565922156"/>
                  </a:ext>
                </a:extLst>
              </a:tr>
              <a:tr h="182880">
                <a:tc>
                  <a:txBody>
                    <a:bodyPr/>
                    <a:lstStyle/>
                    <a:p>
                      <a:pPr algn="ctr"/>
                      <a:r>
                        <a:rPr lang="en-GB" sz="1600">
                          <a:effectLst/>
                          <a:latin typeface="Bierstadt"/>
                        </a:rPr>
                        <a:t>TX</a:t>
                      </a:r>
                    </a:p>
                  </a:txBody>
                  <a:tcPr marL="0" marR="0" marT="0" marB="0" anchor="ctr"/>
                </a:tc>
                <a:tc>
                  <a:txBody>
                    <a:bodyPr/>
                    <a:lstStyle/>
                    <a:p>
                      <a:pPr algn="ctr"/>
                      <a:r>
                        <a:rPr lang="en-GB" sz="1600">
                          <a:latin typeface="Bierstadt"/>
                        </a:rPr>
                        <a:t>545161</a:t>
                      </a:r>
                    </a:p>
                  </a:txBody>
                  <a:tcPr marL="0" marR="0" marT="0" marB="0" anchor="ctr"/>
                </a:tc>
                <a:tc>
                  <a:txBody>
                    <a:bodyPr/>
                    <a:lstStyle/>
                    <a:p>
                      <a:pPr algn="ctr"/>
                      <a:r>
                        <a:rPr lang="en-GB" sz="1600">
                          <a:latin typeface="Bierstadt"/>
                        </a:rPr>
                        <a:t>4892</a:t>
                      </a:r>
                    </a:p>
                  </a:txBody>
                  <a:tcPr marL="0" marR="0" marT="0" marB="0" anchor="ctr"/>
                </a:tc>
                <a:extLst>
                  <a:ext uri="{0D108BD9-81ED-4DB2-BD59-A6C34878D82A}">
                    <a16:rowId xmlns:a16="http://schemas.microsoft.com/office/drawing/2014/main" val="143747278"/>
                  </a:ext>
                </a:extLst>
              </a:tr>
              <a:tr h="182880">
                <a:tc>
                  <a:txBody>
                    <a:bodyPr/>
                    <a:lstStyle/>
                    <a:p>
                      <a:pPr algn="ctr"/>
                      <a:r>
                        <a:rPr lang="en-GB" sz="1600">
                          <a:effectLst/>
                          <a:latin typeface="Bierstadt"/>
                        </a:rPr>
                        <a:t>Grand Total</a:t>
                      </a:r>
                      <a:endParaRPr lang="en-GB" sz="1600" b="1">
                        <a:effectLst/>
                        <a:latin typeface="Bierstadt"/>
                      </a:endParaRPr>
                    </a:p>
                  </a:txBody>
                  <a:tcPr marL="0" marR="0" marT="0" marB="0" anchor="ctr"/>
                </a:tc>
                <a:tc>
                  <a:txBody>
                    <a:bodyPr/>
                    <a:lstStyle/>
                    <a:p>
                      <a:pPr algn="ctr"/>
                      <a:r>
                        <a:rPr lang="en-GB" sz="1600">
                          <a:effectLst/>
                          <a:latin typeface="Bierstadt"/>
                        </a:rPr>
                        <a:t>2672981</a:t>
                      </a:r>
                      <a:endParaRPr lang="en-GB" sz="1600" b="1">
                        <a:effectLst/>
                        <a:latin typeface="Bierstadt"/>
                      </a:endParaRPr>
                    </a:p>
                  </a:txBody>
                  <a:tcPr marL="0" marR="0" marT="0" marB="0" anchor="ctr"/>
                </a:tc>
                <a:tc>
                  <a:txBody>
                    <a:bodyPr/>
                    <a:lstStyle/>
                    <a:p>
                      <a:pPr algn="ctr"/>
                      <a:r>
                        <a:rPr lang="en-GB" sz="1600">
                          <a:effectLst/>
                          <a:latin typeface="Bierstadt"/>
                        </a:rPr>
                        <a:t>24280</a:t>
                      </a:r>
                      <a:endParaRPr lang="en-GB" sz="1600" b="1">
                        <a:effectLst/>
                        <a:latin typeface="Bierstadt"/>
                      </a:endParaRPr>
                    </a:p>
                  </a:txBody>
                  <a:tcPr marL="0" marR="0" marT="0" marB="0" anchor="ctr"/>
                </a:tc>
                <a:extLst>
                  <a:ext uri="{0D108BD9-81ED-4DB2-BD59-A6C34878D82A}">
                    <a16:rowId xmlns:a16="http://schemas.microsoft.com/office/drawing/2014/main" val="3415214314"/>
                  </a:ext>
                </a:extLst>
              </a:tr>
            </a:tbl>
          </a:graphicData>
        </a:graphic>
      </p:graphicFrame>
      <p:graphicFrame>
        <p:nvGraphicFramePr>
          <p:cNvPr id="8" name="Table 7">
            <a:extLst>
              <a:ext uri="{FF2B5EF4-FFF2-40B4-BE49-F238E27FC236}">
                <a16:creationId xmlns:a16="http://schemas.microsoft.com/office/drawing/2014/main" id="{9D362119-CDA7-2499-7C7C-623B783B54BA}"/>
              </a:ext>
            </a:extLst>
          </p:cNvPr>
          <p:cNvGraphicFramePr>
            <a:graphicFrameLocks noGrp="1"/>
          </p:cNvGraphicFramePr>
          <p:nvPr>
            <p:extLst>
              <p:ext uri="{D42A27DB-BD31-4B8C-83A1-F6EECF244321}">
                <p14:modId xmlns:p14="http://schemas.microsoft.com/office/powerpoint/2010/main" val="2023306702"/>
              </p:ext>
            </p:extLst>
          </p:nvPr>
        </p:nvGraphicFramePr>
        <p:xfrm>
          <a:off x="7104844" y="4303690"/>
          <a:ext cx="3805985" cy="1554480"/>
        </p:xfrm>
        <a:graphic>
          <a:graphicData uri="http://schemas.openxmlformats.org/drawingml/2006/table">
            <a:tbl>
              <a:tblPr firstRow="1" bandRow="1">
                <a:tableStyleId>{5C22544A-7EE6-4342-B048-85BDC9FD1C3A}</a:tableStyleId>
              </a:tblPr>
              <a:tblGrid>
                <a:gridCol w="1220788">
                  <a:extLst>
                    <a:ext uri="{9D8B030D-6E8A-4147-A177-3AD203B41FA5}">
                      <a16:colId xmlns:a16="http://schemas.microsoft.com/office/drawing/2014/main" val="3946813518"/>
                    </a:ext>
                  </a:extLst>
                </a:gridCol>
                <a:gridCol w="1579843">
                  <a:extLst>
                    <a:ext uri="{9D8B030D-6E8A-4147-A177-3AD203B41FA5}">
                      <a16:colId xmlns:a16="http://schemas.microsoft.com/office/drawing/2014/main" val="1838769677"/>
                    </a:ext>
                  </a:extLst>
                </a:gridCol>
                <a:gridCol w="1005354">
                  <a:extLst>
                    <a:ext uri="{9D8B030D-6E8A-4147-A177-3AD203B41FA5}">
                      <a16:colId xmlns:a16="http://schemas.microsoft.com/office/drawing/2014/main" val="443610883"/>
                    </a:ext>
                  </a:extLst>
                </a:gridCol>
              </a:tblGrid>
              <a:tr h="321971">
                <a:tc>
                  <a:txBody>
                    <a:bodyPr/>
                    <a:lstStyle/>
                    <a:p>
                      <a:pPr algn="ctr"/>
                      <a:r>
                        <a:rPr lang="en-GB" sz="1700">
                          <a:effectLst/>
                          <a:latin typeface="Bierstadt"/>
                        </a:rPr>
                        <a:t>Row Labels</a:t>
                      </a:r>
                      <a:endParaRPr lang="en-GB" sz="1700" b="1">
                        <a:effectLst/>
                        <a:latin typeface="Bierstadt"/>
                      </a:endParaRPr>
                    </a:p>
                  </a:txBody>
                  <a:tcPr marL="0" marR="0" marT="0" marB="0" anchor="ctr"/>
                </a:tc>
                <a:tc>
                  <a:txBody>
                    <a:bodyPr/>
                    <a:lstStyle/>
                    <a:p>
                      <a:pPr algn="ctr"/>
                      <a:r>
                        <a:rPr lang="en-GB" sz="1700">
                          <a:effectLst/>
                          <a:latin typeface="Bierstadt"/>
                        </a:rPr>
                        <a:t>Sum of </a:t>
                      </a:r>
                      <a:r>
                        <a:rPr lang="en-GB" sz="1700" err="1">
                          <a:effectLst/>
                          <a:latin typeface="Bierstadt"/>
                        </a:rPr>
                        <a:t>Sales_Amt</a:t>
                      </a:r>
                      <a:endParaRPr lang="en-GB" sz="1700" b="1">
                        <a:effectLst/>
                        <a:latin typeface="Bierstadt"/>
                      </a:endParaRPr>
                    </a:p>
                  </a:txBody>
                  <a:tcPr marL="0" marR="0" marT="0" marB="0" anchor="ctr"/>
                </a:tc>
                <a:tc>
                  <a:txBody>
                    <a:bodyPr/>
                    <a:lstStyle/>
                    <a:p>
                      <a:pPr algn="ctr"/>
                      <a:r>
                        <a:rPr lang="en-GB" sz="1700">
                          <a:effectLst/>
                          <a:latin typeface="Bierstadt"/>
                        </a:rPr>
                        <a:t>Sum of Qty</a:t>
                      </a:r>
                      <a:endParaRPr lang="en-GB" sz="1700" b="1">
                        <a:effectLst/>
                        <a:latin typeface="Bierstadt"/>
                      </a:endParaRPr>
                    </a:p>
                  </a:txBody>
                  <a:tcPr marL="0" marR="0" marT="0" marB="0" anchor="ctr"/>
                </a:tc>
                <a:extLst>
                  <a:ext uri="{0D108BD9-81ED-4DB2-BD59-A6C34878D82A}">
                    <a16:rowId xmlns:a16="http://schemas.microsoft.com/office/drawing/2014/main" val="439359343"/>
                  </a:ext>
                </a:extLst>
              </a:tr>
              <a:tr h="128142">
                <a:tc>
                  <a:txBody>
                    <a:bodyPr/>
                    <a:lstStyle/>
                    <a:p>
                      <a:pPr algn="ctr"/>
                      <a:r>
                        <a:rPr lang="en-GB" sz="1700">
                          <a:effectLst/>
                          <a:latin typeface="Bierstadt"/>
                        </a:rPr>
                        <a:t>DC</a:t>
                      </a:r>
                    </a:p>
                  </a:txBody>
                  <a:tcPr marL="0" marR="0" marT="0" marB="0" anchor="ctr"/>
                </a:tc>
                <a:tc>
                  <a:txBody>
                    <a:bodyPr/>
                    <a:lstStyle/>
                    <a:p>
                      <a:pPr algn="ctr"/>
                      <a:r>
                        <a:rPr lang="en-GB" sz="1700">
                          <a:latin typeface="Bierstadt"/>
                        </a:rPr>
                        <a:t>3420</a:t>
                      </a:r>
                    </a:p>
                  </a:txBody>
                  <a:tcPr marL="0" marR="0" marT="0" marB="0" anchor="ctr"/>
                </a:tc>
                <a:tc>
                  <a:txBody>
                    <a:bodyPr/>
                    <a:lstStyle/>
                    <a:p>
                      <a:pPr algn="ctr"/>
                      <a:r>
                        <a:rPr lang="en-GB" sz="1700">
                          <a:latin typeface="Bierstadt"/>
                        </a:rPr>
                        <a:t>29</a:t>
                      </a:r>
                    </a:p>
                  </a:txBody>
                  <a:tcPr marL="0" marR="0" marT="0" marB="0" anchor="ctr"/>
                </a:tc>
                <a:extLst>
                  <a:ext uri="{0D108BD9-81ED-4DB2-BD59-A6C34878D82A}">
                    <a16:rowId xmlns:a16="http://schemas.microsoft.com/office/drawing/2014/main" val="2478980610"/>
                  </a:ext>
                </a:extLst>
              </a:tr>
              <a:tr h="128142">
                <a:tc>
                  <a:txBody>
                    <a:bodyPr/>
                    <a:lstStyle/>
                    <a:p>
                      <a:pPr algn="ctr"/>
                      <a:r>
                        <a:rPr lang="en-GB" sz="1700">
                          <a:effectLst/>
                          <a:latin typeface="Bierstadt"/>
                        </a:rPr>
                        <a:t>HI</a:t>
                      </a:r>
                    </a:p>
                  </a:txBody>
                  <a:tcPr marL="0" marR="0" marT="0" marB="0" anchor="ctr"/>
                </a:tc>
                <a:tc>
                  <a:txBody>
                    <a:bodyPr/>
                    <a:lstStyle/>
                    <a:p>
                      <a:pPr algn="ctr"/>
                      <a:r>
                        <a:rPr lang="en-GB" sz="1700">
                          <a:latin typeface="Bierstadt"/>
                        </a:rPr>
                        <a:t>1390</a:t>
                      </a:r>
                    </a:p>
                  </a:txBody>
                  <a:tcPr marL="0" marR="0" marT="0" marB="0" anchor="ctr"/>
                </a:tc>
                <a:tc>
                  <a:txBody>
                    <a:bodyPr/>
                    <a:lstStyle/>
                    <a:p>
                      <a:pPr algn="ctr"/>
                      <a:r>
                        <a:rPr lang="en-GB" sz="1700">
                          <a:latin typeface="Bierstadt"/>
                        </a:rPr>
                        <a:t>20</a:t>
                      </a:r>
                    </a:p>
                  </a:txBody>
                  <a:tcPr marL="0" marR="0" marT="0" marB="0" anchor="ctr"/>
                </a:tc>
                <a:extLst>
                  <a:ext uri="{0D108BD9-81ED-4DB2-BD59-A6C34878D82A}">
                    <a16:rowId xmlns:a16="http://schemas.microsoft.com/office/drawing/2014/main" val="2189266679"/>
                  </a:ext>
                </a:extLst>
              </a:tr>
              <a:tr h="128142">
                <a:tc>
                  <a:txBody>
                    <a:bodyPr/>
                    <a:lstStyle/>
                    <a:p>
                      <a:pPr algn="ctr"/>
                      <a:r>
                        <a:rPr lang="en-GB" sz="1700">
                          <a:effectLst/>
                          <a:latin typeface="Bierstadt"/>
                        </a:rPr>
                        <a:t>ND</a:t>
                      </a:r>
                    </a:p>
                  </a:txBody>
                  <a:tcPr marL="0" marR="0" marT="0" marB="0" anchor="ctr"/>
                </a:tc>
                <a:tc>
                  <a:txBody>
                    <a:bodyPr/>
                    <a:lstStyle/>
                    <a:p>
                      <a:pPr algn="ctr"/>
                      <a:r>
                        <a:rPr lang="en-GB" sz="1700">
                          <a:latin typeface="Bierstadt"/>
                        </a:rPr>
                        <a:t>645</a:t>
                      </a:r>
                    </a:p>
                  </a:txBody>
                  <a:tcPr marL="0" marR="0" marT="0" marB="0" anchor="ctr"/>
                </a:tc>
                <a:tc>
                  <a:txBody>
                    <a:bodyPr/>
                    <a:lstStyle/>
                    <a:p>
                      <a:pPr algn="ctr"/>
                      <a:r>
                        <a:rPr lang="en-GB" sz="1700">
                          <a:latin typeface="Bierstadt"/>
                        </a:rPr>
                        <a:t>7</a:t>
                      </a:r>
                    </a:p>
                  </a:txBody>
                  <a:tcPr marL="0" marR="0" marT="0" marB="0" anchor="ctr"/>
                </a:tc>
                <a:extLst>
                  <a:ext uri="{0D108BD9-81ED-4DB2-BD59-A6C34878D82A}">
                    <a16:rowId xmlns:a16="http://schemas.microsoft.com/office/drawing/2014/main" val="1144656085"/>
                  </a:ext>
                </a:extLst>
              </a:tr>
              <a:tr h="89700">
                <a:tc>
                  <a:txBody>
                    <a:bodyPr/>
                    <a:lstStyle/>
                    <a:p>
                      <a:pPr algn="ctr"/>
                      <a:r>
                        <a:rPr lang="en-GB" sz="1700">
                          <a:effectLst/>
                          <a:latin typeface="Bierstadt"/>
                        </a:rPr>
                        <a:t>Grand Total</a:t>
                      </a:r>
                      <a:endParaRPr lang="en-GB" sz="1700" b="1">
                        <a:effectLst/>
                        <a:latin typeface="Bierstadt"/>
                      </a:endParaRPr>
                    </a:p>
                  </a:txBody>
                  <a:tcPr marL="0" marR="0" marT="0" marB="0" anchor="ctr"/>
                </a:tc>
                <a:tc>
                  <a:txBody>
                    <a:bodyPr/>
                    <a:lstStyle/>
                    <a:p>
                      <a:pPr algn="ctr"/>
                      <a:r>
                        <a:rPr lang="en-GB" sz="1700">
                          <a:effectLst/>
                          <a:latin typeface="Bierstadt"/>
                        </a:rPr>
                        <a:t>5455</a:t>
                      </a:r>
                      <a:endParaRPr lang="en-GB" sz="1700" b="1">
                        <a:effectLst/>
                        <a:latin typeface="Bierstadt"/>
                      </a:endParaRPr>
                    </a:p>
                  </a:txBody>
                  <a:tcPr marL="0" marR="0" marT="0" marB="0" anchor="ctr"/>
                </a:tc>
                <a:tc>
                  <a:txBody>
                    <a:bodyPr/>
                    <a:lstStyle/>
                    <a:p>
                      <a:pPr algn="ctr"/>
                      <a:r>
                        <a:rPr lang="en-GB" sz="1700">
                          <a:effectLst/>
                          <a:latin typeface="Bierstadt"/>
                        </a:rPr>
                        <a:t>56</a:t>
                      </a:r>
                      <a:endParaRPr lang="en-GB" sz="1700" b="1">
                        <a:effectLst/>
                        <a:latin typeface="Bierstadt"/>
                      </a:endParaRPr>
                    </a:p>
                  </a:txBody>
                  <a:tcPr marL="0" marR="0" marT="0" marB="0" anchor="ctr"/>
                </a:tc>
                <a:extLst>
                  <a:ext uri="{0D108BD9-81ED-4DB2-BD59-A6C34878D82A}">
                    <a16:rowId xmlns:a16="http://schemas.microsoft.com/office/drawing/2014/main" val="3201258835"/>
                  </a:ext>
                </a:extLst>
              </a:tr>
            </a:tbl>
          </a:graphicData>
        </a:graphic>
      </p:graphicFrame>
      <p:sp>
        <p:nvSpPr>
          <p:cNvPr id="2" name="TextBox 1">
            <a:extLst>
              <a:ext uri="{FF2B5EF4-FFF2-40B4-BE49-F238E27FC236}">
                <a16:creationId xmlns:a16="http://schemas.microsoft.com/office/drawing/2014/main" id="{78B2670C-FD02-B380-6856-DA1088DF73F6}"/>
              </a:ext>
            </a:extLst>
          </p:cNvPr>
          <p:cNvSpPr txBox="1"/>
          <p:nvPr/>
        </p:nvSpPr>
        <p:spPr>
          <a:xfrm>
            <a:off x="1824506" y="3662429"/>
            <a:ext cx="245503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Top 3 States with Highest Sales</a:t>
            </a:r>
          </a:p>
        </p:txBody>
      </p:sp>
      <p:sp>
        <p:nvSpPr>
          <p:cNvPr id="3" name="TextBox 2">
            <a:extLst>
              <a:ext uri="{FF2B5EF4-FFF2-40B4-BE49-F238E27FC236}">
                <a16:creationId xmlns:a16="http://schemas.microsoft.com/office/drawing/2014/main" id="{D27C0451-5DF4-B10E-BD2B-0DB481FED8AD}"/>
              </a:ext>
            </a:extLst>
          </p:cNvPr>
          <p:cNvSpPr txBox="1"/>
          <p:nvPr/>
        </p:nvSpPr>
        <p:spPr>
          <a:xfrm>
            <a:off x="8210281" y="3675844"/>
            <a:ext cx="19050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Top 3 States with Lowest Sales</a:t>
            </a:r>
          </a:p>
          <a:p>
            <a:pPr algn="l"/>
            <a:endParaRPr lang="en-US"/>
          </a:p>
        </p:txBody>
      </p:sp>
    </p:spTree>
    <p:extLst>
      <p:ext uri="{BB962C8B-B14F-4D97-AF65-F5344CB8AC3E}">
        <p14:creationId xmlns:p14="http://schemas.microsoft.com/office/powerpoint/2010/main" val="2957341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62B057-63F3-E433-FA8D-9D3F4C0AEBAB}"/>
              </a:ext>
            </a:extLst>
          </p:cNvPr>
          <p:cNvSpPr txBox="1"/>
          <p:nvPr/>
        </p:nvSpPr>
        <p:spPr>
          <a:xfrm>
            <a:off x="456127" y="802246"/>
            <a:ext cx="5469227"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000">
                <a:latin typeface="Arial"/>
                <a:cs typeface="Arial"/>
              </a:rPr>
              <a:t>1. Initial Data Observations</a:t>
            </a:r>
            <a:endParaRPr lang="en-US" sz="3000"/>
          </a:p>
        </p:txBody>
      </p:sp>
      <p:sp>
        <p:nvSpPr>
          <p:cNvPr id="2" name="TextBox 1">
            <a:extLst>
              <a:ext uri="{FF2B5EF4-FFF2-40B4-BE49-F238E27FC236}">
                <a16:creationId xmlns:a16="http://schemas.microsoft.com/office/drawing/2014/main" id="{3FBE6856-B2F5-B61D-AC7F-1A4D4B5AD4E4}"/>
              </a:ext>
            </a:extLst>
          </p:cNvPr>
          <p:cNvSpPr txBox="1"/>
          <p:nvPr/>
        </p:nvSpPr>
        <p:spPr>
          <a:xfrm>
            <a:off x="321971" y="1803041"/>
            <a:ext cx="10846157"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GB"/>
              <a:t>According to the provided data the following are the different observations:</a:t>
            </a:r>
            <a:endParaRPr lang="en-US"/>
          </a:p>
          <a:p>
            <a:pPr marL="285750" indent="-285750">
              <a:buFont typeface="Arial"/>
              <a:buChar char="•"/>
            </a:pPr>
            <a:r>
              <a:rPr lang="en-GB" b="1"/>
              <a:t>Primary Key </a:t>
            </a:r>
            <a:r>
              <a:rPr lang="en-GB"/>
              <a:t>: </a:t>
            </a:r>
            <a:r>
              <a:rPr lang="en-GB" err="1"/>
              <a:t>Order_ID</a:t>
            </a:r>
            <a:endParaRPr lang="en-GB"/>
          </a:p>
          <a:p>
            <a:pPr marL="285750" indent="-285750">
              <a:buFont typeface="Arial"/>
              <a:buChar char="•"/>
            </a:pPr>
            <a:r>
              <a:rPr lang="en-GB" b="1"/>
              <a:t>Secondary Key :</a:t>
            </a:r>
            <a:r>
              <a:rPr lang="en-GB"/>
              <a:t> No secondary key</a:t>
            </a:r>
            <a:r>
              <a:rPr lang="en-GB" b="1"/>
              <a:t> </a:t>
            </a:r>
            <a:endParaRPr lang="en-GB"/>
          </a:p>
          <a:p>
            <a:pPr marL="285750" indent="-285750">
              <a:buFont typeface="Arial"/>
              <a:buChar char="•"/>
            </a:pPr>
            <a:r>
              <a:rPr lang="en-GB" b="1"/>
              <a:t>Foreign Key :</a:t>
            </a:r>
            <a:r>
              <a:rPr lang="en-GB"/>
              <a:t> </a:t>
            </a:r>
            <a:r>
              <a:rPr lang="en-GB" err="1"/>
              <a:t>Store_ID</a:t>
            </a:r>
            <a:endParaRPr lang="en-GB"/>
          </a:p>
          <a:p>
            <a:endParaRPr lang="en-GB"/>
          </a:p>
          <a:p>
            <a:r>
              <a:rPr lang="en-GB" b="1"/>
              <a:t>2. Input Validations:</a:t>
            </a:r>
          </a:p>
          <a:p>
            <a:pPr marL="285750" indent="-285750">
              <a:buFont typeface="Arial"/>
              <a:buChar char="•"/>
            </a:pPr>
            <a:r>
              <a:rPr lang="en-GB"/>
              <a:t>    Following are sanity checks we have applied:</a:t>
            </a:r>
          </a:p>
          <a:p>
            <a:pPr marL="742950" lvl="1" indent="-285750">
              <a:buFont typeface="Arial"/>
              <a:buChar char="•"/>
            </a:pPr>
            <a:r>
              <a:rPr lang="en-GB"/>
              <a:t>Check for null value (specially for the primary key).</a:t>
            </a:r>
          </a:p>
          <a:p>
            <a:pPr marL="742950" lvl="1" indent="-285750">
              <a:buFont typeface="Arial"/>
              <a:buChar char="•"/>
            </a:pPr>
            <a:r>
              <a:rPr lang="en-GB"/>
              <a:t>Check for data redundancy (</a:t>
            </a:r>
            <a:r>
              <a:rPr lang="en-GB" err="1"/>
              <a:t>Order_ID</a:t>
            </a:r>
            <a:r>
              <a:rPr lang="en-GB"/>
              <a:t> in Sales data, </a:t>
            </a:r>
            <a:r>
              <a:rPr lang="en-GB" err="1"/>
              <a:t>Store_ID</a:t>
            </a:r>
            <a:r>
              <a:rPr lang="en-GB"/>
              <a:t> in Store Mapping)</a:t>
            </a:r>
          </a:p>
          <a:p>
            <a:pPr marL="742950" lvl="1" indent="-285750">
              <a:buFont typeface="Arial"/>
              <a:buChar char="•"/>
            </a:pPr>
            <a:r>
              <a:rPr lang="en-GB"/>
              <a:t>Qty column must only contain natural numbers.</a:t>
            </a:r>
          </a:p>
          <a:p>
            <a:pPr lvl="1"/>
            <a:endParaRPr lang="en-GB" b="1"/>
          </a:p>
          <a:p>
            <a:pPr marL="57150" lvl="1"/>
            <a:r>
              <a:rPr lang="en-GB" b="1"/>
              <a:t>3. Observations:</a:t>
            </a:r>
          </a:p>
          <a:p>
            <a:pPr marL="514350" lvl="1" indent="400050">
              <a:buFont typeface="Arial"/>
              <a:buChar char="•"/>
            </a:pPr>
            <a:r>
              <a:rPr lang="en-GB"/>
              <a:t>No Null Values Found</a:t>
            </a:r>
          </a:p>
          <a:p>
            <a:pPr marL="514350" lvl="1" indent="400050">
              <a:buFont typeface="Arial"/>
              <a:buChar char="•"/>
            </a:pPr>
            <a:r>
              <a:rPr lang="en-GB"/>
              <a:t>No data redundancy Found</a:t>
            </a:r>
          </a:p>
          <a:p>
            <a:pPr marL="514350" lvl="1" indent="400050">
              <a:buFont typeface="Arial"/>
              <a:buChar char="•"/>
            </a:pPr>
            <a:r>
              <a:rPr lang="en-GB"/>
              <a:t>Qty column is having only natural numbers.</a:t>
            </a:r>
          </a:p>
          <a:p>
            <a:pPr marL="514350" lvl="1" indent="400050">
              <a:buFont typeface="Arial"/>
              <a:buChar char="•"/>
            </a:pPr>
            <a:r>
              <a:rPr lang="en-GB" err="1"/>
              <a:t>Store_zip</a:t>
            </a:r>
            <a:r>
              <a:rPr lang="en-GB"/>
              <a:t> have 68 incorrectly captured Zip codes </a:t>
            </a:r>
            <a:r>
              <a:rPr lang="en-GB" err="1"/>
              <a:t>i.e</a:t>
            </a:r>
            <a:r>
              <a:rPr lang="en-GB"/>
              <a:t> 4 digit codes.</a:t>
            </a:r>
          </a:p>
          <a:p>
            <a:pPr lvl="1"/>
            <a:endParaRPr lang="en-GB"/>
          </a:p>
        </p:txBody>
      </p:sp>
    </p:spTree>
    <p:extLst>
      <p:ext uri="{BB962C8B-B14F-4D97-AF65-F5344CB8AC3E}">
        <p14:creationId xmlns:p14="http://schemas.microsoft.com/office/powerpoint/2010/main" val="1283161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3B8BD35-1F4C-ED44-DFA0-1179A15800AD}"/>
              </a:ext>
            </a:extLst>
          </p:cNvPr>
          <p:cNvSpPr txBox="1"/>
          <p:nvPr/>
        </p:nvSpPr>
        <p:spPr>
          <a:xfrm>
            <a:off x="517870" y="976160"/>
            <a:ext cx="5021183" cy="193417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ct val="0"/>
              </a:spcBef>
              <a:spcAft>
                <a:spcPts val="600"/>
              </a:spcAft>
            </a:pPr>
            <a:r>
              <a:rPr lang="en-US" sz="5400" b="1">
                <a:latin typeface="+mj-lt"/>
                <a:ea typeface="+mj-ea"/>
                <a:cs typeface="+mj-cs"/>
              </a:rPr>
              <a:t>Thank You!!</a:t>
            </a:r>
          </a:p>
        </p:txBody>
      </p:sp>
      <p:sp>
        <p:nvSpPr>
          <p:cNvPr id="35" name="Rectangle 34">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1AD8196-BF09-74E1-0F4C-22AC6A076945}"/>
              </a:ext>
            </a:extLst>
          </p:cNvPr>
          <p:cNvSpPr txBox="1"/>
          <p:nvPr/>
        </p:nvSpPr>
        <p:spPr>
          <a:xfrm>
            <a:off x="517870" y="3172570"/>
            <a:ext cx="4945183" cy="301629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10000"/>
              </a:lnSpc>
              <a:spcAft>
                <a:spcPts val="600"/>
              </a:spcAft>
              <a:buFont typeface="Arial" panose="020B0604020202020204" pitchFamily="34" charset="0"/>
            </a:pPr>
            <a:endParaRPr lang="en-US" sz="2000" dirty="0"/>
          </a:p>
        </p:txBody>
      </p:sp>
      <p:pic>
        <p:nvPicPr>
          <p:cNvPr id="8" name="Graphic 7" descr="Handshake">
            <a:extLst>
              <a:ext uri="{FF2B5EF4-FFF2-40B4-BE49-F238E27FC236}">
                <a16:creationId xmlns:a16="http://schemas.microsoft.com/office/drawing/2014/main" id="{DFF1EDE6-E530-C215-9B49-D1A7C3B921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62168" y="1063707"/>
            <a:ext cx="5028041" cy="5028041"/>
          </a:xfrm>
          <a:prstGeom prst="rect">
            <a:avLst/>
          </a:prstGeom>
        </p:spPr>
      </p:pic>
      <p:sp>
        <p:nvSpPr>
          <p:cNvPr id="37" name="Rectangle 36">
            <a:extLst>
              <a:ext uri="{FF2B5EF4-FFF2-40B4-BE49-F238E27FC236}">
                <a16:creationId xmlns:a16="http://schemas.microsoft.com/office/drawing/2014/main" id="{97B17300-4063-4FCF-8D7A-59C263BDA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4792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DC8332-9B8F-D9F6-4896-33D31C0E1FD5}"/>
              </a:ext>
            </a:extLst>
          </p:cNvPr>
          <p:cNvSpPr txBox="1"/>
          <p:nvPr/>
        </p:nvSpPr>
        <p:spPr>
          <a:xfrm>
            <a:off x="528569" y="780781"/>
            <a:ext cx="5200918"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000">
                <a:latin typeface="Arial"/>
                <a:cs typeface="Arial"/>
              </a:rPr>
              <a:t>2. Consumer Reorder Trend</a:t>
            </a:r>
          </a:p>
        </p:txBody>
      </p:sp>
      <p:sp>
        <p:nvSpPr>
          <p:cNvPr id="5" name="TextBox 4">
            <a:extLst>
              <a:ext uri="{FF2B5EF4-FFF2-40B4-BE49-F238E27FC236}">
                <a16:creationId xmlns:a16="http://schemas.microsoft.com/office/drawing/2014/main" id="{0F62C842-582C-A19F-D03B-C7E0F014C660}"/>
              </a:ext>
            </a:extLst>
          </p:cNvPr>
          <p:cNvSpPr txBox="1"/>
          <p:nvPr/>
        </p:nvSpPr>
        <p:spPr>
          <a:xfrm>
            <a:off x="3635598" y="2951408"/>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graphicFrame>
        <p:nvGraphicFramePr>
          <p:cNvPr id="7" name="Table 6">
            <a:extLst>
              <a:ext uri="{FF2B5EF4-FFF2-40B4-BE49-F238E27FC236}">
                <a16:creationId xmlns:a16="http://schemas.microsoft.com/office/drawing/2014/main" id="{0EE6B607-6B58-FB22-25C5-64CF396D94E8}"/>
              </a:ext>
            </a:extLst>
          </p:cNvPr>
          <p:cNvGraphicFramePr>
            <a:graphicFrameLocks noGrp="1"/>
          </p:cNvGraphicFramePr>
          <p:nvPr>
            <p:extLst>
              <p:ext uri="{D42A27DB-BD31-4B8C-83A1-F6EECF244321}">
                <p14:modId xmlns:p14="http://schemas.microsoft.com/office/powerpoint/2010/main" val="2391764500"/>
              </p:ext>
            </p:extLst>
          </p:nvPr>
        </p:nvGraphicFramePr>
        <p:xfrm>
          <a:off x="922132" y="1883066"/>
          <a:ext cx="4386184" cy="3294852"/>
        </p:xfrm>
        <a:graphic>
          <a:graphicData uri="http://schemas.openxmlformats.org/drawingml/2006/table">
            <a:tbl>
              <a:tblPr firstRow="1" bandRow="1">
                <a:tableStyleId>{5C22544A-7EE6-4342-B048-85BDC9FD1C3A}</a:tableStyleId>
              </a:tblPr>
              <a:tblGrid>
                <a:gridCol w="1174647">
                  <a:extLst>
                    <a:ext uri="{9D8B030D-6E8A-4147-A177-3AD203B41FA5}">
                      <a16:colId xmlns:a16="http://schemas.microsoft.com/office/drawing/2014/main" val="4085644916"/>
                    </a:ext>
                  </a:extLst>
                </a:gridCol>
                <a:gridCol w="1624513">
                  <a:extLst>
                    <a:ext uri="{9D8B030D-6E8A-4147-A177-3AD203B41FA5}">
                      <a16:colId xmlns:a16="http://schemas.microsoft.com/office/drawing/2014/main" val="3896362836"/>
                    </a:ext>
                  </a:extLst>
                </a:gridCol>
                <a:gridCol w="1587024">
                  <a:extLst>
                    <a:ext uri="{9D8B030D-6E8A-4147-A177-3AD203B41FA5}">
                      <a16:colId xmlns:a16="http://schemas.microsoft.com/office/drawing/2014/main" val="3882737867"/>
                    </a:ext>
                  </a:extLst>
                </a:gridCol>
              </a:tblGrid>
              <a:tr h="477692">
                <a:tc>
                  <a:txBody>
                    <a:bodyPr/>
                    <a:lstStyle/>
                    <a:p>
                      <a:pPr algn="ctr"/>
                      <a:r>
                        <a:rPr lang="en-GB" sz="1100">
                          <a:effectLst/>
                        </a:rPr>
                        <a:t>Order Frequency</a:t>
                      </a:r>
                      <a:endParaRPr lang="en-GB" sz="1100" b="1">
                        <a:solidFill>
                          <a:srgbClr val="FFFFFF"/>
                        </a:solidFill>
                        <a:effectLst/>
                        <a:latin typeface="Calibri" panose="020F0502020204030204" pitchFamily="34" charset="0"/>
                      </a:endParaRPr>
                    </a:p>
                  </a:txBody>
                  <a:tcPr marL="0" marR="0" marT="0" marB="0" anchor="ctr"/>
                </a:tc>
                <a:tc>
                  <a:txBody>
                    <a:bodyPr/>
                    <a:lstStyle/>
                    <a:p>
                      <a:pPr algn="ctr"/>
                      <a:r>
                        <a:rPr lang="en-GB" sz="1100">
                          <a:effectLst/>
                        </a:rPr>
                        <a:t>Number of Consumers</a:t>
                      </a:r>
                      <a:endParaRPr lang="en-GB" sz="1100" b="1">
                        <a:solidFill>
                          <a:srgbClr val="FFFFFF"/>
                        </a:solidFill>
                        <a:effectLst/>
                        <a:latin typeface="Calibri" panose="020F0502020204030204" pitchFamily="34" charset="0"/>
                      </a:endParaRPr>
                    </a:p>
                  </a:txBody>
                  <a:tcPr marL="0" marR="0" marT="0" marB="0" anchor="ctr"/>
                </a:tc>
                <a:tc>
                  <a:txBody>
                    <a:bodyPr/>
                    <a:lstStyle/>
                    <a:p>
                      <a:pPr algn="ctr"/>
                      <a:r>
                        <a:rPr lang="en-GB" sz="1100">
                          <a:effectLst/>
                        </a:rPr>
                        <a:t>% of Total Consumers</a:t>
                      </a:r>
                      <a:endParaRPr lang="en-GB" sz="1100" b="1">
                        <a:solidFill>
                          <a:srgbClr val="FFFFFF"/>
                        </a:solidFill>
                        <a:effectLst/>
                        <a:latin typeface="Calibri" panose="020F0502020204030204" pitchFamily="34" charset="0"/>
                      </a:endParaRPr>
                    </a:p>
                  </a:txBody>
                  <a:tcPr marL="0" marR="0" marT="0" marB="0" anchor="ctr"/>
                </a:tc>
                <a:extLst>
                  <a:ext uri="{0D108BD9-81ED-4DB2-BD59-A6C34878D82A}">
                    <a16:rowId xmlns:a16="http://schemas.microsoft.com/office/drawing/2014/main" val="3966915252"/>
                  </a:ext>
                </a:extLst>
              </a:tr>
              <a:tr h="281716">
                <a:tc>
                  <a:txBody>
                    <a:bodyPr/>
                    <a:lstStyle/>
                    <a:p>
                      <a:pPr algn="ctr"/>
                      <a:r>
                        <a:rPr lang="en-GB" sz="1700">
                          <a:effectLst/>
                          <a:latin typeface="Bierstadt"/>
                        </a:rPr>
                        <a:t>1</a:t>
                      </a:r>
                    </a:p>
                  </a:txBody>
                  <a:tcPr marL="0" marR="0" marT="0" marB="0" anchor="ctr"/>
                </a:tc>
                <a:tc>
                  <a:txBody>
                    <a:bodyPr/>
                    <a:lstStyle/>
                    <a:p>
                      <a:pPr algn="ctr"/>
                      <a:r>
                        <a:rPr lang="en-GB" sz="1700">
                          <a:effectLst/>
                          <a:latin typeface="Bierstadt"/>
                        </a:rPr>
                        <a:t>6858</a:t>
                      </a:r>
                    </a:p>
                  </a:txBody>
                  <a:tcPr marL="0" marR="0" marT="0" marB="0" anchor="ctr"/>
                </a:tc>
                <a:tc>
                  <a:txBody>
                    <a:bodyPr/>
                    <a:lstStyle/>
                    <a:p>
                      <a:pPr algn="ctr"/>
                      <a:r>
                        <a:rPr lang="en-GB" sz="1700">
                          <a:effectLst/>
                          <a:latin typeface="Bierstadt"/>
                        </a:rPr>
                        <a:t>51.57942238</a:t>
                      </a:r>
                    </a:p>
                  </a:txBody>
                  <a:tcPr marL="0" marR="0" marT="0" marB="0" anchor="ctr"/>
                </a:tc>
                <a:extLst>
                  <a:ext uri="{0D108BD9-81ED-4DB2-BD59-A6C34878D82A}">
                    <a16:rowId xmlns:a16="http://schemas.microsoft.com/office/drawing/2014/main" val="1004782099"/>
                  </a:ext>
                </a:extLst>
              </a:tr>
              <a:tr h="281716">
                <a:tc>
                  <a:txBody>
                    <a:bodyPr/>
                    <a:lstStyle/>
                    <a:p>
                      <a:pPr algn="ctr"/>
                      <a:r>
                        <a:rPr lang="en-GB" sz="1700">
                          <a:effectLst/>
                          <a:latin typeface="Bierstadt"/>
                        </a:rPr>
                        <a:t>2 and more</a:t>
                      </a:r>
                    </a:p>
                  </a:txBody>
                  <a:tcPr marL="0" marR="0" marT="0" marB="0" anchor="ctr"/>
                </a:tc>
                <a:tc>
                  <a:txBody>
                    <a:bodyPr/>
                    <a:lstStyle/>
                    <a:p>
                      <a:pPr algn="ctr"/>
                      <a:r>
                        <a:rPr lang="en-GB" sz="1700">
                          <a:effectLst/>
                          <a:latin typeface="Bierstadt"/>
                        </a:rPr>
                        <a:t>6439</a:t>
                      </a:r>
                    </a:p>
                  </a:txBody>
                  <a:tcPr marL="0" marR="0" marT="0" marB="0" anchor="ctr"/>
                </a:tc>
                <a:tc>
                  <a:txBody>
                    <a:bodyPr/>
                    <a:lstStyle/>
                    <a:p>
                      <a:pPr algn="ctr"/>
                      <a:r>
                        <a:rPr lang="en-GB" sz="1700">
                          <a:effectLst/>
                          <a:latin typeface="Bierstadt"/>
                        </a:rPr>
                        <a:t>48.42809868</a:t>
                      </a:r>
                    </a:p>
                  </a:txBody>
                  <a:tcPr marL="0" marR="0" marT="0" marB="0" anchor="ctr"/>
                </a:tc>
                <a:extLst>
                  <a:ext uri="{0D108BD9-81ED-4DB2-BD59-A6C34878D82A}">
                    <a16:rowId xmlns:a16="http://schemas.microsoft.com/office/drawing/2014/main" val="1671733531"/>
                  </a:ext>
                </a:extLst>
              </a:tr>
              <a:tr h="281716">
                <a:tc>
                  <a:txBody>
                    <a:bodyPr/>
                    <a:lstStyle/>
                    <a:p>
                      <a:pPr algn="ctr"/>
                      <a:r>
                        <a:rPr lang="en-GB" sz="1700">
                          <a:effectLst/>
                          <a:latin typeface="Bierstadt"/>
                        </a:rPr>
                        <a:t>3 and more</a:t>
                      </a:r>
                    </a:p>
                  </a:txBody>
                  <a:tcPr marL="0" marR="0" marT="0" marB="0" anchor="ctr"/>
                </a:tc>
                <a:tc>
                  <a:txBody>
                    <a:bodyPr/>
                    <a:lstStyle/>
                    <a:p>
                      <a:pPr algn="ctr"/>
                      <a:r>
                        <a:rPr lang="en-GB" sz="1700">
                          <a:effectLst/>
                          <a:latin typeface="Bierstadt"/>
                        </a:rPr>
                        <a:t>3879</a:t>
                      </a:r>
                    </a:p>
                  </a:txBody>
                  <a:tcPr marL="0" marR="0" marT="0" marB="0" anchor="ctr"/>
                </a:tc>
                <a:tc>
                  <a:txBody>
                    <a:bodyPr/>
                    <a:lstStyle/>
                    <a:p>
                      <a:pPr algn="ctr"/>
                      <a:r>
                        <a:rPr lang="en-GB" sz="1700">
                          <a:effectLst/>
                          <a:latin typeface="Bierstadt"/>
                        </a:rPr>
                        <a:t>29.17418773</a:t>
                      </a:r>
                    </a:p>
                  </a:txBody>
                  <a:tcPr marL="0" marR="0" marT="0" marB="0" anchor="ctr"/>
                </a:tc>
                <a:extLst>
                  <a:ext uri="{0D108BD9-81ED-4DB2-BD59-A6C34878D82A}">
                    <a16:rowId xmlns:a16="http://schemas.microsoft.com/office/drawing/2014/main" val="2027587714"/>
                  </a:ext>
                </a:extLst>
              </a:tr>
              <a:tr h="281716">
                <a:tc>
                  <a:txBody>
                    <a:bodyPr/>
                    <a:lstStyle/>
                    <a:p>
                      <a:pPr algn="ctr"/>
                      <a:r>
                        <a:rPr lang="en-GB" sz="1700">
                          <a:effectLst/>
                          <a:latin typeface="Bierstadt"/>
                        </a:rPr>
                        <a:t>4 and more</a:t>
                      </a:r>
                    </a:p>
                  </a:txBody>
                  <a:tcPr marL="0" marR="0" marT="0" marB="0" anchor="ctr"/>
                </a:tc>
                <a:tc>
                  <a:txBody>
                    <a:bodyPr/>
                    <a:lstStyle/>
                    <a:p>
                      <a:pPr algn="ctr"/>
                      <a:r>
                        <a:rPr lang="en-GB" sz="1700">
                          <a:effectLst/>
                          <a:latin typeface="Bierstadt"/>
                        </a:rPr>
                        <a:t>2499</a:t>
                      </a:r>
                    </a:p>
                  </a:txBody>
                  <a:tcPr marL="0" marR="0" marT="0" marB="0" anchor="ctr"/>
                </a:tc>
                <a:tc>
                  <a:txBody>
                    <a:bodyPr/>
                    <a:lstStyle/>
                    <a:p>
                      <a:pPr algn="ctr"/>
                      <a:r>
                        <a:rPr lang="en-GB" sz="1700">
                          <a:effectLst/>
                          <a:latin typeface="Bierstadt"/>
                        </a:rPr>
                        <a:t>18.79512635</a:t>
                      </a:r>
                    </a:p>
                  </a:txBody>
                  <a:tcPr marL="0" marR="0" marT="0" marB="0" anchor="ctr"/>
                </a:tc>
                <a:extLst>
                  <a:ext uri="{0D108BD9-81ED-4DB2-BD59-A6C34878D82A}">
                    <a16:rowId xmlns:a16="http://schemas.microsoft.com/office/drawing/2014/main" val="1982420532"/>
                  </a:ext>
                </a:extLst>
              </a:tr>
              <a:tr h="281716">
                <a:tc>
                  <a:txBody>
                    <a:bodyPr/>
                    <a:lstStyle/>
                    <a:p>
                      <a:pPr algn="ctr"/>
                      <a:r>
                        <a:rPr lang="en-GB" sz="1700">
                          <a:effectLst/>
                          <a:latin typeface="Bierstadt"/>
                        </a:rPr>
                        <a:t>5 and more</a:t>
                      </a:r>
                    </a:p>
                  </a:txBody>
                  <a:tcPr marL="0" marR="0" marT="0" marB="0" anchor="ctr"/>
                </a:tc>
                <a:tc>
                  <a:txBody>
                    <a:bodyPr/>
                    <a:lstStyle/>
                    <a:p>
                      <a:pPr algn="ctr"/>
                      <a:r>
                        <a:rPr lang="en-GB" sz="1700">
                          <a:effectLst/>
                          <a:latin typeface="Bierstadt"/>
                        </a:rPr>
                        <a:t>1743</a:t>
                      </a:r>
                    </a:p>
                  </a:txBody>
                  <a:tcPr marL="0" marR="0" marT="0" marB="0" anchor="ctr"/>
                </a:tc>
                <a:tc>
                  <a:txBody>
                    <a:bodyPr/>
                    <a:lstStyle/>
                    <a:p>
                      <a:pPr algn="ctr"/>
                      <a:r>
                        <a:rPr lang="en-GB" sz="1700">
                          <a:effectLst/>
                          <a:latin typeface="Bierstadt"/>
                        </a:rPr>
                        <a:t>13.10920578</a:t>
                      </a:r>
                    </a:p>
                  </a:txBody>
                  <a:tcPr marL="0" marR="0" marT="0" marB="0" anchor="ctr"/>
                </a:tc>
                <a:extLst>
                  <a:ext uri="{0D108BD9-81ED-4DB2-BD59-A6C34878D82A}">
                    <a16:rowId xmlns:a16="http://schemas.microsoft.com/office/drawing/2014/main" val="4127039948"/>
                  </a:ext>
                </a:extLst>
              </a:tr>
              <a:tr h="281716">
                <a:tc>
                  <a:txBody>
                    <a:bodyPr/>
                    <a:lstStyle/>
                    <a:p>
                      <a:pPr algn="ctr"/>
                      <a:r>
                        <a:rPr lang="en-GB" sz="1700">
                          <a:effectLst/>
                          <a:latin typeface="Bierstadt"/>
                        </a:rPr>
                        <a:t>6 and more</a:t>
                      </a:r>
                    </a:p>
                  </a:txBody>
                  <a:tcPr marL="0" marR="0" marT="0" marB="0" anchor="ctr"/>
                </a:tc>
                <a:tc>
                  <a:txBody>
                    <a:bodyPr/>
                    <a:lstStyle/>
                    <a:p>
                      <a:pPr algn="ctr"/>
                      <a:r>
                        <a:rPr lang="en-GB" sz="1700">
                          <a:effectLst/>
                          <a:latin typeface="Bierstadt"/>
                        </a:rPr>
                        <a:t>1288</a:t>
                      </a:r>
                    </a:p>
                  </a:txBody>
                  <a:tcPr marL="0" marR="0" marT="0" marB="0" anchor="ctr"/>
                </a:tc>
                <a:tc>
                  <a:txBody>
                    <a:bodyPr/>
                    <a:lstStyle/>
                    <a:p>
                      <a:pPr algn="ctr"/>
                      <a:r>
                        <a:rPr lang="en-GB" sz="1700">
                          <a:effectLst/>
                          <a:latin typeface="Bierstadt"/>
                        </a:rPr>
                        <a:t>9.687123947</a:t>
                      </a:r>
                    </a:p>
                  </a:txBody>
                  <a:tcPr marL="0" marR="0" marT="0" marB="0" anchor="ctr"/>
                </a:tc>
                <a:extLst>
                  <a:ext uri="{0D108BD9-81ED-4DB2-BD59-A6C34878D82A}">
                    <a16:rowId xmlns:a16="http://schemas.microsoft.com/office/drawing/2014/main" val="3109698033"/>
                  </a:ext>
                </a:extLst>
              </a:tr>
              <a:tr h="281716">
                <a:tc>
                  <a:txBody>
                    <a:bodyPr/>
                    <a:lstStyle/>
                    <a:p>
                      <a:pPr algn="ctr"/>
                      <a:r>
                        <a:rPr lang="en-GB" sz="1700">
                          <a:effectLst/>
                          <a:latin typeface="Bierstadt"/>
                        </a:rPr>
                        <a:t>7 and more</a:t>
                      </a:r>
                    </a:p>
                  </a:txBody>
                  <a:tcPr marL="0" marR="0" marT="0" marB="0" anchor="ctr"/>
                </a:tc>
                <a:tc>
                  <a:txBody>
                    <a:bodyPr/>
                    <a:lstStyle/>
                    <a:p>
                      <a:pPr algn="ctr"/>
                      <a:r>
                        <a:rPr lang="en-GB" sz="1700">
                          <a:effectLst/>
                          <a:latin typeface="Bierstadt"/>
                        </a:rPr>
                        <a:t>1000</a:t>
                      </a:r>
                    </a:p>
                  </a:txBody>
                  <a:tcPr marL="0" marR="0" marT="0" marB="0" anchor="ctr"/>
                </a:tc>
                <a:tc>
                  <a:txBody>
                    <a:bodyPr/>
                    <a:lstStyle/>
                    <a:p>
                      <a:pPr algn="ctr"/>
                      <a:r>
                        <a:rPr lang="en-GB" sz="1700">
                          <a:effectLst/>
                          <a:latin typeface="Bierstadt"/>
                        </a:rPr>
                        <a:t>7.521058965</a:t>
                      </a:r>
                    </a:p>
                  </a:txBody>
                  <a:tcPr marL="0" marR="0" marT="0" marB="0" anchor="ctr"/>
                </a:tc>
                <a:extLst>
                  <a:ext uri="{0D108BD9-81ED-4DB2-BD59-A6C34878D82A}">
                    <a16:rowId xmlns:a16="http://schemas.microsoft.com/office/drawing/2014/main" val="3300610565"/>
                  </a:ext>
                </a:extLst>
              </a:tr>
              <a:tr h="281716">
                <a:tc>
                  <a:txBody>
                    <a:bodyPr/>
                    <a:lstStyle/>
                    <a:p>
                      <a:pPr algn="ctr"/>
                      <a:r>
                        <a:rPr lang="en-GB" sz="1700">
                          <a:effectLst/>
                          <a:latin typeface="Bierstadt"/>
                        </a:rPr>
                        <a:t>8 and more</a:t>
                      </a:r>
                    </a:p>
                  </a:txBody>
                  <a:tcPr marL="0" marR="0" marT="0" marB="0" anchor="ctr"/>
                </a:tc>
                <a:tc>
                  <a:txBody>
                    <a:bodyPr/>
                    <a:lstStyle/>
                    <a:p>
                      <a:pPr algn="ctr"/>
                      <a:r>
                        <a:rPr lang="en-GB" sz="1700">
                          <a:effectLst/>
                          <a:latin typeface="Bierstadt"/>
                        </a:rPr>
                        <a:t>787</a:t>
                      </a:r>
                    </a:p>
                  </a:txBody>
                  <a:tcPr marL="0" marR="0" marT="0" marB="0" anchor="ctr"/>
                </a:tc>
                <a:tc>
                  <a:txBody>
                    <a:bodyPr/>
                    <a:lstStyle/>
                    <a:p>
                      <a:pPr algn="ctr"/>
                      <a:r>
                        <a:rPr lang="en-GB" sz="1700">
                          <a:effectLst/>
                          <a:latin typeface="Bierstadt"/>
                        </a:rPr>
                        <a:t>5.919073406</a:t>
                      </a:r>
                    </a:p>
                  </a:txBody>
                  <a:tcPr marL="0" marR="0" marT="0" marB="0" anchor="ctr"/>
                </a:tc>
                <a:extLst>
                  <a:ext uri="{0D108BD9-81ED-4DB2-BD59-A6C34878D82A}">
                    <a16:rowId xmlns:a16="http://schemas.microsoft.com/office/drawing/2014/main" val="3391887890"/>
                  </a:ext>
                </a:extLst>
              </a:tr>
              <a:tr h="281716">
                <a:tc>
                  <a:txBody>
                    <a:bodyPr/>
                    <a:lstStyle/>
                    <a:p>
                      <a:pPr algn="ctr"/>
                      <a:r>
                        <a:rPr lang="en-GB" sz="1700">
                          <a:effectLst/>
                          <a:latin typeface="Bierstadt"/>
                        </a:rPr>
                        <a:t>9 and more</a:t>
                      </a:r>
                    </a:p>
                  </a:txBody>
                  <a:tcPr marL="0" marR="0" marT="0" marB="0" anchor="ctr"/>
                </a:tc>
                <a:tc>
                  <a:txBody>
                    <a:bodyPr/>
                    <a:lstStyle/>
                    <a:p>
                      <a:pPr algn="ctr"/>
                      <a:r>
                        <a:rPr lang="en-GB" sz="1700">
                          <a:effectLst/>
                          <a:latin typeface="Bierstadt"/>
                        </a:rPr>
                        <a:t>644</a:t>
                      </a:r>
                    </a:p>
                  </a:txBody>
                  <a:tcPr marL="0" marR="0" marT="0" marB="0" anchor="ctr"/>
                </a:tc>
                <a:tc>
                  <a:txBody>
                    <a:bodyPr/>
                    <a:lstStyle/>
                    <a:p>
                      <a:pPr algn="ctr"/>
                      <a:r>
                        <a:rPr lang="en-GB" sz="1700">
                          <a:effectLst/>
                          <a:latin typeface="Bierstadt"/>
                        </a:rPr>
                        <a:t>4.843561974</a:t>
                      </a:r>
                    </a:p>
                  </a:txBody>
                  <a:tcPr marL="0" marR="0" marT="0" marB="0" anchor="ctr"/>
                </a:tc>
                <a:extLst>
                  <a:ext uri="{0D108BD9-81ED-4DB2-BD59-A6C34878D82A}">
                    <a16:rowId xmlns:a16="http://schemas.microsoft.com/office/drawing/2014/main" val="2482579037"/>
                  </a:ext>
                </a:extLst>
              </a:tr>
              <a:tr h="281716">
                <a:tc>
                  <a:txBody>
                    <a:bodyPr/>
                    <a:lstStyle/>
                    <a:p>
                      <a:pPr algn="ctr"/>
                      <a:r>
                        <a:rPr lang="en-GB" sz="1700">
                          <a:effectLst/>
                          <a:latin typeface="Bierstadt"/>
                        </a:rPr>
                        <a:t>10 and more</a:t>
                      </a:r>
                    </a:p>
                  </a:txBody>
                  <a:tcPr marL="0" marR="0" marT="0" marB="0" anchor="ctr"/>
                </a:tc>
                <a:tc>
                  <a:txBody>
                    <a:bodyPr/>
                    <a:lstStyle/>
                    <a:p>
                      <a:pPr algn="ctr"/>
                      <a:r>
                        <a:rPr lang="en-GB" sz="1700">
                          <a:effectLst/>
                          <a:latin typeface="Bierstadt"/>
                        </a:rPr>
                        <a:t>521</a:t>
                      </a:r>
                    </a:p>
                  </a:txBody>
                  <a:tcPr marL="0" marR="0" marT="0" marB="0" anchor="ctr"/>
                </a:tc>
                <a:tc>
                  <a:txBody>
                    <a:bodyPr/>
                    <a:lstStyle/>
                    <a:p>
                      <a:pPr algn="ctr"/>
                      <a:r>
                        <a:rPr lang="en-GB" sz="1700">
                          <a:effectLst/>
                          <a:latin typeface="Bierstadt"/>
                        </a:rPr>
                        <a:t>3.918471721</a:t>
                      </a:r>
                    </a:p>
                  </a:txBody>
                  <a:tcPr marL="0" marR="0" marT="0" marB="0" anchor="ctr"/>
                </a:tc>
                <a:extLst>
                  <a:ext uri="{0D108BD9-81ED-4DB2-BD59-A6C34878D82A}">
                    <a16:rowId xmlns:a16="http://schemas.microsoft.com/office/drawing/2014/main" val="2013585975"/>
                  </a:ext>
                </a:extLst>
              </a:tr>
            </a:tbl>
          </a:graphicData>
        </a:graphic>
      </p:graphicFrame>
      <p:graphicFrame>
        <p:nvGraphicFramePr>
          <p:cNvPr id="13" name="Table 12">
            <a:extLst>
              <a:ext uri="{FF2B5EF4-FFF2-40B4-BE49-F238E27FC236}">
                <a16:creationId xmlns:a16="http://schemas.microsoft.com/office/drawing/2014/main" id="{6936FD44-DC44-820E-557A-73C1B2216603}"/>
              </a:ext>
            </a:extLst>
          </p:cNvPr>
          <p:cNvGraphicFramePr>
            <a:graphicFrameLocks noGrp="1"/>
          </p:cNvGraphicFramePr>
          <p:nvPr>
            <p:extLst>
              <p:ext uri="{D42A27DB-BD31-4B8C-83A1-F6EECF244321}">
                <p14:modId xmlns:p14="http://schemas.microsoft.com/office/powerpoint/2010/main" val="3866363755"/>
              </p:ext>
            </p:extLst>
          </p:nvPr>
        </p:nvGraphicFramePr>
        <p:xfrm>
          <a:off x="6757736" y="1884947"/>
          <a:ext cx="4869821" cy="3296156"/>
        </p:xfrm>
        <a:graphic>
          <a:graphicData uri="http://schemas.openxmlformats.org/drawingml/2006/table">
            <a:tbl>
              <a:tblPr firstRow="1" bandRow="1">
                <a:tableStyleId>{5C22544A-7EE6-4342-B048-85BDC9FD1C3A}</a:tableStyleId>
              </a:tblPr>
              <a:tblGrid>
                <a:gridCol w="1980197">
                  <a:extLst>
                    <a:ext uri="{9D8B030D-6E8A-4147-A177-3AD203B41FA5}">
                      <a16:colId xmlns:a16="http://schemas.microsoft.com/office/drawing/2014/main" val="2958302860"/>
                    </a:ext>
                  </a:extLst>
                </a:gridCol>
                <a:gridCol w="1444812">
                  <a:extLst>
                    <a:ext uri="{9D8B030D-6E8A-4147-A177-3AD203B41FA5}">
                      <a16:colId xmlns:a16="http://schemas.microsoft.com/office/drawing/2014/main" val="1269015766"/>
                    </a:ext>
                  </a:extLst>
                </a:gridCol>
                <a:gridCol w="1444812">
                  <a:extLst>
                    <a:ext uri="{9D8B030D-6E8A-4147-A177-3AD203B41FA5}">
                      <a16:colId xmlns:a16="http://schemas.microsoft.com/office/drawing/2014/main" val="3809862721"/>
                    </a:ext>
                  </a:extLst>
                </a:gridCol>
              </a:tblGrid>
              <a:tr h="352675">
                <a:tc>
                  <a:txBody>
                    <a:bodyPr/>
                    <a:lstStyle/>
                    <a:p>
                      <a:pPr algn="ctr"/>
                      <a:r>
                        <a:rPr lang="en-GB" sz="1100" b="1" kern="1200">
                          <a:solidFill>
                            <a:schemeClr val="lt1"/>
                          </a:solidFill>
                          <a:effectLst/>
                          <a:latin typeface="+mn-lt"/>
                          <a:ea typeface="+mn-ea"/>
                          <a:cs typeface="+mn-cs"/>
                        </a:rPr>
                        <a:t>Order Frequency </a:t>
                      </a:r>
                    </a:p>
                  </a:txBody>
                  <a:tcPr marL="0" marR="0" marT="0" marB="0" anchor="ctr"/>
                </a:tc>
                <a:tc>
                  <a:txBody>
                    <a:bodyPr/>
                    <a:lstStyle/>
                    <a:p>
                      <a:pPr algn="ctr"/>
                      <a:r>
                        <a:rPr lang="en-GB" sz="1100" b="1" kern="1200">
                          <a:solidFill>
                            <a:schemeClr val="lt1"/>
                          </a:solidFill>
                          <a:effectLst/>
                          <a:latin typeface="+mn-lt"/>
                          <a:ea typeface="+mn-ea"/>
                          <a:cs typeface="+mn-cs"/>
                        </a:rPr>
                        <a:t>Number of Consumers </a:t>
                      </a:r>
                    </a:p>
                  </a:txBody>
                  <a:tcPr marL="0" marR="0" marT="0" marB="0" anchor="ctr"/>
                </a:tc>
                <a:tc>
                  <a:txBody>
                    <a:bodyPr/>
                    <a:lstStyle/>
                    <a:p>
                      <a:pPr algn="ctr"/>
                      <a:r>
                        <a:rPr lang="en-GB" sz="1100" b="1" kern="1200">
                          <a:solidFill>
                            <a:schemeClr val="lt1"/>
                          </a:solidFill>
                          <a:effectLst/>
                          <a:latin typeface="+mn-lt"/>
                          <a:ea typeface="+mn-ea"/>
                          <a:cs typeface="+mn-cs"/>
                        </a:rPr>
                        <a:t>Percentage</a:t>
                      </a:r>
                    </a:p>
                  </a:txBody>
                  <a:tcPr marL="0" marR="0" marT="0" marB="0" anchor="ctr"/>
                </a:tc>
                <a:extLst>
                  <a:ext uri="{0D108BD9-81ED-4DB2-BD59-A6C34878D82A}">
                    <a16:rowId xmlns:a16="http://schemas.microsoft.com/office/drawing/2014/main" val="2147497956"/>
                  </a:ext>
                </a:extLst>
              </a:tr>
              <a:tr h="284853">
                <a:tc>
                  <a:txBody>
                    <a:bodyPr/>
                    <a:lstStyle/>
                    <a:p>
                      <a:pPr algn="ctr"/>
                      <a:r>
                        <a:rPr lang="en-GB" sz="1700" kern="1200">
                          <a:solidFill>
                            <a:schemeClr val="dk1"/>
                          </a:solidFill>
                          <a:effectLst/>
                          <a:latin typeface="+mn-lt"/>
                          <a:ea typeface="+mn-ea"/>
                          <a:cs typeface="+mn-cs"/>
                        </a:rPr>
                        <a:t>1</a:t>
                      </a:r>
                    </a:p>
                  </a:txBody>
                  <a:tcPr marL="0" marR="0" marT="0" marB="0" anchor="ctr"/>
                </a:tc>
                <a:tc>
                  <a:txBody>
                    <a:bodyPr/>
                    <a:lstStyle/>
                    <a:p>
                      <a:pPr algn="ctr"/>
                      <a:r>
                        <a:rPr lang="en-GB" sz="1700" kern="1200">
                          <a:solidFill>
                            <a:schemeClr val="dk1"/>
                          </a:solidFill>
                          <a:effectLst/>
                          <a:latin typeface="+mn-lt"/>
                          <a:ea typeface="+mn-ea"/>
                          <a:cs typeface="+mn-cs"/>
                        </a:rPr>
                        <a:t>5931</a:t>
                      </a:r>
                    </a:p>
                  </a:txBody>
                  <a:tcPr marL="0" marR="0" marT="0" marB="0" anchor="ctr"/>
                </a:tc>
                <a:tc>
                  <a:txBody>
                    <a:bodyPr/>
                    <a:lstStyle/>
                    <a:p>
                      <a:pPr algn="ctr"/>
                      <a:r>
                        <a:rPr lang="en-GB" sz="1700" kern="1200">
                          <a:solidFill>
                            <a:schemeClr val="dk1"/>
                          </a:solidFill>
                          <a:effectLst/>
                          <a:latin typeface="+mn-lt"/>
                          <a:ea typeface="+mn-ea"/>
                          <a:cs typeface="+mn-cs"/>
                        </a:rPr>
                        <a:t>28.4884</a:t>
                      </a:r>
                    </a:p>
                  </a:txBody>
                  <a:tcPr marL="0" marR="0" marT="0" marB="0" anchor="ctr"/>
                </a:tc>
                <a:extLst>
                  <a:ext uri="{0D108BD9-81ED-4DB2-BD59-A6C34878D82A}">
                    <a16:rowId xmlns:a16="http://schemas.microsoft.com/office/drawing/2014/main" val="803743963"/>
                  </a:ext>
                </a:extLst>
              </a:tr>
              <a:tr h="284853">
                <a:tc>
                  <a:txBody>
                    <a:bodyPr/>
                    <a:lstStyle/>
                    <a:p>
                      <a:pPr algn="ctr"/>
                      <a:r>
                        <a:rPr lang="en-GB" sz="1700" kern="1200">
                          <a:solidFill>
                            <a:schemeClr val="dk1"/>
                          </a:solidFill>
                          <a:effectLst/>
                          <a:latin typeface="+mn-lt"/>
                          <a:ea typeface="+mn-ea"/>
                          <a:cs typeface="+mn-cs"/>
                        </a:rPr>
                        <a:t>2 or more</a:t>
                      </a:r>
                    </a:p>
                  </a:txBody>
                  <a:tcPr marL="0" marR="0" marT="0" marB="0" anchor="ctr"/>
                </a:tc>
                <a:tc>
                  <a:txBody>
                    <a:bodyPr/>
                    <a:lstStyle/>
                    <a:p>
                      <a:pPr algn="ctr"/>
                      <a:r>
                        <a:rPr lang="en-GB" sz="1700" kern="1200">
                          <a:solidFill>
                            <a:schemeClr val="dk1"/>
                          </a:solidFill>
                          <a:effectLst/>
                          <a:latin typeface="+mn-lt"/>
                          <a:ea typeface="+mn-ea"/>
                          <a:cs typeface="+mn-cs"/>
                        </a:rPr>
                        <a:t>14888</a:t>
                      </a:r>
                    </a:p>
                  </a:txBody>
                  <a:tcPr marL="0" marR="0" marT="0" marB="0" anchor="ctr"/>
                </a:tc>
                <a:tc>
                  <a:txBody>
                    <a:bodyPr/>
                    <a:lstStyle/>
                    <a:p>
                      <a:pPr algn="ctr"/>
                      <a:r>
                        <a:rPr lang="en-GB" sz="1700" kern="1200">
                          <a:solidFill>
                            <a:schemeClr val="dk1"/>
                          </a:solidFill>
                          <a:effectLst/>
                          <a:latin typeface="+mn-lt"/>
                          <a:ea typeface="+mn-ea"/>
                          <a:cs typeface="+mn-cs"/>
                        </a:rPr>
                        <a:t>71.5116</a:t>
                      </a:r>
                    </a:p>
                  </a:txBody>
                  <a:tcPr marL="0" marR="0" marT="0" marB="0" anchor="ctr"/>
                </a:tc>
                <a:extLst>
                  <a:ext uri="{0D108BD9-81ED-4DB2-BD59-A6C34878D82A}">
                    <a16:rowId xmlns:a16="http://schemas.microsoft.com/office/drawing/2014/main" val="728252434"/>
                  </a:ext>
                </a:extLst>
              </a:tr>
              <a:tr h="284853">
                <a:tc>
                  <a:txBody>
                    <a:bodyPr/>
                    <a:lstStyle/>
                    <a:p>
                      <a:pPr algn="ctr"/>
                      <a:r>
                        <a:rPr lang="en-GB" sz="1700" kern="1200">
                          <a:solidFill>
                            <a:schemeClr val="dk1"/>
                          </a:solidFill>
                          <a:effectLst/>
                          <a:latin typeface="+mn-lt"/>
                          <a:ea typeface="+mn-ea"/>
                          <a:cs typeface="+mn-cs"/>
                        </a:rPr>
                        <a:t>3 or more</a:t>
                      </a:r>
                    </a:p>
                  </a:txBody>
                  <a:tcPr marL="0" marR="0" marT="0" marB="0" anchor="ctr"/>
                </a:tc>
                <a:tc>
                  <a:txBody>
                    <a:bodyPr/>
                    <a:lstStyle/>
                    <a:p>
                      <a:pPr algn="ctr"/>
                      <a:r>
                        <a:rPr lang="en-GB" sz="1700" kern="1200">
                          <a:solidFill>
                            <a:schemeClr val="dk1"/>
                          </a:solidFill>
                          <a:effectLst/>
                          <a:latin typeface="+mn-lt"/>
                          <a:ea typeface="+mn-ea"/>
                          <a:cs typeface="+mn-cs"/>
                        </a:rPr>
                        <a:t>10982</a:t>
                      </a:r>
                    </a:p>
                  </a:txBody>
                  <a:tcPr marL="0" marR="0" marT="0" marB="0" anchor="ctr"/>
                </a:tc>
                <a:tc>
                  <a:txBody>
                    <a:bodyPr/>
                    <a:lstStyle/>
                    <a:p>
                      <a:pPr algn="ctr"/>
                      <a:r>
                        <a:rPr lang="en-GB" sz="1700" kern="1200">
                          <a:solidFill>
                            <a:schemeClr val="dk1"/>
                          </a:solidFill>
                          <a:effectLst/>
                          <a:latin typeface="+mn-lt"/>
                          <a:ea typeface="+mn-ea"/>
                          <a:cs typeface="+mn-cs"/>
                        </a:rPr>
                        <a:t>52.74989</a:t>
                      </a:r>
                    </a:p>
                  </a:txBody>
                  <a:tcPr marL="0" marR="0" marT="0" marB="0" anchor="ctr"/>
                </a:tc>
                <a:extLst>
                  <a:ext uri="{0D108BD9-81ED-4DB2-BD59-A6C34878D82A}">
                    <a16:rowId xmlns:a16="http://schemas.microsoft.com/office/drawing/2014/main" val="1846750923"/>
                  </a:ext>
                </a:extLst>
              </a:tr>
              <a:tr h="284853">
                <a:tc>
                  <a:txBody>
                    <a:bodyPr/>
                    <a:lstStyle/>
                    <a:p>
                      <a:pPr algn="ctr"/>
                      <a:r>
                        <a:rPr lang="en-GB" sz="1700" kern="1200">
                          <a:solidFill>
                            <a:schemeClr val="dk1"/>
                          </a:solidFill>
                          <a:effectLst/>
                          <a:latin typeface="+mn-lt"/>
                          <a:ea typeface="+mn-ea"/>
                          <a:cs typeface="+mn-cs"/>
                        </a:rPr>
                        <a:t>4 or more</a:t>
                      </a:r>
                    </a:p>
                  </a:txBody>
                  <a:tcPr marL="0" marR="0" marT="0" marB="0" anchor="ctr"/>
                </a:tc>
                <a:tc>
                  <a:txBody>
                    <a:bodyPr/>
                    <a:lstStyle/>
                    <a:p>
                      <a:pPr algn="ctr"/>
                      <a:r>
                        <a:rPr lang="en-GB" sz="1700" kern="1200">
                          <a:solidFill>
                            <a:schemeClr val="dk1"/>
                          </a:solidFill>
                          <a:effectLst/>
                          <a:latin typeface="+mn-lt"/>
                          <a:ea typeface="+mn-ea"/>
                          <a:cs typeface="+mn-cs"/>
                        </a:rPr>
                        <a:t>8402</a:t>
                      </a:r>
                    </a:p>
                  </a:txBody>
                  <a:tcPr marL="0" marR="0" marT="0" marB="0" anchor="ctr"/>
                </a:tc>
                <a:tc>
                  <a:txBody>
                    <a:bodyPr/>
                    <a:lstStyle/>
                    <a:p>
                      <a:pPr algn="ctr"/>
                      <a:r>
                        <a:rPr lang="en-GB" sz="1700" kern="1200">
                          <a:solidFill>
                            <a:schemeClr val="dk1"/>
                          </a:solidFill>
                          <a:effectLst/>
                          <a:latin typeface="+mn-lt"/>
                          <a:ea typeface="+mn-ea"/>
                          <a:cs typeface="+mn-cs"/>
                        </a:rPr>
                        <a:t>40.35737</a:t>
                      </a:r>
                    </a:p>
                  </a:txBody>
                  <a:tcPr marL="0" marR="0" marT="0" marB="0" anchor="ctr"/>
                </a:tc>
                <a:extLst>
                  <a:ext uri="{0D108BD9-81ED-4DB2-BD59-A6C34878D82A}">
                    <a16:rowId xmlns:a16="http://schemas.microsoft.com/office/drawing/2014/main" val="3198954884"/>
                  </a:ext>
                </a:extLst>
              </a:tr>
              <a:tr h="284853">
                <a:tc>
                  <a:txBody>
                    <a:bodyPr/>
                    <a:lstStyle/>
                    <a:p>
                      <a:pPr algn="ctr"/>
                      <a:r>
                        <a:rPr lang="en-GB" sz="1700" kern="1200">
                          <a:solidFill>
                            <a:schemeClr val="dk1"/>
                          </a:solidFill>
                          <a:effectLst/>
                          <a:latin typeface="+mn-lt"/>
                          <a:ea typeface="+mn-ea"/>
                          <a:cs typeface="+mn-cs"/>
                        </a:rPr>
                        <a:t>5 or more</a:t>
                      </a:r>
                    </a:p>
                  </a:txBody>
                  <a:tcPr marL="0" marR="0" marT="0" marB="0" anchor="ctr"/>
                </a:tc>
                <a:tc>
                  <a:txBody>
                    <a:bodyPr/>
                    <a:lstStyle/>
                    <a:p>
                      <a:pPr algn="ctr"/>
                      <a:r>
                        <a:rPr lang="en-GB" sz="1700" kern="1200">
                          <a:solidFill>
                            <a:schemeClr val="dk1"/>
                          </a:solidFill>
                          <a:effectLst/>
                          <a:latin typeface="+mn-lt"/>
                          <a:ea typeface="+mn-ea"/>
                          <a:cs typeface="+mn-cs"/>
                        </a:rPr>
                        <a:t>6738</a:t>
                      </a:r>
                    </a:p>
                  </a:txBody>
                  <a:tcPr marL="0" marR="0" marT="0" marB="0" anchor="ctr"/>
                </a:tc>
                <a:tc>
                  <a:txBody>
                    <a:bodyPr/>
                    <a:lstStyle/>
                    <a:p>
                      <a:pPr algn="ctr"/>
                      <a:r>
                        <a:rPr lang="en-GB" sz="1700" kern="1200">
                          <a:solidFill>
                            <a:schemeClr val="dk1"/>
                          </a:solidFill>
                          <a:effectLst/>
                          <a:latin typeface="+mn-lt"/>
                          <a:ea typeface="+mn-ea"/>
                          <a:cs typeface="+mn-cs"/>
                        </a:rPr>
                        <a:t>32.36467</a:t>
                      </a:r>
                    </a:p>
                  </a:txBody>
                  <a:tcPr marL="0" marR="0" marT="0" marB="0" anchor="ctr"/>
                </a:tc>
                <a:extLst>
                  <a:ext uri="{0D108BD9-81ED-4DB2-BD59-A6C34878D82A}">
                    <a16:rowId xmlns:a16="http://schemas.microsoft.com/office/drawing/2014/main" val="2433926357"/>
                  </a:ext>
                </a:extLst>
              </a:tr>
              <a:tr h="284853">
                <a:tc>
                  <a:txBody>
                    <a:bodyPr/>
                    <a:lstStyle/>
                    <a:p>
                      <a:pPr algn="ctr"/>
                      <a:r>
                        <a:rPr lang="en-GB" sz="1700" kern="1200">
                          <a:solidFill>
                            <a:schemeClr val="dk1"/>
                          </a:solidFill>
                          <a:effectLst/>
                          <a:latin typeface="+mn-lt"/>
                          <a:ea typeface="+mn-ea"/>
                          <a:cs typeface="+mn-cs"/>
                        </a:rPr>
                        <a:t>6 or more</a:t>
                      </a:r>
                    </a:p>
                  </a:txBody>
                  <a:tcPr marL="0" marR="0" marT="0" marB="0" anchor="ctr"/>
                </a:tc>
                <a:tc>
                  <a:txBody>
                    <a:bodyPr/>
                    <a:lstStyle/>
                    <a:p>
                      <a:pPr algn="ctr"/>
                      <a:r>
                        <a:rPr lang="en-GB" sz="1700" kern="1200">
                          <a:solidFill>
                            <a:schemeClr val="dk1"/>
                          </a:solidFill>
                          <a:effectLst/>
                          <a:latin typeface="+mn-lt"/>
                          <a:ea typeface="+mn-ea"/>
                          <a:cs typeface="+mn-cs"/>
                        </a:rPr>
                        <a:t>5418</a:t>
                      </a:r>
                    </a:p>
                  </a:txBody>
                  <a:tcPr marL="0" marR="0" marT="0" marB="0" anchor="ctr"/>
                </a:tc>
                <a:tc>
                  <a:txBody>
                    <a:bodyPr/>
                    <a:lstStyle/>
                    <a:p>
                      <a:pPr algn="ctr"/>
                      <a:r>
                        <a:rPr lang="en-GB" sz="1700" kern="1200">
                          <a:solidFill>
                            <a:schemeClr val="dk1"/>
                          </a:solidFill>
                          <a:effectLst/>
                          <a:latin typeface="+mn-lt"/>
                          <a:ea typeface="+mn-ea"/>
                          <a:cs typeface="+mn-cs"/>
                        </a:rPr>
                        <a:t>26.0243</a:t>
                      </a:r>
                    </a:p>
                  </a:txBody>
                  <a:tcPr marL="0" marR="0" marT="0" marB="0" anchor="ctr"/>
                </a:tc>
                <a:extLst>
                  <a:ext uri="{0D108BD9-81ED-4DB2-BD59-A6C34878D82A}">
                    <a16:rowId xmlns:a16="http://schemas.microsoft.com/office/drawing/2014/main" val="597912116"/>
                  </a:ext>
                </a:extLst>
              </a:tr>
              <a:tr h="284853">
                <a:tc>
                  <a:txBody>
                    <a:bodyPr/>
                    <a:lstStyle/>
                    <a:p>
                      <a:pPr algn="ctr"/>
                      <a:r>
                        <a:rPr lang="en-GB" sz="1700" kern="1200">
                          <a:solidFill>
                            <a:schemeClr val="dk1"/>
                          </a:solidFill>
                          <a:effectLst/>
                          <a:latin typeface="+mn-lt"/>
                          <a:ea typeface="+mn-ea"/>
                          <a:cs typeface="+mn-cs"/>
                        </a:rPr>
                        <a:t>7 or more</a:t>
                      </a:r>
                    </a:p>
                  </a:txBody>
                  <a:tcPr marL="0" marR="0" marT="0" marB="0" anchor="ctr"/>
                </a:tc>
                <a:tc>
                  <a:txBody>
                    <a:bodyPr/>
                    <a:lstStyle/>
                    <a:p>
                      <a:pPr algn="ctr"/>
                      <a:r>
                        <a:rPr lang="en-GB" sz="1700" kern="1200">
                          <a:solidFill>
                            <a:schemeClr val="dk1"/>
                          </a:solidFill>
                          <a:effectLst/>
                          <a:latin typeface="+mn-lt"/>
                          <a:ea typeface="+mn-ea"/>
                          <a:cs typeface="+mn-cs"/>
                        </a:rPr>
                        <a:t>4404</a:t>
                      </a:r>
                    </a:p>
                  </a:txBody>
                  <a:tcPr marL="0" marR="0" marT="0" marB="0" anchor="ctr"/>
                </a:tc>
                <a:tc>
                  <a:txBody>
                    <a:bodyPr/>
                    <a:lstStyle/>
                    <a:p>
                      <a:pPr algn="ctr"/>
                      <a:r>
                        <a:rPr lang="en-GB" sz="1700" kern="1200">
                          <a:solidFill>
                            <a:schemeClr val="dk1"/>
                          </a:solidFill>
                          <a:effectLst/>
                          <a:latin typeface="+mn-lt"/>
                          <a:ea typeface="+mn-ea"/>
                          <a:cs typeface="+mn-cs"/>
                        </a:rPr>
                        <a:t>21.15375</a:t>
                      </a:r>
                    </a:p>
                  </a:txBody>
                  <a:tcPr marL="0" marR="0" marT="0" marB="0" anchor="ctr"/>
                </a:tc>
                <a:extLst>
                  <a:ext uri="{0D108BD9-81ED-4DB2-BD59-A6C34878D82A}">
                    <a16:rowId xmlns:a16="http://schemas.microsoft.com/office/drawing/2014/main" val="446956127"/>
                  </a:ext>
                </a:extLst>
              </a:tr>
              <a:tr h="284853">
                <a:tc>
                  <a:txBody>
                    <a:bodyPr/>
                    <a:lstStyle/>
                    <a:p>
                      <a:pPr algn="ctr"/>
                      <a:r>
                        <a:rPr lang="en-GB" sz="1700" kern="1200">
                          <a:solidFill>
                            <a:schemeClr val="dk1"/>
                          </a:solidFill>
                          <a:effectLst/>
                          <a:latin typeface="+mn-lt"/>
                          <a:ea typeface="+mn-ea"/>
                          <a:cs typeface="+mn-cs"/>
                        </a:rPr>
                        <a:t>8 or more</a:t>
                      </a:r>
                    </a:p>
                  </a:txBody>
                  <a:tcPr marL="0" marR="0" marT="0" marB="0" anchor="ctr"/>
                </a:tc>
                <a:tc>
                  <a:txBody>
                    <a:bodyPr/>
                    <a:lstStyle/>
                    <a:p>
                      <a:pPr algn="ctr"/>
                      <a:r>
                        <a:rPr lang="en-GB" sz="1700" kern="1200">
                          <a:solidFill>
                            <a:schemeClr val="dk1"/>
                          </a:solidFill>
                          <a:effectLst/>
                          <a:latin typeface="+mn-lt"/>
                          <a:ea typeface="+mn-ea"/>
                          <a:cs typeface="+mn-cs"/>
                        </a:rPr>
                        <a:t>3536</a:t>
                      </a:r>
                    </a:p>
                  </a:txBody>
                  <a:tcPr marL="0" marR="0" marT="0" marB="0" anchor="ctr"/>
                </a:tc>
                <a:tc>
                  <a:txBody>
                    <a:bodyPr/>
                    <a:lstStyle/>
                    <a:p>
                      <a:pPr algn="ctr"/>
                      <a:r>
                        <a:rPr lang="en-GB" sz="1700" kern="1200">
                          <a:solidFill>
                            <a:schemeClr val="dk1"/>
                          </a:solidFill>
                          <a:effectLst/>
                          <a:latin typeface="+mn-lt"/>
                          <a:ea typeface="+mn-ea"/>
                          <a:cs typeface="+mn-cs"/>
                        </a:rPr>
                        <a:t>16.98449</a:t>
                      </a:r>
                    </a:p>
                  </a:txBody>
                  <a:tcPr marL="0" marR="0" marT="0" marB="0" anchor="ctr"/>
                </a:tc>
                <a:extLst>
                  <a:ext uri="{0D108BD9-81ED-4DB2-BD59-A6C34878D82A}">
                    <a16:rowId xmlns:a16="http://schemas.microsoft.com/office/drawing/2014/main" val="861521540"/>
                  </a:ext>
                </a:extLst>
              </a:tr>
              <a:tr h="284853">
                <a:tc>
                  <a:txBody>
                    <a:bodyPr/>
                    <a:lstStyle/>
                    <a:p>
                      <a:pPr algn="ctr"/>
                      <a:r>
                        <a:rPr lang="en-GB" sz="1700" kern="1200">
                          <a:solidFill>
                            <a:schemeClr val="dk1"/>
                          </a:solidFill>
                          <a:effectLst/>
                          <a:latin typeface="+mn-lt"/>
                          <a:ea typeface="+mn-ea"/>
                          <a:cs typeface="+mn-cs"/>
                        </a:rPr>
                        <a:t>9 or more</a:t>
                      </a:r>
                    </a:p>
                  </a:txBody>
                  <a:tcPr marL="0" marR="0" marT="0" marB="0" anchor="ctr"/>
                </a:tc>
                <a:tc>
                  <a:txBody>
                    <a:bodyPr/>
                    <a:lstStyle/>
                    <a:p>
                      <a:pPr algn="ctr"/>
                      <a:r>
                        <a:rPr lang="en-GB" sz="1700" kern="1200">
                          <a:solidFill>
                            <a:schemeClr val="dk1"/>
                          </a:solidFill>
                          <a:effectLst/>
                          <a:latin typeface="+mn-lt"/>
                          <a:ea typeface="+mn-ea"/>
                          <a:cs typeface="+mn-cs"/>
                        </a:rPr>
                        <a:t>2952</a:t>
                      </a:r>
                    </a:p>
                  </a:txBody>
                  <a:tcPr marL="0" marR="0" marT="0" marB="0" anchor="ctr"/>
                </a:tc>
                <a:tc>
                  <a:txBody>
                    <a:bodyPr/>
                    <a:lstStyle/>
                    <a:p>
                      <a:pPr algn="ctr"/>
                      <a:r>
                        <a:rPr lang="en-GB" sz="1700" kern="1200">
                          <a:solidFill>
                            <a:schemeClr val="dk1"/>
                          </a:solidFill>
                          <a:effectLst/>
                          <a:latin typeface="+mn-lt"/>
                          <a:ea typeface="+mn-ea"/>
                          <a:cs typeface="+mn-cs"/>
                        </a:rPr>
                        <a:t>14.17936</a:t>
                      </a:r>
                    </a:p>
                  </a:txBody>
                  <a:tcPr marL="0" marR="0" marT="0" marB="0" anchor="ctr"/>
                </a:tc>
                <a:extLst>
                  <a:ext uri="{0D108BD9-81ED-4DB2-BD59-A6C34878D82A}">
                    <a16:rowId xmlns:a16="http://schemas.microsoft.com/office/drawing/2014/main" val="3518570076"/>
                  </a:ext>
                </a:extLst>
              </a:tr>
              <a:tr h="379804">
                <a:tc>
                  <a:txBody>
                    <a:bodyPr/>
                    <a:lstStyle/>
                    <a:p>
                      <a:pPr algn="ctr"/>
                      <a:r>
                        <a:rPr lang="en-GB" sz="1700" kern="1200">
                          <a:solidFill>
                            <a:schemeClr val="dk1"/>
                          </a:solidFill>
                          <a:effectLst/>
                          <a:latin typeface="+mn-lt"/>
                          <a:ea typeface="+mn-ea"/>
                          <a:cs typeface="+mn-cs"/>
                        </a:rPr>
                        <a:t>10 or more</a:t>
                      </a:r>
                    </a:p>
                  </a:txBody>
                  <a:tcPr marL="0" marR="0" marT="0" marB="0" anchor="ctr"/>
                </a:tc>
                <a:tc>
                  <a:txBody>
                    <a:bodyPr/>
                    <a:lstStyle/>
                    <a:p>
                      <a:pPr algn="ctr"/>
                      <a:r>
                        <a:rPr lang="en-GB" sz="1700" kern="1200">
                          <a:solidFill>
                            <a:schemeClr val="dk1"/>
                          </a:solidFill>
                          <a:effectLst/>
                          <a:latin typeface="+mn-lt"/>
                          <a:ea typeface="+mn-ea"/>
                          <a:cs typeface="+mn-cs"/>
                        </a:rPr>
                        <a:t>2439</a:t>
                      </a:r>
                    </a:p>
                  </a:txBody>
                  <a:tcPr marL="0" marR="0" marT="0" marB="0" anchor="ctr"/>
                </a:tc>
                <a:tc>
                  <a:txBody>
                    <a:bodyPr/>
                    <a:lstStyle/>
                    <a:p>
                      <a:pPr algn="ctr"/>
                      <a:r>
                        <a:rPr lang="en-GB" sz="1700" kern="1200">
                          <a:solidFill>
                            <a:schemeClr val="dk1"/>
                          </a:solidFill>
                          <a:effectLst/>
                          <a:latin typeface="+mn-lt"/>
                          <a:ea typeface="+mn-ea"/>
                          <a:cs typeface="+mn-cs"/>
                        </a:rPr>
                        <a:t>11.71526</a:t>
                      </a:r>
                    </a:p>
                  </a:txBody>
                  <a:tcPr marL="0" marR="0" marT="0" marB="0" anchor="ctr"/>
                </a:tc>
                <a:extLst>
                  <a:ext uri="{0D108BD9-81ED-4DB2-BD59-A6C34878D82A}">
                    <a16:rowId xmlns:a16="http://schemas.microsoft.com/office/drawing/2014/main" val="904722394"/>
                  </a:ext>
                </a:extLst>
              </a:tr>
            </a:tbl>
          </a:graphicData>
        </a:graphic>
      </p:graphicFrame>
      <p:sp>
        <p:nvSpPr>
          <p:cNvPr id="14" name="TextBox 13">
            <a:extLst>
              <a:ext uri="{FF2B5EF4-FFF2-40B4-BE49-F238E27FC236}">
                <a16:creationId xmlns:a16="http://schemas.microsoft.com/office/drawing/2014/main" id="{B0364752-CBFE-E79A-AB1F-840FB13F4D64}"/>
              </a:ext>
            </a:extLst>
          </p:cNvPr>
          <p:cNvSpPr txBox="1"/>
          <p:nvPr/>
        </p:nvSpPr>
        <p:spPr>
          <a:xfrm>
            <a:off x="1852361" y="1336006"/>
            <a:ext cx="22057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t>ALL DATA</a:t>
            </a:r>
            <a:endParaRPr lang="en-US"/>
          </a:p>
        </p:txBody>
      </p:sp>
      <p:sp>
        <p:nvSpPr>
          <p:cNvPr id="15" name="TextBox 14">
            <a:extLst>
              <a:ext uri="{FF2B5EF4-FFF2-40B4-BE49-F238E27FC236}">
                <a16:creationId xmlns:a16="http://schemas.microsoft.com/office/drawing/2014/main" id="{639DB958-D83E-231A-7416-BEF614EEFFE1}"/>
              </a:ext>
            </a:extLst>
          </p:cNvPr>
          <p:cNvSpPr txBox="1"/>
          <p:nvPr/>
        </p:nvSpPr>
        <p:spPr>
          <a:xfrm>
            <a:off x="8419598" y="1330994"/>
            <a:ext cx="1453815" cy="375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t>2022 DATA</a:t>
            </a:r>
          </a:p>
        </p:txBody>
      </p:sp>
      <p:sp>
        <p:nvSpPr>
          <p:cNvPr id="16" name="TextBox 1">
            <a:extLst>
              <a:ext uri="{FF2B5EF4-FFF2-40B4-BE49-F238E27FC236}">
                <a16:creationId xmlns:a16="http://schemas.microsoft.com/office/drawing/2014/main" id="{CEEF6BB8-7AF6-453A-B91A-397C6F0AFA6E}"/>
              </a:ext>
            </a:extLst>
          </p:cNvPr>
          <p:cNvSpPr txBox="1"/>
          <p:nvPr/>
        </p:nvSpPr>
        <p:spPr>
          <a:xfrm>
            <a:off x="1325980" y="5276348"/>
            <a:ext cx="1366085" cy="73866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b="1" u="sng">
                <a:ea typeface="+mn-lt"/>
                <a:cs typeface="+mn-lt"/>
              </a:rPr>
              <a:t>Insights</a:t>
            </a:r>
          </a:p>
          <a:p>
            <a:pPr algn="l"/>
            <a:endParaRPr lang="en-GB"/>
          </a:p>
        </p:txBody>
      </p:sp>
      <p:sp>
        <p:nvSpPr>
          <p:cNvPr id="17" name="TextBox 1">
            <a:extLst>
              <a:ext uri="{FF2B5EF4-FFF2-40B4-BE49-F238E27FC236}">
                <a16:creationId xmlns:a16="http://schemas.microsoft.com/office/drawing/2014/main" id="{FF54CB09-61A5-0E10-1A69-18BA61CD49E8}"/>
              </a:ext>
            </a:extLst>
          </p:cNvPr>
          <p:cNvSpPr txBox="1"/>
          <p:nvPr/>
        </p:nvSpPr>
        <p:spPr>
          <a:xfrm>
            <a:off x="614112" y="5732546"/>
            <a:ext cx="9059778"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n-GB"/>
              <a:t>In 2022 consumer retention with 3 or more purchase increased</a:t>
            </a:r>
          </a:p>
          <a:p>
            <a:pPr marL="285750" indent="-285750">
              <a:buFont typeface="Arial"/>
              <a:buChar char="•"/>
            </a:pPr>
            <a:r>
              <a:rPr lang="en-GB"/>
              <a:t>Company is able to gain trust of consumer so that they are making more purchase.</a:t>
            </a:r>
          </a:p>
          <a:p>
            <a:pPr marL="285750" indent="-285750">
              <a:buFont typeface="Arial"/>
              <a:buChar char="•"/>
            </a:pPr>
            <a:endParaRPr lang="en-GB"/>
          </a:p>
        </p:txBody>
      </p:sp>
    </p:spTree>
    <p:extLst>
      <p:ext uri="{BB962C8B-B14F-4D97-AF65-F5344CB8AC3E}">
        <p14:creationId xmlns:p14="http://schemas.microsoft.com/office/powerpoint/2010/main" val="421455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BD8141-27AB-6D6E-6673-84822D051EFF}"/>
              </a:ext>
            </a:extLst>
          </p:cNvPr>
          <p:cNvSpPr txBox="1"/>
          <p:nvPr/>
        </p:nvSpPr>
        <p:spPr>
          <a:xfrm>
            <a:off x="571499" y="711021"/>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3000" b="1" u="sng">
                <a:latin typeface="Arial"/>
                <a:cs typeface="Arial"/>
              </a:rPr>
              <a:t>Approach</a:t>
            </a:r>
          </a:p>
        </p:txBody>
      </p:sp>
      <p:sp>
        <p:nvSpPr>
          <p:cNvPr id="5" name="TextBox 4">
            <a:extLst>
              <a:ext uri="{FF2B5EF4-FFF2-40B4-BE49-F238E27FC236}">
                <a16:creationId xmlns:a16="http://schemas.microsoft.com/office/drawing/2014/main" id="{736E3F43-6EF4-E83D-63AA-5993F2716232}"/>
              </a:ext>
            </a:extLst>
          </p:cNvPr>
          <p:cNvSpPr txBox="1"/>
          <p:nvPr/>
        </p:nvSpPr>
        <p:spPr>
          <a:xfrm>
            <a:off x="214648" y="1322768"/>
            <a:ext cx="9944636"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2000"/>
              <a:t>Using Excel we created a pivot table  having </a:t>
            </a:r>
            <a:r>
              <a:rPr lang="en-US" sz="2000" err="1"/>
              <a:t>Customer_Email</a:t>
            </a:r>
            <a:r>
              <a:rPr lang="en-US" sz="2000"/>
              <a:t> as rows and value as count of </a:t>
            </a:r>
            <a:r>
              <a:rPr lang="en-US" sz="2000" err="1"/>
              <a:t>Order_ID</a:t>
            </a:r>
            <a:r>
              <a:rPr lang="en-US" sz="2000"/>
              <a:t>.</a:t>
            </a:r>
          </a:p>
          <a:p>
            <a:pPr marL="342900" indent="-342900">
              <a:buAutoNum type="arabicPeriod"/>
            </a:pPr>
            <a:r>
              <a:rPr lang="en-US" sz="2000"/>
              <a:t>Then we sorted the value from lower to higher value.</a:t>
            </a:r>
          </a:p>
          <a:p>
            <a:pPr marL="342900" indent="-342900">
              <a:buAutoNum type="arabicPeriod"/>
            </a:pPr>
            <a:r>
              <a:rPr lang="en-US" sz="2000"/>
              <a:t>By using</a:t>
            </a:r>
            <a:r>
              <a:rPr lang="en-US" sz="2000" b="1"/>
              <a:t> </a:t>
            </a:r>
            <a:r>
              <a:rPr lang="en-US" sz="2000" b="1" err="1"/>
              <a:t>Countif</a:t>
            </a:r>
            <a:r>
              <a:rPr lang="en-US" sz="2000"/>
              <a:t> function we have counted different order frequency.</a:t>
            </a:r>
          </a:p>
          <a:p>
            <a:pPr marL="342900" indent="-342900">
              <a:buAutoNum type="arabicPeriod"/>
            </a:pPr>
            <a:r>
              <a:rPr lang="en-US" sz="2000"/>
              <a:t>We have also counted the total different customers</a:t>
            </a:r>
            <a:r>
              <a:rPr lang="en-US" sz="2000" b="1"/>
              <a:t>(13296)</a:t>
            </a:r>
            <a:r>
              <a:rPr lang="en-US" sz="2000"/>
              <a:t>.</a:t>
            </a:r>
          </a:p>
          <a:p>
            <a:pPr marL="342900" indent="-342900">
              <a:buAutoNum type="arabicPeriod"/>
            </a:pPr>
            <a:r>
              <a:rPr lang="en-US" sz="2000"/>
              <a:t>Applying the formula we got the % of total consumers.</a:t>
            </a:r>
          </a:p>
          <a:p>
            <a:pPr marL="342900" indent="-342900">
              <a:buAutoNum type="arabicPeriod"/>
            </a:pPr>
            <a:r>
              <a:rPr lang="en-US" sz="2000"/>
              <a:t>Applying filter to </a:t>
            </a:r>
            <a:r>
              <a:rPr lang="en-US" sz="2000" err="1"/>
              <a:t>Sales_Date</a:t>
            </a:r>
            <a:r>
              <a:rPr lang="en-US" sz="2000"/>
              <a:t> as </a:t>
            </a:r>
            <a:r>
              <a:rPr lang="en-US" sz="2000" err="1"/>
              <a:t>Sales_Date</a:t>
            </a:r>
            <a:r>
              <a:rPr lang="en-US" sz="2000"/>
              <a:t> starting with 2022, we got the same data for the year 2022.</a:t>
            </a:r>
          </a:p>
          <a:p>
            <a:pPr marL="342900" indent="-342900">
              <a:buAutoNum type="arabicPeriod"/>
            </a:pPr>
            <a:endParaRPr lang="en-US" sz="2000"/>
          </a:p>
          <a:p>
            <a:endParaRPr lang="en-US" sz="2000"/>
          </a:p>
        </p:txBody>
      </p:sp>
    </p:spTree>
    <p:extLst>
      <p:ext uri="{BB962C8B-B14F-4D97-AF65-F5344CB8AC3E}">
        <p14:creationId xmlns:p14="http://schemas.microsoft.com/office/powerpoint/2010/main" val="2158522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FDA3C5-408A-1271-6602-F7B680FCD622}"/>
              </a:ext>
            </a:extLst>
          </p:cNvPr>
          <p:cNvSpPr txBox="1"/>
          <p:nvPr/>
        </p:nvSpPr>
        <p:spPr>
          <a:xfrm>
            <a:off x="469542" y="764682"/>
            <a:ext cx="773376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000">
                <a:latin typeface="Arial"/>
                <a:cs typeface="Arial"/>
              </a:rPr>
              <a:t>3. Average Order Value and Units/order</a:t>
            </a:r>
          </a:p>
          <a:p>
            <a:endParaRPr lang="en-GB">
              <a:latin typeface="Bierstadt"/>
              <a:cs typeface="Arial"/>
            </a:endParaRPr>
          </a:p>
        </p:txBody>
      </p:sp>
      <p:graphicFrame>
        <p:nvGraphicFramePr>
          <p:cNvPr id="6" name="Table 5">
            <a:extLst>
              <a:ext uri="{FF2B5EF4-FFF2-40B4-BE49-F238E27FC236}">
                <a16:creationId xmlns:a16="http://schemas.microsoft.com/office/drawing/2014/main" id="{119A81B0-465E-76F6-10EA-5DDDAD027FE9}"/>
              </a:ext>
            </a:extLst>
          </p:cNvPr>
          <p:cNvGraphicFramePr>
            <a:graphicFrameLocks noGrp="1"/>
          </p:cNvGraphicFramePr>
          <p:nvPr>
            <p:extLst>
              <p:ext uri="{D42A27DB-BD31-4B8C-83A1-F6EECF244321}">
                <p14:modId xmlns:p14="http://schemas.microsoft.com/office/powerpoint/2010/main" val="1389842703"/>
              </p:ext>
            </p:extLst>
          </p:nvPr>
        </p:nvGraphicFramePr>
        <p:xfrm>
          <a:off x="1545465" y="1718686"/>
          <a:ext cx="9293715" cy="17678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777372603"/>
                    </a:ext>
                  </a:extLst>
                </a:gridCol>
                <a:gridCol w="1690352">
                  <a:extLst>
                    <a:ext uri="{9D8B030D-6E8A-4147-A177-3AD203B41FA5}">
                      <a16:colId xmlns:a16="http://schemas.microsoft.com/office/drawing/2014/main" val="4253039978"/>
                    </a:ext>
                  </a:extLst>
                </a:gridCol>
                <a:gridCol w="1475704">
                  <a:extLst>
                    <a:ext uri="{9D8B030D-6E8A-4147-A177-3AD203B41FA5}">
                      <a16:colId xmlns:a16="http://schemas.microsoft.com/office/drawing/2014/main" val="4212297302"/>
                    </a:ext>
                  </a:extLst>
                </a:gridCol>
                <a:gridCol w="2119647">
                  <a:extLst>
                    <a:ext uri="{9D8B030D-6E8A-4147-A177-3AD203B41FA5}">
                      <a16:colId xmlns:a16="http://schemas.microsoft.com/office/drawing/2014/main" val="3766464951"/>
                    </a:ext>
                  </a:extLst>
                </a:gridCol>
                <a:gridCol w="1569612">
                  <a:extLst>
                    <a:ext uri="{9D8B030D-6E8A-4147-A177-3AD203B41FA5}">
                      <a16:colId xmlns:a16="http://schemas.microsoft.com/office/drawing/2014/main" val="1292936722"/>
                    </a:ext>
                  </a:extLst>
                </a:gridCol>
              </a:tblGrid>
              <a:tr h="200025">
                <a:tc>
                  <a:txBody>
                    <a:bodyPr/>
                    <a:lstStyle/>
                    <a:p>
                      <a:pPr algn="ctr" rtl="0" fontAlgn="b"/>
                      <a:r>
                        <a:rPr lang="en-GB" sz="1100">
                          <a:effectLst/>
                        </a:rPr>
                        <a:t>Order Frequency</a:t>
                      </a:r>
                      <a:endParaRPr lang="en-GB" sz="1100" b="1">
                        <a:effectLst/>
                      </a:endParaRPr>
                    </a:p>
                  </a:txBody>
                  <a:tcPr marL="28575" marR="28575" marT="19050" marB="19050" anchor="b"/>
                </a:tc>
                <a:tc>
                  <a:txBody>
                    <a:bodyPr/>
                    <a:lstStyle/>
                    <a:p>
                      <a:pPr algn="ctr" rtl="0" fontAlgn="b"/>
                      <a:r>
                        <a:rPr lang="en-GB" sz="1100">
                          <a:effectLst/>
                        </a:rPr>
                        <a:t>1</a:t>
                      </a:r>
                      <a:endParaRPr lang="en-GB" sz="1100" b="1">
                        <a:effectLst/>
                      </a:endParaRPr>
                    </a:p>
                  </a:txBody>
                  <a:tcPr marL="28575" marR="28575" marT="19050" marB="19050" anchor="b"/>
                </a:tc>
                <a:tc>
                  <a:txBody>
                    <a:bodyPr/>
                    <a:lstStyle/>
                    <a:p>
                      <a:pPr algn="ctr" rtl="0" fontAlgn="b"/>
                      <a:r>
                        <a:rPr lang="en-GB" sz="1100">
                          <a:effectLst/>
                        </a:rPr>
                        <a:t>1+</a:t>
                      </a:r>
                      <a:endParaRPr lang="en-GB" sz="1100" b="1">
                        <a:effectLst/>
                      </a:endParaRPr>
                    </a:p>
                  </a:txBody>
                  <a:tcPr marL="28575" marR="28575" marT="19050" marB="19050" anchor="b"/>
                </a:tc>
                <a:tc>
                  <a:txBody>
                    <a:bodyPr/>
                    <a:lstStyle/>
                    <a:p>
                      <a:pPr algn="ctr" rtl="0" fontAlgn="b"/>
                      <a:r>
                        <a:rPr lang="en-GB" sz="1100">
                          <a:effectLst/>
                        </a:rPr>
                        <a:t>2+</a:t>
                      </a:r>
                      <a:endParaRPr lang="en-GB" sz="1100" b="1">
                        <a:effectLst/>
                      </a:endParaRPr>
                    </a:p>
                  </a:txBody>
                  <a:tcPr marL="28575" marR="28575" marT="19050" marB="19050" anchor="b"/>
                </a:tc>
                <a:tc>
                  <a:txBody>
                    <a:bodyPr/>
                    <a:lstStyle/>
                    <a:p>
                      <a:pPr algn="ctr" rtl="0" fontAlgn="b"/>
                      <a:r>
                        <a:rPr lang="en-GB" sz="1100">
                          <a:effectLst/>
                        </a:rPr>
                        <a:t>3+</a:t>
                      </a:r>
                      <a:endParaRPr lang="en-GB" sz="1100" b="1">
                        <a:effectLst/>
                      </a:endParaRPr>
                    </a:p>
                  </a:txBody>
                  <a:tcPr marL="28575" marR="28575" marT="19050" marB="19050" anchor="b"/>
                </a:tc>
                <a:extLst>
                  <a:ext uri="{0D108BD9-81ED-4DB2-BD59-A6C34878D82A}">
                    <a16:rowId xmlns:a16="http://schemas.microsoft.com/office/drawing/2014/main" val="1902034317"/>
                  </a:ext>
                </a:extLst>
              </a:tr>
              <a:tr h="200025">
                <a:tc>
                  <a:txBody>
                    <a:bodyPr/>
                    <a:lstStyle/>
                    <a:p>
                      <a:pPr algn="ctr" rtl="0" fontAlgn="b"/>
                      <a:r>
                        <a:rPr lang="en-GB" sz="1100">
                          <a:effectLst/>
                        </a:rPr>
                        <a:t>Total Sales through This Order</a:t>
                      </a:r>
                      <a:endParaRPr lang="en-GB" sz="1100" b="1">
                        <a:effectLst/>
                      </a:endParaRPr>
                    </a:p>
                  </a:txBody>
                  <a:tcPr marL="28575" marR="28575" marT="19050" marB="19050" anchor="b"/>
                </a:tc>
                <a:tc>
                  <a:txBody>
                    <a:bodyPr/>
                    <a:lstStyle/>
                    <a:p>
                      <a:pPr algn="ctr" rtl="0" fontAlgn="b"/>
                      <a:r>
                        <a:rPr lang="en-GB">
                          <a:effectLst/>
                        </a:rPr>
                        <a:t>1630884</a:t>
                      </a:r>
                    </a:p>
                  </a:txBody>
                  <a:tcPr marL="28575" marR="28575" marT="19050" marB="19050" anchor="b"/>
                </a:tc>
                <a:tc>
                  <a:txBody>
                    <a:bodyPr/>
                    <a:lstStyle/>
                    <a:p>
                      <a:pPr algn="ctr" rtl="0" fontAlgn="b"/>
                      <a:r>
                        <a:rPr lang="en-GB">
                          <a:effectLst/>
                        </a:rPr>
                        <a:t>6829161.73</a:t>
                      </a:r>
                    </a:p>
                  </a:txBody>
                  <a:tcPr marL="28575" marR="28575" marT="19050" marB="19050" anchor="b"/>
                </a:tc>
                <a:tc>
                  <a:txBody>
                    <a:bodyPr/>
                    <a:lstStyle/>
                    <a:p>
                      <a:pPr algn="ctr" rtl="0" fontAlgn="b"/>
                      <a:r>
                        <a:rPr lang="en-GB">
                          <a:effectLst/>
                        </a:rPr>
                        <a:t>5619861.5</a:t>
                      </a:r>
                    </a:p>
                  </a:txBody>
                  <a:tcPr marL="28575" marR="28575" marT="19050" marB="19050" anchor="b"/>
                </a:tc>
                <a:tc>
                  <a:txBody>
                    <a:bodyPr/>
                    <a:lstStyle/>
                    <a:p>
                      <a:pPr algn="ctr" rtl="0" fontAlgn="b"/>
                      <a:r>
                        <a:rPr lang="en-GB">
                          <a:effectLst/>
                        </a:rPr>
                        <a:t>4652969.5</a:t>
                      </a:r>
                    </a:p>
                  </a:txBody>
                  <a:tcPr marL="28575" marR="28575" marT="19050" marB="19050" anchor="b"/>
                </a:tc>
                <a:extLst>
                  <a:ext uri="{0D108BD9-81ED-4DB2-BD59-A6C34878D82A}">
                    <a16:rowId xmlns:a16="http://schemas.microsoft.com/office/drawing/2014/main" val="2017471492"/>
                  </a:ext>
                </a:extLst>
              </a:tr>
              <a:tr h="200025">
                <a:tc>
                  <a:txBody>
                    <a:bodyPr/>
                    <a:lstStyle/>
                    <a:p>
                      <a:pPr algn="ctr" rtl="0" fontAlgn="b"/>
                      <a:r>
                        <a:rPr lang="en-GB" sz="1100">
                          <a:effectLst/>
                        </a:rPr>
                        <a:t>Total Numbers of Orders Placed</a:t>
                      </a:r>
                      <a:endParaRPr lang="en-GB" sz="1100" b="1">
                        <a:effectLst/>
                      </a:endParaRPr>
                    </a:p>
                  </a:txBody>
                  <a:tcPr marL="28575" marR="28575" marT="19050" marB="19050" anchor="b"/>
                </a:tc>
                <a:tc>
                  <a:txBody>
                    <a:bodyPr/>
                    <a:lstStyle/>
                    <a:p>
                      <a:pPr algn="ctr" rtl="0" fontAlgn="b"/>
                      <a:r>
                        <a:rPr lang="en-GB">
                          <a:effectLst/>
                        </a:rPr>
                        <a:t>6858</a:t>
                      </a:r>
                    </a:p>
                  </a:txBody>
                  <a:tcPr marL="28575" marR="28575" marT="19050" marB="19050" anchor="b"/>
                </a:tc>
                <a:tc>
                  <a:txBody>
                    <a:bodyPr/>
                    <a:lstStyle/>
                    <a:p>
                      <a:pPr algn="ctr" rtl="0" fontAlgn="b"/>
                      <a:r>
                        <a:rPr lang="en-GB">
                          <a:effectLst/>
                        </a:rPr>
                        <a:t>27911</a:t>
                      </a:r>
                    </a:p>
                  </a:txBody>
                  <a:tcPr marL="28575" marR="28575" marT="19050" marB="19050" anchor="b"/>
                </a:tc>
                <a:tc>
                  <a:txBody>
                    <a:bodyPr/>
                    <a:lstStyle/>
                    <a:p>
                      <a:pPr algn="ctr" rtl="0" fontAlgn="b"/>
                      <a:r>
                        <a:rPr lang="en-GB">
                          <a:effectLst/>
                        </a:rPr>
                        <a:t>22791</a:t>
                      </a:r>
                    </a:p>
                  </a:txBody>
                  <a:tcPr marL="28575" marR="28575" marT="19050" marB="19050" anchor="b"/>
                </a:tc>
                <a:tc>
                  <a:txBody>
                    <a:bodyPr/>
                    <a:lstStyle/>
                    <a:p>
                      <a:pPr algn="ctr" rtl="0" fontAlgn="b"/>
                      <a:r>
                        <a:rPr lang="en-GB">
                          <a:effectLst/>
                        </a:rPr>
                        <a:t>18651</a:t>
                      </a:r>
                    </a:p>
                  </a:txBody>
                  <a:tcPr marL="28575" marR="28575" marT="19050" marB="19050" anchor="b"/>
                </a:tc>
                <a:extLst>
                  <a:ext uri="{0D108BD9-81ED-4DB2-BD59-A6C34878D82A}">
                    <a16:rowId xmlns:a16="http://schemas.microsoft.com/office/drawing/2014/main" val="1433772275"/>
                  </a:ext>
                </a:extLst>
              </a:tr>
              <a:tr h="200025">
                <a:tc>
                  <a:txBody>
                    <a:bodyPr/>
                    <a:lstStyle/>
                    <a:p>
                      <a:pPr algn="ctr" rtl="0" fontAlgn="b"/>
                      <a:r>
                        <a:rPr lang="en-GB" sz="1100">
                          <a:effectLst/>
                        </a:rPr>
                        <a:t>Average Units of Product Ordered</a:t>
                      </a:r>
                      <a:endParaRPr lang="en-GB" sz="1100" b="1">
                        <a:effectLst/>
                      </a:endParaRPr>
                    </a:p>
                  </a:txBody>
                  <a:tcPr marL="28575" marR="28575" marT="19050" marB="19050" anchor="b"/>
                </a:tc>
                <a:tc>
                  <a:txBody>
                    <a:bodyPr/>
                    <a:lstStyle/>
                    <a:p>
                      <a:pPr algn="ctr" rtl="0" fontAlgn="b"/>
                      <a:r>
                        <a:rPr lang="en-GB">
                          <a:effectLst/>
                        </a:rPr>
                        <a:t>2.173374162</a:t>
                      </a:r>
                    </a:p>
                  </a:txBody>
                  <a:tcPr marL="28575" marR="28575" marT="19050" marB="19050" anchor="b"/>
                </a:tc>
                <a:tc>
                  <a:txBody>
                    <a:bodyPr/>
                    <a:lstStyle/>
                    <a:p>
                      <a:pPr algn="ctr" rtl="0" fontAlgn="b"/>
                      <a:r>
                        <a:rPr lang="en-GB">
                          <a:effectLst/>
                        </a:rPr>
                        <a:t>2.198595536</a:t>
                      </a:r>
                    </a:p>
                  </a:txBody>
                  <a:tcPr marL="28575" marR="28575" marT="19050" marB="19050" anchor="b"/>
                </a:tc>
                <a:tc>
                  <a:txBody>
                    <a:bodyPr/>
                    <a:lstStyle/>
                    <a:p>
                      <a:pPr algn="ctr" rtl="0" fontAlgn="b"/>
                      <a:r>
                        <a:rPr lang="en-GB">
                          <a:effectLst/>
                        </a:rPr>
                        <a:t>2.211092098</a:t>
                      </a:r>
                    </a:p>
                  </a:txBody>
                  <a:tcPr marL="28575" marR="28575" marT="19050" marB="19050" anchor="b"/>
                </a:tc>
                <a:tc>
                  <a:txBody>
                    <a:bodyPr/>
                    <a:lstStyle/>
                    <a:p>
                      <a:pPr algn="ctr" rtl="0" fontAlgn="b"/>
                      <a:r>
                        <a:rPr lang="en-GB">
                          <a:effectLst/>
                        </a:rPr>
                        <a:t>2.217468232</a:t>
                      </a:r>
                    </a:p>
                  </a:txBody>
                  <a:tcPr marL="28575" marR="28575" marT="19050" marB="19050" anchor="b"/>
                </a:tc>
                <a:extLst>
                  <a:ext uri="{0D108BD9-81ED-4DB2-BD59-A6C34878D82A}">
                    <a16:rowId xmlns:a16="http://schemas.microsoft.com/office/drawing/2014/main" val="2145195356"/>
                  </a:ext>
                </a:extLst>
              </a:tr>
              <a:tr h="200025">
                <a:tc>
                  <a:txBody>
                    <a:bodyPr/>
                    <a:lstStyle/>
                    <a:p>
                      <a:pPr algn="ctr" rtl="0" fontAlgn="b"/>
                      <a:r>
                        <a:rPr lang="en-GB" sz="1100">
                          <a:effectLst/>
                        </a:rPr>
                        <a:t>Average Order Value(AOV)</a:t>
                      </a:r>
                      <a:endParaRPr lang="en-GB" sz="1100" b="1">
                        <a:effectLst/>
                      </a:endParaRPr>
                    </a:p>
                  </a:txBody>
                  <a:tcPr marL="28575" marR="28575" marT="19050" marB="19050" anchor="b"/>
                </a:tc>
                <a:tc>
                  <a:txBody>
                    <a:bodyPr/>
                    <a:lstStyle/>
                    <a:p>
                      <a:pPr algn="ctr" rtl="0" fontAlgn="b"/>
                      <a:r>
                        <a:rPr lang="en-GB">
                          <a:effectLst/>
                        </a:rPr>
                        <a:t>237.8075241</a:t>
                      </a:r>
                    </a:p>
                  </a:txBody>
                  <a:tcPr marL="28575" marR="28575" marT="19050" marB="19050" anchor="b"/>
                </a:tc>
                <a:tc>
                  <a:txBody>
                    <a:bodyPr/>
                    <a:lstStyle/>
                    <a:p>
                      <a:pPr algn="ctr" rtl="0" fontAlgn="b"/>
                      <a:r>
                        <a:rPr lang="en-GB">
                          <a:effectLst/>
                        </a:rPr>
                        <a:t>244.6763545</a:t>
                      </a:r>
                    </a:p>
                  </a:txBody>
                  <a:tcPr marL="28575" marR="28575" marT="19050" marB="19050" anchor="b"/>
                </a:tc>
                <a:tc>
                  <a:txBody>
                    <a:bodyPr/>
                    <a:lstStyle/>
                    <a:p>
                      <a:pPr algn="ctr" rtl="0" fontAlgn="b"/>
                      <a:r>
                        <a:rPr lang="en-GB">
                          <a:effectLst/>
                        </a:rPr>
                        <a:t>246.5824887</a:t>
                      </a:r>
                    </a:p>
                  </a:txBody>
                  <a:tcPr marL="28575" marR="28575" marT="19050" marB="19050" anchor="b"/>
                </a:tc>
                <a:tc>
                  <a:txBody>
                    <a:bodyPr/>
                    <a:lstStyle/>
                    <a:p>
                      <a:pPr algn="ctr" rtl="0" fontAlgn="b"/>
                      <a:r>
                        <a:rPr lang="en-GB">
                          <a:effectLst/>
                        </a:rPr>
                        <a:t>249.4756045</a:t>
                      </a:r>
                    </a:p>
                  </a:txBody>
                  <a:tcPr marL="28575" marR="28575" marT="19050" marB="19050" anchor="b"/>
                </a:tc>
                <a:extLst>
                  <a:ext uri="{0D108BD9-81ED-4DB2-BD59-A6C34878D82A}">
                    <a16:rowId xmlns:a16="http://schemas.microsoft.com/office/drawing/2014/main" val="2476838947"/>
                  </a:ext>
                </a:extLst>
              </a:tr>
              <a:tr h="200025">
                <a:tc>
                  <a:txBody>
                    <a:bodyPr/>
                    <a:lstStyle/>
                    <a:p>
                      <a:pPr algn="ctr" rtl="0" fontAlgn="b"/>
                      <a:r>
                        <a:rPr lang="en-GB" sz="1100">
                          <a:effectLst/>
                        </a:rPr>
                        <a:t>Units/Order</a:t>
                      </a:r>
                      <a:endParaRPr lang="en-GB" sz="1100" b="1">
                        <a:effectLst/>
                      </a:endParaRPr>
                    </a:p>
                  </a:txBody>
                  <a:tcPr marL="28575" marR="28575" marT="19050" marB="19050" anchor="b"/>
                </a:tc>
                <a:tc>
                  <a:txBody>
                    <a:bodyPr/>
                    <a:lstStyle/>
                    <a:p>
                      <a:pPr algn="ctr" rtl="0" fontAlgn="b"/>
                      <a:r>
                        <a:rPr lang="en-GB">
                          <a:effectLst/>
                        </a:rPr>
                        <a:t>2.173374162</a:t>
                      </a:r>
                    </a:p>
                  </a:txBody>
                  <a:tcPr marL="28575" marR="28575" marT="19050" marB="19050" anchor="b"/>
                </a:tc>
                <a:tc>
                  <a:txBody>
                    <a:bodyPr/>
                    <a:lstStyle/>
                    <a:p>
                      <a:pPr algn="ctr" rtl="0" fontAlgn="b"/>
                      <a:r>
                        <a:rPr lang="en-GB">
                          <a:effectLst/>
                        </a:rPr>
                        <a:t>2.198595536</a:t>
                      </a:r>
                    </a:p>
                  </a:txBody>
                  <a:tcPr marL="28575" marR="28575" marT="19050" marB="19050" anchor="b"/>
                </a:tc>
                <a:tc>
                  <a:txBody>
                    <a:bodyPr/>
                    <a:lstStyle/>
                    <a:p>
                      <a:pPr algn="ctr" rtl="0" fontAlgn="b"/>
                      <a:r>
                        <a:rPr lang="en-GB">
                          <a:effectLst/>
                        </a:rPr>
                        <a:t>2.211092098</a:t>
                      </a:r>
                    </a:p>
                  </a:txBody>
                  <a:tcPr marL="28575" marR="28575" marT="19050" marB="19050" anchor="b"/>
                </a:tc>
                <a:tc>
                  <a:txBody>
                    <a:bodyPr/>
                    <a:lstStyle/>
                    <a:p>
                      <a:pPr algn="ctr" rtl="0" fontAlgn="b"/>
                      <a:r>
                        <a:rPr lang="en-GB">
                          <a:effectLst/>
                        </a:rPr>
                        <a:t>2.217468232</a:t>
                      </a:r>
                    </a:p>
                  </a:txBody>
                  <a:tcPr marL="28575" marR="28575" marT="19050" marB="19050" anchor="b"/>
                </a:tc>
                <a:extLst>
                  <a:ext uri="{0D108BD9-81ED-4DB2-BD59-A6C34878D82A}">
                    <a16:rowId xmlns:a16="http://schemas.microsoft.com/office/drawing/2014/main" val="542419882"/>
                  </a:ext>
                </a:extLst>
              </a:tr>
            </a:tbl>
          </a:graphicData>
        </a:graphic>
      </p:graphicFrame>
      <p:sp>
        <p:nvSpPr>
          <p:cNvPr id="7" name="TextBox 6">
            <a:extLst>
              <a:ext uri="{FF2B5EF4-FFF2-40B4-BE49-F238E27FC236}">
                <a16:creationId xmlns:a16="http://schemas.microsoft.com/office/drawing/2014/main" id="{4F650276-3D2F-FB17-CFC3-F5CF78A61DB3}"/>
              </a:ext>
            </a:extLst>
          </p:cNvPr>
          <p:cNvSpPr txBox="1"/>
          <p:nvPr/>
        </p:nvSpPr>
        <p:spPr>
          <a:xfrm>
            <a:off x="5363514" y="13442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u="sng"/>
              <a:t>ALL DATA</a:t>
            </a:r>
          </a:p>
        </p:txBody>
      </p:sp>
      <p:sp>
        <p:nvSpPr>
          <p:cNvPr id="10" name="TextBox 9">
            <a:extLst>
              <a:ext uri="{FF2B5EF4-FFF2-40B4-BE49-F238E27FC236}">
                <a16:creationId xmlns:a16="http://schemas.microsoft.com/office/drawing/2014/main" id="{D2B879E4-458D-D735-5EB7-D7BB841C9153}"/>
              </a:ext>
            </a:extLst>
          </p:cNvPr>
          <p:cNvSpPr txBox="1"/>
          <p:nvPr/>
        </p:nvSpPr>
        <p:spPr>
          <a:xfrm>
            <a:off x="5366196" y="370535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u="sng"/>
              <a:t>2022 DATA</a:t>
            </a:r>
          </a:p>
        </p:txBody>
      </p:sp>
      <p:graphicFrame>
        <p:nvGraphicFramePr>
          <p:cNvPr id="12" name="Table 11">
            <a:extLst>
              <a:ext uri="{FF2B5EF4-FFF2-40B4-BE49-F238E27FC236}">
                <a16:creationId xmlns:a16="http://schemas.microsoft.com/office/drawing/2014/main" id="{9EF492F7-DFD9-FC7A-2DAE-02285CAFD7E9}"/>
              </a:ext>
            </a:extLst>
          </p:cNvPr>
          <p:cNvGraphicFramePr>
            <a:graphicFrameLocks noGrp="1"/>
          </p:cNvGraphicFramePr>
          <p:nvPr>
            <p:extLst>
              <p:ext uri="{D42A27DB-BD31-4B8C-83A1-F6EECF244321}">
                <p14:modId xmlns:p14="http://schemas.microsoft.com/office/powerpoint/2010/main" val="1813684500"/>
              </p:ext>
            </p:extLst>
          </p:nvPr>
        </p:nvGraphicFramePr>
        <p:xfrm>
          <a:off x="1363014" y="4197869"/>
          <a:ext cx="9320543" cy="17678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895055580"/>
                    </a:ext>
                  </a:extLst>
                </a:gridCol>
                <a:gridCol w="1757428">
                  <a:extLst>
                    <a:ext uri="{9D8B030D-6E8A-4147-A177-3AD203B41FA5}">
                      <a16:colId xmlns:a16="http://schemas.microsoft.com/office/drawing/2014/main" val="1946616183"/>
                    </a:ext>
                  </a:extLst>
                </a:gridCol>
                <a:gridCol w="1462287">
                  <a:extLst>
                    <a:ext uri="{9D8B030D-6E8A-4147-A177-3AD203B41FA5}">
                      <a16:colId xmlns:a16="http://schemas.microsoft.com/office/drawing/2014/main" val="2094248048"/>
                    </a:ext>
                  </a:extLst>
                </a:gridCol>
                <a:gridCol w="2119647">
                  <a:extLst>
                    <a:ext uri="{9D8B030D-6E8A-4147-A177-3AD203B41FA5}">
                      <a16:colId xmlns:a16="http://schemas.microsoft.com/office/drawing/2014/main" val="1101573417"/>
                    </a:ext>
                  </a:extLst>
                </a:gridCol>
                <a:gridCol w="1542781">
                  <a:extLst>
                    <a:ext uri="{9D8B030D-6E8A-4147-A177-3AD203B41FA5}">
                      <a16:colId xmlns:a16="http://schemas.microsoft.com/office/drawing/2014/main" val="968412484"/>
                    </a:ext>
                  </a:extLst>
                </a:gridCol>
              </a:tblGrid>
              <a:tr h="200025">
                <a:tc>
                  <a:txBody>
                    <a:bodyPr/>
                    <a:lstStyle/>
                    <a:p>
                      <a:pPr algn="ctr" rtl="0" fontAlgn="b"/>
                      <a:r>
                        <a:rPr lang="en-GB" sz="1100">
                          <a:effectLst/>
                        </a:rPr>
                        <a:t>Order Frequency</a:t>
                      </a:r>
                      <a:endParaRPr lang="en-GB" sz="1100" b="1">
                        <a:effectLst/>
                      </a:endParaRPr>
                    </a:p>
                  </a:txBody>
                  <a:tcPr marL="28575" marR="28575" marT="19050" marB="19050" anchor="b"/>
                </a:tc>
                <a:tc>
                  <a:txBody>
                    <a:bodyPr/>
                    <a:lstStyle/>
                    <a:p>
                      <a:pPr algn="ctr" rtl="0" fontAlgn="b"/>
                      <a:r>
                        <a:rPr lang="en-GB" sz="1100">
                          <a:effectLst/>
                        </a:rPr>
                        <a:t>1</a:t>
                      </a:r>
                      <a:endParaRPr lang="en-GB" sz="1100" b="1">
                        <a:effectLst/>
                      </a:endParaRPr>
                    </a:p>
                  </a:txBody>
                  <a:tcPr marL="28575" marR="28575" marT="19050" marB="19050" anchor="b"/>
                </a:tc>
                <a:tc>
                  <a:txBody>
                    <a:bodyPr/>
                    <a:lstStyle/>
                    <a:p>
                      <a:pPr algn="ctr" rtl="0" fontAlgn="b"/>
                      <a:r>
                        <a:rPr lang="en-GB" sz="1100">
                          <a:effectLst/>
                        </a:rPr>
                        <a:t>1+</a:t>
                      </a:r>
                      <a:endParaRPr lang="en-GB" sz="1100" b="1">
                        <a:effectLst/>
                      </a:endParaRPr>
                    </a:p>
                  </a:txBody>
                  <a:tcPr marL="28575" marR="28575" marT="19050" marB="19050" anchor="b"/>
                </a:tc>
                <a:tc>
                  <a:txBody>
                    <a:bodyPr/>
                    <a:lstStyle/>
                    <a:p>
                      <a:pPr algn="ctr" rtl="0" fontAlgn="b"/>
                      <a:r>
                        <a:rPr lang="en-GB" sz="1100">
                          <a:effectLst/>
                        </a:rPr>
                        <a:t>2+</a:t>
                      </a:r>
                      <a:endParaRPr lang="en-GB" sz="1100" b="1">
                        <a:effectLst/>
                      </a:endParaRPr>
                    </a:p>
                  </a:txBody>
                  <a:tcPr marL="28575" marR="28575" marT="19050" marB="19050" anchor="b"/>
                </a:tc>
                <a:tc>
                  <a:txBody>
                    <a:bodyPr/>
                    <a:lstStyle/>
                    <a:p>
                      <a:pPr algn="ctr" rtl="0" fontAlgn="b"/>
                      <a:r>
                        <a:rPr lang="en-GB" sz="1100">
                          <a:effectLst/>
                        </a:rPr>
                        <a:t>3+</a:t>
                      </a:r>
                      <a:endParaRPr lang="en-GB" sz="1100" b="1">
                        <a:effectLst/>
                      </a:endParaRPr>
                    </a:p>
                  </a:txBody>
                  <a:tcPr marL="28575" marR="28575" marT="19050" marB="19050" anchor="b"/>
                </a:tc>
                <a:extLst>
                  <a:ext uri="{0D108BD9-81ED-4DB2-BD59-A6C34878D82A}">
                    <a16:rowId xmlns:a16="http://schemas.microsoft.com/office/drawing/2014/main" val="295176648"/>
                  </a:ext>
                </a:extLst>
              </a:tr>
              <a:tr h="200025">
                <a:tc>
                  <a:txBody>
                    <a:bodyPr/>
                    <a:lstStyle/>
                    <a:p>
                      <a:pPr algn="ctr" rtl="0" fontAlgn="b"/>
                      <a:r>
                        <a:rPr lang="en-GB" sz="1100">
                          <a:effectLst/>
                        </a:rPr>
                        <a:t>Total Sales through This Order</a:t>
                      </a:r>
                      <a:endParaRPr lang="en-GB" sz="1100" b="1">
                        <a:effectLst/>
                      </a:endParaRPr>
                    </a:p>
                  </a:txBody>
                  <a:tcPr marL="28575" marR="28575" marT="19050" marB="19050" anchor="b"/>
                </a:tc>
                <a:tc>
                  <a:txBody>
                    <a:bodyPr/>
                    <a:lstStyle/>
                    <a:p>
                      <a:pPr algn="ctr" rtl="0" fontAlgn="b"/>
                      <a:r>
                        <a:rPr lang="en-GB">
                          <a:effectLst/>
                        </a:rPr>
                        <a:t>1423876</a:t>
                      </a:r>
                    </a:p>
                  </a:txBody>
                  <a:tcPr marL="28575" marR="28575" marT="19050" marB="19050" anchor="b"/>
                </a:tc>
                <a:tc>
                  <a:txBody>
                    <a:bodyPr/>
                    <a:lstStyle/>
                    <a:p>
                      <a:pPr algn="ctr" rtl="0" fontAlgn="b"/>
                      <a:r>
                        <a:rPr lang="en-GB">
                          <a:effectLst/>
                        </a:rPr>
                        <a:t>3680118.48</a:t>
                      </a:r>
                      <a:endParaRPr lang="en-GB">
                        <a:effectLst/>
                        <a:latin typeface="Courier New" panose="02070309020205020404" pitchFamily="49" charset="0"/>
                      </a:endParaRPr>
                    </a:p>
                  </a:txBody>
                  <a:tcPr marL="28575" marR="28575" marT="19050" marB="19050" anchor="b"/>
                </a:tc>
                <a:tc>
                  <a:txBody>
                    <a:bodyPr/>
                    <a:lstStyle/>
                    <a:p>
                      <a:pPr algn="ctr" rtl="0" fontAlgn="b"/>
                      <a:r>
                        <a:rPr lang="en-GB">
                          <a:effectLst/>
                        </a:rPr>
                        <a:t>2740542</a:t>
                      </a:r>
                      <a:endParaRPr lang="en-GB">
                        <a:effectLst/>
                        <a:latin typeface="Courier New" panose="02070309020205020404" pitchFamily="49" charset="0"/>
                      </a:endParaRPr>
                    </a:p>
                  </a:txBody>
                  <a:tcPr marL="28575" marR="28575" marT="19050" marB="19050" anchor="b"/>
                </a:tc>
                <a:tc>
                  <a:txBody>
                    <a:bodyPr/>
                    <a:lstStyle/>
                    <a:p>
                      <a:pPr algn="ctr" rtl="0" fontAlgn="b"/>
                      <a:r>
                        <a:rPr lang="en-GB">
                          <a:effectLst/>
                        </a:rPr>
                        <a:t>2132773</a:t>
                      </a:r>
                      <a:endParaRPr lang="en-GB">
                        <a:effectLst/>
                        <a:latin typeface="Courier New" panose="02070309020205020404" pitchFamily="49" charset="0"/>
                      </a:endParaRPr>
                    </a:p>
                  </a:txBody>
                  <a:tcPr marL="28575" marR="28575" marT="19050" marB="19050" anchor="b"/>
                </a:tc>
                <a:extLst>
                  <a:ext uri="{0D108BD9-81ED-4DB2-BD59-A6C34878D82A}">
                    <a16:rowId xmlns:a16="http://schemas.microsoft.com/office/drawing/2014/main" val="2700885980"/>
                  </a:ext>
                </a:extLst>
              </a:tr>
              <a:tr h="200025">
                <a:tc>
                  <a:txBody>
                    <a:bodyPr/>
                    <a:lstStyle/>
                    <a:p>
                      <a:pPr algn="ctr" rtl="0" fontAlgn="b"/>
                      <a:r>
                        <a:rPr lang="en-GB" sz="1100">
                          <a:effectLst/>
                        </a:rPr>
                        <a:t>Total Numbers of Orders Placed</a:t>
                      </a:r>
                      <a:endParaRPr lang="en-GB" sz="1100" b="1">
                        <a:effectLst/>
                      </a:endParaRPr>
                    </a:p>
                  </a:txBody>
                  <a:tcPr marL="28575" marR="28575" marT="19050" marB="19050" anchor="b"/>
                </a:tc>
                <a:tc>
                  <a:txBody>
                    <a:bodyPr/>
                    <a:lstStyle/>
                    <a:p>
                      <a:pPr algn="ctr" rtl="0" fontAlgn="b"/>
                      <a:r>
                        <a:rPr lang="en-GB">
                          <a:effectLst/>
                        </a:rPr>
                        <a:t>5931</a:t>
                      </a:r>
                    </a:p>
                  </a:txBody>
                  <a:tcPr marL="28575" marR="28575" marT="19050" marB="19050" anchor="b"/>
                </a:tc>
                <a:tc>
                  <a:txBody>
                    <a:bodyPr/>
                    <a:lstStyle/>
                    <a:p>
                      <a:pPr algn="ctr" rtl="0" fontAlgn="b"/>
                      <a:r>
                        <a:rPr lang="en-GB">
                          <a:effectLst/>
                        </a:rPr>
                        <a:t>14888</a:t>
                      </a:r>
                      <a:endParaRPr lang="en-GB">
                        <a:effectLst/>
                        <a:latin typeface="Courier New" panose="02070309020205020404" pitchFamily="49" charset="0"/>
                      </a:endParaRPr>
                    </a:p>
                  </a:txBody>
                  <a:tcPr marL="28575" marR="28575" marT="19050" marB="19050" anchor="b"/>
                </a:tc>
                <a:tc>
                  <a:txBody>
                    <a:bodyPr/>
                    <a:lstStyle/>
                    <a:p>
                      <a:pPr algn="ctr" rtl="0" fontAlgn="b"/>
                      <a:r>
                        <a:rPr lang="en-GB">
                          <a:effectLst/>
                        </a:rPr>
                        <a:t>10982</a:t>
                      </a:r>
                      <a:endParaRPr lang="en-GB">
                        <a:effectLst/>
                        <a:latin typeface="Courier New" panose="02070309020205020404" pitchFamily="49" charset="0"/>
                      </a:endParaRPr>
                    </a:p>
                  </a:txBody>
                  <a:tcPr marL="28575" marR="28575" marT="19050" marB="19050" anchor="b"/>
                </a:tc>
                <a:tc>
                  <a:txBody>
                    <a:bodyPr/>
                    <a:lstStyle/>
                    <a:p>
                      <a:pPr algn="ctr" rtl="0" fontAlgn="b"/>
                      <a:r>
                        <a:rPr lang="en-GB">
                          <a:effectLst/>
                        </a:rPr>
                        <a:t>8402</a:t>
                      </a:r>
                      <a:endParaRPr lang="en-GB">
                        <a:effectLst/>
                        <a:latin typeface="Courier New" panose="02070309020205020404" pitchFamily="49" charset="0"/>
                      </a:endParaRPr>
                    </a:p>
                  </a:txBody>
                  <a:tcPr marL="28575" marR="28575" marT="19050" marB="19050" anchor="b"/>
                </a:tc>
                <a:extLst>
                  <a:ext uri="{0D108BD9-81ED-4DB2-BD59-A6C34878D82A}">
                    <a16:rowId xmlns:a16="http://schemas.microsoft.com/office/drawing/2014/main" val="69104710"/>
                  </a:ext>
                </a:extLst>
              </a:tr>
              <a:tr h="200025">
                <a:tc>
                  <a:txBody>
                    <a:bodyPr/>
                    <a:lstStyle/>
                    <a:p>
                      <a:pPr algn="ctr" rtl="0" fontAlgn="b"/>
                      <a:r>
                        <a:rPr lang="en-GB" sz="1100">
                          <a:effectLst/>
                        </a:rPr>
                        <a:t>Average Units of Product Ordered</a:t>
                      </a:r>
                      <a:endParaRPr lang="en-GB" sz="1100" b="1">
                        <a:effectLst/>
                      </a:endParaRPr>
                    </a:p>
                  </a:txBody>
                  <a:tcPr marL="28575" marR="28575" marT="19050" marB="19050" anchor="b"/>
                </a:tc>
                <a:tc>
                  <a:txBody>
                    <a:bodyPr/>
                    <a:lstStyle/>
                    <a:p>
                      <a:pPr algn="ctr" rtl="0" fontAlgn="b"/>
                      <a:r>
                        <a:rPr lang="en-GB">
                          <a:effectLst/>
                        </a:rPr>
                        <a:t>2.1736638</a:t>
                      </a:r>
                      <a:endParaRPr lang="en-GB">
                        <a:effectLst/>
                        <a:latin typeface="Courier New" panose="02070309020205020404" pitchFamily="49" charset="0"/>
                      </a:endParaRPr>
                    </a:p>
                  </a:txBody>
                  <a:tcPr marL="28575" marR="28575" marT="19050" marB="19050" anchor="b"/>
                </a:tc>
                <a:tc>
                  <a:txBody>
                    <a:bodyPr/>
                    <a:lstStyle/>
                    <a:p>
                      <a:pPr algn="ctr" rtl="0" fontAlgn="b"/>
                      <a:r>
                        <a:rPr lang="en-GB">
                          <a:effectLst/>
                        </a:rPr>
                        <a:t>2.208221386</a:t>
                      </a:r>
                      <a:endParaRPr lang="en-GB">
                        <a:effectLst/>
                        <a:latin typeface="Courier New" panose="02070309020205020404" pitchFamily="49" charset="0"/>
                      </a:endParaRPr>
                    </a:p>
                  </a:txBody>
                  <a:tcPr marL="28575" marR="28575" marT="19050" marB="19050" anchor="b"/>
                </a:tc>
                <a:tc>
                  <a:txBody>
                    <a:bodyPr/>
                    <a:lstStyle/>
                    <a:p>
                      <a:pPr algn="ctr" rtl="0" fontAlgn="b"/>
                      <a:r>
                        <a:rPr lang="en-GB">
                          <a:effectLst/>
                        </a:rPr>
                        <a:t>2.213440175</a:t>
                      </a:r>
                      <a:endParaRPr lang="en-GB">
                        <a:effectLst/>
                        <a:latin typeface="Courier New" panose="02070309020205020404" pitchFamily="49" charset="0"/>
                      </a:endParaRPr>
                    </a:p>
                  </a:txBody>
                  <a:tcPr marL="28575" marR="28575" marT="19050" marB="19050" anchor="b"/>
                </a:tc>
                <a:tc>
                  <a:txBody>
                    <a:bodyPr/>
                    <a:lstStyle/>
                    <a:p>
                      <a:pPr algn="ctr" rtl="0" fontAlgn="b"/>
                      <a:r>
                        <a:rPr lang="en-GB">
                          <a:effectLst/>
                        </a:rPr>
                        <a:t>2.23006427</a:t>
                      </a:r>
                      <a:endParaRPr lang="en-GB">
                        <a:effectLst/>
                        <a:latin typeface="Courier New" panose="02070309020205020404" pitchFamily="49" charset="0"/>
                      </a:endParaRPr>
                    </a:p>
                  </a:txBody>
                  <a:tcPr marL="28575" marR="28575" marT="19050" marB="19050" anchor="b"/>
                </a:tc>
                <a:extLst>
                  <a:ext uri="{0D108BD9-81ED-4DB2-BD59-A6C34878D82A}">
                    <a16:rowId xmlns:a16="http://schemas.microsoft.com/office/drawing/2014/main" val="989090761"/>
                  </a:ext>
                </a:extLst>
              </a:tr>
              <a:tr h="200025">
                <a:tc>
                  <a:txBody>
                    <a:bodyPr/>
                    <a:lstStyle/>
                    <a:p>
                      <a:pPr algn="ctr" rtl="0" fontAlgn="b"/>
                      <a:r>
                        <a:rPr lang="en-GB" sz="1100">
                          <a:effectLst/>
                        </a:rPr>
                        <a:t>Average Order Value(AOV)</a:t>
                      </a:r>
                      <a:endParaRPr lang="en-GB" sz="1100" b="1">
                        <a:effectLst/>
                      </a:endParaRPr>
                    </a:p>
                  </a:txBody>
                  <a:tcPr marL="28575" marR="28575" marT="19050" marB="19050" anchor="b"/>
                </a:tc>
                <a:tc>
                  <a:txBody>
                    <a:bodyPr/>
                    <a:lstStyle/>
                    <a:p>
                      <a:pPr algn="ctr" rtl="0" fontAlgn="b"/>
                      <a:r>
                        <a:rPr lang="en-GB">
                          <a:effectLst/>
                        </a:rPr>
                        <a:t>240.0735121</a:t>
                      </a:r>
                    </a:p>
                  </a:txBody>
                  <a:tcPr marL="28575" marR="28575" marT="19050" marB="19050" anchor="b"/>
                </a:tc>
                <a:tc>
                  <a:txBody>
                    <a:bodyPr/>
                    <a:lstStyle/>
                    <a:p>
                      <a:pPr algn="ctr" rtl="0" fontAlgn="b"/>
                      <a:r>
                        <a:rPr lang="en-GB">
                          <a:effectLst/>
                        </a:rPr>
                        <a:t>247.1868941</a:t>
                      </a:r>
                    </a:p>
                  </a:txBody>
                  <a:tcPr marL="28575" marR="28575" marT="19050" marB="19050" anchor="b"/>
                </a:tc>
                <a:tc>
                  <a:txBody>
                    <a:bodyPr/>
                    <a:lstStyle/>
                    <a:p>
                      <a:pPr algn="ctr" rtl="0" fontAlgn="b"/>
                      <a:r>
                        <a:rPr lang="en-GB">
                          <a:effectLst/>
                        </a:rPr>
                        <a:t>249.548534</a:t>
                      </a:r>
                    </a:p>
                  </a:txBody>
                  <a:tcPr marL="28575" marR="28575" marT="19050" marB="19050" anchor="b"/>
                </a:tc>
                <a:tc>
                  <a:txBody>
                    <a:bodyPr/>
                    <a:lstStyle/>
                    <a:p>
                      <a:pPr algn="ctr" rtl="0" fontAlgn="b"/>
                      <a:r>
                        <a:rPr lang="en-GB">
                          <a:effectLst/>
                        </a:rPr>
                        <a:t>253.8411093</a:t>
                      </a:r>
                    </a:p>
                  </a:txBody>
                  <a:tcPr marL="28575" marR="28575" marT="19050" marB="19050" anchor="b"/>
                </a:tc>
                <a:extLst>
                  <a:ext uri="{0D108BD9-81ED-4DB2-BD59-A6C34878D82A}">
                    <a16:rowId xmlns:a16="http://schemas.microsoft.com/office/drawing/2014/main" val="3748827655"/>
                  </a:ext>
                </a:extLst>
              </a:tr>
              <a:tr h="200025">
                <a:tc>
                  <a:txBody>
                    <a:bodyPr/>
                    <a:lstStyle/>
                    <a:p>
                      <a:pPr algn="ctr" rtl="0" fontAlgn="b"/>
                      <a:r>
                        <a:rPr lang="en-GB" sz="1100">
                          <a:effectLst/>
                        </a:rPr>
                        <a:t>Units/Order</a:t>
                      </a:r>
                      <a:endParaRPr lang="en-GB" sz="1100" b="1">
                        <a:effectLst/>
                      </a:endParaRPr>
                    </a:p>
                  </a:txBody>
                  <a:tcPr marL="28575" marR="28575" marT="19050" marB="19050" anchor="b"/>
                </a:tc>
                <a:tc>
                  <a:txBody>
                    <a:bodyPr/>
                    <a:lstStyle/>
                    <a:p>
                      <a:pPr algn="ctr" rtl="0" fontAlgn="b"/>
                      <a:r>
                        <a:rPr lang="en-GB">
                          <a:effectLst/>
                        </a:rPr>
                        <a:t>2.1736638</a:t>
                      </a:r>
                      <a:endParaRPr lang="en-GB">
                        <a:effectLst/>
                        <a:latin typeface="Courier New" panose="02070309020205020404" pitchFamily="49" charset="0"/>
                      </a:endParaRPr>
                    </a:p>
                  </a:txBody>
                  <a:tcPr marL="28575" marR="28575" marT="19050" marB="19050" anchor="b"/>
                </a:tc>
                <a:tc>
                  <a:txBody>
                    <a:bodyPr/>
                    <a:lstStyle/>
                    <a:p>
                      <a:pPr algn="ctr" rtl="0" fontAlgn="b"/>
                      <a:r>
                        <a:rPr lang="en-GB">
                          <a:effectLst/>
                        </a:rPr>
                        <a:t>2.208221386</a:t>
                      </a:r>
                      <a:endParaRPr lang="en-GB">
                        <a:effectLst/>
                        <a:latin typeface="Courier New" panose="02070309020205020404" pitchFamily="49" charset="0"/>
                      </a:endParaRPr>
                    </a:p>
                  </a:txBody>
                  <a:tcPr marL="28575" marR="28575" marT="19050" marB="19050" anchor="b"/>
                </a:tc>
                <a:tc>
                  <a:txBody>
                    <a:bodyPr/>
                    <a:lstStyle/>
                    <a:p>
                      <a:pPr algn="ctr" rtl="0" fontAlgn="b"/>
                      <a:r>
                        <a:rPr lang="en-GB">
                          <a:effectLst/>
                        </a:rPr>
                        <a:t>2.213440175</a:t>
                      </a:r>
                      <a:endParaRPr lang="en-GB">
                        <a:effectLst/>
                        <a:latin typeface="Courier New" panose="02070309020205020404" pitchFamily="49" charset="0"/>
                      </a:endParaRPr>
                    </a:p>
                  </a:txBody>
                  <a:tcPr marL="28575" marR="28575" marT="19050" marB="19050" anchor="b"/>
                </a:tc>
                <a:tc>
                  <a:txBody>
                    <a:bodyPr/>
                    <a:lstStyle/>
                    <a:p>
                      <a:pPr algn="ctr" rtl="0" fontAlgn="b"/>
                      <a:r>
                        <a:rPr lang="en-GB">
                          <a:effectLst/>
                        </a:rPr>
                        <a:t>2.23006427</a:t>
                      </a:r>
                      <a:endParaRPr lang="en-GB">
                        <a:effectLst/>
                        <a:latin typeface="Courier New" panose="02070309020205020404" pitchFamily="49" charset="0"/>
                      </a:endParaRPr>
                    </a:p>
                  </a:txBody>
                  <a:tcPr marL="28575" marR="28575" marT="19050" marB="19050" anchor="b"/>
                </a:tc>
                <a:extLst>
                  <a:ext uri="{0D108BD9-81ED-4DB2-BD59-A6C34878D82A}">
                    <a16:rowId xmlns:a16="http://schemas.microsoft.com/office/drawing/2014/main" val="1618090244"/>
                  </a:ext>
                </a:extLst>
              </a:tr>
            </a:tbl>
          </a:graphicData>
        </a:graphic>
      </p:graphicFrame>
    </p:spTree>
    <p:extLst>
      <p:ext uri="{BB962C8B-B14F-4D97-AF65-F5344CB8AC3E}">
        <p14:creationId xmlns:p14="http://schemas.microsoft.com/office/powerpoint/2010/main" val="248768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0F6A8F-BD8D-8088-FCC9-F92461D9DBEC}"/>
              </a:ext>
            </a:extLst>
          </p:cNvPr>
          <p:cNvSpPr txBox="1"/>
          <p:nvPr/>
        </p:nvSpPr>
        <p:spPr>
          <a:xfrm>
            <a:off x="206598" y="1336184"/>
            <a:ext cx="1081396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000">
              <a:latin typeface="Bierstadt"/>
              <a:cs typeface="Arial"/>
            </a:endParaRPr>
          </a:p>
          <a:p>
            <a:r>
              <a:rPr lang="en-GB" sz="2000">
                <a:latin typeface="Bierstadt"/>
                <a:cs typeface="Arial"/>
              </a:rPr>
              <a:t>For this problem, we used </a:t>
            </a:r>
            <a:r>
              <a:rPr lang="en-GB" sz="2000" err="1">
                <a:latin typeface="Bierstadt"/>
                <a:cs typeface="Arial"/>
              </a:rPr>
              <a:t>Numpy</a:t>
            </a:r>
            <a:r>
              <a:rPr lang="en-GB" sz="2000">
                <a:latin typeface="Bierstadt"/>
                <a:cs typeface="Arial"/>
              </a:rPr>
              <a:t> and Pandas for our </a:t>
            </a:r>
            <a:r>
              <a:rPr lang="en-GB" sz="2000" err="1">
                <a:latin typeface="Bierstadt"/>
                <a:cs typeface="Arial"/>
              </a:rPr>
              <a:t>analysis.We</a:t>
            </a:r>
            <a:r>
              <a:rPr lang="en-GB" sz="2000">
                <a:latin typeface="Bierstadt"/>
                <a:cs typeface="Arial"/>
              </a:rPr>
              <a:t> used the following steps:-</a:t>
            </a:r>
            <a:endParaRPr lang="en-GB" sz="2000">
              <a:latin typeface="Bierstadt"/>
            </a:endParaRPr>
          </a:p>
          <a:p>
            <a:pPr marL="285750" indent="-285750">
              <a:buFont typeface="Arial"/>
              <a:buChar char="•"/>
            </a:pPr>
            <a:r>
              <a:rPr lang="en-GB" sz="2000">
                <a:latin typeface="Bierstadt"/>
                <a:cs typeface="Arial"/>
              </a:rPr>
              <a:t>We</a:t>
            </a:r>
            <a:r>
              <a:rPr lang="en-GB" sz="2000">
                <a:solidFill>
                  <a:srgbClr val="FFFFFF"/>
                </a:solidFill>
                <a:latin typeface="Bierstadt"/>
                <a:cs typeface="Arial"/>
              </a:rPr>
              <a:t> </a:t>
            </a:r>
            <a:r>
              <a:rPr lang="en-GB" sz="2000">
                <a:latin typeface="Bierstadt"/>
                <a:cs typeface="Arial"/>
              </a:rPr>
              <a:t>Group the data by '</a:t>
            </a:r>
            <a:r>
              <a:rPr lang="en-GB" sz="2000" err="1">
                <a:latin typeface="Bierstadt"/>
                <a:cs typeface="Arial"/>
              </a:rPr>
              <a:t>Customer_Email</a:t>
            </a:r>
            <a:r>
              <a:rPr lang="en-GB" sz="2000">
                <a:latin typeface="Bierstadt"/>
                <a:cs typeface="Arial"/>
              </a:rPr>
              <a:t>' and count the occurrences and sort them in ascending order.</a:t>
            </a:r>
            <a:endParaRPr lang="en-GB" sz="2000">
              <a:latin typeface="Bierstadt"/>
            </a:endParaRPr>
          </a:p>
          <a:p>
            <a:pPr marL="285750" indent="-285750">
              <a:buFont typeface="Arial"/>
              <a:buChar char="•"/>
            </a:pPr>
            <a:r>
              <a:rPr lang="en-GB" sz="2000">
                <a:latin typeface="Bierstadt"/>
                <a:cs typeface="Arial"/>
              </a:rPr>
              <a:t>Then we find the customers with frequency 1 using </a:t>
            </a:r>
            <a:r>
              <a:rPr lang="en-GB" sz="2000" err="1">
                <a:latin typeface="Bierstadt"/>
                <a:cs typeface="Arial"/>
              </a:rPr>
              <a:t>len</a:t>
            </a:r>
            <a:r>
              <a:rPr lang="en-GB" sz="2000">
                <a:latin typeface="Bierstadt"/>
                <a:cs typeface="Arial"/>
              </a:rPr>
              <a:t> function and repeat the same for rest columns.</a:t>
            </a:r>
            <a:endParaRPr lang="en-GB" sz="2000">
              <a:latin typeface="Bierstadt"/>
            </a:endParaRPr>
          </a:p>
          <a:p>
            <a:pPr marL="285750" indent="-285750">
              <a:buFont typeface="Arial"/>
              <a:buChar char="•"/>
            </a:pPr>
            <a:r>
              <a:rPr lang="en-GB" sz="2000">
                <a:latin typeface="Bierstadt"/>
                <a:cs typeface="Arial"/>
              </a:rPr>
              <a:t>Then we found out total sales for each frequency and AOV.</a:t>
            </a:r>
            <a:endParaRPr lang="en-GB" sz="2000">
              <a:latin typeface="Bierstadt"/>
            </a:endParaRPr>
          </a:p>
          <a:p>
            <a:pPr marL="285750" indent="-285750">
              <a:buFont typeface="Arial"/>
              <a:buChar char="•"/>
            </a:pPr>
            <a:r>
              <a:rPr lang="en-GB" sz="2000">
                <a:latin typeface="Bierstadt"/>
                <a:cs typeface="Arial"/>
              </a:rPr>
              <a:t>We also find out the average quantity of items ordered per order.</a:t>
            </a:r>
            <a:endParaRPr lang="en-GB" sz="2000">
              <a:latin typeface="Bierstadt"/>
            </a:endParaRPr>
          </a:p>
          <a:p>
            <a:pPr marL="285750" indent="-285750">
              <a:buFont typeface="Arial"/>
              <a:buChar char="•"/>
            </a:pPr>
            <a:r>
              <a:rPr lang="en-GB" sz="2000">
                <a:latin typeface="Bierstadt"/>
                <a:cs typeface="Arial"/>
              </a:rPr>
              <a:t>Also used the same approach for the 2022 data.</a:t>
            </a:r>
            <a:endParaRPr lang="en-GB">
              <a:latin typeface="Bierstadt"/>
              <a:cs typeface="Arial"/>
            </a:endParaRPr>
          </a:p>
          <a:p>
            <a:pPr marL="285750" indent="-285750">
              <a:buFont typeface="Arial"/>
              <a:buChar char="•"/>
            </a:pPr>
            <a:r>
              <a:rPr lang="en-GB" sz="2000" b="1">
                <a:latin typeface="Bierstadt"/>
                <a:cs typeface="Arial"/>
              </a:rPr>
              <a:t>Key findings:</a:t>
            </a:r>
            <a:endParaRPr lang="en-GB" sz="2000">
              <a:latin typeface="Bierstadt"/>
              <a:cs typeface="Arial"/>
            </a:endParaRPr>
          </a:p>
          <a:p>
            <a:r>
              <a:rPr lang="en-GB" sz="2000">
                <a:latin typeface="Bierstadt"/>
                <a:cs typeface="Arial"/>
              </a:rPr>
              <a:t> Customers with an Order frequency 3+ have a substantially high Average Order Value as compared to Customers with lower order frequency.</a:t>
            </a:r>
            <a:endParaRPr lang="en-GB" sz="2000">
              <a:latin typeface="Bierstadt"/>
            </a:endParaRPr>
          </a:p>
        </p:txBody>
      </p:sp>
      <p:sp>
        <p:nvSpPr>
          <p:cNvPr id="5" name="TextBox 4">
            <a:extLst>
              <a:ext uri="{FF2B5EF4-FFF2-40B4-BE49-F238E27FC236}">
                <a16:creationId xmlns:a16="http://schemas.microsoft.com/office/drawing/2014/main" id="{B808F387-8A9F-815D-5BD6-5BDBD68569AC}"/>
              </a:ext>
            </a:extLst>
          </p:cNvPr>
          <p:cNvSpPr txBox="1"/>
          <p:nvPr/>
        </p:nvSpPr>
        <p:spPr>
          <a:xfrm>
            <a:off x="649309" y="778098"/>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000" b="1" u="sng">
                <a:latin typeface="Arial"/>
                <a:cs typeface="Arial"/>
              </a:rPr>
              <a:t>Approach</a:t>
            </a:r>
            <a:endParaRPr lang="en-GB" sz="3000">
              <a:latin typeface="Arial"/>
              <a:cs typeface="Arial"/>
            </a:endParaRPr>
          </a:p>
          <a:p>
            <a:pPr algn="l"/>
            <a:endParaRPr lang="en-GB"/>
          </a:p>
        </p:txBody>
      </p:sp>
    </p:spTree>
    <p:extLst>
      <p:ext uri="{BB962C8B-B14F-4D97-AF65-F5344CB8AC3E}">
        <p14:creationId xmlns:p14="http://schemas.microsoft.com/office/powerpoint/2010/main" val="569558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67898D-D044-BB50-E713-67CBD2CDEB58}"/>
              </a:ext>
            </a:extLst>
          </p:cNvPr>
          <p:cNvSpPr txBox="1"/>
          <p:nvPr/>
        </p:nvSpPr>
        <p:spPr>
          <a:xfrm>
            <a:off x="576866" y="979330"/>
            <a:ext cx="1117510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GB">
                <a:latin typeface="Bierstadt"/>
                <a:cs typeface="Arial"/>
              </a:rPr>
              <a:t>Yes, Average order value is an important metric in determining sales growth and also tells us about which type of customers we should target more to achieve High sales and growth.</a:t>
            </a:r>
            <a:endParaRPr lang="en-US">
              <a:latin typeface="Bierstadt"/>
            </a:endParaRPr>
          </a:p>
          <a:p>
            <a:pPr marL="285750"/>
            <a:r>
              <a:rPr lang="en-GB">
                <a:latin typeface="Bierstadt"/>
                <a:cs typeface="Arial"/>
              </a:rPr>
              <a:t>For this scenario, </a:t>
            </a:r>
            <a:r>
              <a:rPr lang="en-GB" b="1">
                <a:latin typeface="Bierstadt"/>
                <a:cs typeface="Arial"/>
              </a:rPr>
              <a:t>we should mainly focus on customers who have order frequency 3+ who have High AOV , Hence increasing sales.</a:t>
            </a:r>
            <a:endParaRPr lang="en-GB" b="1">
              <a:latin typeface="Bierstadt"/>
            </a:endParaRPr>
          </a:p>
          <a:p>
            <a:r>
              <a:rPr lang="en-GB">
                <a:latin typeface="Bierstadt"/>
                <a:cs typeface="Arial"/>
              </a:rPr>
              <a:t>2. Yes there is a correlation between AOV and order frequency , </a:t>
            </a:r>
            <a:r>
              <a:rPr lang="en-GB" b="1">
                <a:latin typeface="Bierstadt"/>
                <a:cs typeface="Arial"/>
              </a:rPr>
              <a:t>as order frequency increases AOV increases</a:t>
            </a:r>
            <a:r>
              <a:rPr lang="en-GB">
                <a:latin typeface="Bierstadt"/>
                <a:cs typeface="Arial"/>
              </a:rPr>
              <a:t>.</a:t>
            </a:r>
            <a:endParaRPr lang="en-GB" b="1">
              <a:latin typeface="Bierstadt"/>
              <a:cs typeface="Arial"/>
            </a:endParaRPr>
          </a:p>
          <a:p>
            <a:r>
              <a:rPr lang="en-US"/>
              <a:t>3. </a:t>
            </a:r>
            <a:r>
              <a:rPr lang="en-US">
                <a:latin typeface="Bierstadt"/>
                <a:cs typeface="Arial"/>
              </a:rPr>
              <a:t>For 2022:</a:t>
            </a:r>
            <a:endParaRPr lang="en-US">
              <a:latin typeface="Bierstadt"/>
            </a:endParaRPr>
          </a:p>
          <a:p>
            <a:r>
              <a:rPr lang="en-US">
                <a:latin typeface="Bierstadt"/>
                <a:cs typeface="Arial"/>
              </a:rPr>
              <a:t>     No there is no drop in the AOV of any order frequency .Moreover AOV has increased in the year 2022.</a:t>
            </a:r>
            <a:endParaRPr lang="en-US">
              <a:latin typeface="Bierstadt"/>
            </a:endParaRPr>
          </a:p>
          <a:p>
            <a:br>
              <a:rPr lang="en-US"/>
            </a:br>
            <a:br>
              <a:rPr lang="en-US"/>
            </a:br>
            <a:endParaRPr lang="en-US"/>
          </a:p>
        </p:txBody>
      </p:sp>
      <p:pic>
        <p:nvPicPr>
          <p:cNvPr id="5" name="Picture 4" descr="A graph with a line going up&#10;&#10;Description automatically generated">
            <a:extLst>
              <a:ext uri="{FF2B5EF4-FFF2-40B4-BE49-F238E27FC236}">
                <a16:creationId xmlns:a16="http://schemas.microsoft.com/office/drawing/2014/main" id="{4A7DCE6A-9E60-C45E-FD06-77B9939901D3}"/>
              </a:ext>
            </a:extLst>
          </p:cNvPr>
          <p:cNvPicPr>
            <a:picLocks noChangeAspect="1"/>
          </p:cNvPicPr>
          <p:nvPr/>
        </p:nvPicPr>
        <p:blipFill>
          <a:blip r:embed="rId2"/>
          <a:stretch>
            <a:fillRect/>
          </a:stretch>
        </p:blipFill>
        <p:spPr>
          <a:xfrm>
            <a:off x="485104" y="2909657"/>
            <a:ext cx="5447763" cy="4000826"/>
          </a:xfrm>
          <a:prstGeom prst="rect">
            <a:avLst/>
          </a:prstGeom>
        </p:spPr>
      </p:pic>
      <p:pic>
        <p:nvPicPr>
          <p:cNvPr id="6" name="Picture 5" descr="A graph with a line going up&#10;&#10;Description automatically generated">
            <a:extLst>
              <a:ext uri="{FF2B5EF4-FFF2-40B4-BE49-F238E27FC236}">
                <a16:creationId xmlns:a16="http://schemas.microsoft.com/office/drawing/2014/main" id="{718F324F-1362-86A9-1ED5-F2AD1A5D58EB}"/>
              </a:ext>
            </a:extLst>
          </p:cNvPr>
          <p:cNvPicPr>
            <a:picLocks noChangeAspect="1"/>
          </p:cNvPicPr>
          <p:nvPr/>
        </p:nvPicPr>
        <p:blipFill>
          <a:blip r:embed="rId3"/>
          <a:stretch>
            <a:fillRect/>
          </a:stretch>
        </p:blipFill>
        <p:spPr>
          <a:xfrm>
            <a:off x="6098147" y="2888192"/>
            <a:ext cx="5447762" cy="4054488"/>
          </a:xfrm>
          <a:prstGeom prst="rect">
            <a:avLst/>
          </a:prstGeom>
        </p:spPr>
      </p:pic>
    </p:spTree>
    <p:extLst>
      <p:ext uri="{BB962C8B-B14F-4D97-AF65-F5344CB8AC3E}">
        <p14:creationId xmlns:p14="http://schemas.microsoft.com/office/powerpoint/2010/main" val="2270933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with a line going up&#10;&#10;Description automatically generated">
            <a:extLst>
              <a:ext uri="{FF2B5EF4-FFF2-40B4-BE49-F238E27FC236}">
                <a16:creationId xmlns:a16="http://schemas.microsoft.com/office/drawing/2014/main" id="{E4DE2DC2-9A8E-A48C-7EAE-FCC683F2EF80}"/>
              </a:ext>
            </a:extLst>
          </p:cNvPr>
          <p:cNvPicPr>
            <a:picLocks noChangeAspect="1"/>
          </p:cNvPicPr>
          <p:nvPr/>
        </p:nvPicPr>
        <p:blipFill>
          <a:blip r:embed="rId2"/>
          <a:stretch>
            <a:fillRect/>
          </a:stretch>
        </p:blipFill>
        <p:spPr>
          <a:xfrm>
            <a:off x="785611" y="1020755"/>
            <a:ext cx="4932608" cy="3678855"/>
          </a:xfrm>
          <a:prstGeom prst="rect">
            <a:avLst/>
          </a:prstGeom>
        </p:spPr>
      </p:pic>
      <p:pic>
        <p:nvPicPr>
          <p:cNvPr id="2" name="Picture 1" descr="A graph with a line going up&#10;&#10;Description automatically generated">
            <a:extLst>
              <a:ext uri="{FF2B5EF4-FFF2-40B4-BE49-F238E27FC236}">
                <a16:creationId xmlns:a16="http://schemas.microsoft.com/office/drawing/2014/main" id="{A1BA25F6-3272-530F-2C02-20BBAFE1374D}"/>
              </a:ext>
            </a:extLst>
          </p:cNvPr>
          <p:cNvPicPr>
            <a:picLocks noChangeAspect="1"/>
          </p:cNvPicPr>
          <p:nvPr/>
        </p:nvPicPr>
        <p:blipFill>
          <a:blip r:embed="rId3"/>
          <a:stretch>
            <a:fillRect/>
          </a:stretch>
        </p:blipFill>
        <p:spPr>
          <a:xfrm>
            <a:off x="6355724" y="1063686"/>
            <a:ext cx="4932607" cy="3635925"/>
          </a:xfrm>
          <a:prstGeom prst="rect">
            <a:avLst/>
          </a:prstGeom>
        </p:spPr>
      </p:pic>
      <p:sp>
        <p:nvSpPr>
          <p:cNvPr id="3" name="TextBox 2">
            <a:extLst>
              <a:ext uri="{FF2B5EF4-FFF2-40B4-BE49-F238E27FC236}">
                <a16:creationId xmlns:a16="http://schemas.microsoft.com/office/drawing/2014/main" id="{C0304265-96F9-B882-3C0A-0C49C86AF0C4}"/>
              </a:ext>
            </a:extLst>
          </p:cNvPr>
          <p:cNvSpPr txBox="1"/>
          <p:nvPr/>
        </p:nvSpPr>
        <p:spPr>
          <a:xfrm>
            <a:off x="702972" y="5044225"/>
            <a:ext cx="1079249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GB" sz="2400"/>
              <a:t>We conclude that the AOV has increased in 2022 as compared to the whole data.</a:t>
            </a:r>
            <a:endParaRPr lang="en-US"/>
          </a:p>
        </p:txBody>
      </p:sp>
    </p:spTree>
    <p:extLst>
      <p:ext uri="{BB962C8B-B14F-4D97-AF65-F5344CB8AC3E}">
        <p14:creationId xmlns:p14="http://schemas.microsoft.com/office/powerpoint/2010/main" val="1511786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2CDB3-3CE1-1DE5-A2A6-35B4ECE60CA0}"/>
              </a:ext>
            </a:extLst>
          </p:cNvPr>
          <p:cNvSpPr txBox="1"/>
          <p:nvPr/>
        </p:nvSpPr>
        <p:spPr>
          <a:xfrm>
            <a:off x="533399" y="876300"/>
            <a:ext cx="7708900" cy="11176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000">
                <a:latin typeface="Arial"/>
                <a:cs typeface="Arial"/>
              </a:rPr>
              <a:t>4. Consumer Growth Drivers</a:t>
            </a:r>
            <a:endParaRPr lang="en-US" sz="3000">
              <a:latin typeface="Arial"/>
              <a:cs typeface="Arial"/>
            </a:endParaRPr>
          </a:p>
          <a:p>
            <a:endParaRPr lang="en-GB">
              <a:latin typeface="Segoe UI"/>
              <a:cs typeface="Segoe UI"/>
            </a:endParaRPr>
          </a:p>
          <a:p>
            <a:pPr algn="l"/>
            <a:endParaRPr lang="en-US"/>
          </a:p>
        </p:txBody>
      </p:sp>
      <p:sp>
        <p:nvSpPr>
          <p:cNvPr id="5" name="TextBox 4">
            <a:extLst>
              <a:ext uri="{FF2B5EF4-FFF2-40B4-BE49-F238E27FC236}">
                <a16:creationId xmlns:a16="http://schemas.microsoft.com/office/drawing/2014/main" id="{77435625-487D-4E94-B8B9-3A2599BE6B9D}"/>
              </a:ext>
            </a:extLst>
          </p:cNvPr>
          <p:cNvSpPr txBox="1"/>
          <p:nvPr/>
        </p:nvSpPr>
        <p:spPr>
          <a:xfrm>
            <a:off x="685800" y="1651000"/>
            <a:ext cx="106680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a:t>As Per our Observation, we conclude that Cleo Royale should </a:t>
            </a:r>
            <a:r>
              <a:rPr lang="en-US" b="1"/>
              <a:t>focus on maintaining their existing consumers who have higher order frequency</a:t>
            </a:r>
            <a:r>
              <a:rPr lang="en-US"/>
              <a:t> specifically.</a:t>
            </a:r>
          </a:p>
          <a:p>
            <a:pPr marL="285750" indent="-285750">
              <a:buFont typeface="Wingdings"/>
              <a:buChar char="Ø"/>
            </a:pPr>
            <a:r>
              <a:rPr lang="en-US"/>
              <a:t>However, they should also focus on </a:t>
            </a:r>
            <a:r>
              <a:rPr lang="en-US" b="1"/>
              <a:t>adding potential new customers who can be their high order frequency customers</a:t>
            </a:r>
            <a:r>
              <a:rPr lang="en-US"/>
              <a:t> in future.</a:t>
            </a:r>
          </a:p>
        </p:txBody>
      </p:sp>
      <p:pic>
        <p:nvPicPr>
          <p:cNvPr id="6" name="Picture 5">
            <a:extLst>
              <a:ext uri="{FF2B5EF4-FFF2-40B4-BE49-F238E27FC236}">
                <a16:creationId xmlns:a16="http://schemas.microsoft.com/office/drawing/2014/main" id="{CE5F2B56-298C-464A-844D-BF0DDD79F084}"/>
              </a:ext>
            </a:extLst>
          </p:cNvPr>
          <p:cNvPicPr>
            <a:picLocks noChangeAspect="1"/>
          </p:cNvPicPr>
          <p:nvPr/>
        </p:nvPicPr>
        <p:blipFill>
          <a:blip r:embed="rId2"/>
          <a:stretch>
            <a:fillRect/>
          </a:stretch>
        </p:blipFill>
        <p:spPr>
          <a:xfrm>
            <a:off x="2717443" y="2913598"/>
            <a:ext cx="6467339" cy="3831958"/>
          </a:xfrm>
          <a:prstGeom prst="rect">
            <a:avLst/>
          </a:prstGeom>
        </p:spPr>
      </p:pic>
    </p:spTree>
    <p:extLst>
      <p:ext uri="{BB962C8B-B14F-4D97-AF65-F5344CB8AC3E}">
        <p14:creationId xmlns:p14="http://schemas.microsoft.com/office/powerpoint/2010/main" val="524020989"/>
      </p:ext>
    </p:extLst>
  </p:cSld>
  <p:clrMapOvr>
    <a:masterClrMapping/>
  </p:clrMapOvr>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GestaltVTI</vt:lpstr>
      <vt:lpstr>ProcDNA Case Study: Cleo Royale Solutions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77</cp:revision>
  <dcterms:created xsi:type="dcterms:W3CDTF">2023-09-05T08:31:32Z</dcterms:created>
  <dcterms:modified xsi:type="dcterms:W3CDTF">2023-09-13T18:56:32Z</dcterms:modified>
</cp:coreProperties>
</file>