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76" r:id="rId9"/>
    <p:sldId id="275" r:id="rId10"/>
    <p:sldId id="267" r:id="rId11"/>
    <p:sldId id="269" r:id="rId12"/>
    <p:sldId id="272" r:id="rId13"/>
    <p:sldId id="273" r:id="rId14"/>
    <p:sldId id="274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A5F4FE-F6F1-BC41-A730-DD3993333BAC}">
          <p14:sldIdLst>
            <p14:sldId id="256"/>
            <p14:sldId id="257"/>
            <p14:sldId id="258"/>
            <p14:sldId id="259"/>
            <p14:sldId id="265"/>
            <p14:sldId id="266"/>
            <p14:sldId id="261"/>
            <p14:sldId id="276"/>
            <p14:sldId id="275"/>
            <p14:sldId id="267"/>
            <p14:sldId id="269"/>
            <p14:sldId id="272"/>
            <p14:sldId id="273"/>
            <p14:sldId id="274"/>
            <p14:sldId id="27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1484C-23DB-4F4A-ACD5-412C25EE7068}" type="doc">
      <dgm:prSet loTypeId="urn:microsoft.com/office/officeart/2005/8/layout/vProcess5" loCatId="icon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A71694F-C9D5-4812-9B60-0E1D4C12CC58}">
      <dgm:prSet custT="1"/>
      <dgm:spPr/>
      <dgm:t>
        <a:bodyPr/>
        <a:lstStyle/>
        <a:p>
          <a:r>
            <a:rPr lang="en-US" sz="1800" dirty="0"/>
            <a:t>Predictive Accuracy: Build a machine learning model to predict the win/loss outcome of each deal.</a:t>
          </a:r>
        </a:p>
      </dgm:t>
    </dgm:pt>
    <dgm:pt modelId="{8F0579CB-7083-4083-9A46-37AAB2E47138}" type="parTrans" cxnId="{39C56939-9F21-4B76-92E2-C8842C7C3012}">
      <dgm:prSet/>
      <dgm:spPr/>
      <dgm:t>
        <a:bodyPr/>
        <a:lstStyle/>
        <a:p>
          <a:endParaRPr lang="en-US"/>
        </a:p>
      </dgm:t>
    </dgm:pt>
    <dgm:pt modelId="{2D7D0744-958C-4030-A01D-62225A3AE675}" type="sibTrans" cxnId="{39C56939-9F21-4B76-92E2-C8842C7C3012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4568B1-A374-4187-A190-C4DF35332CB0}">
      <dgm:prSet custT="1"/>
      <dgm:spPr/>
      <dgm:t>
        <a:bodyPr/>
        <a:lstStyle/>
        <a:p>
          <a:r>
            <a:rPr lang="en-US" sz="1800" kern="1200">
              <a:latin typeface="Calibri" panose="020F0502020204030204"/>
              <a:ea typeface="+mn-ea"/>
              <a:cs typeface="+mn-cs"/>
            </a:rPr>
            <a:t>Actionable Insights: Identify key factors (e.g., client category, deal cost, solution type) that drive deal success</a:t>
          </a:r>
          <a:r>
            <a:rPr lang="en-US" sz="1300" kern="1200"/>
            <a:t>.</a:t>
          </a:r>
          <a:endParaRPr lang="en-US" sz="1300" kern="1200" dirty="0"/>
        </a:p>
      </dgm:t>
    </dgm:pt>
    <dgm:pt modelId="{04D86131-CAE3-4EC3-95D2-8D0BC8CC47B5}" type="parTrans" cxnId="{E4EB604F-8C28-44E5-BC65-6310D7854C04}">
      <dgm:prSet/>
      <dgm:spPr/>
      <dgm:t>
        <a:bodyPr/>
        <a:lstStyle/>
        <a:p>
          <a:endParaRPr lang="en-US"/>
        </a:p>
      </dgm:t>
    </dgm:pt>
    <dgm:pt modelId="{6CF5989D-B059-4508-97BC-362B96715204}" type="sibTrans" cxnId="{E4EB604F-8C28-44E5-BC65-6310D7854C04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D7CB7C-183E-4CBE-A1C2-19A22301F1A3}">
      <dgm:prSet custT="1"/>
      <dgm:spPr/>
      <dgm:t>
        <a:bodyPr/>
        <a:lstStyle/>
        <a:p>
          <a:r>
            <a:rPr lang="en-US" sz="1800" kern="1200">
              <a:latin typeface="Calibri" panose="020F0502020204030204"/>
              <a:ea typeface="+mn-ea"/>
              <a:cs typeface="+mn-cs"/>
            </a:rPr>
            <a:t>Strategic Value: Enable the sales and management teams to make informed, data-driven decisions that enhance win rates</a:t>
          </a:r>
          <a:r>
            <a:rPr lang="en-US" sz="1200" kern="1200"/>
            <a:t>.</a:t>
          </a:r>
          <a:endParaRPr lang="en-US" sz="1200" kern="1200" dirty="0"/>
        </a:p>
      </dgm:t>
    </dgm:pt>
    <dgm:pt modelId="{8432C8A5-7278-4C02-BC7B-FCA497905FB6}" type="parTrans" cxnId="{FE634252-22A9-4759-8E45-E61963F085B5}">
      <dgm:prSet/>
      <dgm:spPr/>
      <dgm:t>
        <a:bodyPr/>
        <a:lstStyle/>
        <a:p>
          <a:endParaRPr lang="en-US"/>
        </a:p>
      </dgm:t>
    </dgm:pt>
    <dgm:pt modelId="{2E2C4510-05A2-4441-80CF-8D12CA4BF121}" type="sibTrans" cxnId="{FE634252-22A9-4759-8E45-E61963F085B5}">
      <dgm:prSet phldrT="3"/>
      <dgm:spPr/>
      <dgm:t>
        <a:bodyPr/>
        <a:lstStyle/>
        <a:p>
          <a:endParaRPr lang="en-US"/>
        </a:p>
      </dgm:t>
    </dgm:pt>
    <dgm:pt modelId="{B011E235-DF39-CB4A-AA99-F396802F5C13}" type="pres">
      <dgm:prSet presAssocID="{EF01484C-23DB-4F4A-ACD5-412C25EE7068}" presName="outerComposite" presStyleCnt="0">
        <dgm:presLayoutVars>
          <dgm:chMax val="5"/>
          <dgm:dir/>
          <dgm:resizeHandles val="exact"/>
        </dgm:presLayoutVars>
      </dgm:prSet>
      <dgm:spPr/>
    </dgm:pt>
    <dgm:pt modelId="{A63BB3EC-3B72-E745-A5A7-D4F75AF3DD42}" type="pres">
      <dgm:prSet presAssocID="{EF01484C-23DB-4F4A-ACD5-412C25EE7068}" presName="dummyMaxCanvas" presStyleCnt="0">
        <dgm:presLayoutVars/>
      </dgm:prSet>
      <dgm:spPr/>
    </dgm:pt>
    <dgm:pt modelId="{C46D4F7C-3EE4-464F-BE55-87DCE3BA3166}" type="pres">
      <dgm:prSet presAssocID="{EF01484C-23DB-4F4A-ACD5-412C25EE7068}" presName="ThreeNodes_1" presStyleLbl="node1" presStyleIdx="0" presStyleCnt="3">
        <dgm:presLayoutVars>
          <dgm:bulletEnabled val="1"/>
        </dgm:presLayoutVars>
      </dgm:prSet>
      <dgm:spPr/>
    </dgm:pt>
    <dgm:pt modelId="{9866CF11-926F-F847-BDFF-967C9C245D8C}" type="pres">
      <dgm:prSet presAssocID="{EF01484C-23DB-4F4A-ACD5-412C25EE7068}" presName="ThreeNodes_2" presStyleLbl="node1" presStyleIdx="1" presStyleCnt="3">
        <dgm:presLayoutVars>
          <dgm:bulletEnabled val="1"/>
        </dgm:presLayoutVars>
      </dgm:prSet>
      <dgm:spPr/>
    </dgm:pt>
    <dgm:pt modelId="{66CE6810-9F13-2742-A282-2C17027E99EE}" type="pres">
      <dgm:prSet presAssocID="{EF01484C-23DB-4F4A-ACD5-412C25EE7068}" presName="ThreeNodes_3" presStyleLbl="node1" presStyleIdx="2" presStyleCnt="3">
        <dgm:presLayoutVars>
          <dgm:bulletEnabled val="1"/>
        </dgm:presLayoutVars>
      </dgm:prSet>
      <dgm:spPr/>
    </dgm:pt>
    <dgm:pt modelId="{3E9346C6-611A-B841-9AC3-7612FCD5CC6F}" type="pres">
      <dgm:prSet presAssocID="{EF01484C-23DB-4F4A-ACD5-412C25EE7068}" presName="ThreeConn_1-2" presStyleLbl="fgAccFollowNode1" presStyleIdx="0" presStyleCnt="2">
        <dgm:presLayoutVars>
          <dgm:bulletEnabled val="1"/>
        </dgm:presLayoutVars>
      </dgm:prSet>
      <dgm:spPr/>
    </dgm:pt>
    <dgm:pt modelId="{CB91D35A-D83C-0C43-84D2-7F8C9B3900CA}" type="pres">
      <dgm:prSet presAssocID="{EF01484C-23DB-4F4A-ACD5-412C25EE7068}" presName="ThreeConn_2-3" presStyleLbl="fgAccFollowNode1" presStyleIdx="1" presStyleCnt="2">
        <dgm:presLayoutVars>
          <dgm:bulletEnabled val="1"/>
        </dgm:presLayoutVars>
      </dgm:prSet>
      <dgm:spPr/>
    </dgm:pt>
    <dgm:pt modelId="{7610E450-E903-E646-AF88-06D74A441571}" type="pres">
      <dgm:prSet presAssocID="{EF01484C-23DB-4F4A-ACD5-412C25EE7068}" presName="ThreeNodes_1_text" presStyleLbl="node1" presStyleIdx="2" presStyleCnt="3">
        <dgm:presLayoutVars>
          <dgm:bulletEnabled val="1"/>
        </dgm:presLayoutVars>
      </dgm:prSet>
      <dgm:spPr/>
    </dgm:pt>
    <dgm:pt modelId="{96AAF1D7-1B4F-A94E-B2EC-7579CDD09353}" type="pres">
      <dgm:prSet presAssocID="{EF01484C-23DB-4F4A-ACD5-412C25EE7068}" presName="ThreeNodes_2_text" presStyleLbl="node1" presStyleIdx="2" presStyleCnt="3">
        <dgm:presLayoutVars>
          <dgm:bulletEnabled val="1"/>
        </dgm:presLayoutVars>
      </dgm:prSet>
      <dgm:spPr/>
    </dgm:pt>
    <dgm:pt modelId="{7D3EF549-7AFA-8E4F-901A-710410394769}" type="pres">
      <dgm:prSet presAssocID="{EF01484C-23DB-4F4A-ACD5-412C25EE706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89EE80F-18D8-1A43-AD04-5AE24ABF7CF1}" type="presOf" srcId="{8A71694F-C9D5-4812-9B60-0E1D4C12CC58}" destId="{7610E450-E903-E646-AF88-06D74A441571}" srcOrd="1" destOrd="0" presId="urn:microsoft.com/office/officeart/2005/8/layout/vProcess5"/>
    <dgm:cxn modelId="{A24C9932-C914-254A-8A11-EF0D44A9692D}" type="presOf" srcId="{6CF5989D-B059-4508-97BC-362B96715204}" destId="{CB91D35A-D83C-0C43-84D2-7F8C9B3900CA}" srcOrd="0" destOrd="0" presId="urn:microsoft.com/office/officeart/2005/8/layout/vProcess5"/>
    <dgm:cxn modelId="{C6A53C39-49DB-B946-9969-EDBDAF58E582}" type="presOf" srcId="{EF01484C-23DB-4F4A-ACD5-412C25EE7068}" destId="{B011E235-DF39-CB4A-AA99-F396802F5C13}" srcOrd="0" destOrd="0" presId="urn:microsoft.com/office/officeart/2005/8/layout/vProcess5"/>
    <dgm:cxn modelId="{39C56939-9F21-4B76-92E2-C8842C7C3012}" srcId="{EF01484C-23DB-4F4A-ACD5-412C25EE7068}" destId="{8A71694F-C9D5-4812-9B60-0E1D4C12CC58}" srcOrd="0" destOrd="0" parTransId="{8F0579CB-7083-4083-9A46-37AAB2E47138}" sibTransId="{2D7D0744-958C-4030-A01D-62225A3AE675}"/>
    <dgm:cxn modelId="{19AD2743-C3D4-C24F-B237-38BBB5536FEA}" type="presOf" srcId="{DC4568B1-A374-4187-A190-C4DF35332CB0}" destId="{9866CF11-926F-F847-BDFF-967C9C245D8C}" srcOrd="0" destOrd="0" presId="urn:microsoft.com/office/officeart/2005/8/layout/vProcess5"/>
    <dgm:cxn modelId="{E4EB604F-8C28-44E5-BC65-6310D7854C04}" srcId="{EF01484C-23DB-4F4A-ACD5-412C25EE7068}" destId="{DC4568B1-A374-4187-A190-C4DF35332CB0}" srcOrd="1" destOrd="0" parTransId="{04D86131-CAE3-4EC3-95D2-8D0BC8CC47B5}" sibTransId="{6CF5989D-B059-4508-97BC-362B96715204}"/>
    <dgm:cxn modelId="{FE634252-22A9-4759-8E45-E61963F085B5}" srcId="{EF01484C-23DB-4F4A-ACD5-412C25EE7068}" destId="{F8D7CB7C-183E-4CBE-A1C2-19A22301F1A3}" srcOrd="2" destOrd="0" parTransId="{8432C8A5-7278-4C02-BC7B-FCA497905FB6}" sibTransId="{2E2C4510-05A2-4441-80CF-8D12CA4BF121}"/>
    <dgm:cxn modelId="{056024B5-448D-7E49-A0E2-C506399F088E}" type="presOf" srcId="{2D7D0744-958C-4030-A01D-62225A3AE675}" destId="{3E9346C6-611A-B841-9AC3-7612FCD5CC6F}" srcOrd="0" destOrd="0" presId="urn:microsoft.com/office/officeart/2005/8/layout/vProcess5"/>
    <dgm:cxn modelId="{1B8AEBB9-1F43-6441-B708-F78684CF9F43}" type="presOf" srcId="{8A71694F-C9D5-4812-9B60-0E1D4C12CC58}" destId="{C46D4F7C-3EE4-464F-BE55-87DCE3BA3166}" srcOrd="0" destOrd="0" presId="urn:microsoft.com/office/officeart/2005/8/layout/vProcess5"/>
    <dgm:cxn modelId="{DF2AF7CB-84C7-224E-BAB2-B707E7F19C76}" type="presOf" srcId="{DC4568B1-A374-4187-A190-C4DF35332CB0}" destId="{96AAF1D7-1B4F-A94E-B2EC-7579CDD09353}" srcOrd="1" destOrd="0" presId="urn:microsoft.com/office/officeart/2005/8/layout/vProcess5"/>
    <dgm:cxn modelId="{75E31ED5-F032-384A-B057-39B36859169F}" type="presOf" srcId="{F8D7CB7C-183E-4CBE-A1C2-19A22301F1A3}" destId="{66CE6810-9F13-2742-A282-2C17027E99EE}" srcOrd="0" destOrd="0" presId="urn:microsoft.com/office/officeart/2005/8/layout/vProcess5"/>
    <dgm:cxn modelId="{8ABB25D5-9E4D-004A-A572-4828CD5244F5}" type="presOf" srcId="{F8D7CB7C-183E-4CBE-A1C2-19A22301F1A3}" destId="{7D3EF549-7AFA-8E4F-901A-710410394769}" srcOrd="1" destOrd="0" presId="urn:microsoft.com/office/officeart/2005/8/layout/vProcess5"/>
    <dgm:cxn modelId="{849063E3-9B4D-B54E-8028-ECF9EB157BEC}" type="presParOf" srcId="{B011E235-DF39-CB4A-AA99-F396802F5C13}" destId="{A63BB3EC-3B72-E745-A5A7-D4F75AF3DD42}" srcOrd="0" destOrd="0" presId="urn:microsoft.com/office/officeart/2005/8/layout/vProcess5"/>
    <dgm:cxn modelId="{D7E02118-4F4F-DA4C-BCEF-13BC3BFF95AE}" type="presParOf" srcId="{B011E235-DF39-CB4A-AA99-F396802F5C13}" destId="{C46D4F7C-3EE4-464F-BE55-87DCE3BA3166}" srcOrd="1" destOrd="0" presId="urn:microsoft.com/office/officeart/2005/8/layout/vProcess5"/>
    <dgm:cxn modelId="{E0D2C9F0-B677-354E-8B03-DA61F62595B8}" type="presParOf" srcId="{B011E235-DF39-CB4A-AA99-F396802F5C13}" destId="{9866CF11-926F-F847-BDFF-967C9C245D8C}" srcOrd="2" destOrd="0" presId="urn:microsoft.com/office/officeart/2005/8/layout/vProcess5"/>
    <dgm:cxn modelId="{C2202197-EDA1-6044-9130-AF3FCD40DEF2}" type="presParOf" srcId="{B011E235-DF39-CB4A-AA99-F396802F5C13}" destId="{66CE6810-9F13-2742-A282-2C17027E99EE}" srcOrd="3" destOrd="0" presId="urn:microsoft.com/office/officeart/2005/8/layout/vProcess5"/>
    <dgm:cxn modelId="{46BD2709-E056-0E42-AD15-61FB0FD1BE20}" type="presParOf" srcId="{B011E235-DF39-CB4A-AA99-F396802F5C13}" destId="{3E9346C6-611A-B841-9AC3-7612FCD5CC6F}" srcOrd="4" destOrd="0" presId="urn:microsoft.com/office/officeart/2005/8/layout/vProcess5"/>
    <dgm:cxn modelId="{7170EC17-D69D-5644-A443-323A4774DDE5}" type="presParOf" srcId="{B011E235-DF39-CB4A-AA99-F396802F5C13}" destId="{CB91D35A-D83C-0C43-84D2-7F8C9B3900CA}" srcOrd="5" destOrd="0" presId="urn:microsoft.com/office/officeart/2005/8/layout/vProcess5"/>
    <dgm:cxn modelId="{03DB860D-0C5B-0A41-B2F1-5EC8CCA666DA}" type="presParOf" srcId="{B011E235-DF39-CB4A-AA99-F396802F5C13}" destId="{7610E450-E903-E646-AF88-06D74A441571}" srcOrd="6" destOrd="0" presId="urn:microsoft.com/office/officeart/2005/8/layout/vProcess5"/>
    <dgm:cxn modelId="{C7723B5F-8131-6149-ACE4-E0D32574C3B7}" type="presParOf" srcId="{B011E235-DF39-CB4A-AA99-F396802F5C13}" destId="{96AAF1D7-1B4F-A94E-B2EC-7579CDD09353}" srcOrd="7" destOrd="0" presId="urn:microsoft.com/office/officeart/2005/8/layout/vProcess5"/>
    <dgm:cxn modelId="{4FAC0751-81F3-FA4F-891E-B5284E716671}" type="presParOf" srcId="{B011E235-DF39-CB4A-AA99-F396802F5C13}" destId="{7D3EF549-7AFA-8E4F-901A-7104103947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E7653-860B-4E49-87E5-E89046DAEEA6}" type="doc">
      <dgm:prSet loTypeId="urn:microsoft.com/office/officeart/2005/8/layout/vProcess5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AB6CB5-CAA6-E241-BA3E-24E593C50E4D}">
      <dgm:prSet/>
      <dgm:spPr/>
      <dgm:t>
        <a:bodyPr/>
        <a:lstStyle/>
        <a:p>
          <a:r>
            <a:rPr lang="en-US" b="1" dirty="0"/>
            <a:t>Challenges Identified:</a:t>
          </a:r>
          <a:endParaRPr lang="en-IN" dirty="0"/>
        </a:p>
      </dgm:t>
    </dgm:pt>
    <dgm:pt modelId="{EA9F59D7-7174-8B42-8931-FCF0074717DF}" type="parTrans" cxnId="{BD2CF576-E418-E644-946C-568EF760D873}">
      <dgm:prSet/>
      <dgm:spPr/>
      <dgm:t>
        <a:bodyPr/>
        <a:lstStyle/>
        <a:p>
          <a:endParaRPr lang="en-GB"/>
        </a:p>
      </dgm:t>
    </dgm:pt>
    <dgm:pt modelId="{BA7919A7-CBE8-3A4F-AF51-98CC3FABADFF}" type="sibTrans" cxnId="{BD2CF576-E418-E644-946C-568EF760D873}">
      <dgm:prSet/>
      <dgm:spPr/>
      <dgm:t>
        <a:bodyPr/>
        <a:lstStyle/>
        <a:p>
          <a:endParaRPr lang="en-GB"/>
        </a:p>
      </dgm:t>
    </dgm:pt>
    <dgm:pt modelId="{AC695CFF-20C1-E841-9F02-71BCE835DAFC}">
      <dgm:prSet/>
      <dgm:spPr/>
      <dgm:t>
        <a:bodyPr/>
        <a:lstStyle/>
        <a:p>
          <a:r>
            <a:rPr lang="en-US" dirty="0"/>
            <a:t>Missing Data: Certain fields, such as Deal Probability, contain missing values.</a:t>
          </a:r>
          <a:endParaRPr lang="en-IN" dirty="0"/>
        </a:p>
      </dgm:t>
    </dgm:pt>
    <dgm:pt modelId="{47CAEA60-DF0A-4A4D-A544-33E57AE3BE07}" type="parTrans" cxnId="{4C13901A-5EE2-F441-B781-81B8E8EF2714}">
      <dgm:prSet/>
      <dgm:spPr/>
      <dgm:t>
        <a:bodyPr/>
        <a:lstStyle/>
        <a:p>
          <a:endParaRPr lang="en-GB"/>
        </a:p>
      </dgm:t>
    </dgm:pt>
    <dgm:pt modelId="{56709387-AF79-9A42-A084-E71E03A48C6E}" type="sibTrans" cxnId="{4C13901A-5EE2-F441-B781-81B8E8EF2714}">
      <dgm:prSet/>
      <dgm:spPr/>
      <dgm:t>
        <a:bodyPr/>
        <a:lstStyle/>
        <a:p>
          <a:endParaRPr lang="en-GB"/>
        </a:p>
      </dgm:t>
    </dgm:pt>
    <dgm:pt modelId="{25346B46-E48B-9446-AC6E-C5BB712FA4AD}">
      <dgm:prSet/>
      <dgm:spPr/>
      <dgm:t>
        <a:bodyPr/>
        <a:lstStyle/>
        <a:p>
          <a:r>
            <a:rPr lang="en-US"/>
            <a:t>Inconsistent Formatting: Date and cost fields need standardization.</a:t>
          </a:r>
          <a:endParaRPr lang="en-IN"/>
        </a:p>
      </dgm:t>
    </dgm:pt>
    <dgm:pt modelId="{A8AC6600-C3BC-BE47-B6AF-A84F4351D8E0}" type="parTrans" cxnId="{B5D05F02-3D71-C745-91D2-E8FF7DE15AE3}">
      <dgm:prSet/>
      <dgm:spPr/>
      <dgm:t>
        <a:bodyPr/>
        <a:lstStyle/>
        <a:p>
          <a:endParaRPr lang="en-GB"/>
        </a:p>
      </dgm:t>
    </dgm:pt>
    <dgm:pt modelId="{ABFDCB0A-3128-0A40-A97B-59BA8B58B6F3}" type="sibTrans" cxnId="{B5D05F02-3D71-C745-91D2-E8FF7DE15AE3}">
      <dgm:prSet/>
      <dgm:spPr/>
      <dgm:t>
        <a:bodyPr/>
        <a:lstStyle/>
        <a:p>
          <a:endParaRPr lang="en-GB"/>
        </a:p>
      </dgm:t>
    </dgm:pt>
    <dgm:pt modelId="{F045A5A7-DAB6-8840-8A9B-BB7260BEAAEE}">
      <dgm:prSet/>
      <dgm:spPr/>
      <dgm:t>
        <a:bodyPr/>
        <a:lstStyle/>
        <a:p>
          <a:r>
            <a:rPr lang="en-US"/>
            <a:t>Categorical Variables: Multiple categorical fields (e.g., Client Category, Manager Name) need to be transformed for modeling.</a:t>
          </a:r>
          <a:endParaRPr lang="en-IN"/>
        </a:p>
      </dgm:t>
    </dgm:pt>
    <dgm:pt modelId="{7C959BEC-0660-524E-94AD-372A402AC42E}" type="parTrans" cxnId="{09E241CE-45BA-354C-AA14-8E2E761BD75D}">
      <dgm:prSet/>
      <dgm:spPr/>
      <dgm:t>
        <a:bodyPr/>
        <a:lstStyle/>
        <a:p>
          <a:endParaRPr lang="en-GB"/>
        </a:p>
      </dgm:t>
    </dgm:pt>
    <dgm:pt modelId="{606F7D34-36B7-354E-BA8D-C59AACEFCF33}" type="sibTrans" cxnId="{09E241CE-45BA-354C-AA14-8E2E761BD75D}">
      <dgm:prSet/>
      <dgm:spPr/>
      <dgm:t>
        <a:bodyPr/>
        <a:lstStyle/>
        <a:p>
          <a:endParaRPr lang="en-GB"/>
        </a:p>
      </dgm:t>
    </dgm:pt>
    <dgm:pt modelId="{9D0E0658-76A7-1F49-82C7-601451146A45}" type="pres">
      <dgm:prSet presAssocID="{013E7653-860B-4E49-87E5-E89046DAEEA6}" presName="outerComposite" presStyleCnt="0">
        <dgm:presLayoutVars>
          <dgm:chMax val="5"/>
          <dgm:dir/>
          <dgm:resizeHandles val="exact"/>
        </dgm:presLayoutVars>
      </dgm:prSet>
      <dgm:spPr/>
    </dgm:pt>
    <dgm:pt modelId="{BEA3999F-62A8-A64E-9660-2EB88A0C0875}" type="pres">
      <dgm:prSet presAssocID="{013E7653-860B-4E49-87E5-E89046DAEEA6}" presName="dummyMaxCanvas" presStyleCnt="0">
        <dgm:presLayoutVars/>
      </dgm:prSet>
      <dgm:spPr/>
    </dgm:pt>
    <dgm:pt modelId="{60FAF569-AAB9-2F48-935E-9A304315E142}" type="pres">
      <dgm:prSet presAssocID="{013E7653-860B-4E49-87E5-E89046DAEEA6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B5D05F02-3D71-C745-91D2-E8FF7DE15AE3}" srcId="{13AB6CB5-CAA6-E241-BA3E-24E593C50E4D}" destId="{25346B46-E48B-9446-AC6E-C5BB712FA4AD}" srcOrd="1" destOrd="0" parTransId="{A8AC6600-C3BC-BE47-B6AF-A84F4351D8E0}" sibTransId="{ABFDCB0A-3128-0A40-A97B-59BA8B58B6F3}"/>
    <dgm:cxn modelId="{4C13901A-5EE2-F441-B781-81B8E8EF2714}" srcId="{13AB6CB5-CAA6-E241-BA3E-24E593C50E4D}" destId="{AC695CFF-20C1-E841-9F02-71BCE835DAFC}" srcOrd="0" destOrd="0" parTransId="{47CAEA60-DF0A-4A4D-A544-33E57AE3BE07}" sibTransId="{56709387-AF79-9A42-A084-E71E03A48C6E}"/>
    <dgm:cxn modelId="{60BAAA1C-AAD1-4746-9286-485017042372}" type="presOf" srcId="{F045A5A7-DAB6-8840-8A9B-BB7260BEAAEE}" destId="{60FAF569-AAB9-2F48-935E-9A304315E142}" srcOrd="0" destOrd="3" presId="urn:microsoft.com/office/officeart/2005/8/layout/vProcess5"/>
    <dgm:cxn modelId="{BD2CF576-E418-E644-946C-568EF760D873}" srcId="{013E7653-860B-4E49-87E5-E89046DAEEA6}" destId="{13AB6CB5-CAA6-E241-BA3E-24E593C50E4D}" srcOrd="0" destOrd="0" parTransId="{EA9F59D7-7174-8B42-8931-FCF0074717DF}" sibTransId="{BA7919A7-CBE8-3A4F-AF51-98CC3FABADFF}"/>
    <dgm:cxn modelId="{98D98658-8683-B84A-9827-2BEB0F1E9C2B}" type="presOf" srcId="{AC695CFF-20C1-E841-9F02-71BCE835DAFC}" destId="{60FAF569-AAB9-2F48-935E-9A304315E142}" srcOrd="0" destOrd="1" presId="urn:microsoft.com/office/officeart/2005/8/layout/vProcess5"/>
    <dgm:cxn modelId="{8F1E9386-047F-3141-9FBB-838C4A487979}" type="presOf" srcId="{13AB6CB5-CAA6-E241-BA3E-24E593C50E4D}" destId="{60FAF569-AAB9-2F48-935E-9A304315E142}" srcOrd="0" destOrd="0" presId="urn:microsoft.com/office/officeart/2005/8/layout/vProcess5"/>
    <dgm:cxn modelId="{569387C7-3D57-FD4C-9E29-6FF087D3BFB6}" type="presOf" srcId="{25346B46-E48B-9446-AC6E-C5BB712FA4AD}" destId="{60FAF569-AAB9-2F48-935E-9A304315E142}" srcOrd="0" destOrd="2" presId="urn:microsoft.com/office/officeart/2005/8/layout/vProcess5"/>
    <dgm:cxn modelId="{8F82B5CA-2E2D-2640-A790-97D6D7B79421}" type="presOf" srcId="{013E7653-860B-4E49-87E5-E89046DAEEA6}" destId="{9D0E0658-76A7-1F49-82C7-601451146A45}" srcOrd="0" destOrd="0" presId="urn:microsoft.com/office/officeart/2005/8/layout/vProcess5"/>
    <dgm:cxn modelId="{09E241CE-45BA-354C-AA14-8E2E761BD75D}" srcId="{13AB6CB5-CAA6-E241-BA3E-24E593C50E4D}" destId="{F045A5A7-DAB6-8840-8A9B-BB7260BEAAEE}" srcOrd="2" destOrd="0" parTransId="{7C959BEC-0660-524E-94AD-372A402AC42E}" sibTransId="{606F7D34-36B7-354E-BA8D-C59AACEFCF33}"/>
    <dgm:cxn modelId="{00E53C2D-6C9C-6A4F-B82E-715A3859C24F}" type="presParOf" srcId="{9D0E0658-76A7-1F49-82C7-601451146A45}" destId="{BEA3999F-62A8-A64E-9660-2EB88A0C0875}" srcOrd="0" destOrd="0" presId="urn:microsoft.com/office/officeart/2005/8/layout/vProcess5"/>
    <dgm:cxn modelId="{427C7558-8B93-034E-96C0-25AFDA099662}" type="presParOf" srcId="{9D0E0658-76A7-1F49-82C7-601451146A45}" destId="{60FAF569-AAB9-2F48-935E-9A304315E14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4CC06-3851-4070-A8D8-C314C781E66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0D95C8F-E13A-4631-9F36-3A5DCC44BF64}">
      <dgm:prSet phldrT="[Text]"/>
      <dgm:spPr/>
      <dgm:t>
        <a:bodyPr/>
        <a:lstStyle/>
        <a:p>
          <a:r>
            <a:rPr lang="en-US"/>
            <a:t>Data preprocessing</a:t>
          </a:r>
          <a:endParaRPr lang="en-IN"/>
        </a:p>
      </dgm:t>
    </dgm:pt>
    <dgm:pt modelId="{370D3C3D-1D05-42E6-A6DA-845F8C995C59}" type="parTrans" cxnId="{5403B3A2-67C3-4FED-87E6-79CBAB648775}">
      <dgm:prSet/>
      <dgm:spPr/>
      <dgm:t>
        <a:bodyPr/>
        <a:lstStyle/>
        <a:p>
          <a:endParaRPr lang="en-IN"/>
        </a:p>
      </dgm:t>
    </dgm:pt>
    <dgm:pt modelId="{65B2F84B-7CE9-40AE-BB3C-A178F03847AD}" type="sibTrans" cxnId="{5403B3A2-67C3-4FED-87E6-79CBAB648775}">
      <dgm:prSet/>
      <dgm:spPr/>
      <dgm:t>
        <a:bodyPr/>
        <a:lstStyle/>
        <a:p>
          <a:endParaRPr lang="en-IN"/>
        </a:p>
      </dgm:t>
    </dgm:pt>
    <dgm:pt modelId="{0383C33C-B02B-48BF-801C-0AB931484A2E}">
      <dgm:prSet phldrT="[Text]"/>
      <dgm:spPr/>
      <dgm:t>
        <a:bodyPr/>
        <a:lstStyle/>
        <a:p>
          <a:r>
            <a:rPr lang="en-US"/>
            <a:t>EDA</a:t>
          </a:r>
          <a:endParaRPr lang="en-IN"/>
        </a:p>
      </dgm:t>
    </dgm:pt>
    <dgm:pt modelId="{CFDE2101-E6BB-4935-BEEB-DBF83C35CF68}" type="parTrans" cxnId="{DC395185-7948-47FE-9ECB-B50A38E8D733}">
      <dgm:prSet/>
      <dgm:spPr/>
      <dgm:t>
        <a:bodyPr/>
        <a:lstStyle/>
        <a:p>
          <a:endParaRPr lang="en-IN"/>
        </a:p>
      </dgm:t>
    </dgm:pt>
    <dgm:pt modelId="{41AB6F33-5D3D-442B-9D7F-0164E4079B28}" type="sibTrans" cxnId="{DC395185-7948-47FE-9ECB-B50A38E8D733}">
      <dgm:prSet/>
      <dgm:spPr/>
      <dgm:t>
        <a:bodyPr/>
        <a:lstStyle/>
        <a:p>
          <a:endParaRPr lang="en-IN"/>
        </a:p>
      </dgm:t>
    </dgm:pt>
    <dgm:pt modelId="{49710B1F-4791-45D2-BD95-56C90DDE040F}">
      <dgm:prSet phldrT="[Text]"/>
      <dgm:spPr/>
      <dgm:t>
        <a:bodyPr/>
        <a:lstStyle/>
        <a:p>
          <a:r>
            <a:rPr lang="en-US"/>
            <a:t>Feature Engineering</a:t>
          </a:r>
          <a:endParaRPr lang="en-IN"/>
        </a:p>
      </dgm:t>
    </dgm:pt>
    <dgm:pt modelId="{07290433-435B-4CAB-BAC6-A00DED4301D8}" type="parTrans" cxnId="{6148F572-ED82-415B-9DB4-0E4457CECB10}">
      <dgm:prSet/>
      <dgm:spPr/>
      <dgm:t>
        <a:bodyPr/>
        <a:lstStyle/>
        <a:p>
          <a:endParaRPr lang="en-IN"/>
        </a:p>
      </dgm:t>
    </dgm:pt>
    <dgm:pt modelId="{05A527B4-6744-48CD-A26E-C061BFE11FBC}" type="sibTrans" cxnId="{6148F572-ED82-415B-9DB4-0E4457CECB10}">
      <dgm:prSet/>
      <dgm:spPr/>
      <dgm:t>
        <a:bodyPr/>
        <a:lstStyle/>
        <a:p>
          <a:endParaRPr lang="en-IN"/>
        </a:p>
      </dgm:t>
    </dgm:pt>
    <dgm:pt modelId="{31F57676-7DD9-4EEB-B7F0-B9779CD6F64C}">
      <dgm:prSet/>
      <dgm:spPr/>
      <dgm:t>
        <a:bodyPr/>
        <a:lstStyle/>
        <a:p>
          <a:r>
            <a:rPr lang="en-US" dirty="0"/>
            <a:t>Model Training/Testing</a:t>
          </a:r>
          <a:endParaRPr lang="en-IN" dirty="0"/>
        </a:p>
      </dgm:t>
    </dgm:pt>
    <dgm:pt modelId="{D66395A2-CB9D-47E0-B737-DBEDE85D38EC}" type="parTrans" cxnId="{5B869DA4-A1AE-4265-8450-AD302B8381E6}">
      <dgm:prSet/>
      <dgm:spPr/>
      <dgm:t>
        <a:bodyPr/>
        <a:lstStyle/>
        <a:p>
          <a:endParaRPr lang="en-IN"/>
        </a:p>
      </dgm:t>
    </dgm:pt>
    <dgm:pt modelId="{8A2515D3-583A-4A91-B849-2F9BED9A3AFB}" type="sibTrans" cxnId="{5B869DA4-A1AE-4265-8450-AD302B8381E6}">
      <dgm:prSet/>
      <dgm:spPr/>
      <dgm:t>
        <a:bodyPr/>
        <a:lstStyle/>
        <a:p>
          <a:endParaRPr lang="en-IN"/>
        </a:p>
      </dgm:t>
    </dgm:pt>
    <dgm:pt modelId="{EFF7D2FC-2861-44B8-B1CE-A8C9326038D1}">
      <dgm:prSet/>
      <dgm:spPr/>
      <dgm:t>
        <a:bodyPr/>
        <a:lstStyle/>
        <a:p>
          <a:r>
            <a:rPr lang="en-US" dirty="0"/>
            <a:t>Model Optimization</a:t>
          </a:r>
          <a:endParaRPr lang="en-IN" dirty="0"/>
        </a:p>
      </dgm:t>
    </dgm:pt>
    <dgm:pt modelId="{30B1FADD-ADC2-4657-8F16-BCDB2CCA5717}" type="parTrans" cxnId="{A83134BD-6DF0-4231-8165-04A01BCDE196}">
      <dgm:prSet/>
      <dgm:spPr/>
      <dgm:t>
        <a:bodyPr/>
        <a:lstStyle/>
        <a:p>
          <a:endParaRPr lang="en-IN"/>
        </a:p>
      </dgm:t>
    </dgm:pt>
    <dgm:pt modelId="{322A35B2-1142-4B5E-BEFB-F4C9C0D889CF}" type="sibTrans" cxnId="{A83134BD-6DF0-4231-8165-04A01BCDE196}">
      <dgm:prSet/>
      <dgm:spPr/>
      <dgm:t>
        <a:bodyPr/>
        <a:lstStyle/>
        <a:p>
          <a:endParaRPr lang="en-IN"/>
        </a:p>
      </dgm:t>
    </dgm:pt>
    <dgm:pt modelId="{0688C784-F0E1-4CD1-BE46-AA1CD39B0FDF}">
      <dgm:prSet/>
      <dgm:spPr/>
      <dgm:t>
        <a:bodyPr/>
        <a:lstStyle/>
        <a:p>
          <a:r>
            <a:rPr lang="en-US" dirty="0"/>
            <a:t>Delivery</a:t>
          </a:r>
          <a:endParaRPr lang="en-IN" dirty="0"/>
        </a:p>
      </dgm:t>
    </dgm:pt>
    <dgm:pt modelId="{C06074BE-A10B-44E8-857B-0ED6BC234F29}" type="parTrans" cxnId="{DCA86742-8043-484D-99E4-5A0F449CE27B}">
      <dgm:prSet/>
      <dgm:spPr/>
      <dgm:t>
        <a:bodyPr/>
        <a:lstStyle/>
        <a:p>
          <a:endParaRPr lang="en-IN"/>
        </a:p>
      </dgm:t>
    </dgm:pt>
    <dgm:pt modelId="{C30194EB-7382-42EB-9B5B-C56331F0AEE5}" type="sibTrans" cxnId="{DCA86742-8043-484D-99E4-5A0F449CE27B}">
      <dgm:prSet/>
      <dgm:spPr/>
      <dgm:t>
        <a:bodyPr/>
        <a:lstStyle/>
        <a:p>
          <a:endParaRPr lang="en-IN"/>
        </a:p>
      </dgm:t>
    </dgm:pt>
    <dgm:pt modelId="{631287EB-AFCD-344A-8541-9370C494B42C}" type="pres">
      <dgm:prSet presAssocID="{0924CC06-3851-4070-A8D8-C314C781E66B}" presName="Name0" presStyleCnt="0">
        <dgm:presLayoutVars>
          <dgm:dir/>
          <dgm:resizeHandles val="exact"/>
        </dgm:presLayoutVars>
      </dgm:prSet>
      <dgm:spPr/>
    </dgm:pt>
    <dgm:pt modelId="{D297D662-828A-4343-81E0-EED82A0593B7}" type="pres">
      <dgm:prSet presAssocID="{90D95C8F-E13A-4631-9F36-3A5DCC44BF64}" presName="node" presStyleLbl="node1" presStyleIdx="0" presStyleCnt="6">
        <dgm:presLayoutVars>
          <dgm:bulletEnabled val="1"/>
        </dgm:presLayoutVars>
      </dgm:prSet>
      <dgm:spPr/>
    </dgm:pt>
    <dgm:pt modelId="{8103C709-586A-124B-AD01-9D1EDC0ABA40}" type="pres">
      <dgm:prSet presAssocID="{65B2F84B-7CE9-40AE-BB3C-A178F03847AD}" presName="sibTrans" presStyleLbl="sibTrans2D1" presStyleIdx="0" presStyleCnt="5"/>
      <dgm:spPr/>
    </dgm:pt>
    <dgm:pt modelId="{4C0F89B6-23F4-3C45-83A5-248E6280E500}" type="pres">
      <dgm:prSet presAssocID="{65B2F84B-7CE9-40AE-BB3C-A178F03847AD}" presName="connectorText" presStyleLbl="sibTrans2D1" presStyleIdx="0" presStyleCnt="5"/>
      <dgm:spPr/>
    </dgm:pt>
    <dgm:pt modelId="{6783ADB7-1B5B-3644-B0D1-56999ACF43EB}" type="pres">
      <dgm:prSet presAssocID="{0383C33C-B02B-48BF-801C-0AB931484A2E}" presName="node" presStyleLbl="node1" presStyleIdx="1" presStyleCnt="6">
        <dgm:presLayoutVars>
          <dgm:bulletEnabled val="1"/>
        </dgm:presLayoutVars>
      </dgm:prSet>
      <dgm:spPr/>
    </dgm:pt>
    <dgm:pt modelId="{E84766E6-922D-DB46-B4D8-B31CBABACE23}" type="pres">
      <dgm:prSet presAssocID="{41AB6F33-5D3D-442B-9D7F-0164E4079B28}" presName="sibTrans" presStyleLbl="sibTrans2D1" presStyleIdx="1" presStyleCnt="5"/>
      <dgm:spPr/>
    </dgm:pt>
    <dgm:pt modelId="{68E39717-307E-9E46-A146-6E6795D0BB15}" type="pres">
      <dgm:prSet presAssocID="{41AB6F33-5D3D-442B-9D7F-0164E4079B28}" presName="connectorText" presStyleLbl="sibTrans2D1" presStyleIdx="1" presStyleCnt="5"/>
      <dgm:spPr/>
    </dgm:pt>
    <dgm:pt modelId="{349C5864-4789-F040-AFB2-CAE02BA7DD59}" type="pres">
      <dgm:prSet presAssocID="{49710B1F-4791-45D2-BD95-56C90DDE040F}" presName="node" presStyleLbl="node1" presStyleIdx="2" presStyleCnt="6">
        <dgm:presLayoutVars>
          <dgm:bulletEnabled val="1"/>
        </dgm:presLayoutVars>
      </dgm:prSet>
      <dgm:spPr/>
    </dgm:pt>
    <dgm:pt modelId="{9107AAE0-0F5F-904B-B882-E958C8841C36}" type="pres">
      <dgm:prSet presAssocID="{05A527B4-6744-48CD-A26E-C061BFE11FBC}" presName="sibTrans" presStyleLbl="sibTrans2D1" presStyleIdx="2" presStyleCnt="5"/>
      <dgm:spPr/>
    </dgm:pt>
    <dgm:pt modelId="{F943F00A-1201-A942-B1AD-A9DA135FCD03}" type="pres">
      <dgm:prSet presAssocID="{05A527B4-6744-48CD-A26E-C061BFE11FBC}" presName="connectorText" presStyleLbl="sibTrans2D1" presStyleIdx="2" presStyleCnt="5"/>
      <dgm:spPr/>
    </dgm:pt>
    <dgm:pt modelId="{C9600668-25C6-A84D-9FE5-79EFFB7AFDBE}" type="pres">
      <dgm:prSet presAssocID="{31F57676-7DD9-4EEB-B7F0-B9779CD6F64C}" presName="node" presStyleLbl="node1" presStyleIdx="3" presStyleCnt="6">
        <dgm:presLayoutVars>
          <dgm:bulletEnabled val="1"/>
        </dgm:presLayoutVars>
      </dgm:prSet>
      <dgm:spPr/>
    </dgm:pt>
    <dgm:pt modelId="{4D14022C-D30E-F945-BEC0-455C1D1BEFFD}" type="pres">
      <dgm:prSet presAssocID="{8A2515D3-583A-4A91-B849-2F9BED9A3AFB}" presName="sibTrans" presStyleLbl="sibTrans2D1" presStyleIdx="3" presStyleCnt="5"/>
      <dgm:spPr/>
    </dgm:pt>
    <dgm:pt modelId="{DBA5C6AF-3ACC-4B46-BDA5-1AD78B02B220}" type="pres">
      <dgm:prSet presAssocID="{8A2515D3-583A-4A91-B849-2F9BED9A3AFB}" presName="connectorText" presStyleLbl="sibTrans2D1" presStyleIdx="3" presStyleCnt="5"/>
      <dgm:spPr/>
    </dgm:pt>
    <dgm:pt modelId="{31C2AD3C-0428-4945-8855-0E3CB5AB66E8}" type="pres">
      <dgm:prSet presAssocID="{EFF7D2FC-2861-44B8-B1CE-A8C9326038D1}" presName="node" presStyleLbl="node1" presStyleIdx="4" presStyleCnt="6">
        <dgm:presLayoutVars>
          <dgm:bulletEnabled val="1"/>
        </dgm:presLayoutVars>
      </dgm:prSet>
      <dgm:spPr/>
    </dgm:pt>
    <dgm:pt modelId="{D5F06E34-3FDC-F74A-92C7-26A240A01B8E}" type="pres">
      <dgm:prSet presAssocID="{322A35B2-1142-4B5E-BEFB-F4C9C0D889CF}" presName="sibTrans" presStyleLbl="sibTrans2D1" presStyleIdx="4" presStyleCnt="5"/>
      <dgm:spPr/>
    </dgm:pt>
    <dgm:pt modelId="{38D5F072-9689-EA41-B24A-F3E2517A4184}" type="pres">
      <dgm:prSet presAssocID="{322A35B2-1142-4B5E-BEFB-F4C9C0D889CF}" presName="connectorText" presStyleLbl="sibTrans2D1" presStyleIdx="4" presStyleCnt="5"/>
      <dgm:spPr/>
    </dgm:pt>
    <dgm:pt modelId="{2450A4D6-6688-3543-8AB3-8C7371FEFF65}" type="pres">
      <dgm:prSet presAssocID="{0688C784-F0E1-4CD1-BE46-AA1CD39B0FDF}" presName="node" presStyleLbl="node1" presStyleIdx="5" presStyleCnt="6">
        <dgm:presLayoutVars>
          <dgm:bulletEnabled val="1"/>
        </dgm:presLayoutVars>
      </dgm:prSet>
      <dgm:spPr/>
    </dgm:pt>
  </dgm:ptLst>
  <dgm:cxnLst>
    <dgm:cxn modelId="{D2D7211D-3BB8-AC4B-BA19-0E16B7F45BE7}" type="presOf" srcId="{49710B1F-4791-45D2-BD95-56C90DDE040F}" destId="{349C5864-4789-F040-AFB2-CAE02BA7DD59}" srcOrd="0" destOrd="0" presId="urn:microsoft.com/office/officeart/2005/8/layout/process1"/>
    <dgm:cxn modelId="{1C7E4424-A95C-2B49-AD0B-78A4778C373C}" type="presOf" srcId="{05A527B4-6744-48CD-A26E-C061BFE11FBC}" destId="{9107AAE0-0F5F-904B-B882-E958C8841C36}" srcOrd="0" destOrd="0" presId="urn:microsoft.com/office/officeart/2005/8/layout/process1"/>
    <dgm:cxn modelId="{7B955C2C-64C1-5A45-9B72-46936ABC1D56}" type="presOf" srcId="{31F57676-7DD9-4EEB-B7F0-B9779CD6F64C}" destId="{C9600668-25C6-A84D-9FE5-79EFFB7AFDBE}" srcOrd="0" destOrd="0" presId="urn:microsoft.com/office/officeart/2005/8/layout/process1"/>
    <dgm:cxn modelId="{168FC12F-43A0-A34F-A95D-103BC5B29EFE}" type="presOf" srcId="{322A35B2-1142-4B5E-BEFB-F4C9C0D889CF}" destId="{D5F06E34-3FDC-F74A-92C7-26A240A01B8E}" srcOrd="0" destOrd="0" presId="urn:microsoft.com/office/officeart/2005/8/layout/process1"/>
    <dgm:cxn modelId="{5D3B5D36-90D6-044A-BDC6-850D058FF392}" type="presOf" srcId="{65B2F84B-7CE9-40AE-BB3C-A178F03847AD}" destId="{8103C709-586A-124B-AD01-9D1EDC0ABA40}" srcOrd="0" destOrd="0" presId="urn:microsoft.com/office/officeart/2005/8/layout/process1"/>
    <dgm:cxn modelId="{8A1E805E-9BA3-E149-9333-A42697FCBA6D}" type="presOf" srcId="{0383C33C-B02B-48BF-801C-0AB931484A2E}" destId="{6783ADB7-1B5B-3644-B0D1-56999ACF43EB}" srcOrd="0" destOrd="0" presId="urn:microsoft.com/office/officeart/2005/8/layout/process1"/>
    <dgm:cxn modelId="{F0CDC45E-D46F-4F49-8669-4FC89A2F7E57}" type="presOf" srcId="{EFF7D2FC-2861-44B8-B1CE-A8C9326038D1}" destId="{31C2AD3C-0428-4945-8855-0E3CB5AB66E8}" srcOrd="0" destOrd="0" presId="urn:microsoft.com/office/officeart/2005/8/layout/process1"/>
    <dgm:cxn modelId="{DCA86742-8043-484D-99E4-5A0F449CE27B}" srcId="{0924CC06-3851-4070-A8D8-C314C781E66B}" destId="{0688C784-F0E1-4CD1-BE46-AA1CD39B0FDF}" srcOrd="5" destOrd="0" parTransId="{C06074BE-A10B-44E8-857B-0ED6BC234F29}" sibTransId="{C30194EB-7382-42EB-9B5B-C56331F0AEE5}"/>
    <dgm:cxn modelId="{930F9162-8F5E-F34C-B4A3-B2A739CC8F10}" type="presOf" srcId="{41AB6F33-5D3D-442B-9D7F-0164E4079B28}" destId="{E84766E6-922D-DB46-B4D8-B31CBABACE23}" srcOrd="0" destOrd="0" presId="urn:microsoft.com/office/officeart/2005/8/layout/process1"/>
    <dgm:cxn modelId="{A285366F-F60E-9B4E-970F-41DAF3AE770F}" type="presOf" srcId="{0924CC06-3851-4070-A8D8-C314C781E66B}" destId="{631287EB-AFCD-344A-8541-9370C494B42C}" srcOrd="0" destOrd="0" presId="urn:microsoft.com/office/officeart/2005/8/layout/process1"/>
    <dgm:cxn modelId="{6148F572-ED82-415B-9DB4-0E4457CECB10}" srcId="{0924CC06-3851-4070-A8D8-C314C781E66B}" destId="{49710B1F-4791-45D2-BD95-56C90DDE040F}" srcOrd="2" destOrd="0" parTransId="{07290433-435B-4CAB-BAC6-A00DED4301D8}" sibTransId="{05A527B4-6744-48CD-A26E-C061BFE11FBC}"/>
    <dgm:cxn modelId="{16613E7E-EA51-0644-A844-97AC6C092E84}" type="presOf" srcId="{8A2515D3-583A-4A91-B849-2F9BED9A3AFB}" destId="{DBA5C6AF-3ACC-4B46-BDA5-1AD78B02B220}" srcOrd="1" destOrd="0" presId="urn:microsoft.com/office/officeart/2005/8/layout/process1"/>
    <dgm:cxn modelId="{A3D4F082-B93E-D94F-B68A-7E38553AFBB6}" type="presOf" srcId="{90D95C8F-E13A-4631-9F36-3A5DCC44BF64}" destId="{D297D662-828A-4343-81E0-EED82A0593B7}" srcOrd="0" destOrd="0" presId="urn:microsoft.com/office/officeart/2005/8/layout/process1"/>
    <dgm:cxn modelId="{DC395185-7948-47FE-9ECB-B50A38E8D733}" srcId="{0924CC06-3851-4070-A8D8-C314C781E66B}" destId="{0383C33C-B02B-48BF-801C-0AB931484A2E}" srcOrd="1" destOrd="0" parTransId="{CFDE2101-E6BB-4935-BEEB-DBF83C35CF68}" sibTransId="{41AB6F33-5D3D-442B-9D7F-0164E4079B28}"/>
    <dgm:cxn modelId="{5403B3A2-67C3-4FED-87E6-79CBAB648775}" srcId="{0924CC06-3851-4070-A8D8-C314C781E66B}" destId="{90D95C8F-E13A-4631-9F36-3A5DCC44BF64}" srcOrd="0" destOrd="0" parTransId="{370D3C3D-1D05-42E6-A6DA-845F8C995C59}" sibTransId="{65B2F84B-7CE9-40AE-BB3C-A178F03847AD}"/>
    <dgm:cxn modelId="{5B869DA4-A1AE-4265-8450-AD302B8381E6}" srcId="{0924CC06-3851-4070-A8D8-C314C781E66B}" destId="{31F57676-7DD9-4EEB-B7F0-B9779CD6F64C}" srcOrd="3" destOrd="0" parTransId="{D66395A2-CB9D-47E0-B737-DBEDE85D38EC}" sibTransId="{8A2515D3-583A-4A91-B849-2F9BED9A3AFB}"/>
    <dgm:cxn modelId="{262001AE-1F48-3F4D-A6CA-D8A0969F4FCF}" type="presOf" srcId="{05A527B4-6744-48CD-A26E-C061BFE11FBC}" destId="{F943F00A-1201-A942-B1AD-A9DA135FCD03}" srcOrd="1" destOrd="0" presId="urn:microsoft.com/office/officeart/2005/8/layout/process1"/>
    <dgm:cxn modelId="{66A07DB2-9E3C-5548-8D30-570DF23BB9E2}" type="presOf" srcId="{8A2515D3-583A-4A91-B849-2F9BED9A3AFB}" destId="{4D14022C-D30E-F945-BEC0-455C1D1BEFFD}" srcOrd="0" destOrd="0" presId="urn:microsoft.com/office/officeart/2005/8/layout/process1"/>
    <dgm:cxn modelId="{BBA552B4-11E6-CF4F-81CB-B80473F4B0E6}" type="presOf" srcId="{65B2F84B-7CE9-40AE-BB3C-A178F03847AD}" destId="{4C0F89B6-23F4-3C45-83A5-248E6280E500}" srcOrd="1" destOrd="0" presId="urn:microsoft.com/office/officeart/2005/8/layout/process1"/>
    <dgm:cxn modelId="{CA0884B6-979C-3646-929D-E64C7AA7C020}" type="presOf" srcId="{41AB6F33-5D3D-442B-9D7F-0164E4079B28}" destId="{68E39717-307E-9E46-A146-6E6795D0BB15}" srcOrd="1" destOrd="0" presId="urn:microsoft.com/office/officeart/2005/8/layout/process1"/>
    <dgm:cxn modelId="{A83134BD-6DF0-4231-8165-04A01BCDE196}" srcId="{0924CC06-3851-4070-A8D8-C314C781E66B}" destId="{EFF7D2FC-2861-44B8-B1CE-A8C9326038D1}" srcOrd="4" destOrd="0" parTransId="{30B1FADD-ADC2-4657-8F16-BCDB2CCA5717}" sibTransId="{322A35B2-1142-4B5E-BEFB-F4C9C0D889CF}"/>
    <dgm:cxn modelId="{AD89B0CD-A5BF-4040-8FB0-D4CF1C9E7772}" type="presOf" srcId="{0688C784-F0E1-4CD1-BE46-AA1CD39B0FDF}" destId="{2450A4D6-6688-3543-8AB3-8C7371FEFF65}" srcOrd="0" destOrd="0" presId="urn:microsoft.com/office/officeart/2005/8/layout/process1"/>
    <dgm:cxn modelId="{AF7978E8-9C66-9649-BBA8-8EF948114567}" type="presOf" srcId="{322A35B2-1142-4B5E-BEFB-F4C9C0D889CF}" destId="{38D5F072-9689-EA41-B24A-F3E2517A4184}" srcOrd="1" destOrd="0" presId="urn:microsoft.com/office/officeart/2005/8/layout/process1"/>
    <dgm:cxn modelId="{1E113856-156A-E540-BC6B-5223D3BD63D2}" type="presParOf" srcId="{631287EB-AFCD-344A-8541-9370C494B42C}" destId="{D297D662-828A-4343-81E0-EED82A0593B7}" srcOrd="0" destOrd="0" presId="urn:microsoft.com/office/officeart/2005/8/layout/process1"/>
    <dgm:cxn modelId="{21826338-C75A-7640-9193-F0DDF01C4B83}" type="presParOf" srcId="{631287EB-AFCD-344A-8541-9370C494B42C}" destId="{8103C709-586A-124B-AD01-9D1EDC0ABA40}" srcOrd="1" destOrd="0" presId="urn:microsoft.com/office/officeart/2005/8/layout/process1"/>
    <dgm:cxn modelId="{E5E3057D-B485-044A-AF0B-42D9029D0F25}" type="presParOf" srcId="{8103C709-586A-124B-AD01-9D1EDC0ABA40}" destId="{4C0F89B6-23F4-3C45-83A5-248E6280E500}" srcOrd="0" destOrd="0" presId="urn:microsoft.com/office/officeart/2005/8/layout/process1"/>
    <dgm:cxn modelId="{7C3198E5-B127-5B47-A982-F8BC0441B3E9}" type="presParOf" srcId="{631287EB-AFCD-344A-8541-9370C494B42C}" destId="{6783ADB7-1B5B-3644-B0D1-56999ACF43EB}" srcOrd="2" destOrd="0" presId="urn:microsoft.com/office/officeart/2005/8/layout/process1"/>
    <dgm:cxn modelId="{E772498E-3C51-EC46-A3EF-103F2B761067}" type="presParOf" srcId="{631287EB-AFCD-344A-8541-9370C494B42C}" destId="{E84766E6-922D-DB46-B4D8-B31CBABACE23}" srcOrd="3" destOrd="0" presId="urn:microsoft.com/office/officeart/2005/8/layout/process1"/>
    <dgm:cxn modelId="{63C9B7A2-DF43-FA43-AFF4-18F18C259367}" type="presParOf" srcId="{E84766E6-922D-DB46-B4D8-B31CBABACE23}" destId="{68E39717-307E-9E46-A146-6E6795D0BB15}" srcOrd="0" destOrd="0" presId="urn:microsoft.com/office/officeart/2005/8/layout/process1"/>
    <dgm:cxn modelId="{D7DF503D-60D3-1F4A-82DD-B8D0258A6237}" type="presParOf" srcId="{631287EB-AFCD-344A-8541-9370C494B42C}" destId="{349C5864-4789-F040-AFB2-CAE02BA7DD59}" srcOrd="4" destOrd="0" presId="urn:microsoft.com/office/officeart/2005/8/layout/process1"/>
    <dgm:cxn modelId="{46CB1480-8CA2-B249-AFC2-5CD10CF1F8B2}" type="presParOf" srcId="{631287EB-AFCD-344A-8541-9370C494B42C}" destId="{9107AAE0-0F5F-904B-B882-E958C8841C36}" srcOrd="5" destOrd="0" presId="urn:microsoft.com/office/officeart/2005/8/layout/process1"/>
    <dgm:cxn modelId="{E51C3455-3195-534F-9BD1-927A8F901BB7}" type="presParOf" srcId="{9107AAE0-0F5F-904B-B882-E958C8841C36}" destId="{F943F00A-1201-A942-B1AD-A9DA135FCD03}" srcOrd="0" destOrd="0" presId="urn:microsoft.com/office/officeart/2005/8/layout/process1"/>
    <dgm:cxn modelId="{72D0AC8F-6AE0-5246-AF67-E384D82BF060}" type="presParOf" srcId="{631287EB-AFCD-344A-8541-9370C494B42C}" destId="{C9600668-25C6-A84D-9FE5-79EFFB7AFDBE}" srcOrd="6" destOrd="0" presId="urn:microsoft.com/office/officeart/2005/8/layout/process1"/>
    <dgm:cxn modelId="{10983681-2C80-3148-A328-81475C22FCA7}" type="presParOf" srcId="{631287EB-AFCD-344A-8541-9370C494B42C}" destId="{4D14022C-D30E-F945-BEC0-455C1D1BEFFD}" srcOrd="7" destOrd="0" presId="urn:microsoft.com/office/officeart/2005/8/layout/process1"/>
    <dgm:cxn modelId="{29DF3DC2-36D4-824C-9E3D-DA9C565394BB}" type="presParOf" srcId="{4D14022C-D30E-F945-BEC0-455C1D1BEFFD}" destId="{DBA5C6AF-3ACC-4B46-BDA5-1AD78B02B220}" srcOrd="0" destOrd="0" presId="urn:microsoft.com/office/officeart/2005/8/layout/process1"/>
    <dgm:cxn modelId="{BECB29CA-54F1-3043-B950-A22534CF57F0}" type="presParOf" srcId="{631287EB-AFCD-344A-8541-9370C494B42C}" destId="{31C2AD3C-0428-4945-8855-0E3CB5AB66E8}" srcOrd="8" destOrd="0" presId="urn:microsoft.com/office/officeart/2005/8/layout/process1"/>
    <dgm:cxn modelId="{47705937-A066-0845-84AF-EAAD72B168A7}" type="presParOf" srcId="{631287EB-AFCD-344A-8541-9370C494B42C}" destId="{D5F06E34-3FDC-F74A-92C7-26A240A01B8E}" srcOrd="9" destOrd="0" presId="urn:microsoft.com/office/officeart/2005/8/layout/process1"/>
    <dgm:cxn modelId="{87ED78E2-68CC-4841-AB3D-F7597FBEE5EB}" type="presParOf" srcId="{D5F06E34-3FDC-F74A-92C7-26A240A01B8E}" destId="{38D5F072-9689-EA41-B24A-F3E2517A4184}" srcOrd="0" destOrd="0" presId="urn:microsoft.com/office/officeart/2005/8/layout/process1"/>
    <dgm:cxn modelId="{24A6CA33-B9EB-814E-A5BD-FC39F5C16DDF}" type="presParOf" srcId="{631287EB-AFCD-344A-8541-9370C494B42C}" destId="{2450A4D6-6688-3543-8AB3-8C7371FEFF6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D4F7C-3EE4-464F-BE55-87DCE3BA3166}">
      <dsp:nvSpPr>
        <dsp:cNvPr id="0" name=""/>
        <dsp:cNvSpPr/>
      </dsp:nvSpPr>
      <dsp:spPr>
        <a:xfrm>
          <a:off x="0" y="0"/>
          <a:ext cx="8938260" cy="10446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Predictive Accuracy: Build a machine learning model to predict the win/loss outcome of each deal.</a:t>
          </a:r>
        </a:p>
      </dsp:txBody>
      <dsp:txXfrm>
        <a:off x="30598" y="30598"/>
        <a:ext cx="7810961" cy="983490"/>
      </dsp:txXfrm>
    </dsp:sp>
    <dsp:sp modelId="{9866CF11-926F-F847-BDFF-967C9C245D8C}">
      <dsp:nvSpPr>
        <dsp:cNvPr id="0" name=""/>
        <dsp:cNvSpPr/>
      </dsp:nvSpPr>
      <dsp:spPr>
        <a:xfrm>
          <a:off x="788670" y="1218801"/>
          <a:ext cx="8938260" cy="10446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/>
              <a:ea typeface="+mn-ea"/>
              <a:cs typeface="+mn-cs"/>
            </a:rPr>
            <a:t>Actionable Insights: Identify key factors (e.g., client category, deal cost, solution type) that drive deal success</a:t>
          </a:r>
          <a:r>
            <a:rPr lang="en-US" sz="1300" kern="1200"/>
            <a:t>.</a:t>
          </a:r>
          <a:endParaRPr lang="en-US" sz="1300" kern="1200" dirty="0"/>
        </a:p>
      </dsp:txBody>
      <dsp:txXfrm>
        <a:off x="819268" y="1249399"/>
        <a:ext cx="7409347" cy="983490"/>
      </dsp:txXfrm>
    </dsp:sp>
    <dsp:sp modelId="{66CE6810-9F13-2742-A282-2C17027E99EE}">
      <dsp:nvSpPr>
        <dsp:cNvPr id="0" name=""/>
        <dsp:cNvSpPr/>
      </dsp:nvSpPr>
      <dsp:spPr>
        <a:xfrm>
          <a:off x="1577340" y="2437602"/>
          <a:ext cx="8938260" cy="10446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/>
              <a:ea typeface="+mn-ea"/>
              <a:cs typeface="+mn-cs"/>
            </a:rPr>
            <a:t>Strategic Value: Enable the sales and management teams to make informed, data-driven decisions that enhance win rates</a:t>
          </a:r>
          <a:r>
            <a:rPr lang="en-US" sz="1200" kern="1200"/>
            <a:t>.</a:t>
          </a:r>
          <a:endParaRPr lang="en-US" sz="1200" kern="1200" dirty="0"/>
        </a:p>
      </dsp:txBody>
      <dsp:txXfrm>
        <a:off x="1607938" y="2468200"/>
        <a:ext cx="7409347" cy="983490"/>
      </dsp:txXfrm>
    </dsp:sp>
    <dsp:sp modelId="{3E9346C6-611A-B841-9AC3-7612FCD5CC6F}">
      <dsp:nvSpPr>
        <dsp:cNvPr id="0" name=""/>
        <dsp:cNvSpPr/>
      </dsp:nvSpPr>
      <dsp:spPr>
        <a:xfrm>
          <a:off x="8259213" y="792220"/>
          <a:ext cx="679046" cy="67904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411998" y="792220"/>
        <a:ext cx="373476" cy="510982"/>
      </dsp:txXfrm>
    </dsp:sp>
    <dsp:sp modelId="{CB91D35A-D83C-0C43-84D2-7F8C9B3900CA}">
      <dsp:nvSpPr>
        <dsp:cNvPr id="0" name=""/>
        <dsp:cNvSpPr/>
      </dsp:nvSpPr>
      <dsp:spPr>
        <a:xfrm>
          <a:off x="9047883" y="2004057"/>
          <a:ext cx="679046" cy="67904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200668" y="2004057"/>
        <a:ext cx="373476" cy="510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F569-AAB9-2F48-935E-9A304315E142}">
      <dsp:nvSpPr>
        <dsp:cNvPr id="0" name=""/>
        <dsp:cNvSpPr/>
      </dsp:nvSpPr>
      <dsp:spPr>
        <a:xfrm>
          <a:off x="0" y="0"/>
          <a:ext cx="8194452" cy="2799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Challenges Identified:</a:t>
          </a:r>
          <a:endParaRPr lang="en-IN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Missing Data: Certain fields, such as Deal Probability, contain missing values.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Inconsistent Formatting: Date and cost fields need standardization.</a:t>
          </a:r>
          <a:endParaRPr lang="en-IN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Categorical Variables: Multiple categorical fields (e.g., Client Category, Manager Name) need to be transformed for modeling.</a:t>
          </a:r>
          <a:endParaRPr lang="en-IN" sz="2200" kern="1200"/>
        </a:p>
      </dsp:txBody>
      <dsp:txXfrm>
        <a:off x="81989" y="81989"/>
        <a:ext cx="8030474" cy="2635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7D662-828A-4343-81E0-EED82A0593B7}">
      <dsp:nvSpPr>
        <dsp:cNvPr id="0" name=""/>
        <dsp:cNvSpPr/>
      </dsp:nvSpPr>
      <dsp:spPr>
        <a:xfrm>
          <a:off x="0" y="1781334"/>
          <a:ext cx="1314449" cy="788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preprocessing</a:t>
          </a:r>
          <a:endParaRPr lang="en-IN" sz="1400" kern="1200"/>
        </a:p>
      </dsp:txBody>
      <dsp:txXfrm>
        <a:off x="23099" y="1804433"/>
        <a:ext cx="1268251" cy="742471"/>
      </dsp:txXfrm>
    </dsp:sp>
    <dsp:sp modelId="{8103C709-586A-124B-AD01-9D1EDC0ABA40}">
      <dsp:nvSpPr>
        <dsp:cNvPr id="0" name=""/>
        <dsp:cNvSpPr/>
      </dsp:nvSpPr>
      <dsp:spPr>
        <a:xfrm>
          <a:off x="144589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445895" y="2077874"/>
        <a:ext cx="195064" cy="195589"/>
      </dsp:txXfrm>
    </dsp:sp>
    <dsp:sp modelId="{6783ADB7-1B5B-3644-B0D1-56999ACF43EB}">
      <dsp:nvSpPr>
        <dsp:cNvPr id="0" name=""/>
        <dsp:cNvSpPr/>
      </dsp:nvSpPr>
      <dsp:spPr>
        <a:xfrm>
          <a:off x="1840230" y="1781334"/>
          <a:ext cx="1314449" cy="788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EDA</a:t>
          </a:r>
          <a:endParaRPr lang="en-IN" sz="1400" kern="1200"/>
        </a:p>
      </dsp:txBody>
      <dsp:txXfrm>
        <a:off x="1863329" y="1804433"/>
        <a:ext cx="1268251" cy="742471"/>
      </dsp:txXfrm>
    </dsp:sp>
    <dsp:sp modelId="{E84766E6-922D-DB46-B4D8-B31CBABACE23}">
      <dsp:nvSpPr>
        <dsp:cNvPr id="0" name=""/>
        <dsp:cNvSpPr/>
      </dsp:nvSpPr>
      <dsp:spPr>
        <a:xfrm>
          <a:off x="328612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286125" y="2077874"/>
        <a:ext cx="195064" cy="195589"/>
      </dsp:txXfrm>
    </dsp:sp>
    <dsp:sp modelId="{349C5864-4789-F040-AFB2-CAE02BA7DD59}">
      <dsp:nvSpPr>
        <dsp:cNvPr id="0" name=""/>
        <dsp:cNvSpPr/>
      </dsp:nvSpPr>
      <dsp:spPr>
        <a:xfrm>
          <a:off x="3680460" y="1781334"/>
          <a:ext cx="1314449" cy="788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Feature Engineering</a:t>
          </a:r>
          <a:endParaRPr lang="en-IN" sz="1400" kern="1200"/>
        </a:p>
      </dsp:txBody>
      <dsp:txXfrm>
        <a:off x="3703559" y="1804433"/>
        <a:ext cx="1268251" cy="742471"/>
      </dsp:txXfrm>
    </dsp:sp>
    <dsp:sp modelId="{9107AAE0-0F5F-904B-B882-E958C8841C36}">
      <dsp:nvSpPr>
        <dsp:cNvPr id="0" name=""/>
        <dsp:cNvSpPr/>
      </dsp:nvSpPr>
      <dsp:spPr>
        <a:xfrm>
          <a:off x="512635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126355" y="2077874"/>
        <a:ext cx="195064" cy="195589"/>
      </dsp:txXfrm>
    </dsp:sp>
    <dsp:sp modelId="{C9600668-25C6-A84D-9FE5-79EFFB7AFDBE}">
      <dsp:nvSpPr>
        <dsp:cNvPr id="0" name=""/>
        <dsp:cNvSpPr/>
      </dsp:nvSpPr>
      <dsp:spPr>
        <a:xfrm>
          <a:off x="5520690" y="1781334"/>
          <a:ext cx="1314449" cy="788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Training/Testing</a:t>
          </a:r>
          <a:endParaRPr lang="en-IN" sz="1400" kern="1200" dirty="0"/>
        </a:p>
      </dsp:txBody>
      <dsp:txXfrm>
        <a:off x="5543789" y="1804433"/>
        <a:ext cx="1268251" cy="742471"/>
      </dsp:txXfrm>
    </dsp:sp>
    <dsp:sp modelId="{4D14022C-D30E-F945-BEC0-455C1D1BEFFD}">
      <dsp:nvSpPr>
        <dsp:cNvPr id="0" name=""/>
        <dsp:cNvSpPr/>
      </dsp:nvSpPr>
      <dsp:spPr>
        <a:xfrm>
          <a:off x="696658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966585" y="2077874"/>
        <a:ext cx="195064" cy="195589"/>
      </dsp:txXfrm>
    </dsp:sp>
    <dsp:sp modelId="{31C2AD3C-0428-4945-8855-0E3CB5AB66E8}">
      <dsp:nvSpPr>
        <dsp:cNvPr id="0" name=""/>
        <dsp:cNvSpPr/>
      </dsp:nvSpPr>
      <dsp:spPr>
        <a:xfrm>
          <a:off x="7360920" y="1781334"/>
          <a:ext cx="1314449" cy="788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Optimization</a:t>
          </a:r>
          <a:endParaRPr lang="en-IN" sz="1400" kern="1200" dirty="0"/>
        </a:p>
      </dsp:txBody>
      <dsp:txXfrm>
        <a:off x="7384019" y="1804433"/>
        <a:ext cx="1268251" cy="742471"/>
      </dsp:txXfrm>
    </dsp:sp>
    <dsp:sp modelId="{D5F06E34-3FDC-F74A-92C7-26A240A01B8E}">
      <dsp:nvSpPr>
        <dsp:cNvPr id="0" name=""/>
        <dsp:cNvSpPr/>
      </dsp:nvSpPr>
      <dsp:spPr>
        <a:xfrm>
          <a:off x="8806814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8806814" y="2077874"/>
        <a:ext cx="195064" cy="195589"/>
      </dsp:txXfrm>
    </dsp:sp>
    <dsp:sp modelId="{2450A4D6-6688-3543-8AB3-8C7371FEFF65}">
      <dsp:nvSpPr>
        <dsp:cNvPr id="0" name=""/>
        <dsp:cNvSpPr/>
      </dsp:nvSpPr>
      <dsp:spPr>
        <a:xfrm>
          <a:off x="9201149" y="1781334"/>
          <a:ext cx="1314449" cy="788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  <a:endParaRPr lang="en-IN" sz="1400" kern="1200" dirty="0"/>
        </a:p>
      </dsp:txBody>
      <dsp:txXfrm>
        <a:off x="9224248" y="1804433"/>
        <a:ext cx="1268251" cy="742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1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2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8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5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6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3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2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3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5CEA-B72C-4A65-8087-EDB03D15DF0F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3349-518F-49BD-B4A9-5F34C2370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33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1117-C876-4D01-B615-F20D450F2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21" y="2698043"/>
            <a:ext cx="6869289" cy="2810935"/>
          </a:xfrm>
        </p:spPr>
        <p:txBody>
          <a:bodyPr anchor="b">
            <a:noAutofit/>
          </a:bodyPr>
          <a:lstStyle/>
          <a:p>
            <a:pPr algn="l"/>
            <a:r>
              <a:rPr lang="en-US" b="1" dirty="0"/>
              <a:t>WIN PREDICTION FOR IT CONSULTING DEALS</a:t>
            </a:r>
            <a:endParaRPr lang="en-IN" b="1" dirty="0"/>
          </a:p>
        </p:txBody>
      </p:sp>
      <p:pic>
        <p:nvPicPr>
          <p:cNvPr id="6" name="Graphic 5" descr="Dice">
            <a:extLst>
              <a:ext uri="{FF2B5EF4-FFF2-40B4-BE49-F238E27FC236}">
                <a16:creationId xmlns:a16="http://schemas.microsoft.com/office/drawing/2014/main" id="{8D8124CE-1FD4-C978-DD05-002A8548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FDCEB-347C-DE34-C923-C9F36DE18200}"/>
              </a:ext>
            </a:extLst>
          </p:cNvPr>
          <p:cNvSpPr txBox="1"/>
          <p:nvPr/>
        </p:nvSpPr>
        <p:spPr>
          <a:xfrm>
            <a:off x="857656" y="1878574"/>
            <a:ext cx="8300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PROJECT PROPOSAL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355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2612-2D77-0535-1B2D-43DEAC65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118940"/>
            <a:ext cx="7872249" cy="664889"/>
          </a:xfrm>
        </p:spPr>
        <p:txBody>
          <a:bodyPr>
            <a:normAutofit fontScale="90000"/>
          </a:bodyPr>
          <a:lstStyle/>
          <a:p>
            <a:r>
              <a:rPr lang="en-US" dirty="0"/>
              <a:t>KPMG INDIA- 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BCADE0-3310-556C-489C-F5A82D655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35" y="924910"/>
            <a:ext cx="5340342" cy="2806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3DA6F-DCE5-3E2F-15C4-7AE3297C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5" y="3872720"/>
            <a:ext cx="5493386" cy="2814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8EE469-D635-2EDC-BD0A-A45465FB7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225" y="924909"/>
            <a:ext cx="5493385" cy="2806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B5A32-E2F2-10C8-7E7A-CEEEF4BE7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34" y="3872720"/>
            <a:ext cx="5340342" cy="2814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6088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99B1-0843-95A5-F247-6474B931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405575"/>
            <a:ext cx="5001768" cy="1371600"/>
          </a:xfrm>
        </p:spPr>
        <p:txBody>
          <a:bodyPr anchor="ctr">
            <a:normAutofit/>
          </a:bodyPr>
          <a:lstStyle/>
          <a:p>
            <a:pPr algn="l"/>
            <a:r>
              <a:rPr lang="en-IN" sz="3100" b="0" i="0" dirty="0">
                <a:effectLst/>
                <a:latin typeface="Roboto" panose="02000000000000000000" pitchFamily="2" charset="0"/>
              </a:rPr>
              <a:t>Model Training and Evaluation</a:t>
            </a:r>
            <a:br>
              <a:rPr lang="en-IN" sz="3100" b="0" i="0" dirty="0">
                <a:effectLst/>
                <a:latin typeface="Roboto" panose="02000000000000000000" pitchFamily="2" charset="0"/>
              </a:rPr>
            </a:br>
            <a:endParaRPr lang="en-US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4788-5C22-CBF4-7F7F-7EDFEA766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715" y="461702"/>
            <a:ext cx="4834914" cy="12593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62500" lnSpcReduction="20000"/>
          </a:bodyPr>
          <a:lstStyle/>
          <a:p>
            <a:pPr algn="l"/>
            <a:r>
              <a:rPr lang="en-IN" b="1" dirty="0"/>
              <a:t>True Positives (TP):</a:t>
            </a:r>
            <a:r>
              <a:rPr lang="en-IN" dirty="0"/>
              <a:t> X (Deals correctly predicted as Won)</a:t>
            </a:r>
          </a:p>
          <a:p>
            <a:pPr algn="l"/>
            <a:r>
              <a:rPr lang="en-IN" b="1" dirty="0"/>
              <a:t>True Negatives (TN):</a:t>
            </a:r>
            <a:r>
              <a:rPr lang="en-IN" dirty="0"/>
              <a:t> X (Deals correctly predicted as Lost)</a:t>
            </a:r>
          </a:p>
          <a:p>
            <a:pPr algn="l"/>
            <a:r>
              <a:rPr lang="en-IN" b="1" dirty="0"/>
              <a:t>False Positives (FP):</a:t>
            </a:r>
            <a:r>
              <a:rPr lang="en-IN" dirty="0"/>
              <a:t> X (Deals incorrectly predicted as Won)</a:t>
            </a:r>
          </a:p>
          <a:p>
            <a:pPr algn="l"/>
            <a:r>
              <a:rPr lang="en-IN" b="1" dirty="0"/>
              <a:t>False Negatives (FN):</a:t>
            </a:r>
            <a:r>
              <a:rPr lang="en-IN" dirty="0"/>
              <a:t> X (Deals incorrectly predicted as Lost)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151F7-DD6F-1110-09FE-1B2FD4AB5F78}"/>
              </a:ext>
            </a:extLst>
          </p:cNvPr>
          <p:cNvSpPr txBox="1"/>
          <p:nvPr/>
        </p:nvSpPr>
        <p:spPr>
          <a:xfrm>
            <a:off x="6315715" y="4907819"/>
            <a:ext cx="554745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Algorithm Used:</a:t>
            </a:r>
            <a:r>
              <a:rPr lang="en-IN" dirty="0"/>
              <a:t> Random Forest </a:t>
            </a:r>
            <a:r>
              <a:rPr lang="en-IN" dirty="0" err="1"/>
              <a:t>ClassifierEnsemble</a:t>
            </a:r>
            <a:r>
              <a:rPr lang="en-IN" dirty="0"/>
              <a:t> learning technique that combines multiple decision trees for better accuracy and robustness.</a:t>
            </a:r>
          </a:p>
          <a:p>
            <a:r>
              <a:rPr lang="en-IN" dirty="0"/>
              <a:t>Suitable for handling imbalanced datasets when used with SMOTE.</a:t>
            </a:r>
          </a:p>
          <a:p>
            <a:r>
              <a:rPr lang="en-IN" b="1" dirty="0"/>
              <a:t>Purpose:</a:t>
            </a:r>
            <a:r>
              <a:rPr lang="en-IN" dirty="0"/>
              <a:t> Predict deal outcomes (Won vs. Lost).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0E5A3-7FD5-10E5-EB81-2DB0965D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" y="2136936"/>
            <a:ext cx="5636172" cy="407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4CCF9-050D-57E2-4B73-A778F5BD1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62" y="2551836"/>
            <a:ext cx="5585508" cy="1841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9068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0BF0-3740-4092-CA93-F5F25BEB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KPMG GLOBAL-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B703-7865-BC49-9469-4E661121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Deal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D9F28-F2D2-28CB-0F92-32A99472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290222"/>
            <a:ext cx="5131088" cy="378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CBF1F6-E8C6-5A3E-D23E-A8E81089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870085" cy="399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0917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67D5B-EFC2-9E66-69C0-410AE80D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93" y="965200"/>
            <a:ext cx="2564566" cy="20602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56D52-7A37-777E-BBD4-5DF797D1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93" y="965200"/>
            <a:ext cx="3025155" cy="20602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225C8-C26D-DB55-2D2A-688FA99D1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323" y="3836247"/>
            <a:ext cx="3155738" cy="20602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7C6247-D900-C86C-FFB4-4D5F7C801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863" y="3836247"/>
            <a:ext cx="3567615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2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CEE3-C38C-6B4D-2744-4D3A1231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1210033"/>
            <a:ext cx="3122143" cy="13425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0AB66-2D48-CCE8-DA4F-0AC28A249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76" y="1189501"/>
            <a:ext cx="3252903" cy="13906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85EC0-D107-91E2-9325-6AC1D367F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18" y="1191296"/>
            <a:ext cx="3252903" cy="13870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6E30EF-10A4-67B0-597D-573B79A23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49" y="4312566"/>
            <a:ext cx="3104943" cy="13428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58313-1395-E8B1-BC8A-2C05F7D0E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33" y="4444172"/>
            <a:ext cx="3217333" cy="1150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0CED2E-931B-E36B-7F41-3F41269B0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3518" y="4336944"/>
            <a:ext cx="3252903" cy="13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9F86-47EA-A47B-3165-B19A2B7E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DATA- MODEL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C6F936-72FD-A072-5407-22CBFCEE6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818908"/>
            <a:ext cx="11327549" cy="27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1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45259-B315-4D5B-82E0-5D9EC1F8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927" y="702681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7200" b="1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91A64F-B35F-4084-B2F0-D965308ED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526838"/>
              </p:ext>
            </p:extLst>
          </p:nvPr>
        </p:nvGraphicFramePr>
        <p:xfrm>
          <a:off x="1918100" y="2321170"/>
          <a:ext cx="8787412" cy="368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238">
                  <a:extLst>
                    <a:ext uri="{9D8B030D-6E8A-4147-A177-3AD203B41FA5}">
                      <a16:colId xmlns:a16="http://schemas.microsoft.com/office/drawing/2014/main" val="180732895"/>
                    </a:ext>
                  </a:extLst>
                </a:gridCol>
                <a:gridCol w="3250238">
                  <a:extLst>
                    <a:ext uri="{9D8B030D-6E8A-4147-A177-3AD203B41FA5}">
                      <a16:colId xmlns:a16="http://schemas.microsoft.com/office/drawing/2014/main" val="2574284002"/>
                    </a:ext>
                  </a:extLst>
                </a:gridCol>
                <a:gridCol w="2286936">
                  <a:extLst>
                    <a:ext uri="{9D8B030D-6E8A-4147-A177-3AD203B41FA5}">
                      <a16:colId xmlns:a16="http://schemas.microsoft.com/office/drawing/2014/main" val="103354725"/>
                    </a:ext>
                  </a:extLst>
                </a:gridCol>
              </a:tblGrid>
              <a:tr h="835027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P</a:t>
                      </a:r>
                      <a:r>
                        <a:rPr lang="en-IN" sz="1600" b="1"/>
                        <a:t>HASE</a:t>
                      </a:r>
                      <a:endParaRPr lang="en-IN" sz="1600"/>
                    </a:p>
                  </a:txBody>
                  <a:tcPr marL="65700" marR="65700" marT="38609" marB="3860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  <a:p>
                      <a:pPr algn="ctr"/>
                      <a:r>
                        <a:rPr lang="en-US" sz="1600"/>
                        <a:t>DESCRIPTION</a:t>
                      </a:r>
                      <a:endParaRPr lang="en-IN" sz="1600"/>
                    </a:p>
                  </a:txBody>
                  <a:tcPr marL="65700" marR="65700" marT="38609" marB="38609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  <a:p>
                      <a:pPr algn="ctr"/>
                      <a:r>
                        <a:rPr lang="en-US" sz="1600"/>
                        <a:t>DURATION</a:t>
                      </a:r>
                      <a:endParaRPr lang="en-IN" sz="1600"/>
                    </a:p>
                  </a:txBody>
                  <a:tcPr marL="65700" marR="65700" marT="38609" marB="38609"/>
                </a:tc>
                <a:extLst>
                  <a:ext uri="{0D108BD9-81ED-4DB2-BD59-A6C34878D82A}">
                    <a16:rowId xmlns:a16="http://schemas.microsoft.com/office/drawing/2014/main" val="3107940748"/>
                  </a:ext>
                </a:extLst>
              </a:tr>
              <a:tr h="83502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Data Pre-Processing, EDA, Feature engineering</a:t>
                      </a:r>
                      <a:endParaRPr lang="en-IN" sz="1600"/>
                    </a:p>
                  </a:txBody>
                  <a:tcPr marL="65700" marR="65700" marT="38609" marB="38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Clean the dataset, Perform EDA, create new features</a:t>
                      </a:r>
                      <a:endParaRPr lang="en-IN" sz="1600"/>
                    </a:p>
                  </a:txBody>
                  <a:tcPr marL="65700" marR="65700" marT="38609" marB="3860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/>
                        <a:t>- </a:t>
                      </a:r>
                      <a:r>
                        <a:rPr lang="en-US" sz="1600" dirty="0"/>
                        <a:t>week</a:t>
                      </a:r>
                      <a:endParaRPr lang="en-IN" sz="1600" dirty="0"/>
                    </a:p>
                  </a:txBody>
                  <a:tcPr marL="65700" marR="65700" marT="38609" marB="38609"/>
                </a:tc>
                <a:extLst>
                  <a:ext uri="{0D108BD9-81ED-4DB2-BD59-A6C34878D82A}">
                    <a16:rowId xmlns:a16="http://schemas.microsoft.com/office/drawing/2014/main" val="1890014805"/>
                  </a:ext>
                </a:extLst>
              </a:tr>
              <a:tr h="83502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  <a:p>
                      <a:pPr algn="ctr"/>
                      <a:r>
                        <a:rPr lang="en-US" sz="1600"/>
                        <a:t>Model Training/Testing</a:t>
                      </a:r>
                      <a:endParaRPr lang="en-IN" sz="1600"/>
                    </a:p>
                  </a:txBody>
                  <a:tcPr marL="65700" marR="65700" marT="38609" marB="38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Train initial models (logistic regression)</a:t>
                      </a:r>
                    </a:p>
                  </a:txBody>
                  <a:tcPr marL="65700" marR="65700" marT="38609" marB="3860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2- week</a:t>
                      </a:r>
                      <a:endParaRPr lang="en-IN" sz="1600" dirty="0"/>
                    </a:p>
                  </a:txBody>
                  <a:tcPr marL="65700" marR="65700" marT="38609" marB="38609"/>
                </a:tc>
                <a:extLst>
                  <a:ext uri="{0D108BD9-81ED-4DB2-BD59-A6C34878D82A}">
                    <a16:rowId xmlns:a16="http://schemas.microsoft.com/office/drawing/2014/main" val="4017105336"/>
                  </a:ext>
                </a:extLst>
              </a:tr>
              <a:tr h="117869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Model Optimization and delivery</a:t>
                      </a:r>
                      <a:endParaRPr lang="en-IN" sz="1600"/>
                    </a:p>
                  </a:txBody>
                  <a:tcPr marL="65700" marR="65700" marT="38609" marB="386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Optimize models(regularization, validation), delivery</a:t>
                      </a:r>
                      <a:endParaRPr lang="en-IN" sz="1600"/>
                    </a:p>
                  </a:txBody>
                  <a:tcPr marL="65700" marR="65700" marT="38609" marB="3860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1- week</a:t>
                      </a:r>
                      <a:endParaRPr lang="en-IN" sz="1600" dirty="0"/>
                    </a:p>
                  </a:txBody>
                  <a:tcPr marL="65700" marR="65700" marT="38609" marB="38609"/>
                </a:tc>
                <a:extLst>
                  <a:ext uri="{0D108BD9-81ED-4DB2-BD59-A6C34878D82A}">
                    <a16:rowId xmlns:a16="http://schemas.microsoft.com/office/drawing/2014/main" val="286829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1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201FF-F242-4974-B432-7A31867F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B65C-51ED-431A-A4A2-15699EB4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The purpose of this proposal is to present a predictive model that can accurately forecast the likelihood of winning IT consulting deals. By leveraging historical deal data, the proposed solution will enable your organization to identify high-probability opportunities, optimize resource allocation, and improve overall business outcomes.</a:t>
            </a:r>
          </a:p>
          <a:p>
            <a:pPr marL="0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ED724-8920-29D9-4CB4-F899E8F209BE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Key Benefits:</a:t>
            </a:r>
          </a:p>
          <a:p>
            <a:pPr marL="5143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Improved deal closure rates by focusing on high-probability opportunities.</a:t>
            </a:r>
          </a:p>
          <a:p>
            <a:pPr marL="5143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Data-driven insights into factors that impact deal success.</a:t>
            </a:r>
          </a:p>
          <a:p>
            <a:pPr marL="5143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Enhanced strategic decision-making for IT consulting services.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3089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een lights in a dark room&#10;&#10;Description automatically generated">
            <a:extLst>
              <a:ext uri="{FF2B5EF4-FFF2-40B4-BE49-F238E27FC236}">
                <a16:creationId xmlns:a16="http://schemas.microsoft.com/office/drawing/2014/main" id="{B937CBE9-E095-2CCE-E830-D4D18FAC1D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287" b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136D0-F669-41D4-BAC6-1F59BA60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35" y="224771"/>
            <a:ext cx="6209714" cy="1407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4D148-EC76-131D-C473-520093305072}"/>
              </a:ext>
            </a:extLst>
          </p:cNvPr>
          <p:cNvSpPr txBox="1"/>
          <p:nvPr/>
        </p:nvSpPr>
        <p:spPr>
          <a:xfrm>
            <a:off x="838200" y="1631852"/>
            <a:ext cx="58446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Our key objectives for this project are: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ECB3098-B630-050A-D8F7-DB95A5DC7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024771"/>
              </p:ext>
            </p:extLst>
          </p:nvPr>
        </p:nvGraphicFramePr>
        <p:xfrm>
          <a:off x="838200" y="2694673"/>
          <a:ext cx="10515600" cy="3482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722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9AD0-7E08-4AD3-AC22-307EC7A1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298745" cy="1077146"/>
          </a:xfrm>
        </p:spPr>
        <p:txBody>
          <a:bodyPr/>
          <a:lstStyle/>
          <a:p>
            <a:r>
              <a:rPr lang="en-IN" b="1" dirty="0"/>
              <a:t>DATA REVIEW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7B0A-9D82-4BD6-93E2-FBEAC694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497" y="1363750"/>
            <a:ext cx="9147528" cy="183433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We have two key datasets* representing global and Indian consulting deals. These datasets provide detailed information on deal characteristics, 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Client Category (Enterprise, Non-Profit, Start-up)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Deal Cost, Contract Length, Sector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Deal Status (Won/Lost), Deal Risk Factor, Client Satisfaction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342E5-A5EA-4EFC-BFE8-DB629C1402C7}"/>
              </a:ext>
            </a:extLst>
          </p:cNvPr>
          <p:cNvSpPr txBox="1"/>
          <p:nvPr/>
        </p:nvSpPr>
        <p:spPr>
          <a:xfrm>
            <a:off x="7252405" y="6524857"/>
            <a:ext cx="4939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*Doubt: what's the point of having two datasets? </a:t>
            </a:r>
            <a:endParaRPr lang="en-IN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08626F1-7C1E-19DF-D763-EB5B1F452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969133"/>
              </p:ext>
            </p:extLst>
          </p:nvPr>
        </p:nvGraphicFramePr>
        <p:xfrm>
          <a:off x="1725035" y="3628243"/>
          <a:ext cx="8194452" cy="2799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04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A2FA-BBA9-3EEC-1A62-05B80444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2" y="248039"/>
            <a:ext cx="9738515" cy="11446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DICTIONARY GLOBAL KPMG CAPSTONE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E9E2F-E817-8397-274A-83C61C0E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5" y="1966293"/>
            <a:ext cx="11271288" cy="4452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931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7AE0-766F-97CF-92D8-C6253A43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7"/>
            <a:ext cx="9260213" cy="1211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DICTIONARY INDIA KPMG CAPSTONE</a:t>
            </a:r>
          </a:p>
        </p:txBody>
      </p:sp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8D768371-0AA0-A0A4-4A36-FD24C1C1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" y="2466143"/>
            <a:ext cx="11327549" cy="308675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10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2295-C03D-4722-AFCA-D8580D4B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PROPOSED APPROACH </a:t>
            </a:r>
            <a:endParaRPr lang="en-IN" sz="52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89D208-ABE7-4133-8EC1-A8CE8673F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41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39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6D2DD-C348-D389-6089-93704FB5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b="1"/>
              <a:t>DATA DISTRIBUTION FOR INDIA DATA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0787-31AC-E271-6FDA-0B90300E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10310"/>
            <a:ext cx="5614416" cy="3270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D8F26A-3B80-6687-591E-EA3538A05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140156"/>
            <a:ext cx="5614416" cy="2610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0104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A63A2-41C4-93F3-2CE8-7F576D58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DATA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1E89FF-C195-E470-DD9E-28A5D565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45442"/>
            <a:ext cx="11164824" cy="34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2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636</TotalTime>
  <Words>476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2013 - 2022 Theme</vt:lpstr>
      <vt:lpstr>WIN PREDICTION FOR IT CONSULTING DEALS</vt:lpstr>
      <vt:lpstr>EXECUTIVE SUMMARY</vt:lpstr>
      <vt:lpstr>PROJECT OBJECTIVES</vt:lpstr>
      <vt:lpstr>DATA REVIEW &amp; CHALLENGES</vt:lpstr>
      <vt:lpstr>DATA DICTIONARY GLOBAL KPMG CAPSTONE</vt:lpstr>
      <vt:lpstr>DATA DICTIONARY INDIA KPMG CAPSTONE</vt:lpstr>
      <vt:lpstr>PROPOSED APPROACH </vt:lpstr>
      <vt:lpstr>DATA DISTRIBUTION FOR INDIA DATA</vt:lpstr>
      <vt:lpstr>DATA DISTRIBUTIONS</vt:lpstr>
      <vt:lpstr>KPMG INDIA- EDA</vt:lpstr>
      <vt:lpstr>Model Training and Evaluation </vt:lpstr>
      <vt:lpstr>KPMG GLOBAL- EDA</vt:lpstr>
      <vt:lpstr>PowerPoint Presentation</vt:lpstr>
      <vt:lpstr>PowerPoint Presentation</vt:lpstr>
      <vt:lpstr>GLOBAL DATA- MODEL EVALUATION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Win Prediction for IT Consulting Deals.</dc:title>
  <dc:creator>abc</dc:creator>
  <cp:lastModifiedBy>pratyaksh pandey</cp:lastModifiedBy>
  <cp:revision>13</cp:revision>
  <dcterms:created xsi:type="dcterms:W3CDTF">2024-10-20T22:03:34Z</dcterms:created>
  <dcterms:modified xsi:type="dcterms:W3CDTF">2025-01-11T13:01:03Z</dcterms:modified>
</cp:coreProperties>
</file>