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E8BE"/>
    <a:srgbClr val="14D3B1"/>
    <a:srgbClr val="FFFFFF"/>
    <a:srgbClr val="F7F7F7"/>
    <a:srgbClr val="00BE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55" d="100"/>
          <a:sy n="55" d="100"/>
        </p:scale>
        <p:origin x="66"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7" name="任意多边形 6"/>
          <p:cNvSpPr/>
          <p:nvPr userDrawn="1">
            <p:custDataLst>
              <p:tags r:id="rId2"/>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3"/>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g/wiki/List_of_postal_codes_of_Canada:_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IN" altLang="en-US" sz="4400" u="sng">
                <a:solidFill>
                  <a:schemeClr val="tx1"/>
                </a:solidFill>
                <a:latin typeface="Times New Roman" panose="02020603050405020304" charset="0"/>
                <a:cs typeface="Times New Roman" panose="02020603050405020304" charset="0"/>
                <a:sym typeface="+mn-ea"/>
              </a:rPr>
              <a:t>Capstone Project – The Battle of Neighborhoods</a:t>
            </a:r>
            <a:endParaRPr lang="en-IN" altLang="en-US" sz="4400" u="sng" dirty="0">
              <a:solidFill>
                <a:schemeClr val="tx1"/>
              </a:solidFill>
              <a:latin typeface="Times New Roman" panose="02020603050405020304" charset="0"/>
              <a:cs typeface="Times New Roman" panose="02020603050405020304" charset="0"/>
              <a:sym typeface="+mn-ea"/>
            </a:endParaRPr>
          </a:p>
        </p:txBody>
      </p:sp>
      <p:sp>
        <p:nvSpPr>
          <p:cNvPr id="3" name="副标题 2"/>
          <p:cNvSpPr>
            <a:spLocks noGrp="1"/>
          </p:cNvSpPr>
          <p:nvPr>
            <p:ph type="subTitle" idx="1"/>
            <p:custDataLst>
              <p:tags r:id="rId2"/>
            </p:custDataLst>
          </p:nvPr>
        </p:nvSpPr>
        <p:spPr/>
        <p:txBody>
          <a:bodyPr>
            <a:normAutofit/>
          </a:bodyPr>
          <a:lstStyle/>
          <a:p>
            <a:pPr algn="r"/>
            <a:r>
              <a:rPr lang="en-IN" altLang="en-US" sz="2800" b="1" u="sng">
                <a:solidFill>
                  <a:schemeClr val="accent1"/>
                </a:solidFill>
                <a:latin typeface="Times New Roman" panose="02020603050405020304" charset="0"/>
                <a:ea typeface="+mj-ea"/>
                <a:cs typeface="Times New Roman" panose="02020603050405020304" charset="0"/>
                <a:sym typeface="+mn-ea"/>
              </a:rPr>
              <a:t>Finding a Better Place in Scarborough, Toronto</a:t>
            </a:r>
            <a:endParaRPr lang="en-IN" sz="1200" b="1" u="sng">
              <a:solidFill>
                <a:schemeClr val="tx1"/>
              </a:solidFill>
              <a:latin typeface="Times New Roman" panose="02020603050405020304" charset="0"/>
              <a:cs typeface="Times New Roman" panose="02020603050405020304" charset="0"/>
            </a:endParaRPr>
          </a:p>
          <a:p>
            <a:endParaRPr lang="en-IN" b="1" u="sng">
              <a:solidFill>
                <a:schemeClr val="tx1"/>
              </a:solidFill>
              <a:latin typeface="Times New Roman" panose="02020603050405020304" charset="0"/>
              <a:cs typeface="Times New Roman" panose="02020603050405020304" charset="0"/>
            </a:endParaRPr>
          </a:p>
          <a:p>
            <a:endParaRPr lang="en-IN" altLang="en-US" b="1" u="sng" dirty="0">
              <a:solidFill>
                <a:schemeClr val="tx1"/>
              </a:solidFill>
              <a:latin typeface="Times New Roman" panose="02020603050405020304" charset="0"/>
              <a:cs typeface="Times New Roman" panose="02020603050405020304" charset="0"/>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4000" dirty="0" smtClean="0">
                <a:latin typeface="Times New Roman" panose="02020603050405020304" charset="0"/>
                <a:cs typeface="Times New Roman" panose="02020603050405020304" charset="0"/>
                <a:sym typeface="+mn-ea"/>
              </a:rPr>
              <a:t> WORKFLOW</a:t>
            </a:r>
            <a:endParaRPr lang="en-IN" sz="4000" dirty="0" smtClean="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984250" y="2171700"/>
            <a:ext cx="9586595" cy="4004945"/>
          </a:xfrm>
        </p:spPr>
        <p:txBody>
          <a:bodyPr/>
          <a:p>
            <a:pPr>
              <a:buFont typeface="Wingdings" panose="05000000000000000000" charset="0"/>
              <a:buChar char="§"/>
            </a:pPr>
            <a:r>
              <a:rPr lang="en-IN" dirty="0" smtClean="0">
                <a:latin typeface="Times New Roman" panose="02020603050405020304" charset="0"/>
                <a:cs typeface="Times New Roman" panose="02020603050405020304" charset="0"/>
                <a:sym typeface="+mn-ea"/>
              </a:rPr>
              <a:t>Using credentials of Foursquare API features of near-by places of the neighbourhoods would be mined. </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Due to http request limitations the number of places per neighbourhood parameter would reasonably be set to 100 and the radius parameter would be set to 500.</a:t>
            </a:r>
            <a:endParaRPr lang="en-IN"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4000" dirty="0" smtClean="0">
                <a:latin typeface="Times New Roman" panose="02020603050405020304" charset="0"/>
                <a:cs typeface="Times New Roman" panose="02020603050405020304" charset="0"/>
                <a:sym typeface="+mn-ea"/>
              </a:rPr>
              <a:t>RESULTS-Map of clusters in Scarborough</a:t>
            </a:r>
            <a:endParaRPr lang="en-IN" sz="4000" dirty="0" smtClean="0">
              <a:latin typeface="Times New Roman" panose="02020603050405020304" charset="0"/>
              <a:cs typeface="Times New Roman" panose="02020603050405020304" charset="0"/>
              <a:sym typeface="+mn-ea"/>
            </a:endParaRPr>
          </a:p>
        </p:txBody>
      </p:sp>
      <p:pic>
        <p:nvPicPr>
          <p:cNvPr id="6" name="Content Placeholder 5" descr="Screenshot (79)"/>
          <p:cNvPicPr>
            <a:picLocks noChangeAspect="1"/>
          </p:cNvPicPr>
          <p:nvPr>
            <p:ph idx="1"/>
          </p:nvPr>
        </p:nvPicPr>
        <p:blipFill>
          <a:blip r:embed="rId1"/>
          <a:stretch>
            <a:fillRect/>
          </a:stretch>
        </p:blipFill>
        <p:spPr>
          <a:xfrm>
            <a:off x="2324100" y="1606550"/>
            <a:ext cx="8112125"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IN" dirty="0" smtClean="0">
                <a:latin typeface="Times New Roman" panose="02020603050405020304" charset="0"/>
                <a:cs typeface="Times New Roman" panose="02020603050405020304" charset="0"/>
                <a:sym typeface="+mn-ea"/>
              </a:rPr>
              <a:t>RESULTS- Average Housing Price by Clusters in Scarborough</a:t>
            </a:r>
            <a:endParaRPr lang="en-IN" dirty="0" smtClean="0">
              <a:latin typeface="Times New Roman" panose="02020603050405020304" charset="0"/>
              <a:cs typeface="Times New Roman" panose="02020603050405020304" charset="0"/>
              <a:sym typeface="+mn-ea"/>
            </a:endParaRPr>
          </a:p>
        </p:txBody>
      </p:sp>
      <p:pic>
        <p:nvPicPr>
          <p:cNvPr id="6" name="Content Placeholder 5" descr="download"/>
          <p:cNvPicPr>
            <a:picLocks noChangeAspect="1"/>
          </p:cNvPicPr>
          <p:nvPr>
            <p:ph idx="1"/>
          </p:nvPr>
        </p:nvPicPr>
        <p:blipFill>
          <a:blip r:embed="rId1"/>
          <a:stretch>
            <a:fillRect/>
          </a:stretch>
        </p:blipFill>
        <p:spPr>
          <a:xfrm>
            <a:off x="1143635" y="1898015"/>
            <a:ext cx="9707245" cy="46253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IN" dirty="0" smtClean="0">
                <a:latin typeface="Times New Roman" panose="02020603050405020304" charset="0"/>
                <a:cs typeface="Times New Roman" panose="02020603050405020304" charset="0"/>
                <a:sym typeface="+mn-ea"/>
              </a:rPr>
              <a:t>RESULTS- School Ratings by Clusters in Scarborough</a:t>
            </a:r>
            <a:endParaRPr lang="en-IN" dirty="0" smtClean="0">
              <a:latin typeface="Times New Roman" panose="02020603050405020304" charset="0"/>
              <a:cs typeface="Times New Roman" panose="02020603050405020304" charset="0"/>
              <a:sym typeface="+mn-ea"/>
            </a:endParaRPr>
          </a:p>
        </p:txBody>
      </p:sp>
      <p:pic>
        <p:nvPicPr>
          <p:cNvPr id="6" name="Content Placeholder 5" descr="download (1)"/>
          <p:cNvPicPr>
            <a:picLocks noChangeAspect="1"/>
          </p:cNvPicPr>
          <p:nvPr>
            <p:ph idx="1"/>
          </p:nvPr>
        </p:nvPicPr>
        <p:blipFill>
          <a:blip r:embed="rId1"/>
          <a:stretch>
            <a:fillRect/>
          </a:stretch>
        </p:blipFill>
        <p:spPr>
          <a:xfrm>
            <a:off x="1381760" y="1736725"/>
            <a:ext cx="8970010" cy="48304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4000" dirty="0" smtClean="0">
                <a:latin typeface="Times New Roman" panose="02020603050405020304" charset="0"/>
                <a:cs typeface="Times New Roman" panose="02020603050405020304" charset="0"/>
                <a:sym typeface="+mn-ea"/>
              </a:rPr>
              <a:t>DISCUSSION</a:t>
            </a:r>
            <a:endParaRPr lang="en-IN" sz="4000" dirty="0" smtClean="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707390" y="2039620"/>
            <a:ext cx="9863455" cy="4137025"/>
          </a:xfrm>
        </p:spPr>
        <p:txBody>
          <a:bodyPr/>
          <a:p>
            <a:pPr>
              <a:buNone/>
            </a:pPr>
            <a:r>
              <a:rPr lang="en-IN" sz="2400" dirty="0" smtClean="0">
                <a:latin typeface="Times New Roman" panose="02020603050405020304" charset="0"/>
                <a:cs typeface="Times New Roman" panose="02020603050405020304" charset="0"/>
                <a:sym typeface="+mn-ea"/>
              </a:rPr>
              <a:t>The major purpose of this project, is to suggest a better neighbourhood in a new city for the people who are shifting there. Connectivity to the airport, bus stand, city centre markets and other daily needs nearby.</a:t>
            </a:r>
            <a:endParaRPr lang="en-IN" sz="2400" dirty="0" smtClean="0">
              <a:latin typeface="Times New Roman" panose="02020603050405020304" charset="0"/>
              <a:cs typeface="Times New Roman" panose="02020603050405020304" charset="0"/>
            </a:endParaRPr>
          </a:p>
          <a:p>
            <a:pPr lvl="1">
              <a:buFont typeface="Wingdings" panose="05000000000000000000" charset="0"/>
              <a:buChar char="§"/>
            </a:pPr>
            <a:r>
              <a:rPr lang="en-IN" sz="2400" dirty="0" smtClean="0">
                <a:latin typeface="Times New Roman" panose="02020603050405020304" charset="0"/>
                <a:cs typeface="Times New Roman" panose="02020603050405020304" charset="0"/>
                <a:sym typeface="+mn-ea"/>
              </a:rPr>
              <a:t>List of house in terms of housing prices in an order.</a:t>
            </a:r>
            <a:endParaRPr lang="en-IN" sz="2400" dirty="0" smtClean="0">
              <a:latin typeface="Times New Roman" panose="02020603050405020304" charset="0"/>
              <a:cs typeface="Times New Roman" panose="02020603050405020304" charset="0"/>
            </a:endParaRPr>
          </a:p>
          <a:p>
            <a:pPr lvl="1">
              <a:buFont typeface="Wingdings" panose="05000000000000000000" charset="0"/>
              <a:buChar char="§"/>
            </a:pPr>
            <a:r>
              <a:rPr lang="en-IN" sz="2400" dirty="0" smtClean="0">
                <a:latin typeface="Times New Roman" panose="02020603050405020304" charset="0"/>
                <a:cs typeface="Times New Roman" panose="02020603050405020304" charset="0"/>
                <a:sym typeface="+mn-ea"/>
              </a:rPr>
              <a:t>List of schools in terms of location, fees, rating and review</a:t>
            </a:r>
            <a:endParaRPr lang="en-IN" sz="2400" dirty="0" smtClean="0">
              <a:latin typeface="Times New Roman" panose="02020603050405020304" charset="0"/>
              <a:cs typeface="Times New Roman" panose="02020603050405020304" charset="0"/>
            </a:endParaRPr>
          </a:p>
          <a:p>
            <a:endParaRPr lang="en-IN" sz="2400" dirty="0">
              <a:latin typeface="Times New Roman" panose="02020603050405020304" charset="0"/>
              <a:cs typeface="Times New Roman" panose="02020603050405020304" charset="0"/>
            </a:endParaRPr>
          </a:p>
          <a:p>
            <a:endParaRPr lang="en-IN" sz="2400" dirty="0">
              <a:latin typeface="Times New Roman" panose="02020603050405020304" charset="0"/>
              <a:cs typeface="Times New Roman" panose="02020603050405020304" charset="0"/>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4000" dirty="0" smtClean="0">
                <a:latin typeface="Times New Roman" panose="02020603050405020304" charset="0"/>
                <a:cs typeface="Times New Roman" panose="02020603050405020304" charset="0"/>
                <a:sym typeface="+mn-ea"/>
              </a:rPr>
              <a:t>CONCLUSION</a:t>
            </a:r>
            <a:endParaRPr lang="en-IN" sz="4000" dirty="0" smtClean="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1003935" y="1988185"/>
            <a:ext cx="9566910" cy="4188460"/>
          </a:xfrm>
        </p:spPr>
        <p:txBody>
          <a:bodyPr/>
          <a:p>
            <a:pPr>
              <a:buFont typeface="Wingdings" panose="05000000000000000000" charset="0"/>
              <a:buChar char="§"/>
            </a:pPr>
            <a:r>
              <a:rPr lang="en-IN" dirty="0" smtClean="0">
                <a:latin typeface="Times New Roman" panose="02020603050405020304" charset="0"/>
                <a:cs typeface="Times New Roman" panose="02020603050405020304" charset="0"/>
                <a:sym typeface="+mn-ea"/>
              </a:rPr>
              <a:t>In this Capstone project, using k-means cluster algorithm I separated the neighbourhood into 10(Ten) different clusters and for 103 different latitude and longitude from dataset, which have very-similar neighbourhoods around them.</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 Using the charts above results for a particular neighbourhood based on average house prices and school rating have been made.</a:t>
            </a:r>
            <a:endParaRPr lang="en-IN" dirty="0" smtClean="0">
              <a:latin typeface="Times New Roman" panose="02020603050405020304" charset="0"/>
              <a:cs typeface="Times New Roman" panose="02020603050405020304" charset="0"/>
            </a:endParaRPr>
          </a:p>
          <a:p>
            <a:pPr>
              <a:buNone/>
            </a:pPr>
            <a:endParaRPr lang="en-IN" dirty="0">
              <a:latin typeface="Times New Roman" panose="02020603050405020304" charset="0"/>
              <a:cs typeface="Times New Roman" panose="02020603050405020304" charset="0"/>
            </a:endParaRPr>
          </a:p>
          <a:p>
            <a:pPr>
              <a:buFont typeface="Wingdings" panose="05000000000000000000" charset="0"/>
              <a:buChar char="§"/>
            </a:pPr>
            <a:endParaRPr lang="en-IN" dirty="0">
              <a:latin typeface="Times New Roman" panose="02020603050405020304" charset="0"/>
              <a:cs typeface="Times New Roman" panose="02020603050405020304" charset="0"/>
            </a:endParaRP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4000" dirty="0" smtClean="0">
                <a:latin typeface="Times New Roman" panose="02020603050405020304" charset="0"/>
                <a:cs typeface="Times New Roman" panose="02020603050405020304" charset="0"/>
                <a:sym typeface="+mn-ea"/>
              </a:rPr>
              <a:t>LIBRARIES USED</a:t>
            </a:r>
            <a:endParaRPr lang="en-IN" sz="4000" dirty="0" smtClean="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647700" y="1815465"/>
            <a:ext cx="9923145" cy="4361180"/>
          </a:xfrm>
        </p:spPr>
        <p:txBody>
          <a:bodyPr/>
          <a:p>
            <a:pPr>
              <a:buFont typeface="Wingdings" panose="05000000000000000000" charset="0"/>
              <a:buChar char="§"/>
            </a:pPr>
            <a:r>
              <a:rPr lang="en-IN" u="sng" dirty="0" smtClean="0">
                <a:latin typeface="Times New Roman" panose="02020603050405020304" charset="0"/>
                <a:cs typeface="Times New Roman" panose="02020603050405020304" charset="0"/>
                <a:sym typeface="+mn-ea"/>
              </a:rPr>
              <a:t>Pandas</a:t>
            </a:r>
            <a:r>
              <a:rPr lang="en-IN" dirty="0" smtClean="0">
                <a:latin typeface="Times New Roman" panose="02020603050405020304" charset="0"/>
                <a:cs typeface="Times New Roman" panose="02020603050405020304" charset="0"/>
                <a:sym typeface="+mn-ea"/>
              </a:rPr>
              <a:t>: For creating and manipulating </a:t>
            </a:r>
            <a:r>
              <a:rPr lang="en-IN" dirty="0" err="1" smtClean="0">
                <a:latin typeface="Times New Roman" panose="02020603050405020304" charset="0"/>
                <a:cs typeface="Times New Roman" panose="02020603050405020304" charset="0"/>
                <a:sym typeface="+mn-ea"/>
              </a:rPr>
              <a:t>dataframes</a:t>
            </a:r>
            <a:r>
              <a:rPr lang="en-IN" dirty="0" smtClean="0">
                <a:latin typeface="Times New Roman" panose="02020603050405020304" charset="0"/>
                <a:cs typeface="Times New Roman" panose="02020603050405020304" charset="0"/>
                <a:sym typeface="+mn-ea"/>
              </a:rPr>
              <a:t>.</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u="sng" dirty="0" smtClean="0">
                <a:latin typeface="Times New Roman" panose="02020603050405020304" charset="0"/>
                <a:cs typeface="Times New Roman" panose="02020603050405020304" charset="0"/>
                <a:sym typeface="+mn-ea"/>
              </a:rPr>
              <a:t>Folium</a:t>
            </a:r>
            <a:r>
              <a:rPr lang="en-IN" dirty="0" smtClean="0">
                <a:latin typeface="Times New Roman" panose="02020603050405020304" charset="0"/>
                <a:cs typeface="Times New Roman" panose="02020603050405020304" charset="0"/>
                <a:sym typeface="+mn-ea"/>
              </a:rPr>
              <a:t>: Python visualization library would be used to visualize the neighbourhoods cluster distribution of using interactive leaflet map.</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u="sng" dirty="0" err="1" smtClean="0">
                <a:latin typeface="Times New Roman" panose="02020603050405020304" charset="0"/>
                <a:cs typeface="Times New Roman" panose="02020603050405020304" charset="0"/>
                <a:sym typeface="+mn-ea"/>
              </a:rPr>
              <a:t>Scikit</a:t>
            </a:r>
            <a:r>
              <a:rPr lang="en-IN" u="sng" dirty="0" smtClean="0">
                <a:latin typeface="Times New Roman" panose="02020603050405020304" charset="0"/>
                <a:cs typeface="Times New Roman" panose="02020603050405020304" charset="0"/>
                <a:sym typeface="+mn-ea"/>
              </a:rPr>
              <a:t> Learn</a:t>
            </a:r>
            <a:r>
              <a:rPr lang="en-IN" dirty="0" smtClean="0">
                <a:latin typeface="Times New Roman" panose="02020603050405020304" charset="0"/>
                <a:cs typeface="Times New Roman" panose="02020603050405020304" charset="0"/>
                <a:sym typeface="+mn-ea"/>
              </a:rPr>
              <a:t>: For importing k-means clustering.</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u="sng" dirty="0" smtClean="0">
                <a:latin typeface="Times New Roman" panose="02020603050405020304" charset="0"/>
                <a:cs typeface="Times New Roman" panose="02020603050405020304" charset="0"/>
                <a:sym typeface="+mn-ea"/>
              </a:rPr>
              <a:t>JSON</a:t>
            </a:r>
            <a:r>
              <a:rPr lang="en-IN" dirty="0" smtClean="0">
                <a:latin typeface="Times New Roman" panose="02020603050405020304" charset="0"/>
                <a:cs typeface="Times New Roman" panose="02020603050405020304" charset="0"/>
                <a:sym typeface="+mn-ea"/>
              </a:rPr>
              <a:t>: Library to handle JSON files.</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u="sng" dirty="0" smtClean="0">
                <a:latin typeface="Times New Roman" panose="02020603050405020304" charset="0"/>
                <a:cs typeface="Times New Roman" panose="02020603050405020304" charset="0"/>
                <a:sym typeface="+mn-ea"/>
              </a:rPr>
              <a:t>XML</a:t>
            </a:r>
            <a:r>
              <a:rPr lang="en-IN" dirty="0" smtClean="0">
                <a:latin typeface="Times New Roman" panose="02020603050405020304" charset="0"/>
                <a:cs typeface="Times New Roman" panose="02020603050405020304" charset="0"/>
                <a:sym typeface="+mn-ea"/>
              </a:rPr>
              <a:t>: To separate data from presentation and XML stores data in plain text format.</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u="sng" dirty="0" err="1" smtClean="0">
                <a:latin typeface="Times New Roman" panose="02020603050405020304" charset="0"/>
                <a:cs typeface="Times New Roman" panose="02020603050405020304" charset="0"/>
                <a:sym typeface="+mn-ea"/>
              </a:rPr>
              <a:t>Geocoder</a:t>
            </a:r>
            <a:r>
              <a:rPr lang="en-IN" dirty="0" smtClean="0">
                <a:latin typeface="Times New Roman" panose="02020603050405020304" charset="0"/>
                <a:cs typeface="Times New Roman" panose="02020603050405020304" charset="0"/>
                <a:sym typeface="+mn-ea"/>
              </a:rPr>
              <a:t>: To retrieve Location Data.</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u="sng" dirty="0" smtClean="0">
                <a:latin typeface="Times New Roman" panose="02020603050405020304" charset="0"/>
                <a:cs typeface="Times New Roman" panose="02020603050405020304" charset="0"/>
                <a:sym typeface="+mn-ea"/>
              </a:rPr>
              <a:t>Beautiful Soup and Requests</a:t>
            </a:r>
            <a:r>
              <a:rPr lang="en-IN" dirty="0" smtClean="0">
                <a:latin typeface="Times New Roman" panose="02020603050405020304" charset="0"/>
                <a:cs typeface="Times New Roman" panose="02020603050405020304" charset="0"/>
                <a:sym typeface="+mn-ea"/>
              </a:rPr>
              <a:t>: To scrap and library to handle http requests.</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u="sng" dirty="0" err="1" smtClean="0">
                <a:latin typeface="Times New Roman" panose="02020603050405020304" charset="0"/>
                <a:cs typeface="Times New Roman" panose="02020603050405020304" charset="0"/>
                <a:sym typeface="+mn-ea"/>
              </a:rPr>
              <a:t>Matplotlib</a:t>
            </a:r>
            <a:r>
              <a:rPr lang="en-IN" dirty="0" smtClean="0">
                <a:latin typeface="Times New Roman" panose="02020603050405020304" charset="0"/>
                <a:cs typeface="Times New Roman" panose="02020603050405020304" charset="0"/>
                <a:sym typeface="+mn-ea"/>
              </a:rPr>
              <a:t>:Python Plotting Module</a:t>
            </a:r>
            <a:endParaRPr lang="en-IN" dirty="0" smtClean="0">
              <a:latin typeface="Times New Roman" panose="02020603050405020304" charset="0"/>
              <a:cs typeface="Times New Roman" panose="02020603050405020304" charset="0"/>
            </a:endParaRPr>
          </a:p>
          <a:p>
            <a:pPr>
              <a:buFont typeface="Wingdings" panose="05000000000000000000" charset="0"/>
              <a:buChar char="§"/>
            </a:pPr>
            <a:endParaRPr lang="en-IN" dirty="0">
              <a:latin typeface="Times New Roman" panose="02020603050405020304" charset="0"/>
              <a:cs typeface="Times New Roman" panose="02020603050405020304" charset="0"/>
            </a:endParaRPr>
          </a:p>
          <a:p>
            <a:pPr>
              <a:buFont typeface="Wingdings" panose="05000000000000000000" charset="0"/>
              <a:buChar char="§"/>
            </a:pPr>
            <a:endParaRPr lang="en-IN" dirty="0">
              <a:latin typeface="Times New Roman" panose="02020603050405020304" charset="0"/>
              <a:cs typeface="Times New Roman" panose="02020603050405020304" charset="0"/>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p:sp>
        <p:nvSpPr>
          <p:cNvPr id="2" name="Title 1"/>
          <p:cNvSpPr>
            <a:spLocks noGrp="1"/>
          </p:cNvSpPr>
          <p:nvPr>
            <p:ph type="title"/>
          </p:nvPr>
        </p:nvSpPr>
        <p:spPr/>
        <p:txBody>
          <a:bodyPr>
            <a:normAutofit/>
          </a:bodyPr>
          <a:p>
            <a:r>
              <a:rPr lang="en-IN" altLang="en-US">
                <a:latin typeface="Times New Roman" panose="02020603050405020304" charset="0"/>
                <a:cs typeface="Times New Roman" panose="02020603050405020304" charset="0"/>
                <a:sym typeface="+mn-ea"/>
              </a:rPr>
              <a:t>INTRODUCTION</a:t>
            </a:r>
            <a:endParaRPr lang="en-US"/>
          </a:p>
        </p:txBody>
      </p:sp>
      <p:sp>
        <p:nvSpPr>
          <p:cNvPr id="3" name="Content Placeholder 2"/>
          <p:cNvSpPr>
            <a:spLocks noGrp="1"/>
          </p:cNvSpPr>
          <p:nvPr>
            <p:ph idx="1"/>
          </p:nvPr>
        </p:nvSpPr>
        <p:spPr>
          <a:xfrm>
            <a:off x="708660" y="1876425"/>
            <a:ext cx="9862185" cy="4300220"/>
          </a:xfrm>
        </p:spPr>
        <p:txBody>
          <a:bodyPr>
            <a:normAutofit lnSpcReduction="10000"/>
          </a:bodyPr>
          <a:p>
            <a:pPr>
              <a:buFont typeface="Wingdings" panose="05000000000000000000" charset="0"/>
              <a:buChar char="§"/>
            </a:pPr>
            <a:r>
              <a:rPr lang="en-IN" dirty="0" smtClean="0">
                <a:latin typeface="Times New Roman" panose="02020603050405020304" charset="0"/>
                <a:cs typeface="Times New Roman" panose="02020603050405020304" charset="0"/>
                <a:sym typeface="+mn-ea"/>
              </a:rPr>
              <a:t>The purpose of this project is to help people in exploring better facilities around their neighbourhood. </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It will help people making smart and efficient decision on selecting great neighbourhood out of numbers of other neighbourhoods in Scarborough, Toronto.</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This project’s aim to create an analysis of features for a people migrating to Scarborough to search a best neighbourhood as a comparative analysis between neighbourhoods.</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endParaRPr lang="en-IN" dirty="0" smtClean="0">
              <a:latin typeface="Times New Roman" panose="02020603050405020304" charset="0"/>
              <a:cs typeface="Times New Roman" panose="02020603050405020304" charset="0"/>
            </a:endParaRPr>
          </a:p>
          <a:p>
            <a:pPr>
              <a:buFont typeface="Wingdings" panose="05000000000000000000" charset="0"/>
              <a:buChar char="§"/>
            </a:pPr>
            <a:endParaRPr lang="en-IN" dirty="0" smtClean="0">
              <a:latin typeface="Times New Roman" panose="02020603050405020304" charset="0"/>
              <a:cs typeface="Times New Roman" panose="02020603050405020304" charset="0"/>
            </a:endParaRPr>
          </a:p>
          <a:p>
            <a:endParaRPr 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sz="4000">
                <a:sym typeface="+mn-ea"/>
              </a:rPr>
              <a:t>TARGETED GROUPS</a:t>
            </a:r>
            <a:endParaRPr lang="en-IN" altLang="en-US" sz="4000">
              <a:sym typeface="+mn-ea"/>
            </a:endParaRPr>
          </a:p>
        </p:txBody>
      </p:sp>
      <p:sp>
        <p:nvSpPr>
          <p:cNvPr id="5" name="Content Placeholder 4"/>
          <p:cNvSpPr>
            <a:spLocks noGrp="1"/>
          </p:cNvSpPr>
          <p:nvPr>
            <p:ph idx="1"/>
          </p:nvPr>
        </p:nvSpPr>
        <p:spPr>
          <a:xfrm>
            <a:off x="838200" y="2080260"/>
            <a:ext cx="9732645" cy="4096385"/>
          </a:xfrm>
        </p:spPr>
        <p:txBody>
          <a:bodyPr/>
          <a:p>
            <a:pPr>
              <a:buFont typeface="Wingdings" panose="05000000000000000000" charset="0"/>
              <a:buChar char="§"/>
            </a:pPr>
            <a:r>
              <a:rPr lang="en-IN" dirty="0" smtClean="0">
                <a:latin typeface="Times New Roman" panose="02020603050405020304" charset="0"/>
                <a:cs typeface="Times New Roman" panose="02020603050405020304" charset="0"/>
                <a:sym typeface="+mn-ea"/>
              </a:rPr>
              <a:t>Fresh immigrants to Canada.</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People migrating to various states of Canada.</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People not familiar with </a:t>
            </a:r>
            <a:r>
              <a:rPr lang="en-IN" smtClean="0">
                <a:latin typeface="Times New Roman" panose="02020603050405020304" charset="0"/>
                <a:cs typeface="Times New Roman" panose="02020603050405020304" charset="0"/>
                <a:sym typeface="+mn-ea"/>
              </a:rPr>
              <a:t>their surroundings</a:t>
            </a:r>
            <a:endParaRPr lang="en-IN" dirty="0" smtClean="0">
              <a:latin typeface="Times New Roman" panose="02020603050405020304" charset="0"/>
              <a:cs typeface="Times New Roman" panose="02020603050405020304" charset="0"/>
            </a:endParaRPr>
          </a:p>
          <a:p>
            <a:pPr marL="0" indent="0">
              <a:buFont typeface="Wingdings" panose="05000000000000000000" charset="0"/>
              <a:buNone/>
            </a:pPr>
            <a:endParaRPr lang="en-IN" dirty="0" smtClean="0">
              <a:latin typeface="Times New Roman" panose="02020603050405020304" charset="0"/>
              <a:cs typeface="Times New Roman" panose="02020603050405020304"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sym typeface="+mn-ea"/>
              </a:rPr>
              <a:t>DATA SECTION</a:t>
            </a:r>
            <a:endParaRPr lang="en-US"/>
          </a:p>
        </p:txBody>
      </p:sp>
      <p:sp>
        <p:nvSpPr>
          <p:cNvPr id="3" name="Content Placeholder 2"/>
          <p:cNvSpPr>
            <a:spLocks noGrp="1"/>
          </p:cNvSpPr>
          <p:nvPr>
            <p:ph idx="1"/>
          </p:nvPr>
        </p:nvSpPr>
        <p:spPr>
          <a:xfrm>
            <a:off x="697865" y="1968500"/>
            <a:ext cx="9872980" cy="4208145"/>
          </a:xfrm>
        </p:spPr>
        <p:txBody>
          <a:bodyPr/>
          <a:p>
            <a:pPr>
              <a:buFont typeface="Wingdings" panose="05000000000000000000" charset="0"/>
              <a:buChar char="§"/>
            </a:pPr>
            <a:r>
              <a:rPr lang="en-IN" dirty="0" smtClean="0">
                <a:latin typeface="Times New Roman" panose="02020603050405020304" charset="0"/>
                <a:cs typeface="Times New Roman" panose="02020603050405020304" charset="0"/>
                <a:sym typeface="+mn-ea"/>
              </a:rPr>
              <a:t>Data Link: </a:t>
            </a:r>
            <a:r>
              <a:rPr lang="en-IN" dirty="0" smtClean="0">
                <a:latin typeface="Times New Roman" panose="02020603050405020304" charset="0"/>
                <a:cs typeface="Times New Roman" panose="02020603050405020304" charset="0"/>
                <a:sym typeface="+mn-ea"/>
                <a:hlinkClick r:id="rId1"/>
              </a:rPr>
              <a:t>https://en.wikipedia.org/wiki/List_of_postal_codes_of_Canada:_M</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I will use Scarborough dataset which is scrapped from Wikipedia. </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Dataset consisting of latitude and longitude, zip codes.</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Foursquare API data</a:t>
            </a:r>
            <a:endParaRPr lang="en-IN" dirty="0">
              <a:latin typeface="Times New Roman" panose="02020603050405020304" charset="0"/>
              <a:cs typeface="Times New Roman" panose="02020603050405020304" charset="0"/>
            </a:endParaRPr>
          </a:p>
          <a:p>
            <a:pPr>
              <a:buFont typeface="Wingdings" panose="05000000000000000000" charset="0"/>
              <a:buChar char="§"/>
            </a:pPr>
            <a:endParaRPr lang="en-IN" dirty="0">
              <a:latin typeface="Times New Roman" panose="02020603050405020304" charset="0"/>
              <a:cs typeface="Times New Roman" panose="02020603050405020304" charset="0"/>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dirty="0" smtClean="0">
                <a:latin typeface="Times New Roman" panose="02020603050405020304" charset="0"/>
                <a:cs typeface="Times New Roman" panose="02020603050405020304" charset="0"/>
                <a:sym typeface="+mn-ea"/>
              </a:rPr>
              <a:t>FOURSQUARE API</a:t>
            </a:r>
            <a:endParaRPr lang="en-US"/>
          </a:p>
        </p:txBody>
      </p:sp>
      <p:sp>
        <p:nvSpPr>
          <p:cNvPr id="3" name="Content Placeholder 2"/>
          <p:cNvSpPr>
            <a:spLocks noGrp="1"/>
          </p:cNvSpPr>
          <p:nvPr>
            <p:ph idx="1"/>
          </p:nvPr>
        </p:nvSpPr>
        <p:spPr>
          <a:xfrm>
            <a:off x="728345" y="1946910"/>
            <a:ext cx="9842500" cy="4229735"/>
          </a:xfrm>
        </p:spPr>
        <p:txBody>
          <a:bodyPr/>
          <a:p>
            <a:pPr>
              <a:buFont typeface="Wingdings" panose="05000000000000000000" charset="0"/>
              <a:buChar char="§"/>
            </a:pPr>
            <a:r>
              <a:rPr lang="en-IN" dirty="0" smtClean="0">
                <a:latin typeface="Times New Roman" panose="02020603050405020304" charset="0"/>
                <a:cs typeface="Times New Roman" panose="02020603050405020304" charset="0"/>
                <a:sym typeface="+mn-ea"/>
              </a:rPr>
              <a:t>Foursquare is a location data provider with information about all manner of venues and events within an area of interest. </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Such information includes venue names, locations, menus and even photos. </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As such, the foursquare location platform will be used as the sole data source since all the stated required information can be obtained through the API.</a:t>
            </a:r>
            <a:endParaRPr lang="en-IN" dirty="0">
              <a:latin typeface="Times New Roman" panose="02020603050405020304" charset="0"/>
              <a:cs typeface="Times New Roman" panose="02020603050405020304" charset="0"/>
            </a:endParaRPr>
          </a:p>
          <a:p>
            <a:pPr>
              <a:buFont typeface="Wingdings" panose="05000000000000000000" charset="0"/>
              <a:buChar char="§"/>
            </a:pPr>
            <a:endParaRPr lang="en-IN" dirty="0">
              <a:latin typeface="Times New Roman" panose="02020603050405020304" charset="0"/>
              <a:cs typeface="Times New Roman" panose="02020603050405020304"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dirty="0" smtClean="0">
                <a:latin typeface="Times New Roman" panose="02020603050405020304" charset="0"/>
                <a:cs typeface="Times New Roman" panose="02020603050405020304" charset="0"/>
                <a:sym typeface="+mn-ea"/>
              </a:rPr>
              <a:t>FOURSQUARE API DATA</a:t>
            </a:r>
            <a:endParaRPr lang="en-US"/>
          </a:p>
        </p:txBody>
      </p:sp>
      <p:sp>
        <p:nvSpPr>
          <p:cNvPr id="3" name="Content Placeholder 2"/>
          <p:cNvSpPr>
            <a:spLocks noGrp="1"/>
          </p:cNvSpPr>
          <p:nvPr>
            <p:ph idx="1"/>
          </p:nvPr>
        </p:nvSpPr>
        <p:spPr>
          <a:xfrm>
            <a:off x="678180" y="1916430"/>
            <a:ext cx="9892665" cy="4260215"/>
          </a:xfrm>
        </p:spPr>
        <p:txBody>
          <a:bodyPr/>
          <a:p>
            <a:pPr marL="342900" indent="-342900" algn="just">
              <a:buFont typeface="Wingdings" panose="05000000000000000000" charset="0"/>
              <a:buChar char="§"/>
            </a:pPr>
            <a:r>
              <a:rPr lang="en-IN" sz="2400" dirty="0" smtClean="0">
                <a:latin typeface="Times New Roman" panose="02020603050405020304" charset="0"/>
                <a:cs typeface="Times New Roman" panose="02020603050405020304" charset="0"/>
                <a:sym typeface="+mn-ea"/>
              </a:rPr>
              <a:t>The data retrieved from Foursquare contained information of venues within specified distance of the longitude and latitude of the postcodes. The information obtained per venue as follows:</a:t>
            </a:r>
            <a:endParaRPr lang="en-IN" sz="2400" dirty="0" smtClean="0">
              <a:latin typeface="Times New Roman" panose="02020603050405020304" charset="0"/>
              <a:cs typeface="Times New Roman" panose="02020603050405020304" charset="0"/>
            </a:endParaRPr>
          </a:p>
          <a:p>
            <a:pPr marL="914400" lvl="1" indent="-457200">
              <a:buFont typeface="+mj-lt"/>
              <a:buAutoNum type="arabicPeriod"/>
            </a:pPr>
            <a:r>
              <a:rPr lang="en-IN" sz="2400" dirty="0" smtClean="0">
                <a:cs typeface="+mn-lt"/>
                <a:sym typeface="+mn-ea"/>
              </a:rPr>
              <a:t> Neighbourhood </a:t>
            </a:r>
            <a:endParaRPr lang="en-IN" sz="2400" dirty="0" smtClean="0">
              <a:cs typeface="+mn-lt"/>
            </a:endParaRPr>
          </a:p>
          <a:p>
            <a:pPr marL="914400" lvl="1" indent="-457200">
              <a:buFont typeface="+mj-lt"/>
              <a:buAutoNum type="arabicPeriod"/>
            </a:pPr>
            <a:r>
              <a:rPr lang="en-IN" sz="2400" dirty="0" smtClean="0">
                <a:cs typeface="+mn-lt"/>
                <a:sym typeface="+mn-ea"/>
              </a:rPr>
              <a:t> Neighbourhood Latitude </a:t>
            </a:r>
            <a:endParaRPr lang="en-IN" sz="2400" dirty="0" smtClean="0">
              <a:cs typeface="+mn-lt"/>
            </a:endParaRPr>
          </a:p>
          <a:p>
            <a:pPr marL="914400" lvl="1" indent="-457200">
              <a:buFont typeface="+mj-lt"/>
              <a:buAutoNum type="arabicPeriod"/>
            </a:pPr>
            <a:r>
              <a:rPr lang="en-IN" sz="2400" dirty="0" smtClean="0">
                <a:cs typeface="+mn-lt"/>
                <a:sym typeface="+mn-ea"/>
              </a:rPr>
              <a:t> Neighbourhood Longitude</a:t>
            </a:r>
            <a:endParaRPr lang="en-IN" sz="2400" dirty="0" smtClean="0">
              <a:cs typeface="+mn-lt"/>
            </a:endParaRPr>
          </a:p>
          <a:p>
            <a:pPr marL="914400" lvl="1" indent="-457200">
              <a:buFont typeface="+mj-lt"/>
              <a:buAutoNum type="arabicPeriod"/>
            </a:pPr>
            <a:r>
              <a:rPr lang="en-IN" sz="2400" dirty="0" smtClean="0">
                <a:cs typeface="+mn-lt"/>
                <a:sym typeface="+mn-ea"/>
              </a:rPr>
              <a:t> Venue </a:t>
            </a:r>
            <a:endParaRPr lang="en-IN" sz="2400" dirty="0" smtClean="0">
              <a:cs typeface="+mn-lt"/>
            </a:endParaRPr>
          </a:p>
          <a:p>
            <a:pPr marL="914400" lvl="1" indent="-457200">
              <a:buFont typeface="+mj-lt"/>
              <a:buAutoNum type="arabicPeriod"/>
            </a:pPr>
            <a:r>
              <a:rPr lang="en-IN" sz="2400" dirty="0" smtClean="0">
                <a:cs typeface="+mn-lt"/>
                <a:sym typeface="+mn-ea"/>
              </a:rPr>
              <a:t> Name of the venue e.g. the name of a store or restaurant</a:t>
            </a:r>
            <a:endParaRPr lang="en-IN" sz="2400" dirty="0" smtClean="0">
              <a:cs typeface="+mn-lt"/>
            </a:endParaRPr>
          </a:p>
          <a:p>
            <a:pPr marL="914400" lvl="1" indent="-457200">
              <a:buFont typeface="+mj-lt"/>
              <a:buAutoNum type="arabicPeriod"/>
            </a:pPr>
            <a:r>
              <a:rPr lang="en-IN" sz="2400" dirty="0" smtClean="0">
                <a:cs typeface="+mn-lt"/>
                <a:sym typeface="+mn-ea"/>
              </a:rPr>
              <a:t> Venue Latitude</a:t>
            </a:r>
            <a:endParaRPr lang="en-IN" sz="2400" dirty="0" smtClean="0">
              <a:cs typeface="+mn-lt"/>
            </a:endParaRPr>
          </a:p>
          <a:p>
            <a:pPr marL="914400" lvl="1" indent="-457200">
              <a:buFont typeface="+mj-lt"/>
              <a:buAutoNum type="arabicPeriod"/>
            </a:pPr>
            <a:r>
              <a:rPr lang="en-IN" sz="2400" dirty="0" smtClean="0">
                <a:cs typeface="+mn-lt"/>
                <a:sym typeface="+mn-ea"/>
              </a:rPr>
              <a:t> Venue Longitude </a:t>
            </a:r>
            <a:endParaRPr lang="en-IN" sz="2400" dirty="0" smtClean="0">
              <a:cs typeface="+mn-lt"/>
            </a:endParaRPr>
          </a:p>
          <a:p>
            <a:pPr marL="914400" lvl="1" indent="-457200">
              <a:buFont typeface="+mj-lt"/>
              <a:buAutoNum type="arabicPeriod"/>
            </a:pPr>
            <a:r>
              <a:rPr lang="en-IN" sz="2400" dirty="0" smtClean="0">
                <a:cs typeface="+mn-lt"/>
                <a:sym typeface="+mn-ea"/>
              </a:rPr>
              <a:t>Venue Category</a:t>
            </a:r>
            <a:endParaRPr lang="en-IN" sz="2400" dirty="0">
              <a:cs typeface="+mn-lt"/>
            </a:endParaRPr>
          </a:p>
          <a:p>
            <a:pPr marL="457200" indent="-457200">
              <a:buFont typeface="+mj-lt"/>
              <a:buAutoNum type="arabicPeriod"/>
            </a:pPr>
            <a:endParaRPr lang="en-IN" sz="2400" dirty="0">
              <a:cs typeface="+mn-lt"/>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4000" dirty="0" smtClean="0">
                <a:latin typeface="Times New Roman" panose="02020603050405020304" charset="0"/>
                <a:cs typeface="Times New Roman" panose="02020603050405020304" charset="0"/>
                <a:sym typeface="+mn-ea"/>
              </a:rPr>
              <a:t>Map of Scarborough</a:t>
            </a:r>
            <a:endParaRPr lang="en-IN" sz="4000" dirty="0" smtClean="0">
              <a:latin typeface="Times New Roman" panose="02020603050405020304" charset="0"/>
              <a:cs typeface="Times New Roman" panose="02020603050405020304" charset="0"/>
              <a:sym typeface="+mn-ea"/>
            </a:endParaRPr>
          </a:p>
        </p:txBody>
      </p:sp>
      <p:pic>
        <p:nvPicPr>
          <p:cNvPr id="6" name="Content Placeholder 5" descr="Screenshot (78)"/>
          <p:cNvPicPr>
            <a:picLocks noChangeAspect="1"/>
          </p:cNvPicPr>
          <p:nvPr>
            <p:ph idx="1"/>
          </p:nvPr>
        </p:nvPicPr>
        <p:blipFill>
          <a:blip r:embed="rId1"/>
          <a:stretch>
            <a:fillRect/>
          </a:stretch>
        </p:blipFill>
        <p:spPr>
          <a:xfrm>
            <a:off x="2090420" y="1736725"/>
            <a:ext cx="8648065" cy="4723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4000" dirty="0" smtClean="0">
                <a:latin typeface="Times New Roman" panose="02020603050405020304" charset="0"/>
                <a:cs typeface="Times New Roman" panose="02020603050405020304" charset="0"/>
                <a:sym typeface="+mn-ea"/>
              </a:rPr>
              <a:t>METHODOLOGY </a:t>
            </a:r>
            <a:endParaRPr lang="en-IN" sz="4000" dirty="0" smtClean="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718185" y="1736090"/>
            <a:ext cx="9852660" cy="4440555"/>
          </a:xfrm>
        </p:spPr>
        <p:txBody>
          <a:bodyPr>
            <a:normAutofit lnSpcReduction="20000"/>
          </a:bodyPr>
          <a:p>
            <a:pPr>
              <a:buNone/>
            </a:pPr>
            <a:r>
              <a:rPr lang="en-IN" dirty="0" smtClean="0">
                <a:latin typeface="Times New Roman" panose="02020603050405020304" charset="0"/>
                <a:cs typeface="Times New Roman" panose="02020603050405020304" charset="0"/>
                <a:sym typeface="+mn-ea"/>
              </a:rPr>
              <a:t>Clustering Approach:</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To compare the similarities of two cities, we decided to explore neighbourhoods, segment them, and group them into clusters to find similar neighbourhoods in a big city like New York and Toronto. </a:t>
            </a:r>
            <a:endParaRPr lang="en-IN" dirty="0" smtClean="0">
              <a:latin typeface="Times New Roman" panose="02020603050405020304" charset="0"/>
              <a:cs typeface="Times New Roman" panose="02020603050405020304" charset="0"/>
            </a:endParaRPr>
          </a:p>
          <a:p>
            <a:pPr>
              <a:buFont typeface="Wingdings" panose="05000000000000000000" charset="0"/>
              <a:buChar char="§"/>
            </a:pPr>
            <a:r>
              <a:rPr lang="en-IN" dirty="0" smtClean="0">
                <a:latin typeface="Times New Roman" panose="02020603050405020304" charset="0"/>
                <a:cs typeface="Times New Roman" panose="02020603050405020304" charset="0"/>
                <a:sym typeface="+mn-ea"/>
              </a:rPr>
              <a:t>To be able to do that, we need to cluster data which is a form of unsupervised machine learning: k-means clustering algorithm.</a:t>
            </a:r>
            <a:endParaRPr lang="en-IN" dirty="0" smtClean="0">
              <a:latin typeface="Times New Roman" panose="02020603050405020304" charset="0"/>
              <a:cs typeface="Times New Roman" panose="02020603050405020304" charset="0"/>
            </a:endParaRPr>
          </a:p>
          <a:p>
            <a:pPr>
              <a:buFont typeface="Wingdings" panose="05000000000000000000" charset="0"/>
              <a:buChar char="§"/>
            </a:pPr>
            <a:endParaRPr lang="en-IN" dirty="0" smtClean="0">
              <a:latin typeface="Times New Roman" panose="02020603050405020304" charset="0"/>
              <a:cs typeface="Times New Roman" panose="02020603050405020304" charset="0"/>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4000" dirty="0" smtClean="0">
                <a:latin typeface="Times New Roman" panose="02020603050405020304" charset="0"/>
                <a:cs typeface="Times New Roman" panose="02020603050405020304" charset="0"/>
                <a:sym typeface="+mn-ea"/>
              </a:rPr>
              <a:t>K-MEANS CLUSTERING</a:t>
            </a:r>
            <a:endParaRPr lang="en-IN" sz="4000" dirty="0" smtClean="0">
              <a:latin typeface="Times New Roman" panose="02020603050405020304" charset="0"/>
              <a:cs typeface="Times New Roman" panose="02020603050405020304" charset="0"/>
              <a:sym typeface="+mn-ea"/>
            </a:endParaRPr>
          </a:p>
        </p:txBody>
      </p:sp>
      <p:pic>
        <p:nvPicPr>
          <p:cNvPr id="6" name="Content Placeholder 5" descr="Screenshot (81)"/>
          <p:cNvPicPr>
            <a:picLocks noChangeAspect="1"/>
          </p:cNvPicPr>
          <p:nvPr>
            <p:ph idx="1"/>
          </p:nvPr>
        </p:nvPicPr>
        <p:blipFill>
          <a:blip r:embed="rId1"/>
          <a:stretch>
            <a:fillRect/>
          </a:stretch>
        </p:blipFill>
        <p:spPr>
          <a:xfrm>
            <a:off x="609600" y="2054225"/>
            <a:ext cx="10972800" cy="4051300"/>
          </a:xfrm>
          <a:prstGeom prst="rect">
            <a:avLst/>
          </a:prstGeom>
        </p:spPr>
      </p:pic>
    </p:spTree>
  </p:cSld>
  <p:clrMapOvr>
    <a:masterClrMapping/>
  </p:clrMapOvr>
</p:sld>
</file>

<file path=ppt/tags/tag1.xml><?xml version="1.0" encoding="utf-8"?>
<p:tagLst xmlns:p="http://schemas.openxmlformats.org/presentationml/2006/main">
  <p:tag name="MH" val="20150923145622"/>
  <p:tag name="MH_LIBRARY" val="GRAPHIC"/>
  <p:tag name="MH_ORDER" val="Freeform 9"/>
</p:tagLst>
</file>

<file path=ppt/tags/tag2.xml><?xml version="1.0" encoding="utf-8"?>
<p:tagLst xmlns:p="http://schemas.openxmlformats.org/presentationml/2006/main">
  <p:tag name="MH" val="20150923145622"/>
  <p:tag name="MH_LIBRARY" val="GRAPHIC"/>
  <p:tag name="MH_ORDER" val="Straight Connector 13"/>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heme/theme1.xml><?xml version="1.0" encoding="utf-8"?>
<a:theme xmlns:a="http://schemas.openxmlformats.org/drawingml/2006/main" name="A000120140530A99PPBG">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3935</Words>
  <Application>WPS Presentation</Application>
  <PresentationFormat>宽屏</PresentationFormat>
  <Paragraphs>110</Paragraphs>
  <Slides>16</Slides>
  <Notes>29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黑体</vt:lpstr>
      <vt:lpstr>Wingdings 3</vt:lpstr>
      <vt:lpstr>Symbol</vt:lpstr>
      <vt:lpstr>Calibri</vt:lpstr>
      <vt:lpstr>Arial Narrow</vt:lpstr>
      <vt:lpstr>Microsoft YaHei</vt:lpstr>
      <vt:lpstr>Arial Unicode MS</vt:lpstr>
      <vt:lpstr>黑体</vt:lpstr>
      <vt:lpstr>Times New Roman</vt:lpstr>
      <vt:lpstr>Wingdings</vt:lpstr>
      <vt:lpstr>A000120140530A99PPBG</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Shagun Bhardwaj</cp:lastModifiedBy>
  <cp:revision>193</cp:revision>
  <dcterms:created xsi:type="dcterms:W3CDTF">2015-09-21T02:24:00Z</dcterms:created>
  <dcterms:modified xsi:type="dcterms:W3CDTF">2021-06-22T15:56:24Z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