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59" r:id="rId4"/>
    <p:sldId id="257" r:id="rId5"/>
    <p:sldId id="264" r:id="rId6"/>
    <p:sldId id="271" r:id="rId7"/>
    <p:sldId id="265" r:id="rId8"/>
    <p:sldId id="272" r:id="rId9"/>
    <p:sldId id="273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2493E-8BE8-45E5-A47D-D0AE9212EF5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23FB-6F4E-4C42-8B12-DD0424F7B2E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9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2493E-8BE8-45E5-A47D-D0AE9212EF5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23FB-6F4E-4C42-8B12-DD0424F7B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61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2493E-8BE8-45E5-A47D-D0AE9212EF5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23FB-6F4E-4C42-8B12-DD0424F7B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79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2493E-8BE8-45E5-A47D-D0AE9212EF5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23FB-6F4E-4C42-8B12-DD0424F7B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82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2493E-8BE8-45E5-A47D-D0AE9212EF5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23FB-6F4E-4C42-8B12-DD0424F7B2E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02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2493E-8BE8-45E5-A47D-D0AE9212EF5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23FB-6F4E-4C42-8B12-DD0424F7B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45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2493E-8BE8-45E5-A47D-D0AE9212EF5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23FB-6F4E-4C42-8B12-DD0424F7B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27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2493E-8BE8-45E5-A47D-D0AE9212EF5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23FB-6F4E-4C42-8B12-DD0424F7B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75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2493E-8BE8-45E5-A47D-D0AE9212EF5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23FB-6F4E-4C42-8B12-DD0424F7B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05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D2493E-8BE8-45E5-A47D-D0AE9212EF5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6323FB-6F4E-4C42-8B12-DD0424F7B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63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2493E-8BE8-45E5-A47D-D0AE9212EF5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23FB-6F4E-4C42-8B12-DD0424F7B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2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D2493E-8BE8-45E5-A47D-D0AE9212EF5E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6323FB-6F4E-4C42-8B12-DD0424F7B2E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59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9/demystifying-bert-groundbreaking-nlp-framework/?utm_source=blog&amp;utm_medium=fine_tune_BERT" TargetMode="External"/><Relationship Id="rId2" Type="http://schemas.openxmlformats.org/officeDocument/2006/relationships/hyperlink" Target="https://www.analyticsvidhya.com/blog/2020/07/transfer-learning-for-nlp-fine-tuning-bert-for-text-classif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905.05583.pdf" TargetMode="External"/><Relationship Id="rId4" Type="http://schemas.openxmlformats.org/officeDocument/2006/relationships/hyperlink" Target="https://mccormickml.com/2019/07/22/BERT-fine-tun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5951-EA34-48C8-A63C-F75629B84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Fine Tuning BERT </a:t>
            </a:r>
            <a:br>
              <a:rPr lang="en-US" dirty="0"/>
            </a:br>
            <a:r>
              <a:rPr lang="en-US" dirty="0"/>
              <a:t>for Text Classification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4F8DF-852D-45EE-817F-FB1A50EEE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Pratyaksha </a:t>
            </a:r>
          </a:p>
          <a:p>
            <a:r>
              <a:rPr lang="en-US" dirty="0" err="1"/>
              <a:t>Sr.No</a:t>
            </a:r>
            <a:r>
              <a:rPr lang="en-US" dirty="0"/>
              <a:t>. 17885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74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D17A-A0F8-4CEC-BDA7-67F14BA5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 (F1 Score)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3E01-99FF-4FB8-8AD5-2FD18FA26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3665"/>
            <a:ext cx="11008581" cy="38195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Experiment from the assigned article: </a:t>
            </a:r>
            <a:r>
              <a:rPr lang="en-US" sz="1600" dirty="0"/>
              <a:t>Pretrained BERT</a:t>
            </a:r>
            <a:r>
              <a:rPr lang="en-US" sz="1600" baseline="-25000" dirty="0"/>
              <a:t>LARGE</a:t>
            </a:r>
            <a:r>
              <a:rPr lang="en-US" sz="1600" dirty="0"/>
              <a:t> +  Fully Connected Layers + </a:t>
            </a:r>
            <a:r>
              <a:rPr lang="en-US" sz="1600" dirty="0" err="1"/>
              <a:t>Softmax</a:t>
            </a:r>
            <a:r>
              <a:rPr lang="en-US" sz="1600" dirty="0"/>
              <a:t> 	(0.85)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Additional Experiments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sz="1600" b="1" dirty="0"/>
              <a:t>Baseline: </a:t>
            </a:r>
            <a:r>
              <a:rPr lang="en-US" sz="1600" dirty="0"/>
              <a:t>Pretrained BERT</a:t>
            </a:r>
            <a:r>
              <a:rPr lang="en-US" sz="1600" baseline="-25000" dirty="0"/>
              <a:t>LARGE</a:t>
            </a:r>
            <a:r>
              <a:rPr lang="en-US" sz="1600" dirty="0"/>
              <a:t>+ </a:t>
            </a:r>
            <a:r>
              <a:rPr lang="en-US" sz="1600" dirty="0" err="1"/>
              <a:t>Softmax</a:t>
            </a:r>
            <a:r>
              <a:rPr lang="en-US" sz="1600" dirty="0"/>
              <a:t>					(0.81)</a:t>
            </a:r>
            <a:endParaRPr lang="en-US" sz="1600" b="1" dirty="0"/>
          </a:p>
          <a:p>
            <a:pPr lvl="4">
              <a:buFont typeface="Wingdings" panose="05000000000000000000" pitchFamily="2" charset="2"/>
              <a:buChar char="q"/>
            </a:pPr>
            <a:r>
              <a:rPr lang="en-US" sz="1600" b="1" dirty="0"/>
              <a:t>Experiment 1: </a:t>
            </a:r>
            <a:r>
              <a:rPr lang="en-US" sz="1600" dirty="0"/>
              <a:t>Retrained BERT</a:t>
            </a:r>
            <a:r>
              <a:rPr lang="en-US" sz="1600" baseline="-25000" dirty="0"/>
              <a:t>LARGE</a:t>
            </a:r>
            <a:r>
              <a:rPr lang="en-US" sz="1600" dirty="0"/>
              <a:t> + </a:t>
            </a:r>
            <a:r>
              <a:rPr lang="en-US" sz="1600" dirty="0" err="1"/>
              <a:t>Softmax</a:t>
            </a:r>
            <a:r>
              <a:rPr lang="en-US" sz="1600" dirty="0"/>
              <a:t>				(0.46)	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sz="1600" b="1" dirty="0"/>
              <a:t>Experiment 2: </a:t>
            </a:r>
            <a:r>
              <a:rPr lang="en-US" sz="1600" dirty="0"/>
              <a:t>Retrained output layer of BERT</a:t>
            </a:r>
            <a:r>
              <a:rPr lang="en-US" sz="1600" baseline="-25000" dirty="0"/>
              <a:t>LARGE</a:t>
            </a:r>
            <a:r>
              <a:rPr lang="en-US" sz="1600" dirty="0"/>
              <a:t> + Frozen other layers + </a:t>
            </a:r>
            <a:r>
              <a:rPr lang="en-US" sz="1600" dirty="0" err="1"/>
              <a:t>Softmax</a:t>
            </a:r>
            <a:r>
              <a:rPr lang="en-US" sz="1600" dirty="0"/>
              <a:t>	(0.94)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sz="1600" b="1" dirty="0"/>
              <a:t>Experiment 3: </a:t>
            </a:r>
            <a:r>
              <a:rPr lang="en-US" sz="1600" dirty="0"/>
              <a:t>Retrained encoder layer 24 of BERT</a:t>
            </a:r>
            <a:r>
              <a:rPr lang="en-US" sz="1600" baseline="-25000" dirty="0"/>
              <a:t>LARGE</a:t>
            </a:r>
            <a:r>
              <a:rPr lang="en-US" sz="1600" dirty="0"/>
              <a:t> + Frozen other layers + </a:t>
            </a:r>
            <a:r>
              <a:rPr lang="en-US" sz="1600" dirty="0" err="1"/>
              <a:t>Softmax</a:t>
            </a:r>
            <a:r>
              <a:rPr lang="en-US" sz="1600" dirty="0"/>
              <a:t>	(0.98)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sz="1600" b="1" dirty="0"/>
              <a:t>Experiment 4: </a:t>
            </a:r>
            <a:r>
              <a:rPr lang="en-US" sz="1600" dirty="0"/>
              <a:t>Retrained encoder layer 12 of BERT</a:t>
            </a:r>
            <a:r>
              <a:rPr lang="en-US" sz="1600" baseline="-25000" dirty="0"/>
              <a:t>LARGE</a:t>
            </a:r>
            <a:r>
              <a:rPr lang="en-US" sz="1600" dirty="0"/>
              <a:t> + Frozen other layers + </a:t>
            </a:r>
            <a:r>
              <a:rPr lang="en-US" sz="1600" dirty="0" err="1"/>
              <a:t>Softmax</a:t>
            </a:r>
            <a:r>
              <a:rPr lang="en-US" sz="1600" dirty="0"/>
              <a:t>	(0.93)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sz="1600" b="1" dirty="0"/>
              <a:t>Experiment 5: </a:t>
            </a:r>
            <a:r>
              <a:rPr lang="en-US" sz="1600" dirty="0"/>
              <a:t>Retrained encoder layer  1  of BERT</a:t>
            </a:r>
            <a:r>
              <a:rPr lang="en-US" sz="1600" baseline="-25000" dirty="0"/>
              <a:t>LARGE</a:t>
            </a:r>
            <a:r>
              <a:rPr lang="en-US" sz="1600" dirty="0"/>
              <a:t> + Frozen other layers + </a:t>
            </a:r>
            <a:r>
              <a:rPr lang="en-US" sz="1600" dirty="0" err="1"/>
              <a:t>Softmax</a:t>
            </a:r>
            <a:r>
              <a:rPr lang="en-US" sz="1600" dirty="0"/>
              <a:t>	(0.52)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1177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A3A4-3E8A-470E-A67E-70E7F2D0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0AD9-71C0-4B16-8EDF-DADC27475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079" y="2471542"/>
            <a:ext cx="9590930" cy="161658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Retraining BERT took a long time with bad performance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Retraining higher layers while freezing lower performs better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Lower layers might have more general features of the language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Higher layers are task specific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30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4248-B9D0-44CC-9E19-1F85C524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8F86-AA31-44D0-9D78-3E0A19825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https://www.analyticsvidhya.com/blog/2020/07/transfer-learning-for-nlp-fine-tuning-bert-for-text-classification/</a:t>
            </a:r>
            <a:endParaRPr lang="en-IN" dirty="0"/>
          </a:p>
          <a:p>
            <a:r>
              <a:rPr lang="en-IN" dirty="0">
                <a:hlinkClick r:id="rId3"/>
              </a:rPr>
              <a:t>https://www.analyticsvidhya.com/blog/2019/09/demystifying-bert-groundbreaking-nlp-framework/?utm_source=blog&amp;utm_medium=fine_tune_BERT</a:t>
            </a:r>
            <a:endParaRPr lang="en-IN" dirty="0"/>
          </a:p>
          <a:p>
            <a:r>
              <a:rPr lang="en-IN" dirty="0">
                <a:hlinkClick r:id="rId4"/>
              </a:rPr>
              <a:t>https://mccormickml.com/2019/07/22/BERT-fine-tuning/</a:t>
            </a:r>
            <a:endParaRPr lang="en-IN" dirty="0"/>
          </a:p>
          <a:p>
            <a:r>
              <a:rPr lang="en-IN" dirty="0">
                <a:hlinkClick r:id="rId5"/>
              </a:rPr>
              <a:t>https://arxiv.org/pdf/1905.05583.pdf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95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BC37-BA96-4DAC-A4EB-3BE77F6B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58A9-3F42-4965-968A-C2B62BD25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34937"/>
            <a:ext cx="9762504" cy="20969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Study the effect of Fine Tuning BERT for various NLP Tasks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Compare the performance of various Fine Tuning Techniques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Compare the accuracy and execution time for various datasets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58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9D9F-826B-48FB-9BBD-96548E54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dirty="0"/>
              <a:t>Proposed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278E-F089-4340-B331-203FCABBA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568" y="1990074"/>
            <a:ext cx="5959503" cy="22193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Training the entire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Training some layers while freezing others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Freezing the entire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Fine tuning the learning rates of different layers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341CF-48B4-49E8-977B-994790A9E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554" y="3351681"/>
            <a:ext cx="1822698" cy="249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759412-3705-4B32-8834-B988C6D1997F}"/>
              </a:ext>
            </a:extLst>
          </p:cNvPr>
          <p:cNvSpPr txBox="1"/>
          <p:nvPr/>
        </p:nvSpPr>
        <p:spPr>
          <a:xfrm>
            <a:off x="1146463" y="4485235"/>
            <a:ext cx="60977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/>
              <a:t>BERT has huge number of parameters: </a:t>
            </a:r>
            <a:r>
              <a:rPr lang="en-US" sz="1800" dirty="0"/>
              <a:t>Training small datasets from scratch can lead to overfitting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BERT Base: 12 layers (transformer blocks), 12 attention heads, and 110 million parameters</a:t>
            </a:r>
          </a:p>
        </p:txBody>
      </p:sp>
    </p:spTree>
    <p:extLst>
      <p:ext uri="{BB962C8B-B14F-4D97-AF65-F5344CB8AC3E}">
        <p14:creationId xmlns:p14="http://schemas.microsoft.com/office/powerpoint/2010/main" val="23731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43A3-2184-4E76-B492-F890429A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6055"/>
            <a:ext cx="10058400" cy="1450757"/>
          </a:xfrm>
        </p:spPr>
        <p:txBody>
          <a:bodyPr/>
          <a:lstStyle/>
          <a:p>
            <a:r>
              <a:rPr lang="en-US" sz="4000" dirty="0"/>
              <a:t>Tuning the Layers of BERT Base </a:t>
            </a:r>
            <a:r>
              <a:rPr lang="en-US" sz="2800" dirty="0"/>
              <a:t>(199 Named Parameters) </a:t>
            </a:r>
            <a:endParaRPr lang="en-IN" sz="28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525137B-D20C-43CF-8B51-955F5AA25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6303" y="2240794"/>
            <a:ext cx="5411771" cy="351004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A5475-16F4-4613-B437-D7480D167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41487"/>
            <a:ext cx="4744899" cy="12421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FDF210-3406-4A3F-AC66-F873E6040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08" y="4479533"/>
            <a:ext cx="5411771" cy="8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05A9-883C-497A-9D75-CC8DEE26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68" y="72610"/>
            <a:ext cx="10058400" cy="1450757"/>
          </a:xfrm>
        </p:spPr>
        <p:txBody>
          <a:bodyPr/>
          <a:lstStyle/>
          <a:p>
            <a:r>
              <a:rPr lang="en-US" dirty="0"/>
              <a:t>Tasks Performed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32D75-2409-476D-ABEC-837532AD0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779" y="2504858"/>
            <a:ext cx="7974801" cy="158326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News Classification (5 classes, ~1500 training data)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Tweet Classification (2 classes, ~3000 training data)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Spam Classification (2 classes, ~5572 training data)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IMDB Sentiment Analysis (2 classes, ~20000 training data)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Named Entity Recognition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98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3952-2722-40A2-9412-14610095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(Tweet Classification)</a:t>
            </a:r>
            <a:endParaRPr lang="en-IN" baseline="-25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F67105-A3EB-40E0-A3D4-DF536DD55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75239"/>
              </p:ext>
            </p:extLst>
          </p:nvPr>
        </p:nvGraphicFramePr>
        <p:xfrm>
          <a:off x="2566486" y="2626361"/>
          <a:ext cx="536516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462">
                  <a:extLst>
                    <a:ext uri="{9D8B030D-6E8A-4147-A177-3AD203B41FA5}">
                      <a16:colId xmlns:a16="http://schemas.microsoft.com/office/drawing/2014/main" val="3658215389"/>
                    </a:ext>
                  </a:extLst>
                </a:gridCol>
                <a:gridCol w="1121411">
                  <a:extLst>
                    <a:ext uri="{9D8B030D-6E8A-4147-A177-3AD203B41FA5}">
                      <a16:colId xmlns:a16="http://schemas.microsoft.com/office/drawing/2014/main" val="3274780514"/>
                    </a:ext>
                  </a:extLst>
                </a:gridCol>
                <a:gridCol w="1303291">
                  <a:extLst>
                    <a:ext uri="{9D8B030D-6E8A-4147-A177-3AD203B41FA5}">
                      <a16:colId xmlns:a16="http://schemas.microsoft.com/office/drawing/2014/main" val="385740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Taken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56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Pretrained BERT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 sec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49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Fine Tuned BERT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 sec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1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Fine Tuned last 4 layers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sec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45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Fine Tuned mid 4 layers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 sec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733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Fine Tuned first 4 layers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 sec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64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Learning Rate of last 4 layers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sec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30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1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3952-2722-40A2-9412-14610095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(News Classification)</a:t>
            </a:r>
            <a:endParaRPr lang="en-IN" baseline="-25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F67105-A3EB-40E0-A3D4-DF536DD55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141521"/>
              </p:ext>
            </p:extLst>
          </p:nvPr>
        </p:nvGraphicFramePr>
        <p:xfrm>
          <a:off x="2566485" y="2626361"/>
          <a:ext cx="536797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884">
                  <a:extLst>
                    <a:ext uri="{9D8B030D-6E8A-4147-A177-3AD203B41FA5}">
                      <a16:colId xmlns:a16="http://schemas.microsoft.com/office/drawing/2014/main" val="3658215389"/>
                    </a:ext>
                  </a:extLst>
                </a:gridCol>
                <a:gridCol w="1370116">
                  <a:extLst>
                    <a:ext uri="{9D8B030D-6E8A-4147-A177-3AD203B41FA5}">
                      <a16:colId xmlns:a16="http://schemas.microsoft.com/office/drawing/2014/main" val="3274780514"/>
                    </a:ext>
                  </a:extLst>
                </a:gridCol>
                <a:gridCol w="1303973">
                  <a:extLst>
                    <a:ext uri="{9D8B030D-6E8A-4147-A177-3AD203B41FA5}">
                      <a16:colId xmlns:a16="http://schemas.microsoft.com/office/drawing/2014/main" val="385740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Taken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56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Pretrained BERT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 sec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49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Fine Tuned BERT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 sec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1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Fine Tuned last 4 layers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 sec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45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Fine Tuned mid 4 layers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 sec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733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Fine Tuned first 4 layers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 sec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640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20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3952-2722-40A2-9412-14610095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(Spam Classification)</a:t>
            </a:r>
            <a:endParaRPr lang="en-IN" baseline="-25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F67105-A3EB-40E0-A3D4-DF536DD55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76375"/>
              </p:ext>
            </p:extLst>
          </p:nvPr>
        </p:nvGraphicFramePr>
        <p:xfrm>
          <a:off x="2422647" y="2764606"/>
          <a:ext cx="4064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884">
                  <a:extLst>
                    <a:ext uri="{9D8B030D-6E8A-4147-A177-3AD203B41FA5}">
                      <a16:colId xmlns:a16="http://schemas.microsoft.com/office/drawing/2014/main" val="3658215389"/>
                    </a:ext>
                  </a:extLst>
                </a:gridCol>
                <a:gridCol w="1370116">
                  <a:extLst>
                    <a:ext uri="{9D8B030D-6E8A-4147-A177-3AD203B41FA5}">
                      <a16:colId xmlns:a16="http://schemas.microsoft.com/office/drawing/2014/main" val="3274780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56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Pretrained BERT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49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Fine Tuned BERT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1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Fine Tuned last 4 layers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45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Fine Tuned mid 4 layers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733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Fine Tuned first 4 layers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640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11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7E76-12E9-45AB-ACE1-E3A8CC96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30F5-7DFE-4C7A-BAEF-BD168E826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Fine Tuning, F1 score on IMDB performance was ~0.88 with just 2 epochs, which is a good improvement over Assignment</a:t>
            </a:r>
          </a:p>
          <a:p>
            <a:r>
              <a:rPr lang="en-US" dirty="0"/>
              <a:t>For Larger datasets, it is good to fine tune the model rather than training from scratch</a:t>
            </a:r>
          </a:p>
          <a:p>
            <a:pPr marL="0" indent="0">
              <a:buNone/>
            </a:pPr>
            <a:r>
              <a:rPr lang="en-US" dirty="0"/>
              <a:t> Retraining higher layers while freezing lower performs better</a:t>
            </a:r>
          </a:p>
          <a:p>
            <a:pPr marL="0" indent="0">
              <a:buNone/>
            </a:pPr>
            <a:r>
              <a:rPr lang="en-US"/>
              <a:t> Lower </a:t>
            </a:r>
            <a:r>
              <a:rPr lang="en-US" dirty="0"/>
              <a:t>layers might have more general features of the language </a:t>
            </a:r>
          </a:p>
          <a:p>
            <a:pPr marL="0" indent="0">
              <a:buNone/>
            </a:pPr>
            <a:r>
              <a:rPr lang="en-US" dirty="0"/>
              <a:t> Higher layers are task specific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7445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703</TotalTime>
  <Words>589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Fine Tuning BERT  for Text Classification</vt:lpstr>
      <vt:lpstr>Problem Statement</vt:lpstr>
      <vt:lpstr>Proposed Approach</vt:lpstr>
      <vt:lpstr>Tuning the Layers of BERT Base (199 Named Parameters) </vt:lpstr>
      <vt:lpstr>Tasks Performed</vt:lpstr>
      <vt:lpstr>Results (Tweet Classification)</vt:lpstr>
      <vt:lpstr>Results (News Classification)</vt:lpstr>
      <vt:lpstr>Results (Spam Classification)</vt:lpstr>
      <vt:lpstr>Observations</vt:lpstr>
      <vt:lpstr>Test Results (F1 Score)</vt:lpstr>
      <vt:lpstr>Observations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 Tuning BERT  for Text Classification</dc:title>
  <dc:creator>Pratyaksha .</dc:creator>
  <cp:lastModifiedBy>Pratyaksha .</cp:lastModifiedBy>
  <cp:revision>30</cp:revision>
  <dcterms:created xsi:type="dcterms:W3CDTF">2021-10-04T18:30:52Z</dcterms:created>
  <dcterms:modified xsi:type="dcterms:W3CDTF">2021-11-30T03:19:55Z</dcterms:modified>
</cp:coreProperties>
</file>