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431BE-7515-4C51-B11B-C774EC826680}" v="104" dt="2021-06-15T08:51:08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0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611" y="1122363"/>
            <a:ext cx="11656540" cy="23876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Face Recognition from a Single Training Sample per Person(SSPP)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227" y="3602038"/>
            <a:ext cx="5536085" cy="16557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Pratyaksha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Kamil Mansuri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MLSP Final Project 2021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779978-F1B9-4E8B-A4EF-28C72FB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36E61-C478-4C2F-846E-EBA0DF57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Problem Definition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AC3BA-E5B2-4DD0-BF93-5A512084C83B}"/>
              </a:ext>
            </a:extLst>
          </p:cNvPr>
          <p:cNvSpPr txBox="1"/>
          <p:nvPr/>
        </p:nvSpPr>
        <p:spPr>
          <a:xfrm>
            <a:off x="700216" y="774357"/>
            <a:ext cx="107668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  Practical Scenarios only few images of each person is available(e.g.- Official Documents)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Number of features becomes much more than number of samples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Conventional Methods fail in such scenarios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GOAL :  Solving the face recognition problem for Single training Sample per Person (SSPP)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SOLUTION APPROACH :</a:t>
            </a:r>
          </a:p>
          <a:p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Crop the images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Divide each image into a number of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non-overlapping </a:t>
            </a:r>
            <a:r>
              <a:rPr lang="en-IN" dirty="0"/>
              <a:t>patches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Consider each image as a manifold of local patches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Implement Discriminative Multi-Manifold Analysis(DMMA) 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Design two other experiments to compare with the above method(on Yale Faces Database)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0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6230-3070-4EB4-A442-0CAB472AA83D}"/>
              </a:ext>
            </a:extLst>
          </p:cNvPr>
          <p:cNvSpPr txBox="1"/>
          <p:nvPr/>
        </p:nvSpPr>
        <p:spPr>
          <a:xfrm>
            <a:off x="361950" y="571054"/>
            <a:ext cx="10344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Pre-processing:</a:t>
            </a:r>
          </a:p>
          <a:p>
            <a:endParaRPr lang="en-US" dirty="0"/>
          </a:p>
          <a:p>
            <a:r>
              <a:rPr lang="en-US" dirty="0"/>
              <a:t>         Original image		           Cropped image 		             Image patches</a:t>
            </a:r>
          </a:p>
          <a:p>
            <a:endParaRPr lang="en-US" dirty="0"/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B09D4-40B0-4402-B724-0EF306464A51}"/>
              </a:ext>
            </a:extLst>
          </p:cNvPr>
          <p:cNvSpPr txBox="1"/>
          <p:nvPr/>
        </p:nvSpPr>
        <p:spPr>
          <a:xfrm>
            <a:off x="0" y="339081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Method 1 </a:t>
            </a:r>
            <a:r>
              <a:rPr lang="en-US" dirty="0"/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NimbusRomNo9L-Regu"/>
              </a:rPr>
              <a:t>Consider the </a:t>
            </a:r>
            <a:r>
              <a:rPr lang="en-US" sz="1800" b="0" i="0" u="none" strike="noStrike" baseline="0" dirty="0">
                <a:latin typeface="NimbusRomNo9L-Regu"/>
              </a:rPr>
              <a:t>patches as individual samples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Label these samples with corresponding subject names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Apply </a:t>
            </a:r>
            <a:r>
              <a:rPr lang="en-US" sz="1800" b="0" i="0" u="none" strike="noStrike" baseline="0" dirty="0">
                <a:latin typeface="NimbusRomNo9L-Regu"/>
              </a:rPr>
              <a:t>SVM classifier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39FBD-C4E9-42C1-ABFF-7F52095C9602}"/>
              </a:ext>
            </a:extLst>
          </p:cNvPr>
          <p:cNvSpPr txBox="1"/>
          <p:nvPr/>
        </p:nvSpPr>
        <p:spPr>
          <a:xfrm>
            <a:off x="5743575" y="3390811"/>
            <a:ext cx="6734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Method 2 </a:t>
            </a:r>
            <a:r>
              <a:rPr lang="en-US" dirty="0"/>
              <a:t>: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NimbusRomNo9L-Regu"/>
              </a:rPr>
              <a:t>Do not treat the </a:t>
            </a:r>
            <a:r>
              <a:rPr lang="en-US" sz="1800" b="0" i="0" u="none" strike="noStrike" baseline="0" dirty="0">
                <a:latin typeface="NimbusRomNo9L-Regu"/>
              </a:rPr>
              <a:t>points of manifolds as individual samples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Find manifold-manifold distances of test image with train images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</a:t>
            </a:r>
            <a:r>
              <a:rPr lang="en-US" sz="1800" b="0" i="0" u="none" strike="noStrike" baseline="0" dirty="0">
                <a:latin typeface="NimbusRomNo9L-Regu"/>
              </a:rPr>
              <a:t>ssign the label of the subject with minimum distance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58B3B-0AD0-4BA6-B7D8-C33C9AB508B7}"/>
              </a:ext>
            </a:extLst>
          </p:cNvPr>
          <p:cNvSpPr txBox="1"/>
          <p:nvPr/>
        </p:nvSpPr>
        <p:spPr>
          <a:xfrm>
            <a:off x="1604418" y="4803784"/>
            <a:ext cx="91016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Method 3 (DMMA)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Goal is to decrease the across manifold similarity and increase the within manifold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Formulate a manifold-manifold matching method for the above goal</a:t>
            </a:r>
            <a:endParaRPr lang="en-US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Simplify the objective function to come up with an iterative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Implement the solution </a:t>
            </a:r>
            <a:endParaRPr lang="en-US" sz="1800" b="0" i="0" u="none" strike="noStrike" baseline="0" dirty="0">
              <a:latin typeface="NimbusRomNo9L-Regu"/>
            </a:endParaRPr>
          </a:p>
        </p:txBody>
      </p:sp>
      <p:pic>
        <p:nvPicPr>
          <p:cNvPr id="4" name="Picture 3" descr="A picture containing person, standing, looking, posing&#10;&#10;Description automatically generated">
            <a:extLst>
              <a:ext uri="{FF2B5EF4-FFF2-40B4-BE49-F238E27FC236}">
                <a16:creationId xmlns:a16="http://schemas.microsoft.com/office/drawing/2014/main" id="{1662E715-BC01-4738-93CB-35F8CE081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1" y="1463040"/>
            <a:ext cx="2468019" cy="1821449"/>
          </a:xfrm>
          <a:prstGeom prst="rect">
            <a:avLst/>
          </a:prstGeom>
        </p:spPr>
      </p:pic>
      <p:pic>
        <p:nvPicPr>
          <p:cNvPr id="7" name="Picture 6" descr="A picture containing person, posing, indoor, looking&#10;&#10;Description automatically generated">
            <a:extLst>
              <a:ext uri="{FF2B5EF4-FFF2-40B4-BE49-F238E27FC236}">
                <a16:creationId xmlns:a16="http://schemas.microsoft.com/office/drawing/2014/main" id="{620CB75E-CEC7-4E50-A93C-25B42B2EC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76" y="1687822"/>
            <a:ext cx="1495425" cy="1495425"/>
          </a:xfrm>
          <a:prstGeom prst="rect">
            <a:avLst/>
          </a:prstGeom>
        </p:spPr>
      </p:pic>
      <p:pic>
        <p:nvPicPr>
          <p:cNvPr id="9" name="Picture 8" descr="A picture containing gate, building, grate&#10;&#10;Description automatically generated">
            <a:extLst>
              <a:ext uri="{FF2B5EF4-FFF2-40B4-BE49-F238E27FC236}">
                <a16:creationId xmlns:a16="http://schemas.microsoft.com/office/drawing/2014/main" id="{252BF2BA-B1EC-496D-900C-8020D3759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29" y="1574800"/>
            <a:ext cx="2651160" cy="170968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4E17341-42CB-40CC-819C-3979FD8046F4}"/>
              </a:ext>
            </a:extLst>
          </p:cNvPr>
          <p:cNvSpPr/>
          <p:nvPr/>
        </p:nvSpPr>
        <p:spPr>
          <a:xfrm>
            <a:off x="3505200" y="2220746"/>
            <a:ext cx="670560" cy="491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CAAF99-2962-4EC6-98AD-ACD483C2C931}"/>
              </a:ext>
            </a:extLst>
          </p:cNvPr>
          <p:cNvSpPr/>
          <p:nvPr/>
        </p:nvSpPr>
        <p:spPr>
          <a:xfrm>
            <a:off x="6790982" y="2220746"/>
            <a:ext cx="659027" cy="487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6230-3070-4EB4-A442-0CAB472AA83D}"/>
              </a:ext>
            </a:extLst>
          </p:cNvPr>
          <p:cNvSpPr txBox="1"/>
          <p:nvPr/>
        </p:nvSpPr>
        <p:spPr>
          <a:xfrm>
            <a:off x="3406189" y="113560"/>
            <a:ext cx="10344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DETAILS OF DMMA METHOD:</a:t>
            </a:r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US" dirty="0">
              <a:latin typeface="NimbusRomNo9L-Regu"/>
            </a:endParaRP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785C3-427B-4F90-A1E4-D37DD0B0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2000021"/>
            <a:ext cx="3760729" cy="822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1944DB-556F-4B80-9499-75074B7FC9D3}"/>
              </a:ext>
            </a:extLst>
          </p:cNvPr>
          <p:cNvSpPr txBox="1"/>
          <p:nvPr/>
        </p:nvSpPr>
        <p:spPr>
          <a:xfrm>
            <a:off x="489995" y="503004"/>
            <a:ext cx="107793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dirty="0">
                <a:effectLst/>
                <a:latin typeface="Segoe UI" panose="020B0502040204020203" pitchFamily="34" charset="0"/>
              </a:rPr>
              <a:t>Training: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Maximize the distance between points across manifolds in the projected feature space 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Minimize the distance between points within a manifold in the projected feature space</a:t>
            </a:r>
            <a:endParaRPr lang="en-IN" sz="1800" dirty="0"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Learn unique projection matrices(W</a:t>
            </a:r>
            <a:r>
              <a:rPr lang="en-IN" sz="800" b="0" i="0" dirty="0">
                <a:effectLst/>
                <a:latin typeface="Segoe UI" panose="020B0502040204020203" pitchFamily="34" charset="0"/>
              </a:rPr>
              <a:t>i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) for each subject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Maximization problem can be written as: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62FDF-1B15-4F3E-B872-0510BF71840F}"/>
              </a:ext>
            </a:extLst>
          </p:cNvPr>
          <p:cNvSpPr txBox="1"/>
          <p:nvPr/>
        </p:nvSpPr>
        <p:spPr>
          <a:xfrm>
            <a:off x="5789062" y="20000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effectLst/>
                <a:latin typeface="Segoe UI" panose="020B0502040204020203" pitchFamily="34" charset="0"/>
              </a:rPr>
              <a:t>J</a:t>
            </a:r>
            <a:r>
              <a:rPr lang="en-IN" sz="800" b="0" i="0" dirty="0">
                <a:effectLst/>
                <a:latin typeface="Segoe UI" panose="020B0502040204020203" pitchFamily="34" charset="0"/>
              </a:rPr>
              <a:t>1 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( across manifold distance) : to be maximized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1800" b="0" i="0" dirty="0">
                <a:effectLst/>
                <a:latin typeface="Segoe UI" panose="020B0502040204020203" pitchFamily="34" charset="0"/>
              </a:rPr>
              <a:t>J</a:t>
            </a:r>
            <a:r>
              <a:rPr lang="en-IN" sz="800" b="0" i="0" dirty="0">
                <a:effectLst/>
                <a:latin typeface="Segoe UI" panose="020B0502040204020203" pitchFamily="34" charset="0"/>
              </a:rPr>
              <a:t>2 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(within manifold distance) : to be minimized </a:t>
            </a:r>
            <a:endParaRPr lang="en-IN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E9CF-40EB-4C55-A7E6-3E8C8ABC46FD}"/>
              </a:ext>
            </a:extLst>
          </p:cNvPr>
          <p:cNvSpPr txBox="1"/>
          <p:nvPr/>
        </p:nvSpPr>
        <p:spPr>
          <a:xfrm>
            <a:off x="489995" y="3027422"/>
            <a:ext cx="11463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Find the eigen vectors corresponding to top k eigen values of the matrix H</a:t>
            </a:r>
            <a:r>
              <a:rPr lang="en-IN" sz="800" b="0" i="0" dirty="0">
                <a:effectLst/>
                <a:latin typeface="Segoe UI" panose="020B0502040204020203" pitchFamily="34" charset="0"/>
              </a:rPr>
              <a:t>1 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- H</a:t>
            </a:r>
            <a:r>
              <a:rPr lang="en-IN" sz="800" b="0" i="0" dirty="0">
                <a:effectLst/>
                <a:latin typeface="Segoe UI" panose="020B0502040204020203" pitchFamily="34" charset="0"/>
              </a:rPr>
              <a:t>2 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W</a:t>
            </a:r>
            <a:r>
              <a:rPr lang="en-IN" sz="800" b="0" i="0" dirty="0">
                <a:effectLst/>
                <a:latin typeface="Segoe UI" panose="020B0502040204020203" pitchFamily="34" charset="0"/>
              </a:rPr>
              <a:t>i 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consists of these eigen vectors as columns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Project each manifold point </a:t>
            </a:r>
            <a:endParaRPr lang="en-IN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3F0D5-A02F-4347-A436-B64D4838DD8A}"/>
              </a:ext>
            </a:extLst>
          </p:cNvPr>
          <p:cNvSpPr txBox="1"/>
          <p:nvPr/>
        </p:nvSpPr>
        <p:spPr>
          <a:xfrm>
            <a:off x="489994" y="4155493"/>
            <a:ext cx="10062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dirty="0">
                <a:effectLst/>
                <a:latin typeface="Segoe UI" panose="020B0502040204020203" pitchFamily="34" charset="0"/>
              </a:rPr>
              <a:t>Testing: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Use matrices learnt above to project the original manifold of test image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Projected manifold contains new discriminative feature space 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Use the following to find the label for the test image</a:t>
            </a:r>
            <a:endParaRPr lang="en-IN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7F37EB-F3F8-4FA9-858D-910EFF489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31" y="5476671"/>
            <a:ext cx="3144876" cy="6028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EFBBF3-7FB9-4325-AEC4-BC4E6DA4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78" y="5560563"/>
            <a:ext cx="2431405" cy="3623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31E05B-AC60-4275-B196-70999DD43C46}"/>
              </a:ext>
            </a:extLst>
          </p:cNvPr>
          <p:cNvSpPr txBox="1"/>
          <p:nvPr/>
        </p:nvSpPr>
        <p:spPr>
          <a:xfrm>
            <a:off x="6221549" y="6436663"/>
            <a:ext cx="850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* Detailed equations and notations can be referred from the appendix</a:t>
            </a:r>
          </a:p>
        </p:txBody>
      </p:sp>
    </p:spTree>
    <p:extLst>
      <p:ext uri="{BB962C8B-B14F-4D97-AF65-F5344CB8AC3E}">
        <p14:creationId xmlns:p14="http://schemas.microsoft.com/office/powerpoint/2010/main" val="308917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426FB2BA-CDA1-42AB-8B9D-373E1FECD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5" y="932086"/>
            <a:ext cx="4827184" cy="3195071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802F88C-D9A2-4874-9BB2-872AF5A5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31" y="874421"/>
            <a:ext cx="5063657" cy="3351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53EDC-A795-4806-909B-8B30D223275A}"/>
              </a:ext>
            </a:extLst>
          </p:cNvPr>
          <p:cNvSpPr txBox="1"/>
          <p:nvPr/>
        </p:nvSpPr>
        <p:spPr>
          <a:xfrm>
            <a:off x="967946" y="4827373"/>
            <a:ext cx="428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egoe UI" panose="020B0502040204020203" pitchFamily="34" charset="0"/>
              </a:rPr>
              <a:t>3D Visualization of 3 manifolds corresponding to 3 different subjects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r>
              <a:rPr lang="en-IN" b="0" i="0" dirty="0">
                <a:effectLst/>
                <a:latin typeface="Segoe UI" panose="020B0502040204020203" pitchFamily="34" charset="0"/>
              </a:rPr>
              <a:t>in original feature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65501-9004-40EB-B6D1-1E6079CE56FA}"/>
              </a:ext>
            </a:extLst>
          </p:cNvPr>
          <p:cNvSpPr txBox="1"/>
          <p:nvPr/>
        </p:nvSpPr>
        <p:spPr>
          <a:xfrm>
            <a:off x="6726047" y="4783250"/>
            <a:ext cx="428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egoe UI" panose="020B0502040204020203" pitchFamily="34" charset="0"/>
              </a:rPr>
              <a:t>3D Visualization of 3 manifolds corresponding to 3 different subjects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r>
              <a:rPr lang="en-IN" b="0" i="0" dirty="0">
                <a:effectLst/>
                <a:latin typeface="Segoe UI" panose="020B0502040204020203" pitchFamily="34" charset="0"/>
              </a:rPr>
              <a:t>in projected feature space</a:t>
            </a:r>
          </a:p>
        </p:txBody>
      </p:sp>
    </p:spTree>
    <p:extLst>
      <p:ext uri="{BB962C8B-B14F-4D97-AF65-F5344CB8AC3E}">
        <p14:creationId xmlns:p14="http://schemas.microsoft.com/office/powerpoint/2010/main" val="218944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C4762FA-F1CB-44F7-8F68-EBB33378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82" y="1004028"/>
            <a:ext cx="4800600" cy="177546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FE1E4AA-7727-4E37-B1D7-590F7E62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3" y="969738"/>
            <a:ext cx="4815840" cy="184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952C0-147B-4832-8499-53FC2B5531D5}"/>
              </a:ext>
            </a:extLst>
          </p:cNvPr>
          <p:cNvSpPr txBox="1"/>
          <p:nvPr/>
        </p:nvSpPr>
        <p:spPr>
          <a:xfrm>
            <a:off x="706370" y="624273"/>
            <a:ext cx="492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Manifold-Manifold distances in original feature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EEF0A-A5EF-48C9-BC27-6930FF4BD575}"/>
              </a:ext>
            </a:extLst>
          </p:cNvPr>
          <p:cNvSpPr txBox="1"/>
          <p:nvPr/>
        </p:nvSpPr>
        <p:spPr>
          <a:xfrm>
            <a:off x="6268996" y="624273"/>
            <a:ext cx="516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Manifold-Manifold distances in Projected feature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454DC-35B5-473B-8248-4FD23E0D7534}"/>
              </a:ext>
            </a:extLst>
          </p:cNvPr>
          <p:cNvSpPr txBox="1"/>
          <p:nvPr/>
        </p:nvSpPr>
        <p:spPr>
          <a:xfrm rot="16200000">
            <a:off x="151582" y="1722481"/>
            <a:ext cx="97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BB6A9-147E-439F-8991-449D51912EFD}"/>
              </a:ext>
            </a:extLst>
          </p:cNvPr>
          <p:cNvSpPr txBox="1"/>
          <p:nvPr/>
        </p:nvSpPr>
        <p:spPr>
          <a:xfrm>
            <a:off x="853920" y="940417"/>
            <a:ext cx="231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Train set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49428-D149-4405-AEA8-1DF15ADD5BAB}"/>
              </a:ext>
            </a:extLst>
          </p:cNvPr>
          <p:cNvSpPr txBox="1"/>
          <p:nvPr/>
        </p:nvSpPr>
        <p:spPr>
          <a:xfrm>
            <a:off x="6356694" y="955019"/>
            <a:ext cx="231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Train set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EE36-0FC0-4280-877B-8D46F3690729}"/>
              </a:ext>
            </a:extLst>
          </p:cNvPr>
          <p:cNvSpPr txBox="1"/>
          <p:nvPr/>
        </p:nvSpPr>
        <p:spPr>
          <a:xfrm rot="16200000">
            <a:off x="5660379" y="1606712"/>
            <a:ext cx="1209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C65FC0-D18A-42F6-85F3-13473974B36B}"/>
              </a:ext>
            </a:extLst>
          </p:cNvPr>
          <p:cNvSpPr txBox="1"/>
          <p:nvPr/>
        </p:nvSpPr>
        <p:spPr>
          <a:xfrm>
            <a:off x="471435" y="2766361"/>
            <a:ext cx="114179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Method 1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Did not perform up to the mark</a:t>
            </a:r>
            <a:r>
              <a:rPr lang="en-IN" sz="1600" dirty="0">
                <a:latin typeface="Segoe UI" panose="020B0502040204020203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Ignored the geometric information of the patches within a manifold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Method 2 :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Performed better than Method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1" dirty="0">
                <a:effectLst/>
                <a:latin typeface="Segoe UI" panose="020B0502040204020203" pitchFamily="34" charset="0"/>
              </a:rPr>
              <a:t>Issue:</a:t>
            </a:r>
            <a:r>
              <a:rPr lang="en-IN" sz="1600" b="0" i="0" dirty="0">
                <a:effectLst/>
                <a:latin typeface="Segoe UI" panose="020B0502040204020203" pitchFamily="34" charset="0"/>
              </a:rPr>
              <a:t> Features for the same facial parts across manifolds are more similar than different parts within manifold.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Method 3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Resolves the above issues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Performs better than the above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Train accuracy : 100%  for all the three methods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b="0" i="0" dirty="0">
                <a:effectLst/>
                <a:latin typeface="Segoe UI" panose="020B0502040204020203" pitchFamily="34" charset="0"/>
              </a:rPr>
              <a:t>Test accuracies : &lt; 50 % for Method 1,  71.5% for Method 2, 77.5% for Method 3. </a:t>
            </a:r>
          </a:p>
          <a:p>
            <a:pPr algn="l"/>
            <a:endParaRPr lang="en-IN" sz="1800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IN" sz="1800" b="0" i="0" dirty="0">
                <a:effectLst/>
                <a:latin typeface="Segoe UI" panose="020B0502040204020203" pitchFamily="34" charset="0"/>
              </a:rPr>
              <a:t> </a:t>
            </a:r>
            <a:endParaRPr lang="en-IN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1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Novel 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A7D1B-8A44-42A0-8BE2-1A20BB706EFE}"/>
              </a:ext>
            </a:extLst>
          </p:cNvPr>
          <p:cNvSpPr txBox="1"/>
          <p:nvPr/>
        </p:nvSpPr>
        <p:spPr>
          <a:xfrm>
            <a:off x="69865" y="4888472"/>
            <a:ext cx="105569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Segoe UI" panose="020B0502040204020203" pitchFamily="34" charset="0"/>
              </a:rPr>
              <a:t>Initial study, plan and implementation were performed together by both the team members over Teams screen share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252424"/>
              </a:solidFill>
              <a:latin typeface="Segoe UI Web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252424"/>
              </a:solidFill>
              <a:latin typeface="Segoe UI Web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7F5A4-10C3-4A5E-A705-B858EF47802A}"/>
              </a:ext>
            </a:extLst>
          </p:cNvPr>
          <p:cNvSpPr txBox="1"/>
          <p:nvPr/>
        </p:nvSpPr>
        <p:spPr>
          <a:xfrm>
            <a:off x="489995" y="706039"/>
            <a:ext cx="11376454" cy="3780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Paper talks about Method 3 (DMMA) Only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Method 1 and Method 2 were formulated as a part of our comparative study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DMMA discussed in the paper uses different dimensionalities for projected features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It makes the experiment complex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Applying the projections and reconstruction seemed expensive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Increasing the number of subjects further increases the complexity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As a change, projection matrices learnt were kept fixed dimensional across the subjects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Also, we use simple manifold-manifold distance method </a:t>
            </a:r>
            <a:endParaRPr lang="en-IN" b="0" i="0" dirty="0">
              <a:effectLst/>
              <a:latin typeface="Segoe UI" panose="020B0502040204020203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Even with the above simplifications, we got a decent performance</a:t>
            </a:r>
            <a:endParaRPr lang="en-IN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9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3322D-FC29-4BDE-8943-26150B53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5" y="1123266"/>
            <a:ext cx="4061812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CDCB9-AFCB-41F5-A337-84619142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41" y="1123266"/>
            <a:ext cx="4237087" cy="18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98D12-1EB6-48BC-A328-E92F0F1B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75" y="3429000"/>
            <a:ext cx="5197290" cy="202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BA46B5-4D55-4907-BF4F-C0F7A8A8111A}"/>
              </a:ext>
            </a:extLst>
          </p:cNvPr>
          <p:cNvSpPr txBox="1"/>
          <p:nvPr/>
        </p:nvSpPr>
        <p:spPr>
          <a:xfrm>
            <a:off x="10534148" y="2237324"/>
            <a:ext cx="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4A1F2-0FA4-4EEF-BA7C-FDE327DC9D66}"/>
              </a:ext>
            </a:extLst>
          </p:cNvPr>
          <p:cNvSpPr txBox="1"/>
          <p:nvPr/>
        </p:nvSpPr>
        <p:spPr>
          <a:xfrm>
            <a:off x="10534148" y="2543259"/>
            <a:ext cx="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14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91E63-0825-4891-8F32-D3865DDF8403}"/>
              </a:ext>
            </a:extLst>
          </p:cNvPr>
          <p:cNvSpPr txBox="1"/>
          <p:nvPr/>
        </p:nvSpPr>
        <p:spPr>
          <a:xfrm>
            <a:off x="848497" y="960906"/>
            <a:ext cx="9374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"Discriminative </a:t>
            </a:r>
            <a:r>
              <a:rPr lang="en-IN" dirty="0" err="1"/>
              <a:t>multimanifold</a:t>
            </a:r>
            <a:r>
              <a:rPr lang="en-IN" dirty="0"/>
              <a:t> analysis for face recognition from a single training sample per person." IEEE transactions on pattern analysis and machine intelligence 35.1 (2013): 39-51.</a:t>
            </a:r>
          </a:p>
          <a:p>
            <a:r>
              <a:rPr lang="en-IN" dirty="0"/>
              <a:t>	By. Lu, </a:t>
            </a:r>
            <a:r>
              <a:rPr lang="en-IN" dirty="0" err="1"/>
              <a:t>Jiwen</a:t>
            </a:r>
            <a:r>
              <a:rPr lang="en-IN" dirty="0"/>
              <a:t>, Yap-Peng Tan, and Gang Wang.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C8D7C-BBEF-462D-AE4A-BEA5D3D0241A}"/>
              </a:ext>
            </a:extLst>
          </p:cNvPr>
          <p:cNvSpPr txBox="1"/>
          <p:nvPr/>
        </p:nvSpPr>
        <p:spPr>
          <a:xfrm>
            <a:off x="848497" y="2487827"/>
            <a:ext cx="9959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: </a:t>
            </a:r>
            <a:r>
              <a:rPr lang="en-IN" dirty="0"/>
              <a:t>http://vision.ucsd.edu/content/yale-face-database 5. Tools Used Google </a:t>
            </a:r>
          </a:p>
          <a:p>
            <a:endParaRPr lang="en-IN" dirty="0"/>
          </a:p>
          <a:p>
            <a:r>
              <a:rPr lang="en-IN" b="1" dirty="0" err="1"/>
              <a:t>Colab</a:t>
            </a:r>
            <a:r>
              <a:rPr lang="en-IN" b="1" dirty="0"/>
              <a:t> : </a:t>
            </a:r>
            <a:r>
              <a:rPr lang="en-IN" dirty="0"/>
              <a:t>For coding the equations OpenCV : For pre-processing(Cropping) the images</a:t>
            </a:r>
          </a:p>
        </p:txBody>
      </p:sp>
    </p:spTree>
    <p:extLst>
      <p:ext uri="{BB962C8B-B14F-4D97-AF65-F5344CB8AC3E}">
        <p14:creationId xmlns:p14="http://schemas.microsoft.com/office/powerpoint/2010/main" val="185479344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A2441"/>
      </a:dk2>
      <a:lt2>
        <a:srgbClr val="E8E2E5"/>
      </a:lt2>
      <a:accent1>
        <a:srgbClr val="81AA98"/>
      </a:accent1>
      <a:accent2>
        <a:srgbClr val="74A9A7"/>
      </a:accent2>
      <a:accent3>
        <a:srgbClr val="83A6BC"/>
      </a:accent3>
      <a:accent4>
        <a:srgbClr val="7F8BBA"/>
      </a:accent4>
      <a:accent5>
        <a:srgbClr val="A096C6"/>
      </a:accent5>
      <a:accent6>
        <a:srgbClr val="A47FBA"/>
      </a:accent6>
      <a:hlink>
        <a:srgbClr val="AE698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705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NimbusRomNo9L-Regu</vt:lpstr>
      <vt:lpstr>Seaford</vt:lpstr>
      <vt:lpstr>Segoe UI</vt:lpstr>
      <vt:lpstr>Segoe UI Web</vt:lpstr>
      <vt:lpstr>Wingdings</vt:lpstr>
      <vt:lpstr>LevelVTI</vt:lpstr>
      <vt:lpstr>Face Recognition from a Single Training Sample per Person(SSPP)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Kamil Aftabbhai Mansuri</cp:lastModifiedBy>
  <cp:revision>34</cp:revision>
  <dcterms:created xsi:type="dcterms:W3CDTF">2021-06-15T08:48:05Z</dcterms:created>
  <dcterms:modified xsi:type="dcterms:W3CDTF">2021-06-22T17:42:57Z</dcterms:modified>
</cp:coreProperties>
</file>