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00" r:id="rId5"/>
    <p:sldId id="3701" r:id="rId6"/>
    <p:sldId id="3702" r:id="rId7"/>
    <p:sldId id="3703" r:id="rId8"/>
    <p:sldId id="3704" r:id="rId9"/>
    <p:sldId id="3705" r:id="rId10"/>
    <p:sldId id="3706" r:id="rId11"/>
    <p:sldId id="3707" r:id="rId12"/>
    <p:sldId id="3708" r:id="rId13"/>
    <p:sldId id="3709" r:id="rId14"/>
    <p:sldId id="3710" r:id="rId15"/>
    <p:sldId id="3711" r:id="rId16"/>
    <p:sldId id="3712"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E22FC-2679-4FB1-A572-41D5ED54E389}" v="47" dt="2024-11-17T15:48:03.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11/17/2024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11/17/2024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612827" y="1532487"/>
            <a:ext cx="6701245"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Major Project</a:t>
            </a:r>
          </a:p>
        </p:txBody>
      </p:sp>
      <p:sp>
        <p:nvSpPr>
          <p:cNvPr id="4" name="TextBox 3"/>
          <p:cNvSpPr txBox="1"/>
          <p:nvPr/>
        </p:nvSpPr>
        <p:spPr>
          <a:xfrm>
            <a:off x="1180999" y="2560320"/>
            <a:ext cx="9948555" cy="1569660"/>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Title:</a:t>
            </a:r>
          </a:p>
          <a:p>
            <a:pPr algn="ctr"/>
            <a:r>
              <a:rPr lang="en-US" sz="3200" b="1" dirty="0" err="1">
                <a:latin typeface="Times New Roman" panose="02020603050405020304" pitchFamily="18" charset="0"/>
                <a:cs typeface="Times New Roman" panose="02020603050405020304" pitchFamily="18" charset="0"/>
              </a:rPr>
              <a:t>FinEase</a:t>
            </a:r>
            <a:r>
              <a:rPr lang="en-US" sz="3200" b="1" dirty="0">
                <a:latin typeface="Times New Roman" panose="02020603050405020304" pitchFamily="18" charset="0"/>
                <a:cs typeface="Times New Roman" panose="02020603050405020304" pitchFamily="18" charset="0"/>
              </a:rPr>
              <a:t>: Simplifying Financial Decisions using optimized ML and NLP Techniques</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29" y="4977566"/>
            <a:ext cx="4078912"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R2142210133 : Anusha Tripathi</a:t>
            </a:r>
          </a:p>
          <a:p>
            <a:r>
              <a:rPr lang="en-IN" dirty="0">
                <a:latin typeface="Times New Roman" panose="02020603050405020304" pitchFamily="18" charset="0"/>
                <a:cs typeface="Times New Roman" panose="02020603050405020304" pitchFamily="18" charset="0"/>
              </a:rPr>
              <a:t>R2142210584 : </a:t>
            </a:r>
            <a:r>
              <a:rPr lang="en-IN" dirty="0" err="1">
                <a:latin typeface="Times New Roman" panose="02020603050405020304" pitchFamily="18" charset="0"/>
                <a:cs typeface="Times New Roman" panose="02020603050405020304" pitchFamily="18" charset="0"/>
              </a:rPr>
              <a:t>Pratyaksh</a:t>
            </a:r>
            <a:r>
              <a:rPr lang="en-IN" dirty="0">
                <a:latin typeface="Times New Roman" panose="02020603050405020304" pitchFamily="18" charset="0"/>
                <a:cs typeface="Times New Roman" panose="02020603050405020304" pitchFamily="18" charset="0"/>
              </a:rPr>
              <a:t> Kumar Singh</a:t>
            </a:r>
          </a:p>
          <a:p>
            <a:r>
              <a:rPr lang="en-IN" dirty="0">
                <a:latin typeface="Times New Roman" panose="02020603050405020304" pitchFamily="18" charset="0"/>
                <a:cs typeface="Times New Roman" panose="02020603050405020304" pitchFamily="18" charset="0"/>
              </a:rPr>
              <a:t>R2142210421 : Khushi Srivastava</a:t>
            </a:r>
          </a:p>
          <a:p>
            <a:r>
              <a:rPr lang="en-IN" dirty="0">
                <a:latin typeface="Times New Roman" panose="02020603050405020304" pitchFamily="18" charset="0"/>
                <a:cs typeface="Times New Roman" panose="02020603050405020304" pitchFamily="18" charset="0"/>
              </a:rPr>
              <a:t>R2142210880 : </a:t>
            </a:r>
            <a:r>
              <a:rPr lang="en-IN" dirty="0" err="1">
                <a:latin typeface="Times New Roman" panose="02020603050405020304" pitchFamily="18" charset="0"/>
                <a:cs typeface="Times New Roman" panose="02020603050405020304" pitchFamily="18" charset="0"/>
              </a:rPr>
              <a:t>Yutika</a:t>
            </a:r>
            <a:r>
              <a:rPr lang="en-IN" dirty="0">
                <a:latin typeface="Times New Roman" panose="02020603050405020304" pitchFamily="18" charset="0"/>
                <a:cs typeface="Times New Roman" panose="02020603050405020304" pitchFamily="18" charset="0"/>
              </a:rPr>
              <a:t> Mishra</a:t>
            </a:r>
          </a:p>
          <a:p>
            <a:endParaRPr lang="en-IN" dirty="0"/>
          </a:p>
        </p:txBody>
      </p:sp>
      <p:sp>
        <p:nvSpPr>
          <p:cNvPr id="9" name="TextBox 8"/>
          <p:cNvSpPr txBox="1"/>
          <p:nvPr/>
        </p:nvSpPr>
        <p:spPr>
          <a:xfrm>
            <a:off x="8882743" y="5003074"/>
            <a:ext cx="271707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Mentored By:</a:t>
            </a:r>
          </a:p>
          <a:p>
            <a:r>
              <a:rPr lang="en-US" sz="1800" kern="100" dirty="0">
                <a:effectLst/>
                <a:latin typeface="Times New Roman" panose="02020603050405020304" pitchFamily="18" charset="0"/>
                <a:ea typeface="Calibri" panose="020F0502020204030204" pitchFamily="34" charset="0"/>
                <a:cs typeface="Arial" panose="020B0604020202020204" pitchFamily="34" charset="0"/>
              </a:rPr>
              <a:t>Dr.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Anand Kumar</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33ABB668-5A12-9965-1C00-4DBE496A4E0C}"/>
              </a:ext>
            </a:extLst>
          </p:cNvPr>
          <p:cNvSpPr txBox="1"/>
          <p:nvPr/>
        </p:nvSpPr>
        <p:spPr>
          <a:xfrm>
            <a:off x="8882743" y="5808562"/>
            <a:ext cx="2128989"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Cluster Head : </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Anil Kumar</a:t>
            </a:r>
          </a:p>
          <a:p>
            <a:endParaRPr lang="en-IN"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EB5D8-E2E8-4268-BC48-06BA67428064}"/>
              </a:ext>
            </a:extLst>
          </p:cNvPr>
          <p:cNvSpPr txBox="1"/>
          <p:nvPr/>
        </p:nvSpPr>
        <p:spPr>
          <a:xfrm>
            <a:off x="3048000" y="272534"/>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sp>
        <p:nvSpPr>
          <p:cNvPr id="3" name="TextBox 2">
            <a:extLst>
              <a:ext uri="{FF2B5EF4-FFF2-40B4-BE49-F238E27FC236}">
                <a16:creationId xmlns:a16="http://schemas.microsoft.com/office/drawing/2014/main" id="{1FEAC2F3-13E0-1E87-A961-70D0C02F30E4}"/>
              </a:ext>
            </a:extLst>
          </p:cNvPr>
          <p:cNvSpPr txBox="1"/>
          <p:nvPr/>
        </p:nvSpPr>
        <p:spPr>
          <a:xfrm>
            <a:off x="381000" y="1067192"/>
            <a:ext cx="6096000" cy="390684"/>
          </a:xfrm>
          <a:prstGeom prst="rect">
            <a:avLst/>
          </a:prstGeom>
          <a:noFill/>
        </p:spPr>
        <p:txBody>
          <a:bodyPr wrap="square">
            <a:spAutoFit/>
          </a:bodyPr>
          <a:lstStyle/>
          <a:p>
            <a:pP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Recommendation of Loan </a:t>
            </a:r>
            <a:r>
              <a:rPr lang="en-IN" sz="1800" kern="100">
                <a:effectLst/>
                <a:latin typeface="Times New Roman" panose="02020603050405020304" pitchFamily="18" charset="0"/>
                <a:ea typeface="Calibri" panose="020F0502020204030204" pitchFamily="34" charset="0"/>
                <a:cs typeface="Arial" panose="020B0604020202020204" pitchFamily="34" charset="0"/>
              </a:rPr>
              <a:t>Accounts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A5891AB5-0412-2801-7572-1394A508F33E}"/>
              </a:ext>
            </a:extLst>
          </p:cNvPr>
          <p:cNvSpPr>
            <a:spLocks noChangeArrowheads="1"/>
          </p:cNvSpPr>
          <p:nvPr/>
        </p:nvSpPr>
        <p:spPr bwMode="auto">
          <a:xfrm>
            <a:off x="507638" y="1439867"/>
            <a:ext cx="902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679EE67-9CF3-0129-3200-920A290278B0}"/>
              </a:ext>
            </a:extLst>
          </p:cNvPr>
          <p:cNvSpPr txBox="1"/>
          <p:nvPr/>
        </p:nvSpPr>
        <p:spPr>
          <a:xfrm>
            <a:off x="507638" y="3895416"/>
            <a:ext cx="6096000"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51FBC7E1-2509-0DA9-40E8-4A6FFB198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37" y="1965282"/>
            <a:ext cx="11236494" cy="169231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a:extLst>
              <a:ext uri="{FF2B5EF4-FFF2-40B4-BE49-F238E27FC236}">
                <a16:creationId xmlns:a16="http://schemas.microsoft.com/office/drawing/2014/main" id="{6526DA01-3BEC-B876-8AFB-867DE2C1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4" y="4568325"/>
            <a:ext cx="11226277" cy="14297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10F36F7-9F16-D46F-BCF7-A246E20D6CBB}"/>
              </a:ext>
            </a:extLst>
          </p:cNvPr>
          <p:cNvSpPr>
            <a:spLocks noChangeArrowheads="1"/>
          </p:cNvSpPr>
          <p:nvPr/>
        </p:nvSpPr>
        <p:spPr bwMode="auto">
          <a:xfrm>
            <a:off x="507638" y="15080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5069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142BC-1141-ECAF-9C56-CB671F0934CA}"/>
              </a:ext>
            </a:extLst>
          </p:cNvPr>
          <p:cNvSpPr txBox="1"/>
          <p:nvPr/>
        </p:nvSpPr>
        <p:spPr>
          <a:xfrm>
            <a:off x="3048000" y="272534"/>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pic>
        <p:nvPicPr>
          <p:cNvPr id="3074" name="Picture 2">
            <a:extLst>
              <a:ext uri="{FF2B5EF4-FFF2-40B4-BE49-F238E27FC236}">
                <a16:creationId xmlns:a16="http://schemas.microsoft.com/office/drawing/2014/main" id="{28253142-9C37-2FF2-1E1E-BADCE8E16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88" y="1958194"/>
            <a:ext cx="3586001" cy="564231"/>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11477F08-83E6-8866-3900-8F399CDE2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188" y="3121176"/>
            <a:ext cx="7202222" cy="6742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3E3120BA-61D7-1E84-F3A9-5D5BFAB4EF84}"/>
              </a:ext>
            </a:extLst>
          </p:cNvPr>
          <p:cNvSpPr>
            <a:spLocks noChangeArrowheads="1"/>
          </p:cNvSpPr>
          <p:nvPr/>
        </p:nvSpPr>
        <p:spPr bwMode="auto">
          <a:xfrm>
            <a:off x="370114" y="1156607"/>
            <a:ext cx="1973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a:t>
            </a:r>
          </a:p>
        </p:txBody>
      </p:sp>
      <p:sp>
        <p:nvSpPr>
          <p:cNvPr id="10" name="Rectangle 5">
            <a:extLst>
              <a:ext uri="{FF2B5EF4-FFF2-40B4-BE49-F238E27FC236}">
                <a16:creationId xmlns:a16="http://schemas.microsoft.com/office/drawing/2014/main" id="{5AC820DC-EAE3-874F-5006-BCB989A5A873}"/>
              </a:ext>
            </a:extLst>
          </p:cNvPr>
          <p:cNvSpPr>
            <a:spLocks noChangeArrowheads="1"/>
          </p:cNvSpPr>
          <p:nvPr/>
        </p:nvSpPr>
        <p:spPr bwMode="auto">
          <a:xfrm>
            <a:off x="370114" y="26996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0947523B-B265-17F3-DA40-65F74E9DC0AE}"/>
              </a:ext>
            </a:extLst>
          </p:cNvPr>
          <p:cNvSpPr txBox="1"/>
          <p:nvPr/>
        </p:nvSpPr>
        <p:spPr>
          <a:xfrm>
            <a:off x="370114" y="156676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a:t>
            </a:r>
          </a:p>
        </p:txBody>
      </p:sp>
      <p:sp>
        <p:nvSpPr>
          <p:cNvPr id="17" name="TextBox 16">
            <a:extLst>
              <a:ext uri="{FF2B5EF4-FFF2-40B4-BE49-F238E27FC236}">
                <a16:creationId xmlns:a16="http://schemas.microsoft.com/office/drawing/2014/main" id="{07957B60-AC9C-0836-C87C-65F0F8EE6481}"/>
              </a:ext>
            </a:extLst>
          </p:cNvPr>
          <p:cNvSpPr txBox="1"/>
          <p:nvPr/>
        </p:nvSpPr>
        <p:spPr>
          <a:xfrm>
            <a:off x="453571" y="2565576"/>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 </a:t>
            </a:r>
          </a:p>
        </p:txBody>
      </p:sp>
    </p:spTree>
    <p:extLst>
      <p:ext uri="{BB962C8B-B14F-4D97-AF65-F5344CB8AC3E}">
        <p14:creationId xmlns:p14="http://schemas.microsoft.com/office/powerpoint/2010/main" val="268897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BCD1F-5C70-8669-9523-CFC42C9F1424}"/>
              </a:ext>
            </a:extLst>
          </p:cNvPr>
          <p:cNvSpPr txBox="1"/>
          <p:nvPr/>
        </p:nvSpPr>
        <p:spPr>
          <a:xfrm>
            <a:off x="3048000" y="272534"/>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sp>
        <p:nvSpPr>
          <p:cNvPr id="6" name="Rectangle 3">
            <a:extLst>
              <a:ext uri="{FF2B5EF4-FFF2-40B4-BE49-F238E27FC236}">
                <a16:creationId xmlns:a16="http://schemas.microsoft.com/office/drawing/2014/main" id="{AE84D86C-9C60-C881-9D39-7211701B446C}"/>
              </a:ext>
            </a:extLst>
          </p:cNvPr>
          <p:cNvSpPr>
            <a:spLocks noChangeArrowheads="1"/>
          </p:cNvSpPr>
          <p:nvPr/>
        </p:nvSpPr>
        <p:spPr bwMode="auto">
          <a:xfrm>
            <a:off x="507638" y="1439867"/>
            <a:ext cx="902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89DE469-15BA-B255-FFB2-50A7D34F2C79}"/>
              </a:ext>
            </a:extLst>
          </p:cNvPr>
          <p:cNvSpPr txBox="1"/>
          <p:nvPr/>
        </p:nvSpPr>
        <p:spPr>
          <a:xfrm>
            <a:off x="507638" y="3058087"/>
            <a:ext cx="6096000"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4C5371B-FD0F-8C35-1C47-A0B62D1E7B28}"/>
              </a:ext>
            </a:extLst>
          </p:cNvPr>
          <p:cNvPicPr>
            <a:picLocks noChangeAspect="1"/>
          </p:cNvPicPr>
          <p:nvPr/>
        </p:nvPicPr>
        <p:blipFill>
          <a:blip r:embed="rId2"/>
          <a:stretch>
            <a:fillRect/>
          </a:stretch>
        </p:blipFill>
        <p:spPr>
          <a:xfrm>
            <a:off x="698954" y="1831295"/>
            <a:ext cx="4502150" cy="1168400"/>
          </a:xfrm>
          <a:prstGeom prst="rect">
            <a:avLst/>
          </a:prstGeom>
        </p:spPr>
      </p:pic>
      <p:pic>
        <p:nvPicPr>
          <p:cNvPr id="9" name="Picture 8">
            <a:extLst>
              <a:ext uri="{FF2B5EF4-FFF2-40B4-BE49-F238E27FC236}">
                <a16:creationId xmlns:a16="http://schemas.microsoft.com/office/drawing/2014/main" id="{CFB62C28-DCF9-0A54-85E9-059D6A39E25A}"/>
              </a:ext>
            </a:extLst>
          </p:cNvPr>
          <p:cNvPicPr>
            <a:picLocks noChangeAspect="1"/>
          </p:cNvPicPr>
          <p:nvPr/>
        </p:nvPicPr>
        <p:blipFill>
          <a:blip r:embed="rId3"/>
          <a:stretch>
            <a:fillRect/>
          </a:stretch>
        </p:blipFill>
        <p:spPr>
          <a:xfrm>
            <a:off x="1861457" y="3062148"/>
            <a:ext cx="5979159" cy="3258843"/>
          </a:xfrm>
          <a:prstGeom prst="rect">
            <a:avLst/>
          </a:prstGeom>
        </p:spPr>
      </p:pic>
      <p:sp>
        <p:nvSpPr>
          <p:cNvPr id="11" name="TextBox 10">
            <a:extLst>
              <a:ext uri="{FF2B5EF4-FFF2-40B4-BE49-F238E27FC236}">
                <a16:creationId xmlns:a16="http://schemas.microsoft.com/office/drawing/2014/main" id="{27DACB86-207F-F320-AC8C-DE437FEEBD7A}"/>
              </a:ext>
            </a:extLst>
          </p:cNvPr>
          <p:cNvSpPr txBox="1"/>
          <p:nvPr/>
        </p:nvSpPr>
        <p:spPr>
          <a:xfrm>
            <a:off x="337457" y="105514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EMI Calculator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52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53AF4-44E5-8158-C6A6-F50B1DE16A9A}"/>
              </a:ext>
            </a:extLst>
          </p:cNvPr>
          <p:cNvSpPr txBox="1"/>
          <p:nvPr/>
        </p:nvSpPr>
        <p:spPr>
          <a:xfrm>
            <a:off x="3048000" y="330805"/>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pic>
        <p:nvPicPr>
          <p:cNvPr id="5" name="Picture 4">
            <a:extLst>
              <a:ext uri="{FF2B5EF4-FFF2-40B4-BE49-F238E27FC236}">
                <a16:creationId xmlns:a16="http://schemas.microsoft.com/office/drawing/2014/main" id="{983ECB1B-195E-5308-C2F2-D59D34875BEC}"/>
              </a:ext>
            </a:extLst>
          </p:cNvPr>
          <p:cNvPicPr>
            <a:picLocks noChangeAspect="1"/>
          </p:cNvPicPr>
          <p:nvPr/>
        </p:nvPicPr>
        <p:blipFill>
          <a:blip r:embed="rId2"/>
          <a:stretch>
            <a:fillRect/>
          </a:stretch>
        </p:blipFill>
        <p:spPr>
          <a:xfrm>
            <a:off x="570784" y="2159804"/>
            <a:ext cx="4784022" cy="2796583"/>
          </a:xfrm>
          <a:prstGeom prst="rect">
            <a:avLst/>
          </a:prstGeom>
        </p:spPr>
      </p:pic>
      <p:sp>
        <p:nvSpPr>
          <p:cNvPr id="7" name="TextBox 6">
            <a:extLst>
              <a:ext uri="{FF2B5EF4-FFF2-40B4-BE49-F238E27FC236}">
                <a16:creationId xmlns:a16="http://schemas.microsoft.com/office/drawing/2014/main" id="{8AF49F26-DA82-14E6-56E9-DEA3E6E412DD}"/>
              </a:ext>
            </a:extLst>
          </p:cNvPr>
          <p:cNvSpPr txBox="1"/>
          <p:nvPr/>
        </p:nvSpPr>
        <p:spPr>
          <a:xfrm>
            <a:off x="570784" y="133444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Front-end: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9F6F4AA-F803-F1F6-B0E7-FEB44ED5851E}"/>
              </a:ext>
            </a:extLst>
          </p:cNvPr>
          <p:cNvPicPr>
            <a:picLocks noChangeAspect="1"/>
          </p:cNvPicPr>
          <p:nvPr/>
        </p:nvPicPr>
        <p:blipFill>
          <a:blip r:embed="rId3"/>
          <a:stretch>
            <a:fillRect/>
          </a:stretch>
        </p:blipFill>
        <p:spPr>
          <a:xfrm>
            <a:off x="5701553" y="2297970"/>
            <a:ext cx="5997387" cy="2636314"/>
          </a:xfrm>
          <a:prstGeom prst="rect">
            <a:avLst/>
          </a:prstGeom>
        </p:spPr>
      </p:pic>
    </p:spTree>
    <p:extLst>
      <p:ext uri="{BB962C8B-B14F-4D97-AF65-F5344CB8AC3E}">
        <p14:creationId xmlns:p14="http://schemas.microsoft.com/office/powerpoint/2010/main" val="362147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DFBB8-48F1-457D-41C5-5E4F8C7E5CA3}"/>
              </a:ext>
            </a:extLst>
          </p:cNvPr>
          <p:cNvSpPr txBox="1"/>
          <p:nvPr/>
        </p:nvSpPr>
        <p:spPr>
          <a:xfrm>
            <a:off x="3048000" y="277016"/>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pic>
        <p:nvPicPr>
          <p:cNvPr id="5" name="Picture 4">
            <a:extLst>
              <a:ext uri="{FF2B5EF4-FFF2-40B4-BE49-F238E27FC236}">
                <a16:creationId xmlns:a16="http://schemas.microsoft.com/office/drawing/2014/main" id="{F3B924E0-8A35-4898-7640-5A4E3502FF24}"/>
              </a:ext>
            </a:extLst>
          </p:cNvPr>
          <p:cNvPicPr>
            <a:picLocks noChangeAspect="1"/>
          </p:cNvPicPr>
          <p:nvPr/>
        </p:nvPicPr>
        <p:blipFill>
          <a:blip r:embed="rId2"/>
          <a:stretch>
            <a:fillRect/>
          </a:stretch>
        </p:blipFill>
        <p:spPr>
          <a:xfrm>
            <a:off x="331695" y="1994646"/>
            <a:ext cx="5270106" cy="3014285"/>
          </a:xfrm>
          <a:prstGeom prst="rect">
            <a:avLst/>
          </a:prstGeom>
        </p:spPr>
      </p:pic>
      <p:pic>
        <p:nvPicPr>
          <p:cNvPr id="7" name="Picture 6">
            <a:extLst>
              <a:ext uri="{FF2B5EF4-FFF2-40B4-BE49-F238E27FC236}">
                <a16:creationId xmlns:a16="http://schemas.microsoft.com/office/drawing/2014/main" id="{1C9DA4CE-94AC-09A1-B89B-9EC87BD0FB19}"/>
              </a:ext>
            </a:extLst>
          </p:cNvPr>
          <p:cNvPicPr>
            <a:picLocks noChangeAspect="1"/>
          </p:cNvPicPr>
          <p:nvPr/>
        </p:nvPicPr>
        <p:blipFill>
          <a:blip r:embed="rId3"/>
          <a:stretch>
            <a:fillRect/>
          </a:stretch>
        </p:blipFill>
        <p:spPr>
          <a:xfrm>
            <a:off x="5862918" y="1922928"/>
            <a:ext cx="6096000" cy="3156282"/>
          </a:xfrm>
          <a:prstGeom prst="rect">
            <a:avLst/>
          </a:prstGeom>
        </p:spPr>
      </p:pic>
    </p:spTree>
    <p:extLst>
      <p:ext uri="{BB962C8B-B14F-4D97-AF65-F5344CB8AC3E}">
        <p14:creationId xmlns:p14="http://schemas.microsoft.com/office/powerpoint/2010/main" val="4792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650373-B3F9-5C88-4341-C599D8F18FED}"/>
              </a:ext>
            </a:extLst>
          </p:cNvPr>
          <p:cNvSpPr txBox="1"/>
          <p:nvPr/>
        </p:nvSpPr>
        <p:spPr>
          <a:xfrm>
            <a:off x="3048000" y="294946"/>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sp>
        <p:nvSpPr>
          <p:cNvPr id="5" name="TextBox 4">
            <a:extLst>
              <a:ext uri="{FF2B5EF4-FFF2-40B4-BE49-F238E27FC236}">
                <a16:creationId xmlns:a16="http://schemas.microsoft.com/office/drawing/2014/main" id="{FCBFBC18-E3C4-2C3F-C6E6-243D6B1AD4DC}"/>
              </a:ext>
            </a:extLst>
          </p:cNvPr>
          <p:cNvSpPr txBox="1"/>
          <p:nvPr/>
        </p:nvSpPr>
        <p:spPr>
          <a:xfrm>
            <a:off x="421342" y="1221176"/>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41F9793-4342-7481-561F-69342AB41FD9}"/>
              </a:ext>
            </a:extLst>
          </p:cNvPr>
          <p:cNvPicPr>
            <a:picLocks noChangeAspect="1"/>
          </p:cNvPicPr>
          <p:nvPr/>
        </p:nvPicPr>
        <p:blipFill>
          <a:blip r:embed="rId2"/>
          <a:srcRect r="13618"/>
          <a:stretch/>
        </p:blipFill>
        <p:spPr>
          <a:xfrm>
            <a:off x="1900518" y="1792703"/>
            <a:ext cx="4347882" cy="4644845"/>
          </a:xfrm>
          <a:prstGeom prst="rect">
            <a:avLst/>
          </a:prstGeom>
        </p:spPr>
      </p:pic>
      <p:pic>
        <p:nvPicPr>
          <p:cNvPr id="9" name="Picture 8">
            <a:extLst>
              <a:ext uri="{FF2B5EF4-FFF2-40B4-BE49-F238E27FC236}">
                <a16:creationId xmlns:a16="http://schemas.microsoft.com/office/drawing/2014/main" id="{D11808B9-2686-CEE9-B319-5498CA2C8054}"/>
              </a:ext>
            </a:extLst>
          </p:cNvPr>
          <p:cNvPicPr>
            <a:picLocks noChangeAspect="1"/>
          </p:cNvPicPr>
          <p:nvPr/>
        </p:nvPicPr>
        <p:blipFill>
          <a:blip r:embed="rId3"/>
          <a:stretch>
            <a:fillRect/>
          </a:stretch>
        </p:blipFill>
        <p:spPr>
          <a:xfrm>
            <a:off x="6947647" y="1791485"/>
            <a:ext cx="3935554" cy="4646063"/>
          </a:xfrm>
          <a:prstGeom prst="rect">
            <a:avLst/>
          </a:prstGeom>
        </p:spPr>
      </p:pic>
    </p:spTree>
    <p:extLst>
      <p:ext uri="{BB962C8B-B14F-4D97-AF65-F5344CB8AC3E}">
        <p14:creationId xmlns:p14="http://schemas.microsoft.com/office/powerpoint/2010/main" val="284744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DA4A2F-D33F-09C9-BA56-F4938854D65A}"/>
              </a:ext>
            </a:extLst>
          </p:cNvPr>
          <p:cNvSpPr txBox="1"/>
          <p:nvPr/>
        </p:nvSpPr>
        <p:spPr>
          <a:xfrm>
            <a:off x="3048000" y="268052"/>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pic>
        <p:nvPicPr>
          <p:cNvPr id="5" name="Picture 4">
            <a:extLst>
              <a:ext uri="{FF2B5EF4-FFF2-40B4-BE49-F238E27FC236}">
                <a16:creationId xmlns:a16="http://schemas.microsoft.com/office/drawing/2014/main" id="{1AD89DFA-70F5-1C26-43FA-9A3887CDEF02}"/>
              </a:ext>
            </a:extLst>
          </p:cNvPr>
          <p:cNvPicPr>
            <a:picLocks noChangeAspect="1"/>
          </p:cNvPicPr>
          <p:nvPr/>
        </p:nvPicPr>
        <p:blipFill>
          <a:blip r:embed="rId2"/>
          <a:stretch>
            <a:fillRect/>
          </a:stretch>
        </p:blipFill>
        <p:spPr>
          <a:xfrm>
            <a:off x="376518" y="2176083"/>
            <a:ext cx="5471189" cy="3211870"/>
          </a:xfrm>
          <a:prstGeom prst="rect">
            <a:avLst/>
          </a:prstGeom>
        </p:spPr>
      </p:pic>
      <p:pic>
        <p:nvPicPr>
          <p:cNvPr id="7" name="Picture 6">
            <a:extLst>
              <a:ext uri="{FF2B5EF4-FFF2-40B4-BE49-F238E27FC236}">
                <a16:creationId xmlns:a16="http://schemas.microsoft.com/office/drawing/2014/main" id="{EA4E1577-7534-E59D-1A34-BCFD0433084A}"/>
              </a:ext>
            </a:extLst>
          </p:cNvPr>
          <p:cNvPicPr>
            <a:picLocks noChangeAspect="1"/>
          </p:cNvPicPr>
          <p:nvPr/>
        </p:nvPicPr>
        <p:blipFill>
          <a:blip r:embed="rId3"/>
          <a:stretch>
            <a:fillRect/>
          </a:stretch>
        </p:blipFill>
        <p:spPr>
          <a:xfrm>
            <a:off x="6096000" y="2176083"/>
            <a:ext cx="5832829" cy="3252739"/>
          </a:xfrm>
          <a:prstGeom prst="rect">
            <a:avLst/>
          </a:prstGeom>
        </p:spPr>
      </p:pic>
    </p:spTree>
    <p:extLst>
      <p:ext uri="{BB962C8B-B14F-4D97-AF65-F5344CB8AC3E}">
        <p14:creationId xmlns:p14="http://schemas.microsoft.com/office/powerpoint/2010/main" val="420243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956349" y="444094"/>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CONTENT</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453538"/>
            <a:ext cx="465037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392829"/>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ABSTRACT</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4678204"/>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ever-evolving world of personal finance, finding the right banking solutions tailored to individual needs can be overwhelming.</a:t>
            </a:r>
          </a:p>
          <a:p>
            <a:pPr marL="342900" indent="-34290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intelligent banking platform simplifies this process by integrating multiple financial services into a user-friendly website, empowering users to manage their finances with ease and confidence.</a:t>
            </a: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platform uses advanced data analytics and machine learning to provide personalized banking recommendations, loan eligibility predictions, and investment options based on user data like salary, credit score, and financial goals.</a:t>
            </a: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seamless onboarding process collects income and financial preferences, recommending suitable banks for users without accounts by analyzing salary, interest rates, and balance requirements.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454496"/>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INTRODUCTION</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53074" y="1425735"/>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F48595B8-E737-8102-E9CC-1DED07A6EA27}"/>
              </a:ext>
            </a:extLst>
          </p:cNvPr>
          <p:cNvSpPr txBox="1"/>
          <p:nvPr/>
        </p:nvSpPr>
        <p:spPr>
          <a:xfrm>
            <a:off x="966651" y="1286539"/>
            <a:ext cx="990100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changing landscape of personal finance can make managing financial activities complex and overwhelming.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address this challenge, we introduce an intelligent banking platform designed to simplify and enhance your financial management experience.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advanced algorithms analyze user data and utilize a comprehensive database of financial services to deliver personalized banking recommendations.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platform ensures a tailored experience by considering individual factors such as salary, credit score, and financial goals.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Financial management is a personal journey, so the platform is designed to be both adaptable and efficient.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intelligent banking solution is more than a tool; it’s a partner in your financial journey.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470524"/>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LITERATURE</a:t>
            </a:r>
            <a:r>
              <a:rPr lang="en-US" sz="3200" b="1" dirty="0">
                <a:solidFill>
                  <a:srgbClr val="46B0FA"/>
                </a:solidFill>
                <a:latin typeface="Times New Roman" panose="02020603050405020304" pitchFamily="18" charset="0"/>
                <a:cs typeface="Times New Roman" panose="02020603050405020304" pitchFamily="18" charset="0"/>
              </a:rPr>
              <a:t> </a:t>
            </a:r>
            <a:r>
              <a:rPr lang="en-US" sz="4000" b="1" dirty="0">
                <a:solidFill>
                  <a:srgbClr val="46B0FA"/>
                </a:solidFill>
                <a:latin typeface="Times New Roman" panose="02020603050405020304" pitchFamily="18" charset="0"/>
                <a:cs typeface="Times New Roman" panose="02020603050405020304" pitchFamily="18" charset="0"/>
              </a:rPr>
              <a:t>REVIEW</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618630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Sumit Das (2015) highlights the dynamic landscape of AI, with machine learning emerging as a key technology. The paper proposes using SHAP to improve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interpretability for loan prediction.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Donepudi</a:t>
            </a:r>
            <a:r>
              <a:rPr lang="en-US" dirty="0">
                <a:latin typeface="Times New Roman" panose="02020603050405020304" pitchFamily="18" charset="0"/>
                <a:cs typeface="Times New Roman" panose="02020603050405020304" pitchFamily="18" charset="0"/>
              </a:rPr>
              <a:t> (2017) discusses how AI and ML are transforming the banking sector, offering smarter, safer ways for customers to manage finances, urging banks to adapt to the tech-savvy customer base.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Von </a:t>
            </a:r>
            <a:r>
              <a:rPr lang="en-US" dirty="0" err="1">
                <a:latin typeface="Times New Roman" panose="02020603050405020304" pitchFamily="18" charset="0"/>
                <a:cs typeface="Times New Roman" panose="02020603050405020304" pitchFamily="18" charset="0"/>
              </a:rPr>
              <a:t>Schomberg's</a:t>
            </a:r>
            <a:r>
              <a:rPr lang="en-US" dirty="0">
                <a:latin typeface="Times New Roman" panose="02020603050405020304" pitchFamily="18" charset="0"/>
                <a:cs typeface="Times New Roman" panose="02020603050405020304" pitchFamily="18" charset="0"/>
              </a:rPr>
              <a:t> definition of Responsible Innovation emphasizes the ethical acceptability, sustainability, and societal desirability of innovations, addressing global challenges like inequality and climate change.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 Hyun Woo Jeon (2020) explores customer retention in telecom, emphasizing the need to understand customer switching behavior to minimize churn and boost revenue.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Ibrahim Ahmed Al-</a:t>
            </a:r>
            <a:r>
              <a:rPr lang="en-US" dirty="0" err="1">
                <a:latin typeface="Times New Roman" panose="02020603050405020304" pitchFamily="18" charset="0"/>
                <a:cs typeface="Times New Roman" panose="02020603050405020304" pitchFamily="18" charset="0"/>
              </a:rPr>
              <a:t>Baltah</a:t>
            </a:r>
            <a:r>
              <a:rPr lang="en-US" dirty="0">
                <a:latin typeface="Times New Roman" panose="02020603050405020304" pitchFamily="18" charset="0"/>
                <a:cs typeface="Times New Roman" panose="02020603050405020304" pitchFamily="18" charset="0"/>
              </a:rPr>
              <a:t> compares machine learning algorithms for predicting customer churn in banking, finding that Enhanced Random Forest Algorithm (ERFA) outperforms the default RF model in both balanced and imbalanced scenarios.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Israa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Hayder</a:t>
            </a:r>
            <a:r>
              <a:rPr lang="en-US" dirty="0">
                <a:latin typeface="Times New Roman" panose="02020603050405020304" pitchFamily="18" charset="0"/>
                <a:cs typeface="Times New Roman" panose="02020603050405020304" pitchFamily="18" charset="0"/>
              </a:rPr>
              <a:t> examines online banking using logistic regression and SVM models, concluding that SVM outperformed logistic regression in predicting commercial financial transactions.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248626"/>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PROBLEM STATEMENT</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46847" y="1064470"/>
            <a:ext cx="11205881"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the complex world of personal finance, individuals encounter numerous challenges while trying to effectively manage their financial activities. The current financial landscape faces several key issues such as: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Overwhelming Choices</a:t>
            </a:r>
            <a:r>
              <a:rPr lang="en-US" sz="2000" dirty="0">
                <a:latin typeface="Times New Roman" panose="02020603050405020304" pitchFamily="18" charset="0"/>
                <a:cs typeface="Times New Roman" panose="02020603050405020304" pitchFamily="18" charset="0"/>
              </a:rPr>
              <a:t>: With a wide range of banking services, loans, and investment products available, users often struggle to navigate options and select solutions that align with their specific needs.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Difficulty in Understanding Financial Products</a:t>
            </a:r>
            <a:r>
              <a:rPr lang="en-US" sz="2000" dirty="0">
                <a:latin typeface="Times New Roman" panose="02020603050405020304" pitchFamily="18" charset="0"/>
                <a:cs typeface="Times New Roman" panose="02020603050405020304" pitchFamily="18" charset="0"/>
              </a:rPr>
              <a:t>: Financial terms, interest rates, and eligibility criteria can be confusing, preventing users from making well-informed decisions about loans and investment opportunities.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Constantly Evolving Financial Sector</a:t>
            </a:r>
            <a:r>
              <a:rPr lang="en-US" sz="2000" dirty="0">
                <a:latin typeface="Times New Roman" panose="02020603050405020304" pitchFamily="18" charset="0"/>
                <a:cs typeface="Times New Roman" panose="02020603050405020304" pitchFamily="18" charset="0"/>
              </a:rPr>
              <a:t>: The financial industry is continuously changing, with new products, services, and regulations emerging, making it hard for users to stay updated and choose the best options.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intelligent banking platform aims to address these challenges by offering a personalized, user-centric, and informative experience, empowering individuals to confidently manage their financial journey with ease.</a:t>
            </a:r>
          </a:p>
        </p:txBody>
      </p:sp>
    </p:spTree>
    <p:extLst>
      <p:ext uri="{BB962C8B-B14F-4D97-AF65-F5344CB8AC3E}">
        <p14:creationId xmlns:p14="http://schemas.microsoft.com/office/powerpoint/2010/main" val="57966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853061" y="329309"/>
            <a:ext cx="7530363" cy="707886"/>
          </a:xfrm>
          <a:prstGeom prst="rect">
            <a:avLst/>
          </a:prstGeom>
          <a:noFill/>
        </p:spPr>
        <p:txBody>
          <a:bodyPr wrap="square" rtlCol="0">
            <a:spAutoFit/>
          </a:bodyPr>
          <a:lstStyle/>
          <a:p>
            <a:pPr algn="ctr"/>
            <a:r>
              <a:rPr lang="en-US" sz="4000" b="1" dirty="0">
                <a:solidFill>
                  <a:srgbClr val="46B0FA"/>
                </a:solidFill>
                <a:latin typeface="Times New Roman" panose="02020603050405020304" pitchFamily="18" charset="0"/>
                <a:cs typeface="Times New Roman" panose="02020603050405020304" pitchFamily="18" charset="0"/>
              </a:rPr>
              <a:t>OBJECTIVE</a:t>
            </a:r>
            <a:endParaRPr lang="en-IN" sz="40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73838" y="2151727"/>
            <a:ext cx="9901002"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Data Analysis: </a:t>
            </a:r>
            <a:r>
              <a:rPr lang="en-US" sz="2000" dirty="0">
                <a:latin typeface="Times New Roman" panose="02020603050405020304" pitchFamily="18" charset="0"/>
                <a:cs typeface="Times New Roman" panose="02020603050405020304" pitchFamily="18" charset="0"/>
              </a:rPr>
              <a:t>Provide personalized bank recommendations through keyword-based or text-based search filtering algorithms.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Sentiment Analysis: </a:t>
            </a:r>
            <a:r>
              <a:rPr lang="en-US" sz="2000" dirty="0">
                <a:latin typeface="Times New Roman" panose="02020603050405020304" pitchFamily="18" charset="0"/>
                <a:cs typeface="Times New Roman" panose="02020603050405020304" pitchFamily="18" charset="0"/>
              </a:rPr>
              <a:t>Enhance personalized bank recommendations using Natural Language Processing (NLP) for sentiment analysis.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Financial Marketing Trend Analysis: </a:t>
            </a:r>
            <a:r>
              <a:rPr lang="en-US" sz="2000" dirty="0">
                <a:latin typeface="Times New Roman" panose="02020603050405020304" pitchFamily="18" charset="0"/>
                <a:cs typeface="Times New Roman" panose="02020603050405020304" pitchFamily="18" charset="0"/>
              </a:rPr>
              <a:t>Utilize machine learning to analyze and record financial marketing trends in real-time.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5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008278" y="343591"/>
            <a:ext cx="7530363" cy="707886"/>
          </a:xfrm>
          <a:prstGeom prst="rect">
            <a:avLst/>
          </a:prstGeom>
          <a:noFill/>
        </p:spPr>
        <p:txBody>
          <a:bodyPr wrap="square" rtlCol="0">
            <a:spAutoFit/>
          </a:bodyPr>
          <a:lstStyle/>
          <a:p>
            <a:pPr algn="ctr"/>
            <a:r>
              <a:rPr lang="en-IN" sz="4000" b="1" dirty="0">
                <a:solidFill>
                  <a:srgbClr val="46B0FA"/>
                </a:solidFill>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385151"/>
            <a:ext cx="9901002"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Data: </a:t>
            </a:r>
            <a:r>
              <a:rPr lang="en-US" dirty="0">
                <a:latin typeface="Times New Roman" panose="02020603050405020304" pitchFamily="18" charset="0"/>
                <a:cs typeface="Times New Roman" panose="02020603050405020304" pitchFamily="18" charset="0"/>
              </a:rPr>
              <a:t>Collect financial profiles (salary, age, banking preferences).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Bank Data: </a:t>
            </a:r>
            <a:r>
              <a:rPr lang="en-US" dirty="0">
                <a:latin typeface="Times New Roman" panose="02020603050405020304" pitchFamily="18" charset="0"/>
                <a:cs typeface="Times New Roman" panose="02020603050405020304" pitchFamily="18" charset="0"/>
              </a:rPr>
              <a:t>Gather info on interest rates, fees, and product features. </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Analyze and transform raw data into usable features for model preparation.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Selection: </a:t>
            </a:r>
            <a:r>
              <a:rPr lang="en-US" dirty="0">
                <a:latin typeface="Times New Roman" panose="02020603050405020304" pitchFamily="18" charset="0"/>
                <a:cs typeface="Times New Roman" panose="02020603050405020304" pitchFamily="18" charset="0"/>
              </a:rPr>
              <a:t>Using Key-word based search filtering algorithm to recommend suitable loans and accounts to users according to their preferences.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Sentiment Analysis: </a:t>
            </a:r>
            <a:r>
              <a:rPr lang="en-US" dirty="0">
                <a:latin typeface="Times New Roman" panose="02020603050405020304" pitchFamily="18" charset="0"/>
                <a:cs typeface="Times New Roman" panose="02020603050405020304" pitchFamily="18" charset="0"/>
              </a:rPr>
              <a:t>Apply NLP tools to classify customer reviews as positive or negative.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Build an interface to calculate monthly interest based on principal, rate of interest, and duration.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58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8F05CE-0FD2-F924-346F-926F6647E1E4}"/>
              </a:ext>
            </a:extLst>
          </p:cNvPr>
          <p:cNvSpPr txBox="1"/>
          <p:nvPr/>
        </p:nvSpPr>
        <p:spPr>
          <a:xfrm>
            <a:off x="3048000" y="272534"/>
            <a:ext cx="6096000" cy="707886"/>
          </a:xfrm>
          <a:prstGeom prst="rect">
            <a:avLst/>
          </a:prstGeom>
          <a:noFill/>
        </p:spPr>
        <p:txBody>
          <a:bodyPr wrap="square">
            <a:spAutoFit/>
          </a:bodyPr>
          <a:lstStyle/>
          <a:p>
            <a:r>
              <a:rPr lang="en-IN" sz="4000" b="1" dirty="0">
                <a:solidFill>
                  <a:srgbClr val="46B0FA"/>
                </a:solidFill>
                <a:latin typeface="Times New Roman" panose="02020603050405020304" pitchFamily="18" charset="0"/>
                <a:cs typeface="Times New Roman" panose="02020603050405020304" pitchFamily="18" charset="0"/>
              </a:rPr>
              <a:t>PROJECT PROGRESS</a:t>
            </a:r>
            <a:endParaRPr lang="en-IN" sz="4000" dirty="0"/>
          </a:p>
        </p:txBody>
      </p:sp>
      <p:sp>
        <p:nvSpPr>
          <p:cNvPr id="9" name="TextBox 8">
            <a:extLst>
              <a:ext uri="{FF2B5EF4-FFF2-40B4-BE49-F238E27FC236}">
                <a16:creationId xmlns:a16="http://schemas.microsoft.com/office/drawing/2014/main" id="{E270E124-725A-DB6E-D505-68003C7DEC01}"/>
              </a:ext>
            </a:extLst>
          </p:cNvPr>
          <p:cNvSpPr txBox="1"/>
          <p:nvPr/>
        </p:nvSpPr>
        <p:spPr>
          <a:xfrm>
            <a:off x="381000" y="1067192"/>
            <a:ext cx="609600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Recommendation of Bank Accounts</a:t>
            </a:r>
            <a:endParaRPr lang="en-IN" dirty="0"/>
          </a:p>
        </p:txBody>
      </p:sp>
      <p:pic>
        <p:nvPicPr>
          <p:cNvPr id="1026" name="Picture 2">
            <a:extLst>
              <a:ext uri="{FF2B5EF4-FFF2-40B4-BE49-F238E27FC236}">
                <a16:creationId xmlns:a16="http://schemas.microsoft.com/office/drawing/2014/main" id="{21CFE676-0EE3-1347-0465-D23BDFD6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01" y="1920484"/>
            <a:ext cx="9976215" cy="183508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50C050CC-6971-36BC-DF65-266D84769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38" y="4347090"/>
            <a:ext cx="11238598" cy="144371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B5E49B3A-6BE0-55ED-1B44-9AB1296525EC}"/>
              </a:ext>
            </a:extLst>
          </p:cNvPr>
          <p:cNvSpPr>
            <a:spLocks noChangeArrowheads="1"/>
          </p:cNvSpPr>
          <p:nvPr/>
        </p:nvSpPr>
        <p:spPr bwMode="auto">
          <a:xfrm>
            <a:off x="507638" y="1439867"/>
            <a:ext cx="902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42D8508-0F62-84F5-E5E7-46A6166530AB}"/>
              </a:ext>
            </a:extLst>
          </p:cNvPr>
          <p:cNvSpPr txBox="1"/>
          <p:nvPr/>
        </p:nvSpPr>
        <p:spPr>
          <a:xfrm>
            <a:off x="507638" y="3895416"/>
            <a:ext cx="6096000"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055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12587</TotalTime>
  <Words>868</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Anusha Tripathi</cp:lastModifiedBy>
  <cp:revision>581</cp:revision>
  <dcterms:created xsi:type="dcterms:W3CDTF">2021-05-06T09:42:21Z</dcterms:created>
  <dcterms:modified xsi:type="dcterms:W3CDTF">2024-11-17T17:39:15Z</dcterms:modified>
</cp:coreProperties>
</file>