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notesSlides/notesSlide2.xml" ContentType="application/vnd.openxmlformats-officedocument.presentationml.notesSlide+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93" autoAdjust="0"/>
  </p:normalViewPr>
  <p:slideViewPr>
    <p:cSldViewPr>
      <p:cViewPr varScale="1">
        <p:scale>
          <a:sx n="65" d="100"/>
          <a:sy n="65" d="100"/>
        </p:scale>
        <p:origin x="1248"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oleObject" Target="file:///C:\Users\USER\AppData\Roaming\Microsoft\Excel\finalexcelleta%20(version%201).xlsb"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C:\Users\USER\AppData\Roaming\Microsoft\Excel\finalexcelleta%20(version%201).xlsb"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vert="horz"/>
          <a:lstStyle/>
          <a:p>
            <a:pPr>
              <a:defRPr/>
            </a:pPr>
            <a:r>
              <a:rPr lang="en-US"/>
              <a:t>Rural Health Index (Larger States)</a:t>
            </a:r>
          </a:p>
        </c:rich>
      </c:tx>
      <c:overlay val="0"/>
    </c:title>
    <c:autoTitleDeleted val="0"/>
    <c:plotArea>
      <c:layout/>
      <c:barChart>
        <c:barDir val="col"/>
        <c:grouping val="clustered"/>
        <c:varyColors val="0"/>
        <c:ser>
          <c:idx val="0"/>
          <c:order val="0"/>
          <c:tx>
            <c:strRef>
              <c:f>Sheet9!$B$1</c:f>
              <c:strCache>
                <c:ptCount val="1"/>
                <c:pt idx="0">
                  <c:v>index value</c:v>
                </c:pt>
              </c:strCache>
            </c:strRef>
          </c:tx>
          <c:invertIfNegative val="0"/>
          <c:cat>
            <c:strRef>
              <c:f>Sheet9!$A$2:$A$20</c:f>
              <c:strCache>
                <c:ptCount val="19"/>
                <c:pt idx="0">
                  <c:v>Kerala</c:v>
                </c:pt>
                <c:pt idx="1">
                  <c:v>Tamil nadu</c:v>
                </c:pt>
                <c:pt idx="2">
                  <c:v>Assam</c:v>
                </c:pt>
                <c:pt idx="3">
                  <c:v>Telangana</c:v>
                </c:pt>
                <c:pt idx="4">
                  <c:v>Gujrat</c:v>
                </c:pt>
                <c:pt idx="5">
                  <c:v>Andhra Pradesh</c:v>
                </c:pt>
                <c:pt idx="6">
                  <c:v>karnataka</c:v>
                </c:pt>
                <c:pt idx="7">
                  <c:v>Punjab</c:v>
                </c:pt>
                <c:pt idx="8">
                  <c:v>Rajasthan</c:v>
                </c:pt>
                <c:pt idx="9">
                  <c:v>Haryana</c:v>
                </c:pt>
                <c:pt idx="10">
                  <c:v>West Bengal</c:v>
                </c:pt>
                <c:pt idx="11">
                  <c:v>Chattisgarh</c:v>
                </c:pt>
                <c:pt idx="12">
                  <c:v>Uttar Pradesh</c:v>
                </c:pt>
                <c:pt idx="13">
                  <c:v>Odisha</c:v>
                </c:pt>
                <c:pt idx="14">
                  <c:v>Maharashtra</c:v>
                </c:pt>
                <c:pt idx="15">
                  <c:v>Bihar</c:v>
                </c:pt>
                <c:pt idx="16">
                  <c:v>Madhya Pradesh</c:v>
                </c:pt>
                <c:pt idx="17">
                  <c:v>Jharkhand</c:v>
                </c:pt>
                <c:pt idx="18">
                  <c:v>Uttarakhand</c:v>
                </c:pt>
              </c:strCache>
            </c:strRef>
          </c:cat>
          <c:val>
            <c:numRef>
              <c:f>Sheet9!$B$2:$B$20</c:f>
              <c:numCache>
                <c:formatCode>General</c:formatCode>
                <c:ptCount val="19"/>
                <c:pt idx="0">
                  <c:v>85.327309999999997</c:v>
                </c:pt>
                <c:pt idx="1">
                  <c:v>73.730680000000007</c:v>
                </c:pt>
                <c:pt idx="2">
                  <c:v>65.204669999999993</c:v>
                </c:pt>
                <c:pt idx="3">
                  <c:v>64.49315</c:v>
                </c:pt>
                <c:pt idx="4">
                  <c:v>61.835520000000002</c:v>
                </c:pt>
                <c:pt idx="5">
                  <c:v>59.978259999999999</c:v>
                </c:pt>
                <c:pt idx="6">
                  <c:v>58.631349999999998</c:v>
                </c:pt>
                <c:pt idx="7">
                  <c:v>57.874519999999997</c:v>
                </c:pt>
                <c:pt idx="8">
                  <c:v>55.713679999999997</c:v>
                </c:pt>
                <c:pt idx="9">
                  <c:v>54.496780000000001</c:v>
                </c:pt>
                <c:pt idx="10">
                  <c:v>54.479289999999999</c:v>
                </c:pt>
                <c:pt idx="11">
                  <c:v>51.619019999999999</c:v>
                </c:pt>
                <c:pt idx="12">
                  <c:v>49.403579999999998</c:v>
                </c:pt>
                <c:pt idx="13">
                  <c:v>46.550750000000001</c:v>
                </c:pt>
                <c:pt idx="14">
                  <c:v>45.941769999999998</c:v>
                </c:pt>
                <c:pt idx="15">
                  <c:v>41.177959999999999</c:v>
                </c:pt>
                <c:pt idx="16">
                  <c:v>39.58766</c:v>
                </c:pt>
                <c:pt idx="17">
                  <c:v>38.859990000000003</c:v>
                </c:pt>
                <c:pt idx="18">
                  <c:v>37.47354</c:v>
                </c:pt>
              </c:numCache>
            </c:numRef>
          </c:val>
          <c:extLst>
            <c:ext xmlns:c16="http://schemas.microsoft.com/office/drawing/2014/chart" uri="{C3380CC4-5D6E-409C-BE32-E72D297353CC}">
              <c16:uniqueId val="{00000000-F886-4F85-A250-79E56191D77E}"/>
            </c:ext>
          </c:extLst>
        </c:ser>
        <c:dLbls>
          <c:showLegendKey val="0"/>
          <c:showVal val="0"/>
          <c:showCatName val="0"/>
          <c:showSerName val="0"/>
          <c:showPercent val="0"/>
          <c:showBubbleSize val="0"/>
        </c:dLbls>
        <c:gapWidth val="150"/>
        <c:axId val="133235072"/>
        <c:axId val="132637440"/>
      </c:barChart>
      <c:catAx>
        <c:axId val="133235072"/>
        <c:scaling>
          <c:orientation val="minMax"/>
        </c:scaling>
        <c:delete val="0"/>
        <c:axPos val="b"/>
        <c:numFmt formatCode="General" sourceLinked="0"/>
        <c:majorTickMark val="out"/>
        <c:minorTickMark val="none"/>
        <c:tickLblPos val="nextTo"/>
        <c:txPr>
          <a:bodyPr rot="-60000000" vert="horz"/>
          <a:lstStyle/>
          <a:p>
            <a:pPr>
              <a:defRPr/>
            </a:pPr>
            <a:endParaRPr lang="en-US"/>
          </a:p>
        </c:txPr>
        <c:crossAx val="132637440"/>
        <c:crosses val="autoZero"/>
        <c:auto val="1"/>
        <c:lblAlgn val="ctr"/>
        <c:lblOffset val="100"/>
        <c:noMultiLvlLbl val="0"/>
      </c:catAx>
      <c:valAx>
        <c:axId val="132637440"/>
        <c:scaling>
          <c:orientation val="minMax"/>
        </c:scaling>
        <c:delete val="0"/>
        <c:axPos val="l"/>
        <c:majorGridlines/>
        <c:numFmt formatCode="General" sourceLinked="1"/>
        <c:majorTickMark val="out"/>
        <c:minorTickMark val="none"/>
        <c:tickLblPos val="nextTo"/>
        <c:txPr>
          <a:bodyPr rot="-60000000" vert="horz"/>
          <a:lstStyle/>
          <a:p>
            <a:pPr>
              <a:defRPr/>
            </a:pPr>
            <a:endParaRPr lang="en-US"/>
          </a:p>
        </c:txPr>
        <c:crossAx val="133235072"/>
        <c:crosses val="autoZero"/>
        <c:crossBetween val="between"/>
      </c:valAx>
    </c:plotArea>
    <c:legend>
      <c:legendPos val="r"/>
      <c:overlay val="0"/>
      <c:txPr>
        <a:bodyPr rot="0" vert="horz"/>
        <a:lstStyle/>
        <a:p>
          <a:pPr>
            <a:defRPr/>
          </a:pPr>
          <a:endParaRPr lang="en-US"/>
        </a:p>
      </c:txPr>
    </c:legend>
    <c:plotVisOnly val="1"/>
    <c:dispBlanksAs val="gap"/>
    <c:showDLblsOverMax val="0"/>
  </c:chart>
  <c:txPr>
    <a:bodyPr/>
    <a:lstStyle/>
    <a:p>
      <a:pPr>
        <a:defRPr lang="en-US" sz="16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vert="horz"/>
          <a:lstStyle/>
          <a:p>
            <a:pPr>
              <a:defRPr/>
            </a:pPr>
            <a:r>
              <a:rPr lang="en-US"/>
              <a:t>Rural Health Index(Smaller States)</a:t>
            </a:r>
          </a:p>
        </c:rich>
      </c:tx>
      <c:overlay val="0"/>
    </c:title>
    <c:autoTitleDeleted val="0"/>
    <c:plotArea>
      <c:layout/>
      <c:barChart>
        <c:barDir val="col"/>
        <c:grouping val="clustered"/>
        <c:varyColors val="0"/>
        <c:ser>
          <c:idx val="0"/>
          <c:order val="0"/>
          <c:tx>
            <c:strRef>
              <c:f>Sheet10!$B$1</c:f>
              <c:strCache>
                <c:ptCount val="1"/>
                <c:pt idx="0">
                  <c:v>index value</c:v>
                </c:pt>
              </c:strCache>
            </c:strRef>
          </c:tx>
          <c:invertIfNegative val="0"/>
          <c:cat>
            <c:strRef>
              <c:f>Sheet10!$A$2:$A$6</c:f>
              <c:strCache>
                <c:ptCount val="5"/>
                <c:pt idx="0">
                  <c:v>Goa</c:v>
                </c:pt>
                <c:pt idx="1">
                  <c:v>Manipur</c:v>
                </c:pt>
                <c:pt idx="2">
                  <c:v>Meghalaya</c:v>
                </c:pt>
                <c:pt idx="3">
                  <c:v>Nagaland</c:v>
                </c:pt>
                <c:pt idx="4">
                  <c:v>Sikkim</c:v>
                </c:pt>
              </c:strCache>
            </c:strRef>
          </c:cat>
          <c:val>
            <c:numRef>
              <c:f>Sheet10!$B$2:$B$6</c:f>
              <c:numCache>
                <c:formatCode>General</c:formatCode>
                <c:ptCount val="5"/>
                <c:pt idx="0">
                  <c:v>69.419780000000003</c:v>
                </c:pt>
                <c:pt idx="1">
                  <c:v>27.294149999999998</c:v>
                </c:pt>
                <c:pt idx="2">
                  <c:v>34.877450000000003</c:v>
                </c:pt>
                <c:pt idx="3">
                  <c:v>68.250720000000001</c:v>
                </c:pt>
                <c:pt idx="4">
                  <c:v>42.514749999999999</c:v>
                </c:pt>
              </c:numCache>
            </c:numRef>
          </c:val>
          <c:extLst>
            <c:ext xmlns:c16="http://schemas.microsoft.com/office/drawing/2014/chart" uri="{C3380CC4-5D6E-409C-BE32-E72D297353CC}">
              <c16:uniqueId val="{00000000-43A2-4070-898B-E18BB210BAFB}"/>
            </c:ext>
          </c:extLst>
        </c:ser>
        <c:dLbls>
          <c:showLegendKey val="0"/>
          <c:showVal val="0"/>
          <c:showCatName val="0"/>
          <c:showSerName val="0"/>
          <c:showPercent val="0"/>
          <c:showBubbleSize val="0"/>
        </c:dLbls>
        <c:gapWidth val="150"/>
        <c:axId val="133340160"/>
        <c:axId val="133243648"/>
      </c:barChart>
      <c:catAx>
        <c:axId val="133340160"/>
        <c:scaling>
          <c:orientation val="minMax"/>
        </c:scaling>
        <c:delete val="0"/>
        <c:axPos val="b"/>
        <c:numFmt formatCode="General" sourceLinked="0"/>
        <c:majorTickMark val="out"/>
        <c:minorTickMark val="none"/>
        <c:tickLblPos val="nextTo"/>
        <c:txPr>
          <a:bodyPr rot="-60000000" vert="horz"/>
          <a:lstStyle/>
          <a:p>
            <a:pPr>
              <a:defRPr/>
            </a:pPr>
            <a:endParaRPr lang="en-US"/>
          </a:p>
        </c:txPr>
        <c:crossAx val="133243648"/>
        <c:crosses val="autoZero"/>
        <c:auto val="1"/>
        <c:lblAlgn val="ctr"/>
        <c:lblOffset val="100"/>
        <c:noMultiLvlLbl val="0"/>
      </c:catAx>
      <c:valAx>
        <c:axId val="133243648"/>
        <c:scaling>
          <c:orientation val="minMax"/>
        </c:scaling>
        <c:delete val="0"/>
        <c:axPos val="l"/>
        <c:majorGridlines/>
        <c:numFmt formatCode="General" sourceLinked="1"/>
        <c:majorTickMark val="out"/>
        <c:minorTickMark val="none"/>
        <c:tickLblPos val="nextTo"/>
        <c:txPr>
          <a:bodyPr rot="-60000000" vert="horz"/>
          <a:lstStyle/>
          <a:p>
            <a:pPr>
              <a:defRPr/>
            </a:pPr>
            <a:endParaRPr lang="en-US"/>
          </a:p>
        </c:txPr>
        <c:crossAx val="133340160"/>
        <c:crosses val="autoZero"/>
        <c:crossBetween val="between"/>
      </c:valAx>
    </c:plotArea>
    <c:legend>
      <c:legendPos val="r"/>
      <c:overlay val="0"/>
      <c:txPr>
        <a:bodyPr rot="0" vert="horz"/>
        <a:lstStyle/>
        <a:p>
          <a:pPr>
            <a:defRPr/>
          </a:pPr>
          <a:endParaRPr lang="en-US"/>
        </a:p>
      </c:txPr>
    </c:legend>
    <c:plotVisOnly val="1"/>
    <c:dispBlanksAs val="gap"/>
    <c:showDLblsOverMax val="0"/>
  </c:chart>
  <c:txPr>
    <a:bodyPr/>
    <a:lstStyle/>
    <a:p>
      <a:pPr>
        <a:defRPr lang="en-US" sz="2000"/>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IN"/>
              <a:t>Rural Health Index vs NITI AAYOG Index</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Rural Health Index</c:v>
                </c:pt>
              </c:strCache>
            </c:strRef>
          </c:tx>
          <c:spPr>
            <a:solidFill>
              <a:schemeClr val="accent1"/>
            </a:solidFill>
            <a:ln>
              <a:noFill/>
            </a:ln>
            <a:effectLst/>
          </c:spPr>
          <c:invertIfNegative val="0"/>
          <c:cat>
            <c:strRef>
              <c:f>Sheet1!$A$2:$A$19</c:f>
              <c:strCache>
                <c:ptCount val="18"/>
                <c:pt idx="0">
                  <c:v>Andhra Pradesh</c:v>
                </c:pt>
                <c:pt idx="1">
                  <c:v>Assam</c:v>
                </c:pt>
                <c:pt idx="2">
                  <c:v>Bihar</c:v>
                </c:pt>
                <c:pt idx="3">
                  <c:v>Chattisgarh</c:v>
                </c:pt>
                <c:pt idx="4">
                  <c:v>Gujrat</c:v>
                </c:pt>
                <c:pt idx="5">
                  <c:v>Haryana</c:v>
                </c:pt>
                <c:pt idx="6">
                  <c:v>Jharkhand</c:v>
                </c:pt>
                <c:pt idx="7">
                  <c:v>karnataka</c:v>
                </c:pt>
                <c:pt idx="8">
                  <c:v>Kerala</c:v>
                </c:pt>
                <c:pt idx="9">
                  <c:v>Madhya Pradesh</c:v>
                </c:pt>
                <c:pt idx="10">
                  <c:v>Maharashtra</c:v>
                </c:pt>
                <c:pt idx="11">
                  <c:v>Odisha</c:v>
                </c:pt>
                <c:pt idx="12">
                  <c:v>Punjab</c:v>
                </c:pt>
                <c:pt idx="13">
                  <c:v>Rajasthan</c:v>
                </c:pt>
                <c:pt idx="14">
                  <c:v>Tamil nadu</c:v>
                </c:pt>
                <c:pt idx="15">
                  <c:v>Telangana</c:v>
                </c:pt>
                <c:pt idx="16">
                  <c:v>Uttar Pradesh</c:v>
                </c:pt>
                <c:pt idx="17">
                  <c:v>Uttarakhand</c:v>
                </c:pt>
              </c:strCache>
            </c:strRef>
          </c:cat>
          <c:val>
            <c:numRef>
              <c:f>Sheet1!$B$2:$B$19</c:f>
              <c:numCache>
                <c:formatCode>General</c:formatCode>
                <c:ptCount val="18"/>
                <c:pt idx="0">
                  <c:v>59.978259999999999</c:v>
                </c:pt>
                <c:pt idx="1">
                  <c:v>65.204669999999993</c:v>
                </c:pt>
                <c:pt idx="2">
                  <c:v>41.177959999999999</c:v>
                </c:pt>
                <c:pt idx="3">
                  <c:v>51.619019999999999</c:v>
                </c:pt>
                <c:pt idx="4">
                  <c:v>61.835520000000002</c:v>
                </c:pt>
                <c:pt idx="5">
                  <c:v>54.496780000000001</c:v>
                </c:pt>
                <c:pt idx="6">
                  <c:v>38.859990000000003</c:v>
                </c:pt>
                <c:pt idx="7">
                  <c:v>58.631349999999998</c:v>
                </c:pt>
                <c:pt idx="8">
                  <c:v>85.327309999999997</c:v>
                </c:pt>
                <c:pt idx="9">
                  <c:v>39.58766</c:v>
                </c:pt>
                <c:pt idx="10">
                  <c:v>45.941769999999998</c:v>
                </c:pt>
                <c:pt idx="11">
                  <c:v>46.550750000000001</c:v>
                </c:pt>
                <c:pt idx="12">
                  <c:v>57.874519999999997</c:v>
                </c:pt>
                <c:pt idx="13">
                  <c:v>55.713679999999997</c:v>
                </c:pt>
                <c:pt idx="14">
                  <c:v>73.730680000000007</c:v>
                </c:pt>
                <c:pt idx="15">
                  <c:v>64.49315</c:v>
                </c:pt>
                <c:pt idx="16">
                  <c:v>49.403579999999998</c:v>
                </c:pt>
                <c:pt idx="17">
                  <c:v>37.47354</c:v>
                </c:pt>
              </c:numCache>
            </c:numRef>
          </c:val>
          <c:extLst>
            <c:ext xmlns:c16="http://schemas.microsoft.com/office/drawing/2014/chart" uri="{C3380CC4-5D6E-409C-BE32-E72D297353CC}">
              <c16:uniqueId val="{00000000-BBE3-455F-80D7-0A9B302FF7C9}"/>
            </c:ext>
          </c:extLst>
        </c:ser>
        <c:ser>
          <c:idx val="1"/>
          <c:order val="1"/>
          <c:tx>
            <c:strRef>
              <c:f>Sheet1!$C$1</c:f>
              <c:strCache>
                <c:ptCount val="1"/>
                <c:pt idx="0">
                  <c:v>NITI AAYOG Health Index</c:v>
                </c:pt>
              </c:strCache>
            </c:strRef>
          </c:tx>
          <c:spPr>
            <a:solidFill>
              <a:schemeClr val="accent2"/>
            </a:solidFill>
            <a:ln>
              <a:noFill/>
            </a:ln>
            <a:effectLst/>
          </c:spPr>
          <c:invertIfNegative val="0"/>
          <c:cat>
            <c:strRef>
              <c:f>Sheet1!$A$2:$A$19</c:f>
              <c:strCache>
                <c:ptCount val="18"/>
                <c:pt idx="0">
                  <c:v>Andhra Pradesh</c:v>
                </c:pt>
                <c:pt idx="1">
                  <c:v>Assam</c:v>
                </c:pt>
                <c:pt idx="2">
                  <c:v>Bihar</c:v>
                </c:pt>
                <c:pt idx="3">
                  <c:v>Chattisgarh</c:v>
                </c:pt>
                <c:pt idx="4">
                  <c:v>Gujrat</c:v>
                </c:pt>
                <c:pt idx="5">
                  <c:v>Haryana</c:v>
                </c:pt>
                <c:pt idx="6">
                  <c:v>Jharkhand</c:v>
                </c:pt>
                <c:pt idx="7">
                  <c:v>karnataka</c:v>
                </c:pt>
                <c:pt idx="8">
                  <c:v>Kerala</c:v>
                </c:pt>
                <c:pt idx="9">
                  <c:v>Madhya Pradesh</c:v>
                </c:pt>
                <c:pt idx="10">
                  <c:v>Maharashtra</c:v>
                </c:pt>
                <c:pt idx="11">
                  <c:v>Odisha</c:v>
                </c:pt>
                <c:pt idx="12">
                  <c:v>Punjab</c:v>
                </c:pt>
                <c:pt idx="13">
                  <c:v>Rajasthan</c:v>
                </c:pt>
                <c:pt idx="14">
                  <c:v>Tamil nadu</c:v>
                </c:pt>
                <c:pt idx="15">
                  <c:v>Telangana</c:v>
                </c:pt>
                <c:pt idx="16">
                  <c:v>Uttar Pradesh</c:v>
                </c:pt>
                <c:pt idx="17">
                  <c:v>Uttarakhand</c:v>
                </c:pt>
              </c:strCache>
            </c:strRef>
          </c:cat>
          <c:val>
            <c:numRef>
              <c:f>Sheet1!$C$2:$C$19</c:f>
              <c:numCache>
                <c:formatCode>General</c:formatCode>
                <c:ptCount val="18"/>
                <c:pt idx="0">
                  <c:v>69.95</c:v>
                </c:pt>
                <c:pt idx="1">
                  <c:v>47.74</c:v>
                </c:pt>
                <c:pt idx="2">
                  <c:v>31</c:v>
                </c:pt>
                <c:pt idx="3">
                  <c:v>50.7</c:v>
                </c:pt>
                <c:pt idx="4">
                  <c:v>63.59</c:v>
                </c:pt>
                <c:pt idx="5">
                  <c:v>49.26</c:v>
                </c:pt>
                <c:pt idx="6">
                  <c:v>47.55</c:v>
                </c:pt>
                <c:pt idx="7">
                  <c:v>57.93</c:v>
                </c:pt>
                <c:pt idx="8">
                  <c:v>82.2</c:v>
                </c:pt>
                <c:pt idx="9">
                  <c:v>36.72</c:v>
                </c:pt>
                <c:pt idx="10">
                  <c:v>69.14</c:v>
                </c:pt>
                <c:pt idx="11">
                  <c:v>44.31</c:v>
                </c:pt>
                <c:pt idx="12">
                  <c:v>58.08</c:v>
                </c:pt>
                <c:pt idx="13">
                  <c:v>41.33</c:v>
                </c:pt>
                <c:pt idx="14">
                  <c:v>72.42</c:v>
                </c:pt>
                <c:pt idx="15">
                  <c:v>69.959999999999994</c:v>
                </c:pt>
                <c:pt idx="16">
                  <c:v>30.57</c:v>
                </c:pt>
                <c:pt idx="17">
                  <c:v>44.21</c:v>
                </c:pt>
              </c:numCache>
            </c:numRef>
          </c:val>
          <c:extLst>
            <c:ext xmlns:c16="http://schemas.microsoft.com/office/drawing/2014/chart" uri="{C3380CC4-5D6E-409C-BE32-E72D297353CC}">
              <c16:uniqueId val="{00000001-BBE3-455F-80D7-0A9B302FF7C9}"/>
            </c:ext>
          </c:extLst>
        </c:ser>
        <c:dLbls>
          <c:showLegendKey val="0"/>
          <c:showVal val="0"/>
          <c:showCatName val="0"/>
          <c:showSerName val="0"/>
          <c:showPercent val="0"/>
          <c:showBubbleSize val="0"/>
        </c:dLbls>
        <c:gapWidth val="219"/>
        <c:overlap val="-27"/>
        <c:axId val="176065007"/>
        <c:axId val="2129942063"/>
      </c:barChart>
      <c:catAx>
        <c:axId val="1760650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2129942063"/>
        <c:crosses val="autoZero"/>
        <c:auto val="1"/>
        <c:lblAlgn val="ctr"/>
        <c:lblOffset val="100"/>
        <c:noMultiLvlLbl val="0"/>
      </c:catAx>
      <c:valAx>
        <c:axId val="21299420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760650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920" b="1" i="0" u="none" strike="noStrike" kern="1200" spc="0" baseline="0">
                <a:solidFill>
                  <a:schemeClr val="tx1">
                    <a:lumMod val="65000"/>
                    <a:lumOff val="35000"/>
                  </a:schemeClr>
                </a:solidFill>
                <a:latin typeface="+mn-lt"/>
                <a:ea typeface="+mn-ea"/>
                <a:cs typeface="+mn-cs"/>
              </a:defRPr>
            </a:pPr>
            <a:r>
              <a:rPr lang="en-IN"/>
              <a:t>Rural Health Index vs NITI AAYOG Index</a:t>
            </a:r>
          </a:p>
        </c:rich>
      </c:tx>
      <c:overlay val="0"/>
      <c:spPr>
        <a:noFill/>
        <a:ln>
          <a:noFill/>
        </a:ln>
        <a:effectLst/>
      </c:spPr>
      <c:txPr>
        <a:bodyPr rot="0" spcFirstLastPara="1" vertOverflow="ellipsis" vert="horz" wrap="square" anchor="ctr" anchorCtr="1"/>
        <a:lstStyle/>
        <a:p>
          <a:pPr>
            <a:defRPr sz="192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Rural Health Index</c:v>
                </c:pt>
              </c:strCache>
            </c:strRef>
          </c:tx>
          <c:spPr>
            <a:ln w="28575" cap="rnd">
              <a:solidFill>
                <a:schemeClr val="accent1"/>
              </a:solidFill>
              <a:round/>
            </a:ln>
            <a:effectLst/>
          </c:spPr>
          <c:marker>
            <c:symbol val="none"/>
          </c:marker>
          <c:cat>
            <c:strRef>
              <c:f>Sheet1!$A$2:$A$19</c:f>
              <c:strCache>
                <c:ptCount val="18"/>
                <c:pt idx="0">
                  <c:v>Andhra Pradesh</c:v>
                </c:pt>
                <c:pt idx="1">
                  <c:v>Assam</c:v>
                </c:pt>
                <c:pt idx="2">
                  <c:v>Bihar</c:v>
                </c:pt>
                <c:pt idx="3">
                  <c:v>Chattisgarh</c:v>
                </c:pt>
                <c:pt idx="4">
                  <c:v>Gujrat</c:v>
                </c:pt>
                <c:pt idx="5">
                  <c:v>Haryana</c:v>
                </c:pt>
                <c:pt idx="6">
                  <c:v>Jharkhand</c:v>
                </c:pt>
                <c:pt idx="7">
                  <c:v>karnataka</c:v>
                </c:pt>
                <c:pt idx="8">
                  <c:v>Kerala</c:v>
                </c:pt>
                <c:pt idx="9">
                  <c:v>Madhya Pradesh</c:v>
                </c:pt>
                <c:pt idx="10">
                  <c:v>Maharashtra</c:v>
                </c:pt>
                <c:pt idx="11">
                  <c:v>Odisha</c:v>
                </c:pt>
                <c:pt idx="12">
                  <c:v>Punjab</c:v>
                </c:pt>
                <c:pt idx="13">
                  <c:v>Rajasthan</c:v>
                </c:pt>
                <c:pt idx="14">
                  <c:v>Tamil nadu</c:v>
                </c:pt>
                <c:pt idx="15">
                  <c:v>Telangana</c:v>
                </c:pt>
                <c:pt idx="16">
                  <c:v>Uttar Pradesh</c:v>
                </c:pt>
                <c:pt idx="17">
                  <c:v>Uttarakhand</c:v>
                </c:pt>
              </c:strCache>
            </c:strRef>
          </c:cat>
          <c:val>
            <c:numRef>
              <c:f>Sheet1!$B$2:$B$19</c:f>
              <c:numCache>
                <c:formatCode>General</c:formatCode>
                <c:ptCount val="18"/>
                <c:pt idx="0">
                  <c:v>59.978259999999999</c:v>
                </c:pt>
                <c:pt idx="1">
                  <c:v>65.204669999999993</c:v>
                </c:pt>
                <c:pt idx="2">
                  <c:v>41.177959999999999</c:v>
                </c:pt>
                <c:pt idx="3">
                  <c:v>51.619019999999999</c:v>
                </c:pt>
                <c:pt idx="4">
                  <c:v>61.835520000000002</c:v>
                </c:pt>
                <c:pt idx="5">
                  <c:v>54.496780000000001</c:v>
                </c:pt>
                <c:pt idx="6">
                  <c:v>38.859990000000003</c:v>
                </c:pt>
                <c:pt idx="7">
                  <c:v>58.631349999999998</c:v>
                </c:pt>
                <c:pt idx="8">
                  <c:v>85.327309999999997</c:v>
                </c:pt>
                <c:pt idx="9">
                  <c:v>39.58766</c:v>
                </c:pt>
                <c:pt idx="10">
                  <c:v>45.941769999999998</c:v>
                </c:pt>
                <c:pt idx="11">
                  <c:v>46.550750000000001</c:v>
                </c:pt>
                <c:pt idx="12">
                  <c:v>57.874519999999997</c:v>
                </c:pt>
                <c:pt idx="13">
                  <c:v>55.713679999999997</c:v>
                </c:pt>
                <c:pt idx="14">
                  <c:v>73.730680000000007</c:v>
                </c:pt>
                <c:pt idx="15">
                  <c:v>64.49315</c:v>
                </c:pt>
                <c:pt idx="16">
                  <c:v>49.403579999999998</c:v>
                </c:pt>
                <c:pt idx="17">
                  <c:v>37.47354</c:v>
                </c:pt>
              </c:numCache>
            </c:numRef>
          </c:val>
          <c:smooth val="0"/>
          <c:extLst>
            <c:ext xmlns:c16="http://schemas.microsoft.com/office/drawing/2014/chart" uri="{C3380CC4-5D6E-409C-BE32-E72D297353CC}">
              <c16:uniqueId val="{00000000-D5FB-4B1B-B02A-D7225C13A941}"/>
            </c:ext>
          </c:extLst>
        </c:ser>
        <c:ser>
          <c:idx val="1"/>
          <c:order val="1"/>
          <c:tx>
            <c:strRef>
              <c:f>Sheet1!$C$1</c:f>
              <c:strCache>
                <c:ptCount val="1"/>
                <c:pt idx="0">
                  <c:v>NITI AAYOG Health Index</c:v>
                </c:pt>
              </c:strCache>
            </c:strRef>
          </c:tx>
          <c:spPr>
            <a:ln w="28575" cap="rnd">
              <a:solidFill>
                <a:schemeClr val="accent2"/>
              </a:solidFill>
              <a:round/>
            </a:ln>
            <a:effectLst/>
          </c:spPr>
          <c:marker>
            <c:symbol val="none"/>
          </c:marker>
          <c:cat>
            <c:strRef>
              <c:f>Sheet1!$A$2:$A$19</c:f>
              <c:strCache>
                <c:ptCount val="18"/>
                <c:pt idx="0">
                  <c:v>Andhra Pradesh</c:v>
                </c:pt>
                <c:pt idx="1">
                  <c:v>Assam</c:v>
                </c:pt>
                <c:pt idx="2">
                  <c:v>Bihar</c:v>
                </c:pt>
                <c:pt idx="3">
                  <c:v>Chattisgarh</c:v>
                </c:pt>
                <c:pt idx="4">
                  <c:v>Gujrat</c:v>
                </c:pt>
                <c:pt idx="5">
                  <c:v>Haryana</c:v>
                </c:pt>
                <c:pt idx="6">
                  <c:v>Jharkhand</c:v>
                </c:pt>
                <c:pt idx="7">
                  <c:v>karnataka</c:v>
                </c:pt>
                <c:pt idx="8">
                  <c:v>Kerala</c:v>
                </c:pt>
                <c:pt idx="9">
                  <c:v>Madhya Pradesh</c:v>
                </c:pt>
                <c:pt idx="10">
                  <c:v>Maharashtra</c:v>
                </c:pt>
                <c:pt idx="11">
                  <c:v>Odisha</c:v>
                </c:pt>
                <c:pt idx="12">
                  <c:v>Punjab</c:v>
                </c:pt>
                <c:pt idx="13">
                  <c:v>Rajasthan</c:v>
                </c:pt>
                <c:pt idx="14">
                  <c:v>Tamil nadu</c:v>
                </c:pt>
                <c:pt idx="15">
                  <c:v>Telangana</c:v>
                </c:pt>
                <c:pt idx="16">
                  <c:v>Uttar Pradesh</c:v>
                </c:pt>
                <c:pt idx="17">
                  <c:v>Uttarakhand</c:v>
                </c:pt>
              </c:strCache>
            </c:strRef>
          </c:cat>
          <c:val>
            <c:numRef>
              <c:f>Sheet1!$C$2:$C$19</c:f>
              <c:numCache>
                <c:formatCode>General</c:formatCode>
                <c:ptCount val="18"/>
                <c:pt idx="0">
                  <c:v>69.95</c:v>
                </c:pt>
                <c:pt idx="1">
                  <c:v>47.74</c:v>
                </c:pt>
                <c:pt idx="2">
                  <c:v>31</c:v>
                </c:pt>
                <c:pt idx="3">
                  <c:v>50.7</c:v>
                </c:pt>
                <c:pt idx="4">
                  <c:v>63.59</c:v>
                </c:pt>
                <c:pt idx="5">
                  <c:v>49.26</c:v>
                </c:pt>
                <c:pt idx="6">
                  <c:v>47.55</c:v>
                </c:pt>
                <c:pt idx="7">
                  <c:v>57.93</c:v>
                </c:pt>
                <c:pt idx="8">
                  <c:v>82.2</c:v>
                </c:pt>
                <c:pt idx="9">
                  <c:v>36.72</c:v>
                </c:pt>
                <c:pt idx="10">
                  <c:v>69.14</c:v>
                </c:pt>
                <c:pt idx="11">
                  <c:v>44.31</c:v>
                </c:pt>
                <c:pt idx="12">
                  <c:v>58.08</c:v>
                </c:pt>
                <c:pt idx="13">
                  <c:v>41.33</c:v>
                </c:pt>
                <c:pt idx="14">
                  <c:v>72.42</c:v>
                </c:pt>
                <c:pt idx="15">
                  <c:v>69.959999999999994</c:v>
                </c:pt>
                <c:pt idx="16">
                  <c:v>30.57</c:v>
                </c:pt>
                <c:pt idx="17">
                  <c:v>44.21</c:v>
                </c:pt>
              </c:numCache>
            </c:numRef>
          </c:val>
          <c:smooth val="0"/>
          <c:extLst>
            <c:ext xmlns:c16="http://schemas.microsoft.com/office/drawing/2014/chart" uri="{C3380CC4-5D6E-409C-BE32-E72D297353CC}">
              <c16:uniqueId val="{00000001-D5FB-4B1B-B02A-D7225C13A941}"/>
            </c:ext>
          </c:extLst>
        </c:ser>
        <c:dLbls>
          <c:showLegendKey val="0"/>
          <c:showVal val="0"/>
          <c:showCatName val="0"/>
          <c:showSerName val="0"/>
          <c:showPercent val="0"/>
          <c:showBubbleSize val="0"/>
        </c:dLbls>
        <c:smooth val="0"/>
        <c:axId val="184211759"/>
        <c:axId val="102640447"/>
      </c:lineChart>
      <c:catAx>
        <c:axId val="1842117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102640447"/>
        <c:crosses val="autoZero"/>
        <c:auto val="1"/>
        <c:lblAlgn val="ctr"/>
        <c:lblOffset val="100"/>
        <c:noMultiLvlLbl val="0"/>
      </c:catAx>
      <c:valAx>
        <c:axId val="1026404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1842117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b="1"/>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400" b="1" i="0" u="none" strike="noStrike" kern="1200" spc="0" baseline="0">
                <a:solidFill>
                  <a:schemeClr val="tx1"/>
                </a:solidFill>
                <a:latin typeface="+mn-lt"/>
                <a:ea typeface="+mn-ea"/>
                <a:cs typeface="+mn-cs"/>
              </a:defRPr>
            </a:pPr>
            <a:r>
              <a:rPr lang="en-IN"/>
              <a:t>Rural Health Index vs NITI AAYOG Index</a:t>
            </a:r>
          </a:p>
        </c:rich>
      </c:tx>
      <c:overlay val="0"/>
      <c:spPr>
        <a:noFill/>
        <a:ln>
          <a:noFill/>
        </a:ln>
        <a:effectLst/>
      </c:spPr>
      <c:txPr>
        <a:bodyPr rot="0" spcFirstLastPara="1" vertOverflow="ellipsis" vert="horz" wrap="square" anchor="ctr" anchorCtr="1"/>
        <a:lstStyle/>
        <a:p>
          <a:pPr>
            <a:defRPr sz="2400" b="1"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Sheet2!$B$1</c:f>
              <c:strCache>
                <c:ptCount val="1"/>
                <c:pt idx="0">
                  <c:v>Rural Health Index</c:v>
                </c:pt>
              </c:strCache>
            </c:strRef>
          </c:tx>
          <c:spPr>
            <a:solidFill>
              <a:schemeClr val="accent1"/>
            </a:solidFill>
            <a:ln>
              <a:noFill/>
            </a:ln>
            <a:effectLst/>
          </c:spPr>
          <c:invertIfNegative val="0"/>
          <c:cat>
            <c:strRef>
              <c:f>Sheet2!$A$2:$A$6</c:f>
              <c:strCache>
                <c:ptCount val="5"/>
                <c:pt idx="0">
                  <c:v>Goa</c:v>
                </c:pt>
                <c:pt idx="1">
                  <c:v>Manipur</c:v>
                </c:pt>
                <c:pt idx="2">
                  <c:v>Meghalaya</c:v>
                </c:pt>
                <c:pt idx="3">
                  <c:v>Nagaland</c:v>
                </c:pt>
                <c:pt idx="4">
                  <c:v>Sikkim</c:v>
                </c:pt>
              </c:strCache>
            </c:strRef>
          </c:cat>
          <c:val>
            <c:numRef>
              <c:f>Sheet2!$B$2:$B$6</c:f>
              <c:numCache>
                <c:formatCode>General</c:formatCode>
                <c:ptCount val="5"/>
                <c:pt idx="0">
                  <c:v>69.419780000000003</c:v>
                </c:pt>
                <c:pt idx="1">
                  <c:v>27.294149999999998</c:v>
                </c:pt>
                <c:pt idx="2">
                  <c:v>34.877450000000003</c:v>
                </c:pt>
                <c:pt idx="3">
                  <c:v>68.250720000000001</c:v>
                </c:pt>
                <c:pt idx="4">
                  <c:v>42.514749999999999</c:v>
                </c:pt>
              </c:numCache>
            </c:numRef>
          </c:val>
          <c:extLst>
            <c:ext xmlns:c16="http://schemas.microsoft.com/office/drawing/2014/chart" uri="{C3380CC4-5D6E-409C-BE32-E72D297353CC}">
              <c16:uniqueId val="{00000000-97CD-4691-88F2-93CD5067ABA3}"/>
            </c:ext>
          </c:extLst>
        </c:ser>
        <c:ser>
          <c:idx val="1"/>
          <c:order val="1"/>
          <c:tx>
            <c:strRef>
              <c:f>Sheet2!$C$1</c:f>
              <c:strCache>
                <c:ptCount val="1"/>
                <c:pt idx="0">
                  <c:v>NITI AAYOG Health Index</c:v>
                </c:pt>
              </c:strCache>
            </c:strRef>
          </c:tx>
          <c:spPr>
            <a:solidFill>
              <a:schemeClr val="accent2"/>
            </a:solidFill>
            <a:ln>
              <a:noFill/>
            </a:ln>
            <a:effectLst/>
          </c:spPr>
          <c:invertIfNegative val="0"/>
          <c:cat>
            <c:strRef>
              <c:f>Sheet2!$A$2:$A$6</c:f>
              <c:strCache>
                <c:ptCount val="5"/>
                <c:pt idx="0">
                  <c:v>Goa</c:v>
                </c:pt>
                <c:pt idx="1">
                  <c:v>Manipur</c:v>
                </c:pt>
                <c:pt idx="2">
                  <c:v>Meghalaya</c:v>
                </c:pt>
                <c:pt idx="3">
                  <c:v>Nagaland</c:v>
                </c:pt>
                <c:pt idx="4">
                  <c:v>Sikkim</c:v>
                </c:pt>
              </c:strCache>
            </c:strRef>
          </c:cat>
          <c:val>
            <c:numRef>
              <c:f>Sheet2!$C$2:$C$6</c:f>
              <c:numCache>
                <c:formatCode>General</c:formatCode>
                <c:ptCount val="5"/>
                <c:pt idx="0">
                  <c:v>55.53</c:v>
                </c:pt>
                <c:pt idx="1">
                  <c:v>34.26</c:v>
                </c:pt>
                <c:pt idx="2">
                  <c:v>43.05</c:v>
                </c:pt>
                <c:pt idx="3">
                  <c:v>27</c:v>
                </c:pt>
                <c:pt idx="4">
                  <c:v>53.38</c:v>
                </c:pt>
              </c:numCache>
            </c:numRef>
          </c:val>
          <c:extLst>
            <c:ext xmlns:c16="http://schemas.microsoft.com/office/drawing/2014/chart" uri="{C3380CC4-5D6E-409C-BE32-E72D297353CC}">
              <c16:uniqueId val="{00000001-97CD-4691-88F2-93CD5067ABA3}"/>
            </c:ext>
          </c:extLst>
        </c:ser>
        <c:dLbls>
          <c:showLegendKey val="0"/>
          <c:showVal val="0"/>
          <c:showCatName val="0"/>
          <c:showSerName val="0"/>
          <c:showPercent val="0"/>
          <c:showBubbleSize val="0"/>
        </c:dLbls>
        <c:gapWidth val="219"/>
        <c:overlap val="-27"/>
        <c:axId val="101142223"/>
        <c:axId val="2035320351"/>
      </c:barChart>
      <c:catAx>
        <c:axId val="1011422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2035320351"/>
        <c:crosses val="autoZero"/>
        <c:auto val="1"/>
        <c:lblAlgn val="ctr"/>
        <c:lblOffset val="100"/>
        <c:noMultiLvlLbl val="0"/>
      </c:catAx>
      <c:valAx>
        <c:axId val="20353203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1011422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1">
          <a:solidFill>
            <a:schemeClr val="tx1"/>
          </a:solidFill>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400" b="1" i="0" u="none" strike="noStrike" kern="1200" spc="0" baseline="0">
                <a:solidFill>
                  <a:schemeClr val="tx1"/>
                </a:solidFill>
                <a:latin typeface="+mn-lt"/>
                <a:ea typeface="+mn-ea"/>
                <a:cs typeface="+mn-cs"/>
              </a:defRPr>
            </a:pPr>
            <a:r>
              <a:rPr lang="en-IN"/>
              <a:t>Rural Health Index vs NITI AAYOG Health Index</a:t>
            </a:r>
          </a:p>
        </c:rich>
      </c:tx>
      <c:overlay val="0"/>
      <c:spPr>
        <a:noFill/>
        <a:ln>
          <a:noFill/>
        </a:ln>
        <a:effectLst/>
      </c:spPr>
      <c:txPr>
        <a:bodyPr rot="0" spcFirstLastPara="1" vertOverflow="ellipsis" vert="horz" wrap="square" anchor="ctr" anchorCtr="1"/>
        <a:lstStyle/>
        <a:p>
          <a:pPr>
            <a:defRPr sz="2400" b="1" i="0" u="none" strike="noStrike" kern="1200" spc="0" baseline="0">
              <a:solidFill>
                <a:schemeClr val="tx1"/>
              </a:solidFill>
              <a:latin typeface="+mn-lt"/>
              <a:ea typeface="+mn-ea"/>
              <a:cs typeface="+mn-cs"/>
            </a:defRPr>
          </a:pPr>
          <a:endParaRPr lang="en-US"/>
        </a:p>
      </c:txPr>
    </c:title>
    <c:autoTitleDeleted val="0"/>
    <c:plotArea>
      <c:layout/>
      <c:lineChart>
        <c:grouping val="standard"/>
        <c:varyColors val="0"/>
        <c:ser>
          <c:idx val="0"/>
          <c:order val="0"/>
          <c:tx>
            <c:strRef>
              <c:f>Sheet2!$B$1</c:f>
              <c:strCache>
                <c:ptCount val="1"/>
                <c:pt idx="0">
                  <c:v>Rural Health Index</c:v>
                </c:pt>
              </c:strCache>
            </c:strRef>
          </c:tx>
          <c:spPr>
            <a:ln w="28575" cap="rnd">
              <a:solidFill>
                <a:schemeClr val="accent1"/>
              </a:solidFill>
              <a:round/>
            </a:ln>
            <a:effectLst/>
          </c:spPr>
          <c:marker>
            <c:symbol val="none"/>
          </c:marker>
          <c:cat>
            <c:strRef>
              <c:f>Sheet2!$A$2:$A$6</c:f>
              <c:strCache>
                <c:ptCount val="5"/>
                <c:pt idx="0">
                  <c:v>Goa</c:v>
                </c:pt>
                <c:pt idx="1">
                  <c:v>Manipur</c:v>
                </c:pt>
                <c:pt idx="2">
                  <c:v>Meghalaya</c:v>
                </c:pt>
                <c:pt idx="3">
                  <c:v>Nagaland</c:v>
                </c:pt>
                <c:pt idx="4">
                  <c:v>Sikkim</c:v>
                </c:pt>
              </c:strCache>
            </c:strRef>
          </c:cat>
          <c:val>
            <c:numRef>
              <c:f>Sheet2!$B$2:$B$6</c:f>
              <c:numCache>
                <c:formatCode>General</c:formatCode>
                <c:ptCount val="5"/>
                <c:pt idx="0">
                  <c:v>69.419780000000003</c:v>
                </c:pt>
                <c:pt idx="1">
                  <c:v>27.294149999999998</c:v>
                </c:pt>
                <c:pt idx="2">
                  <c:v>34.877450000000003</c:v>
                </c:pt>
                <c:pt idx="3">
                  <c:v>68.250720000000001</c:v>
                </c:pt>
                <c:pt idx="4">
                  <c:v>42.514749999999999</c:v>
                </c:pt>
              </c:numCache>
            </c:numRef>
          </c:val>
          <c:smooth val="0"/>
          <c:extLst>
            <c:ext xmlns:c16="http://schemas.microsoft.com/office/drawing/2014/chart" uri="{C3380CC4-5D6E-409C-BE32-E72D297353CC}">
              <c16:uniqueId val="{00000000-926B-480B-8277-66FB6AF65BF8}"/>
            </c:ext>
          </c:extLst>
        </c:ser>
        <c:ser>
          <c:idx val="1"/>
          <c:order val="1"/>
          <c:tx>
            <c:strRef>
              <c:f>Sheet2!$C$1</c:f>
              <c:strCache>
                <c:ptCount val="1"/>
                <c:pt idx="0">
                  <c:v>NITI AAYOG Health Index</c:v>
                </c:pt>
              </c:strCache>
            </c:strRef>
          </c:tx>
          <c:spPr>
            <a:ln w="28575" cap="rnd">
              <a:solidFill>
                <a:schemeClr val="accent2"/>
              </a:solidFill>
              <a:round/>
            </a:ln>
            <a:effectLst/>
          </c:spPr>
          <c:marker>
            <c:symbol val="none"/>
          </c:marker>
          <c:cat>
            <c:strRef>
              <c:f>Sheet2!$A$2:$A$6</c:f>
              <c:strCache>
                <c:ptCount val="5"/>
                <c:pt idx="0">
                  <c:v>Goa</c:v>
                </c:pt>
                <c:pt idx="1">
                  <c:v>Manipur</c:v>
                </c:pt>
                <c:pt idx="2">
                  <c:v>Meghalaya</c:v>
                </c:pt>
                <c:pt idx="3">
                  <c:v>Nagaland</c:v>
                </c:pt>
                <c:pt idx="4">
                  <c:v>Sikkim</c:v>
                </c:pt>
              </c:strCache>
            </c:strRef>
          </c:cat>
          <c:val>
            <c:numRef>
              <c:f>Sheet2!$C$2:$C$6</c:f>
              <c:numCache>
                <c:formatCode>General</c:formatCode>
                <c:ptCount val="5"/>
                <c:pt idx="0">
                  <c:v>55.53</c:v>
                </c:pt>
                <c:pt idx="1">
                  <c:v>34.26</c:v>
                </c:pt>
                <c:pt idx="2">
                  <c:v>43.05</c:v>
                </c:pt>
                <c:pt idx="3">
                  <c:v>27</c:v>
                </c:pt>
                <c:pt idx="4">
                  <c:v>53.38</c:v>
                </c:pt>
              </c:numCache>
            </c:numRef>
          </c:val>
          <c:smooth val="0"/>
          <c:extLst>
            <c:ext xmlns:c16="http://schemas.microsoft.com/office/drawing/2014/chart" uri="{C3380CC4-5D6E-409C-BE32-E72D297353CC}">
              <c16:uniqueId val="{00000001-926B-480B-8277-66FB6AF65BF8}"/>
            </c:ext>
          </c:extLst>
        </c:ser>
        <c:dLbls>
          <c:showLegendKey val="0"/>
          <c:showVal val="0"/>
          <c:showCatName val="0"/>
          <c:showSerName val="0"/>
          <c:showPercent val="0"/>
          <c:showBubbleSize val="0"/>
        </c:dLbls>
        <c:smooth val="0"/>
        <c:axId val="101122735"/>
        <c:axId val="102639487"/>
      </c:lineChart>
      <c:catAx>
        <c:axId val="1011227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102639487"/>
        <c:crosses val="autoZero"/>
        <c:auto val="1"/>
        <c:lblAlgn val="ctr"/>
        <c:lblOffset val="100"/>
        <c:noMultiLvlLbl val="0"/>
      </c:catAx>
      <c:valAx>
        <c:axId val="1026394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1011227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1">
          <a:solidFill>
            <a:schemeClr val="tx1"/>
          </a:solidFill>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63BAA3-32EC-4618-A324-E30D203B9026}" type="datetimeFigureOut">
              <a:rPr lang="en-IN" smtClean="0"/>
              <a:t>13-08-2023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16D492-3BD3-4C7A-91A4-7A3AE448A313}" type="slidenum">
              <a:rPr lang="en-IN" smtClean="0"/>
              <a:t>‹#›</a:t>
            </a:fld>
            <a:endParaRPr lang="en-IN"/>
          </a:p>
        </p:txBody>
      </p:sp>
    </p:spTree>
    <p:extLst>
      <p:ext uri="{BB962C8B-B14F-4D97-AF65-F5344CB8AC3E}">
        <p14:creationId xmlns:p14="http://schemas.microsoft.com/office/powerpoint/2010/main" val="3088748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416D492-3BD3-4C7A-91A4-7A3AE448A313}" type="slidenum">
              <a:rPr lang="en-IN" smtClean="0"/>
              <a:t>1</a:t>
            </a:fld>
            <a:endParaRPr lang="en-IN"/>
          </a:p>
        </p:txBody>
      </p:sp>
    </p:spTree>
    <p:extLst>
      <p:ext uri="{BB962C8B-B14F-4D97-AF65-F5344CB8AC3E}">
        <p14:creationId xmlns:p14="http://schemas.microsoft.com/office/powerpoint/2010/main" val="497549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416D492-3BD3-4C7A-91A4-7A3AE448A313}" type="slidenum">
              <a:rPr lang="en-IN" smtClean="0"/>
              <a:t>22</a:t>
            </a:fld>
            <a:endParaRPr lang="en-IN"/>
          </a:p>
        </p:txBody>
      </p:sp>
    </p:spTree>
    <p:extLst>
      <p:ext uri="{BB962C8B-B14F-4D97-AF65-F5344CB8AC3E}">
        <p14:creationId xmlns:p14="http://schemas.microsoft.com/office/powerpoint/2010/main" val="377255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10B219A-C4A8-4B3B-B9C2-53445C33B9CE}" type="datetimeFigureOut">
              <a:rPr lang="en-US" smtClean="0"/>
              <a:t>8/13/2023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1D15F-10C5-4D9C-808E-A7B5EADA55A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0B219A-C4A8-4B3B-B9C2-53445C33B9CE}" type="datetimeFigureOut">
              <a:rPr lang="en-US" smtClean="0"/>
              <a:t>8/13/2023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1D15F-10C5-4D9C-808E-A7B5EADA55A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0B219A-C4A8-4B3B-B9C2-53445C33B9CE}" type="datetimeFigureOut">
              <a:rPr lang="en-US" smtClean="0"/>
              <a:t>8/13/2023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1D15F-10C5-4D9C-808E-A7B5EADA55A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0B219A-C4A8-4B3B-B9C2-53445C33B9CE}" type="datetimeFigureOut">
              <a:rPr lang="en-US" smtClean="0"/>
              <a:t>8/13/2023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1D15F-10C5-4D9C-808E-A7B5EADA55A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0B219A-C4A8-4B3B-B9C2-53445C33B9CE}" type="datetimeFigureOut">
              <a:rPr lang="en-US" smtClean="0"/>
              <a:t>8/13/2023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1D15F-10C5-4D9C-808E-A7B5EADA55A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0B219A-C4A8-4B3B-B9C2-53445C33B9CE}" type="datetimeFigureOut">
              <a:rPr lang="en-US" smtClean="0"/>
              <a:t>8/13/2023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1D15F-10C5-4D9C-808E-A7B5EADA55A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10B219A-C4A8-4B3B-B9C2-53445C33B9CE}" type="datetimeFigureOut">
              <a:rPr lang="en-US" smtClean="0"/>
              <a:t>8/13/2023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61D15F-10C5-4D9C-808E-A7B5EADA55A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0B219A-C4A8-4B3B-B9C2-53445C33B9CE}" type="datetimeFigureOut">
              <a:rPr lang="en-US" smtClean="0"/>
              <a:t>8/13/2023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61D15F-10C5-4D9C-808E-A7B5EADA55A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0B219A-C4A8-4B3B-B9C2-53445C33B9CE}" type="datetimeFigureOut">
              <a:rPr lang="en-US" smtClean="0"/>
              <a:t>8/13/2023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61D15F-10C5-4D9C-808E-A7B5EADA55A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0B219A-C4A8-4B3B-B9C2-53445C33B9CE}" type="datetimeFigureOut">
              <a:rPr lang="en-US" smtClean="0"/>
              <a:t>8/13/2023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1D15F-10C5-4D9C-808E-A7B5EADA55A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0B219A-C4A8-4B3B-B9C2-53445C33B9CE}" type="datetimeFigureOut">
              <a:rPr lang="en-US" smtClean="0"/>
              <a:t>8/13/2023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1D15F-10C5-4D9C-808E-A7B5EADA55A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0B219A-C4A8-4B3B-B9C2-53445C33B9CE}" type="datetimeFigureOut">
              <a:rPr lang="en-US" smtClean="0"/>
              <a:t>8/13/2023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61D15F-10C5-4D9C-808E-A7B5EADA55A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0"/>
            <a:ext cx="7772400" cy="1143000"/>
          </a:xfrm>
        </p:spPr>
        <p:txBody>
          <a:bodyPr>
            <a:noAutofit/>
          </a:bodyPr>
          <a:lstStyle/>
          <a:p>
            <a:pPr>
              <a:lnSpc>
                <a:spcPct val="115000"/>
              </a:lnSpc>
              <a:spcBef>
                <a:spcPts val="2400"/>
              </a:spcBef>
              <a:spcAft>
                <a:spcPts val="0"/>
              </a:spcAft>
            </a:pPr>
            <a:r>
              <a:rPr lang="en-US" sz="3200" b="1" kern="1800" dirty="0">
                <a:effectLst/>
                <a:latin typeface="Times New Roman" panose="02020603050405020304" pitchFamily="18" charset="0"/>
                <a:ea typeface="SimSun" panose="02010600030101010101" pitchFamily="2" charset="-122"/>
                <a:cs typeface="Times New Roman" panose="02020603050405020304" pitchFamily="18" charset="0"/>
              </a:rPr>
              <a:t>Constructing an Index to Compare Rural Healthcare  System Condition Between Different States of India </a:t>
            </a:r>
            <a:br>
              <a:rPr lang="en-IN" sz="2000" b="1" kern="0" dirty="0">
                <a:solidFill>
                  <a:srgbClr val="365F91"/>
                </a:solidFill>
                <a:effectLst/>
                <a:latin typeface="Cambria" panose="02040503050406030204" pitchFamily="18" charset="0"/>
                <a:ea typeface="SimSun" panose="02010600030101010101" pitchFamily="2" charset="-122"/>
                <a:cs typeface="Times New Roman" panose="02020603050405020304" pitchFamily="18" charset="0"/>
              </a:rPr>
            </a:b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endParaRPr lang="en-US" sz="3200" dirty="0">
              <a:latin typeface="Bahnschrift SemiCondensed" pitchFamily="34" charset="0"/>
            </a:endParaRPr>
          </a:p>
        </p:txBody>
      </p:sp>
      <p:sp>
        <p:nvSpPr>
          <p:cNvPr id="3" name="Subtitle 2"/>
          <p:cNvSpPr>
            <a:spLocks noGrp="1"/>
          </p:cNvSpPr>
          <p:nvPr>
            <p:ph type="subTitle" idx="1"/>
          </p:nvPr>
        </p:nvSpPr>
        <p:spPr/>
        <p:txBody>
          <a:bodyPr/>
          <a:lstStyle/>
          <a:p>
            <a:endParaRPr lang="en-US" dirty="0"/>
          </a:p>
        </p:txBody>
      </p:sp>
      <p:pic>
        <p:nvPicPr>
          <p:cNvPr id="5" name="Picture 4" descr="616.jpg"/>
          <p:cNvPicPr>
            <a:picLocks noChangeAspect="1"/>
          </p:cNvPicPr>
          <p:nvPr/>
        </p:nvPicPr>
        <p:blipFill>
          <a:blip r:embed="rId3"/>
          <a:stretch>
            <a:fillRect/>
          </a:stretch>
        </p:blipFill>
        <p:spPr>
          <a:xfrm>
            <a:off x="990600" y="2667000"/>
            <a:ext cx="6934200" cy="3886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7A771A-06D8-9676-E931-29667F7D25ED}"/>
              </a:ext>
            </a:extLst>
          </p:cNvPr>
          <p:cNvSpPr>
            <a:spLocks noGrp="1"/>
          </p:cNvSpPr>
          <p:nvPr>
            <p:ph idx="1"/>
          </p:nvPr>
        </p:nvSpPr>
        <p:spPr>
          <a:xfrm>
            <a:off x="457200" y="609600"/>
            <a:ext cx="8229600" cy="6248400"/>
          </a:xfrm>
        </p:spPr>
        <p:txBody>
          <a:bodyPr>
            <a:normAutofit fontScale="55000" lnSpcReduction="20000"/>
          </a:bodyPr>
          <a:lstStyle/>
          <a:p>
            <a:pPr algn="just">
              <a:lnSpc>
                <a:spcPct val="115000"/>
              </a:lnSpc>
              <a:spcBef>
                <a:spcPts val="1000"/>
              </a:spcBef>
              <a:spcAft>
                <a:spcPts val="0"/>
              </a:spcAft>
            </a:pPr>
            <a:r>
              <a:rPr lang="en-US" sz="3200" b="1" dirty="0">
                <a:effectLst/>
                <a:latin typeface="Times New Roman" panose="02020603050405020304" pitchFamily="18" charset="0"/>
                <a:ea typeface="SimSun" panose="02010600030101010101" pitchFamily="2" charset="-122"/>
                <a:cs typeface="Times New Roman" panose="02020603050405020304" pitchFamily="18" charset="0"/>
              </a:rPr>
              <a:t>Now among those factors we are considering, which ones are actually significant for the index, we have to eliminate those which are not significant. For that we have performed Backward Step Regression using R taking Infant Mortality Rate as the response variable and eliminate the insignificant factors.</a:t>
            </a:r>
            <a:endParaRPr lang="en-IN" sz="3600" b="1" dirty="0">
              <a:effectLst/>
              <a:latin typeface="Cambria" panose="02040503050406030204" pitchFamily="18" charset="0"/>
              <a:ea typeface="SimSun" panose="02010600030101010101" pitchFamily="2" charset="-122"/>
              <a:cs typeface="Times New Roman" panose="02020603050405020304" pitchFamily="18" charset="0"/>
            </a:endParaRPr>
          </a:p>
          <a:p>
            <a:pPr marL="800100" indent="-457200" algn="just">
              <a:lnSpc>
                <a:spcPct val="115000"/>
              </a:lnSpc>
              <a:spcBef>
                <a:spcPts val="1000"/>
              </a:spcBef>
            </a:pPr>
            <a:r>
              <a:rPr lang="en-US" sz="3200" b="1" i="1" dirty="0">
                <a:effectLst/>
                <a:latin typeface="Times New Roman" panose="02020603050405020304" pitchFamily="18" charset="0"/>
                <a:ea typeface="SimSun" panose="02010600030101010101" pitchFamily="2" charset="-122"/>
                <a:cs typeface="Times New Roman" panose="02020603050405020304" pitchFamily="18" charset="0"/>
              </a:rPr>
              <a:t>Backward step regression is a feature selection technique used in linear regression analysis to identify the most significant independent variables that have a strong correlation with the dependent variable and exclude the less significant variables. The process starts with all independent variables included in the model, and the variable with the highest p-value is removed. The model is then refitted without the removed variable, and the process is repeated until all remaining variables have a p-value below a certain threshold or until a specified number of variables remain in the model. The advantage of backward step regression is that it can help simplify the model by removing unnecessary variables that do not contribute significantly to the model. However, this technique assumes that all variables are independent of each other, and it may not work well if there are strong interactions</a:t>
            </a:r>
            <a:r>
              <a:rPr lang="en-US" sz="3200" b="1" dirty="0">
                <a:effectLst/>
                <a:latin typeface="Times New Roman" panose="02020603050405020304" pitchFamily="18" charset="0"/>
                <a:ea typeface="SimSun" panose="02010600030101010101" pitchFamily="2" charset="-122"/>
                <a:cs typeface="Times New Roman" panose="02020603050405020304" pitchFamily="18" charset="0"/>
              </a:rPr>
              <a:t> between variables.</a:t>
            </a:r>
            <a:endParaRPr lang="en-IN" sz="2800" b="1" dirty="0">
              <a:effectLst/>
              <a:latin typeface="Cambria" panose="02040503050406030204" pitchFamily="18" charset="0"/>
              <a:ea typeface="SimSun" panose="02010600030101010101" pitchFamily="2" charset="-122"/>
              <a:cs typeface="Times New Roman" panose="02020603050405020304" pitchFamily="18" charset="0"/>
            </a:endParaRPr>
          </a:p>
          <a:p>
            <a:pPr marL="0" indent="0" algn="just">
              <a:lnSpc>
                <a:spcPct val="115000"/>
              </a:lnSpc>
              <a:spcAft>
                <a:spcPts val="1000"/>
              </a:spcAft>
              <a:buNone/>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Bef>
                <a:spcPts val="1000"/>
              </a:spcBef>
            </a:pPr>
            <a:r>
              <a:rPr lang="en-US" sz="3200" b="1" dirty="0">
                <a:effectLst/>
                <a:latin typeface="Times New Roman" panose="02020603050405020304" pitchFamily="18" charset="0"/>
                <a:ea typeface="SimSun" panose="02010600030101010101" pitchFamily="2" charset="-122"/>
                <a:cs typeface="Times New Roman" panose="02020603050405020304" pitchFamily="18" charset="0"/>
              </a:rPr>
              <a:t>We will use the t-value of the factors we got from backward step regression as their respective weights to form the integer.</a:t>
            </a:r>
            <a:endParaRPr lang="en-IN" sz="3600" b="1" dirty="0">
              <a:effectLst/>
              <a:latin typeface="Cambria" panose="02040503050406030204" pitchFamily="18" charset="0"/>
              <a:ea typeface="SimSun" panose="02010600030101010101" pitchFamily="2" charset="-122"/>
              <a:cs typeface="Times New Roman" panose="02020603050405020304" pitchFamily="18" charset="0"/>
            </a:endParaRPr>
          </a:p>
          <a:p>
            <a:pPr marL="0" indent="0">
              <a:lnSpc>
                <a:spcPct val="115000"/>
              </a:lnSpc>
              <a:spcAft>
                <a:spcPts val="1000"/>
              </a:spcAft>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60384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2F7435-7ECF-7F17-9F5E-E48FF6C40F68}"/>
              </a:ext>
            </a:extLst>
          </p:cNvPr>
          <p:cNvSpPr>
            <a:spLocks noGrp="1"/>
          </p:cNvSpPr>
          <p:nvPr>
            <p:ph idx="1"/>
          </p:nvPr>
        </p:nvSpPr>
        <p:spPr>
          <a:xfrm>
            <a:off x="457200" y="1066800"/>
            <a:ext cx="8229600" cy="5059363"/>
          </a:xfrm>
        </p:spPr>
        <p:txBody>
          <a:bodyPr>
            <a:normAutofit fontScale="62500" lnSpcReduction="20000"/>
          </a:bodyPr>
          <a:lstStyle/>
          <a:p>
            <a:pPr>
              <a:lnSpc>
                <a:spcPct val="115000"/>
              </a:lnSpc>
              <a:spcBef>
                <a:spcPts val="1000"/>
              </a:spcBef>
            </a:pPr>
            <a:r>
              <a:rPr lang="en-US" sz="2900" b="1" i="0" dirty="0">
                <a:effectLst/>
                <a:latin typeface="Times New Roman" panose="02020603050405020304" pitchFamily="18" charset="0"/>
                <a:ea typeface="Times New Roman" panose="02020603050405020304" pitchFamily="18" charset="0"/>
                <a:cs typeface="Times New Roman" panose="02020603050405020304" pitchFamily="18" charset="0"/>
              </a:rPr>
              <a:t>The t-value for each variable in backward step regression is calculated as the ratio of the estimated coefficient to its standard error. The formula for the t-value of a variable in the model is:</a:t>
            </a:r>
            <a:endParaRPr lang="en-IN" sz="2900" b="1" i="1" dirty="0">
              <a:effectLst/>
              <a:latin typeface="Cambria" panose="02040503050406030204" pitchFamily="18" charset="0"/>
              <a:ea typeface="SimSun" panose="02010600030101010101" pitchFamily="2" charset="-122"/>
              <a:cs typeface="Times New Roman" panose="02020603050405020304" pitchFamily="18" charset="0"/>
            </a:endParaRPr>
          </a:p>
          <a:p>
            <a:pPr marL="0" indent="0">
              <a:lnSpc>
                <a:spcPct val="115000"/>
              </a:lnSpc>
              <a:spcBef>
                <a:spcPts val="1000"/>
              </a:spcBef>
              <a:buNone/>
            </a:pPr>
            <a:r>
              <a:rPr lang="en-US" sz="2900" b="1" i="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900" b="1" i="1" dirty="0">
              <a:effectLst/>
              <a:latin typeface="Cambria" panose="02040503050406030204" pitchFamily="18" charset="0"/>
              <a:ea typeface="SimSun" panose="02010600030101010101" pitchFamily="2" charset="-122"/>
              <a:cs typeface="Times New Roman" panose="02020603050405020304" pitchFamily="18" charset="0"/>
            </a:endParaRPr>
          </a:p>
          <a:p>
            <a:pPr>
              <a:lnSpc>
                <a:spcPct val="115000"/>
              </a:lnSpc>
              <a:spcBef>
                <a:spcPts val="1000"/>
              </a:spcBef>
            </a:pPr>
            <a:r>
              <a:rPr lang="en-US" sz="2900" b="1" i="1" dirty="0">
                <a:effectLst/>
                <a:latin typeface="Times New Roman" panose="02020603050405020304" pitchFamily="18" charset="0"/>
                <a:ea typeface="Times New Roman" panose="02020603050405020304" pitchFamily="18" charset="0"/>
                <a:cs typeface="Times New Roman" panose="02020603050405020304" pitchFamily="18" charset="0"/>
              </a:rPr>
              <a:t>t-value = (estimated coefficient / standard error)</a:t>
            </a:r>
            <a:endParaRPr lang="en-IN" sz="2900" b="1" i="1" dirty="0">
              <a:effectLst/>
              <a:latin typeface="Cambria" panose="02040503050406030204" pitchFamily="18" charset="0"/>
              <a:ea typeface="SimSun" panose="02010600030101010101" pitchFamily="2" charset="-122"/>
              <a:cs typeface="Times New Roman" panose="02020603050405020304" pitchFamily="18" charset="0"/>
            </a:endParaRPr>
          </a:p>
          <a:p>
            <a:pPr marL="0" indent="0">
              <a:lnSpc>
                <a:spcPct val="115000"/>
              </a:lnSpc>
              <a:spcAft>
                <a:spcPts val="1000"/>
              </a:spcAft>
              <a:buNone/>
            </a:pPr>
            <a:r>
              <a:rPr lang="en-US" sz="29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9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1000"/>
              </a:spcBef>
            </a:pPr>
            <a:r>
              <a:rPr lang="en-US" sz="2900" b="1" dirty="0">
                <a:effectLst/>
                <a:latin typeface="Times New Roman" panose="02020603050405020304" pitchFamily="18" charset="0"/>
                <a:ea typeface="SimSun" panose="02010600030101010101" pitchFamily="2" charset="-122"/>
                <a:cs typeface="Times New Roman" panose="02020603050405020304" pitchFamily="18" charset="0"/>
              </a:rPr>
              <a:t>Then we have to normalize the significant factors and bring them within same scale</a:t>
            </a:r>
            <a:endParaRPr lang="en-IN" sz="2900" b="1" dirty="0">
              <a:effectLst/>
              <a:latin typeface="Cambria" panose="02040503050406030204" pitchFamily="18" charset="0"/>
              <a:ea typeface="SimSun" panose="02010600030101010101" pitchFamily="2" charset="-122"/>
              <a:cs typeface="Times New Roman" panose="02020603050405020304" pitchFamily="18" charset="0"/>
            </a:endParaRPr>
          </a:p>
          <a:p>
            <a:pPr>
              <a:lnSpc>
                <a:spcPct val="115000"/>
              </a:lnSpc>
              <a:spcBef>
                <a:spcPts val="1000"/>
              </a:spcBef>
            </a:pPr>
            <a:r>
              <a:rPr lang="en-US" sz="2900" b="1" dirty="0">
                <a:effectLst/>
                <a:latin typeface="Times New Roman" panose="02020603050405020304" pitchFamily="18" charset="0"/>
                <a:ea typeface="SimSun" panose="02010600030101010101" pitchFamily="2" charset="-122"/>
                <a:cs typeface="Times New Roman" panose="02020603050405020304" pitchFamily="18" charset="0"/>
              </a:rPr>
              <a:t>There are two types of factors:</a:t>
            </a:r>
            <a:endParaRPr lang="en-IN" sz="2900" b="1" dirty="0">
              <a:effectLst/>
              <a:latin typeface="Cambria" panose="02040503050406030204" pitchFamily="18" charset="0"/>
              <a:ea typeface="SimSun" panose="02010600030101010101" pitchFamily="2" charset="-122"/>
              <a:cs typeface="Times New Roman" panose="02020603050405020304" pitchFamily="18" charset="0"/>
            </a:endParaRPr>
          </a:p>
          <a:p>
            <a:pPr>
              <a:lnSpc>
                <a:spcPct val="115000"/>
              </a:lnSpc>
              <a:spcBef>
                <a:spcPts val="1000"/>
              </a:spcBef>
            </a:pPr>
            <a:r>
              <a:rPr lang="en-US" sz="2900" b="1" dirty="0">
                <a:effectLst/>
                <a:latin typeface="Times New Roman" panose="02020603050405020304" pitchFamily="18" charset="0"/>
                <a:ea typeface="SimSun" panose="02010600030101010101" pitchFamily="2" charset="-122"/>
                <a:cs typeface="Times New Roman" panose="02020603050405020304" pitchFamily="18" charset="0"/>
              </a:rPr>
              <a:t>Positive Factors: Higher the value, better the result</a:t>
            </a:r>
            <a:endParaRPr lang="en-IN" sz="2900" b="1" dirty="0">
              <a:effectLst/>
              <a:latin typeface="Cambria" panose="02040503050406030204" pitchFamily="18" charset="0"/>
              <a:ea typeface="SimSun" panose="02010600030101010101" pitchFamily="2" charset="-122"/>
              <a:cs typeface="Times New Roman" panose="02020603050405020304" pitchFamily="18" charset="0"/>
            </a:endParaRPr>
          </a:p>
          <a:p>
            <a:pPr>
              <a:lnSpc>
                <a:spcPct val="115000"/>
              </a:lnSpc>
              <a:spcBef>
                <a:spcPts val="1000"/>
              </a:spcBef>
            </a:pPr>
            <a:r>
              <a:rPr lang="en-US" sz="2900" b="1" dirty="0">
                <a:effectLst/>
                <a:latin typeface="Times New Roman" panose="02020603050405020304" pitchFamily="18" charset="0"/>
                <a:ea typeface="SimSun" panose="02010600030101010101" pitchFamily="2" charset="-122"/>
                <a:cs typeface="Times New Roman" panose="02020603050405020304" pitchFamily="18" charset="0"/>
              </a:rPr>
              <a:t>Ex: Doctors at Primary Health </a:t>
            </a:r>
            <a:r>
              <a:rPr lang="en-US" sz="2900" b="1" dirty="0" err="1">
                <a:effectLst/>
                <a:latin typeface="Times New Roman" panose="02020603050405020304" pitchFamily="18" charset="0"/>
                <a:ea typeface="SimSun" panose="02010600030101010101" pitchFamily="2" charset="-122"/>
                <a:cs typeface="Times New Roman" panose="02020603050405020304" pitchFamily="18" charset="0"/>
              </a:rPr>
              <a:t>Centres</a:t>
            </a:r>
            <a:r>
              <a:rPr lang="en-US" sz="2900" b="1" dirty="0">
                <a:effectLst/>
                <a:latin typeface="Times New Roman" panose="02020603050405020304" pitchFamily="18" charset="0"/>
                <a:ea typeface="SimSun" panose="02010600030101010101" pitchFamily="2" charset="-122"/>
                <a:cs typeface="Times New Roman" panose="02020603050405020304" pitchFamily="18" charset="0"/>
              </a:rPr>
              <a:t> in Rural Areas (In Position/Required Ratio)</a:t>
            </a:r>
            <a:endParaRPr lang="en-IN" sz="2900" b="1" dirty="0">
              <a:effectLst/>
              <a:latin typeface="Cambria" panose="02040503050406030204" pitchFamily="18" charset="0"/>
              <a:ea typeface="SimSun" panose="02010600030101010101" pitchFamily="2" charset="-122"/>
              <a:cs typeface="Times New Roman" panose="02020603050405020304" pitchFamily="18" charset="0"/>
            </a:endParaRPr>
          </a:p>
          <a:p>
            <a:pPr>
              <a:lnSpc>
                <a:spcPct val="115000"/>
              </a:lnSpc>
              <a:spcBef>
                <a:spcPts val="1000"/>
              </a:spcBef>
            </a:pPr>
            <a:r>
              <a:rPr lang="en-US" sz="2900" b="1" dirty="0">
                <a:effectLst/>
                <a:latin typeface="Times New Roman" panose="02020603050405020304" pitchFamily="18" charset="0"/>
                <a:ea typeface="SimSun" panose="02010600030101010101" pitchFamily="2" charset="-122"/>
                <a:cs typeface="Times New Roman" panose="02020603050405020304" pitchFamily="18" charset="0"/>
              </a:rPr>
              <a:t>Negative Factors: Lower the value, better the result</a:t>
            </a:r>
            <a:endParaRPr lang="en-IN" sz="2900" b="1" dirty="0">
              <a:effectLst/>
              <a:latin typeface="Cambria" panose="02040503050406030204" pitchFamily="18" charset="0"/>
              <a:ea typeface="SimSun" panose="02010600030101010101" pitchFamily="2" charset="-122"/>
              <a:cs typeface="Times New Roman" panose="02020603050405020304" pitchFamily="18" charset="0"/>
            </a:endParaRPr>
          </a:p>
          <a:p>
            <a:pPr>
              <a:lnSpc>
                <a:spcPct val="115000"/>
              </a:lnSpc>
              <a:spcBef>
                <a:spcPts val="1000"/>
              </a:spcBef>
            </a:pPr>
            <a:r>
              <a:rPr lang="en-US" sz="2900" b="1" dirty="0">
                <a:effectLst/>
                <a:latin typeface="Times New Roman" panose="02020603050405020304" pitchFamily="18" charset="0"/>
                <a:ea typeface="SimSun" panose="02010600030101010101" pitchFamily="2" charset="-122"/>
                <a:cs typeface="Times New Roman" panose="02020603050405020304" pitchFamily="18" charset="0"/>
              </a:rPr>
              <a:t>Ex: Average number of villages covered by a sub-</a:t>
            </a:r>
            <a:r>
              <a:rPr lang="en-US" sz="2900" b="1" dirty="0" err="1">
                <a:effectLst/>
                <a:latin typeface="Times New Roman" panose="02020603050405020304" pitchFamily="18" charset="0"/>
                <a:ea typeface="SimSun" panose="02010600030101010101" pitchFamily="2" charset="-122"/>
                <a:cs typeface="Times New Roman" panose="02020603050405020304" pitchFamily="18" charset="0"/>
              </a:rPr>
              <a:t>centre</a:t>
            </a:r>
            <a:endParaRPr lang="en-IN" sz="2900" b="1" dirty="0">
              <a:effectLst/>
              <a:latin typeface="Cambria" panose="02040503050406030204" pitchFamily="18" charset="0"/>
              <a:ea typeface="SimSu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2735753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66C737F-92C4-D91F-F432-81B8F11B68F4}"/>
              </a:ext>
            </a:extLst>
          </p:cNvPr>
          <p:cNvPicPr>
            <a:picLocks noGrp="1"/>
          </p:cNvPicPr>
          <p:nvPr>
            <p:ph idx="1"/>
          </p:nvPr>
        </p:nvPicPr>
        <p:blipFill>
          <a:blip r:embed="rId2"/>
          <a:stretch>
            <a:fillRect/>
          </a:stretch>
        </p:blipFill>
        <p:spPr>
          <a:xfrm>
            <a:off x="114300" y="762000"/>
            <a:ext cx="8915400" cy="1905000"/>
          </a:xfrm>
          <a:prstGeom prst="rect">
            <a:avLst/>
          </a:prstGeom>
          <a:ln>
            <a:solidFill>
              <a:srgbClr val="0000FF"/>
            </a:solidFill>
          </a:ln>
        </p:spPr>
      </p:pic>
      <p:pic>
        <p:nvPicPr>
          <p:cNvPr id="5" name="Picture 4">
            <a:extLst>
              <a:ext uri="{FF2B5EF4-FFF2-40B4-BE49-F238E27FC236}">
                <a16:creationId xmlns:a16="http://schemas.microsoft.com/office/drawing/2014/main" id="{6072E4A3-4EF1-2EB3-742C-422EA9718FF8}"/>
              </a:ext>
            </a:extLst>
          </p:cNvPr>
          <p:cNvPicPr/>
          <p:nvPr/>
        </p:nvPicPr>
        <p:blipFill>
          <a:blip r:embed="rId3"/>
          <a:stretch>
            <a:fillRect/>
          </a:stretch>
        </p:blipFill>
        <p:spPr>
          <a:xfrm>
            <a:off x="114300" y="3352800"/>
            <a:ext cx="8801100" cy="2209799"/>
          </a:xfrm>
          <a:prstGeom prst="rect">
            <a:avLst/>
          </a:prstGeom>
          <a:ln>
            <a:solidFill>
              <a:srgbClr val="0000FF"/>
            </a:solidFill>
          </a:ln>
        </p:spPr>
      </p:pic>
    </p:spTree>
    <p:extLst>
      <p:ext uri="{BB962C8B-B14F-4D97-AF65-F5344CB8AC3E}">
        <p14:creationId xmlns:p14="http://schemas.microsoft.com/office/powerpoint/2010/main" val="2335687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A95E-205B-336C-828B-E4570C44B340}"/>
              </a:ext>
            </a:extLst>
          </p:cNvPr>
          <p:cNvSpPr>
            <a:spLocks noGrp="1"/>
          </p:cNvSpPr>
          <p:nvPr>
            <p:ph type="title"/>
          </p:nvPr>
        </p:nvSpPr>
        <p:spPr/>
        <p:txBody>
          <a:bodyPr>
            <a:normAutofit/>
          </a:bodyPr>
          <a:lstStyle/>
          <a:p>
            <a:pPr>
              <a:lnSpc>
                <a:spcPct val="115000"/>
              </a:lnSpc>
              <a:spcBef>
                <a:spcPts val="1000"/>
              </a:spcBef>
              <a:spcAft>
                <a:spcPts val="0"/>
              </a:spcAft>
            </a:pPr>
            <a:r>
              <a:rPr lang="en-US" sz="2000" b="1" dirty="0">
                <a:effectLst/>
                <a:latin typeface="Times New Roman" panose="02020603050405020304" pitchFamily="18" charset="0"/>
                <a:ea typeface="SimSun" panose="02010600030101010101" pitchFamily="2" charset="-122"/>
                <a:cs typeface="Times New Roman" panose="02020603050405020304" pitchFamily="18" charset="0"/>
              </a:rPr>
              <a:t>Now we just have to calculate the composite indicator using the scaled values of factor and our index is ready</a:t>
            </a:r>
            <a:br>
              <a:rPr lang="en-IN" sz="2000" b="1" dirty="0">
                <a:effectLst/>
                <a:latin typeface="Cambria" panose="02040503050406030204" pitchFamily="18" charset="0"/>
                <a:ea typeface="SimSun" panose="02010600030101010101" pitchFamily="2" charset="-122"/>
                <a:cs typeface="Times New Roman" panose="02020603050405020304" pitchFamily="18" charset="0"/>
              </a:rPr>
            </a:br>
            <a:endParaRPr lang="en-IN" sz="2000" b="1" dirty="0"/>
          </a:p>
        </p:txBody>
      </p:sp>
      <p:pic>
        <p:nvPicPr>
          <p:cNvPr id="4" name="Content Placeholder 3">
            <a:extLst>
              <a:ext uri="{FF2B5EF4-FFF2-40B4-BE49-F238E27FC236}">
                <a16:creationId xmlns:a16="http://schemas.microsoft.com/office/drawing/2014/main" id="{1E104F29-4AE4-31D9-EA18-7A1F737FF5C8}"/>
              </a:ext>
            </a:extLst>
          </p:cNvPr>
          <p:cNvPicPr>
            <a:picLocks noGrp="1"/>
          </p:cNvPicPr>
          <p:nvPr>
            <p:ph idx="1"/>
          </p:nvPr>
        </p:nvPicPr>
        <p:blipFill>
          <a:blip r:embed="rId2"/>
          <a:stretch>
            <a:fillRect/>
          </a:stretch>
        </p:blipFill>
        <p:spPr>
          <a:xfrm>
            <a:off x="1752600" y="2133600"/>
            <a:ext cx="5257800" cy="2253283"/>
          </a:xfrm>
          <a:prstGeom prst="rect">
            <a:avLst/>
          </a:prstGeom>
        </p:spPr>
      </p:pic>
    </p:spTree>
    <p:extLst>
      <p:ext uri="{BB962C8B-B14F-4D97-AF65-F5344CB8AC3E}">
        <p14:creationId xmlns:p14="http://schemas.microsoft.com/office/powerpoint/2010/main" val="1040003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6B3A-FA3F-85BA-5365-C417E23C96AB}"/>
              </a:ext>
            </a:extLst>
          </p:cNvPr>
          <p:cNvSpPr>
            <a:spLocks noGrp="1"/>
          </p:cNvSpPr>
          <p:nvPr>
            <p:ph type="title"/>
          </p:nvPr>
        </p:nvSpPr>
        <p:spPr>
          <a:xfrm>
            <a:off x="457200" y="274638"/>
            <a:ext cx="3505200" cy="1143000"/>
          </a:xfrm>
        </p:spPr>
        <p:txBody>
          <a:bodyPr>
            <a:normAutofit/>
          </a:bodyPr>
          <a:lstStyle/>
          <a:p>
            <a:r>
              <a:rPr lang="en-US" sz="3200" b="1" dirty="0">
                <a:effectLst/>
                <a:latin typeface="Times New Roman" panose="02020603050405020304" pitchFamily="18" charset="0"/>
                <a:ea typeface="Calibri" panose="020F0502020204030204" pitchFamily="34" charset="0"/>
              </a:rPr>
              <a:t>Result &amp; Analysis:</a:t>
            </a:r>
            <a:endParaRPr lang="en-IN" sz="3200" b="1" dirty="0"/>
          </a:p>
        </p:txBody>
      </p:sp>
      <p:sp>
        <p:nvSpPr>
          <p:cNvPr id="3" name="Content Placeholder 2">
            <a:extLst>
              <a:ext uri="{FF2B5EF4-FFF2-40B4-BE49-F238E27FC236}">
                <a16:creationId xmlns:a16="http://schemas.microsoft.com/office/drawing/2014/main" id="{AEC8F255-CFB2-2DE9-FFE7-12E58B561ABC}"/>
              </a:ext>
            </a:extLst>
          </p:cNvPr>
          <p:cNvSpPr>
            <a:spLocks noGrp="1"/>
          </p:cNvSpPr>
          <p:nvPr>
            <p:ph idx="1"/>
          </p:nvPr>
        </p:nvSpPr>
        <p:spPr>
          <a:xfrm>
            <a:off x="457200" y="1417638"/>
            <a:ext cx="8229600" cy="4983162"/>
          </a:xfrm>
        </p:spPr>
        <p:txBody>
          <a:bodyPr>
            <a:normAutofit fontScale="85000" lnSpcReduction="20000"/>
          </a:bodyPr>
          <a:lstStyle/>
          <a:p>
            <a:pPr>
              <a:lnSpc>
                <a:spcPct val="115000"/>
              </a:lnSpc>
              <a:spcAft>
                <a:spcPts val="1000"/>
              </a:spcAft>
            </a:pPr>
            <a:r>
              <a:rPr lang="en-US" sz="2100" b="1" dirty="0">
                <a:effectLst/>
                <a:latin typeface="Times New Roman" panose="02020603050405020304" pitchFamily="18" charset="0"/>
                <a:ea typeface="Calibri" panose="020F0502020204030204" pitchFamily="34" charset="0"/>
                <a:cs typeface="Times New Roman" panose="02020603050405020304" pitchFamily="18" charset="0"/>
              </a:rPr>
              <a:t>By performing backward step regression taking Infant Mortality Rate as response variable, we are eliminating the following factors:</a:t>
            </a:r>
            <a:endParaRPr lang="en-IN" sz="21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mj-lt"/>
              <a:buAutoNum type="arabicPeriod"/>
            </a:pPr>
            <a:r>
              <a:rPr lang="en-US" sz="2100" b="1" dirty="0">
                <a:effectLst/>
                <a:latin typeface="Times New Roman" panose="02020603050405020304" pitchFamily="18" charset="0"/>
                <a:ea typeface="Calibri" panose="020F0502020204030204" pitchFamily="34" charset="0"/>
                <a:cs typeface="Times New Roman" panose="02020603050405020304" pitchFamily="18" charset="0"/>
              </a:rPr>
              <a:t>Average Population Covered by a Primary Health Centre</a:t>
            </a:r>
            <a:endParaRPr lang="en-IN" sz="21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mj-lt"/>
              <a:buAutoNum type="arabicPeriod"/>
            </a:pPr>
            <a:r>
              <a:rPr lang="en-US" sz="2100" b="1" dirty="0">
                <a:effectLst/>
                <a:latin typeface="Times New Roman" panose="02020603050405020304" pitchFamily="18" charset="0"/>
                <a:ea typeface="Calibri" panose="020F0502020204030204" pitchFamily="34" charset="0"/>
                <a:cs typeface="Times New Roman" panose="02020603050405020304" pitchFamily="18" charset="0"/>
              </a:rPr>
              <a:t>Average Radial Distance Covered by a Sub Centre</a:t>
            </a:r>
            <a:endParaRPr lang="en-IN" sz="21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mj-lt"/>
              <a:buAutoNum type="arabicPeriod"/>
            </a:pPr>
            <a:r>
              <a:rPr lang="en-US" sz="2100" b="1" dirty="0">
                <a:effectLst/>
                <a:latin typeface="Times New Roman" panose="02020603050405020304" pitchFamily="18" charset="0"/>
                <a:ea typeface="Calibri" panose="020F0502020204030204" pitchFamily="34" charset="0"/>
                <a:cs typeface="Times New Roman" panose="02020603050405020304" pitchFamily="18" charset="0"/>
              </a:rPr>
              <a:t>Average Number of Villages Covered by a Primary Health Centre</a:t>
            </a:r>
            <a:endParaRPr lang="en-IN" sz="21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mj-lt"/>
              <a:buAutoNum type="arabicPeriod"/>
            </a:pPr>
            <a:r>
              <a:rPr lang="en-US" sz="2100" b="1" dirty="0">
                <a:effectLst/>
                <a:latin typeface="Times New Roman" panose="02020603050405020304" pitchFamily="18" charset="0"/>
                <a:ea typeface="Calibri" panose="020F0502020204030204" pitchFamily="34" charset="0"/>
                <a:cs typeface="Times New Roman" panose="02020603050405020304" pitchFamily="18" charset="0"/>
              </a:rPr>
              <a:t>Health Workers (Female) / ANM at Rural Areas (In Position/ Required Ratio)</a:t>
            </a:r>
            <a:endParaRPr lang="en-IN" sz="21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pPr>
            <a:r>
              <a:rPr lang="en-US" sz="2100" b="1" dirty="0">
                <a:effectLst/>
                <a:latin typeface="Times New Roman" panose="02020603050405020304" pitchFamily="18" charset="0"/>
                <a:ea typeface="Calibri" panose="020F0502020204030204" pitchFamily="34" charset="0"/>
                <a:cs typeface="Times New Roman" panose="02020603050405020304" pitchFamily="18" charset="0"/>
              </a:rPr>
              <a:t>Laboratory Technicians at PHCs and CHCs in Rural Area (In Position/Required Ratio</a:t>
            </a:r>
          </a:p>
          <a:p>
            <a:pPr marL="0" lvl="0" indent="0">
              <a:lnSpc>
                <a:spcPct val="115000"/>
              </a:lnSpc>
              <a:spcAft>
                <a:spcPts val="1000"/>
              </a:spcAft>
              <a:buNone/>
            </a:pPr>
            <a:endParaRPr lang="en-US" sz="2100" b="1"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15000"/>
              </a:lnSpc>
              <a:spcAft>
                <a:spcPts val="1000"/>
              </a:spcAft>
            </a:pPr>
            <a:r>
              <a:rPr lang="en-US" sz="2100" b="1" dirty="0">
                <a:effectLst/>
                <a:latin typeface="Times New Roman" panose="02020603050405020304" pitchFamily="18" charset="0"/>
                <a:ea typeface="Calibri" panose="020F0502020204030204" pitchFamily="34" charset="0"/>
                <a:cs typeface="Times New Roman" panose="02020603050405020304" pitchFamily="18" charset="0"/>
              </a:rPr>
              <a:t>After removing those 5 factors by backward step regression, the multiple R-squared value remains 0.9153 where the adjusted R-squared value remains 0.7743</a:t>
            </a:r>
            <a:endParaRPr lang="en-IN" sz="21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2400"/>
              </a:spcBef>
              <a:spcAft>
                <a:spcPts val="0"/>
              </a:spcAft>
            </a:pPr>
            <a:r>
              <a:rPr lang="en-US" sz="2100" b="1" kern="0" dirty="0">
                <a:effectLst/>
                <a:latin typeface="Times New Roman" panose="02020603050405020304" pitchFamily="18" charset="0"/>
                <a:ea typeface="SimSun" panose="02010600030101010101" pitchFamily="2" charset="-122"/>
                <a:cs typeface="Times New Roman" panose="02020603050405020304" pitchFamily="18" charset="0"/>
              </a:rPr>
              <a:t>After that, following the process mentioned in methodology, we calculate the index values</a:t>
            </a:r>
            <a:endParaRPr lang="en-IN" sz="2100" b="1" kern="0" dirty="0">
              <a:effectLst/>
              <a:latin typeface="Cambria" panose="02040503050406030204" pitchFamily="18" charset="0"/>
              <a:ea typeface="SimSu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1218322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52C9F-62C2-309A-E007-02E93E63FBE6}"/>
              </a:ext>
            </a:extLst>
          </p:cNvPr>
          <p:cNvSpPr>
            <a:spLocks noGrp="1"/>
          </p:cNvSpPr>
          <p:nvPr>
            <p:ph type="title"/>
          </p:nvPr>
        </p:nvSpPr>
        <p:spPr>
          <a:xfrm>
            <a:off x="-76200" y="304800"/>
            <a:ext cx="7620000" cy="1143000"/>
          </a:xfrm>
        </p:spPr>
        <p:txBody>
          <a:bodyPr>
            <a:normAutofit fontScale="90000"/>
          </a:bodyPr>
          <a:lstStyle/>
          <a:p>
            <a:pPr marL="342900" indent="-342900">
              <a:lnSpc>
                <a:spcPct val="115000"/>
              </a:lnSpc>
              <a:spcBef>
                <a:spcPts val="2400"/>
              </a:spcBef>
              <a:spcAft>
                <a:spcPts val="0"/>
              </a:spcAft>
              <a:buFont typeface="Arial" panose="020B0604020202020204" pitchFamily="34" charset="0"/>
              <a:buChar char="•"/>
            </a:pPr>
            <a:r>
              <a:rPr lang="en-US" sz="2200" b="1" kern="0" dirty="0">
                <a:effectLst/>
                <a:latin typeface="Times New Roman" panose="02020603050405020304" pitchFamily="18" charset="0"/>
                <a:ea typeface="SimSun" panose="02010600030101010101" pitchFamily="2" charset="-122"/>
                <a:cs typeface="Times New Roman" panose="02020603050405020304" pitchFamily="18" charset="0"/>
              </a:rPr>
              <a:t>For the larger states, the index value table is given below:</a:t>
            </a:r>
            <a:br>
              <a:rPr lang="en-IN" sz="4800" b="1" kern="0" dirty="0">
                <a:effectLst/>
                <a:latin typeface="Cambria" panose="02040503050406030204" pitchFamily="18" charset="0"/>
                <a:ea typeface="SimSun" panose="02010600030101010101" pitchFamily="2" charset="-122"/>
                <a:cs typeface="Times New Roman" panose="02020603050405020304" pitchFamily="18" charset="0"/>
              </a:rPr>
            </a:br>
            <a:endParaRPr lang="en-IN" dirty="0"/>
          </a:p>
        </p:txBody>
      </p:sp>
      <p:graphicFrame>
        <p:nvGraphicFramePr>
          <p:cNvPr id="6" name="Content Placeholder 5">
            <a:extLst>
              <a:ext uri="{FF2B5EF4-FFF2-40B4-BE49-F238E27FC236}">
                <a16:creationId xmlns:a16="http://schemas.microsoft.com/office/drawing/2014/main" id="{4748564F-48D4-BD65-7A5A-F74D201A17FE}"/>
              </a:ext>
            </a:extLst>
          </p:cNvPr>
          <p:cNvGraphicFramePr>
            <a:graphicFrameLocks noGrp="1"/>
          </p:cNvGraphicFramePr>
          <p:nvPr>
            <p:ph idx="1"/>
            <p:extLst>
              <p:ext uri="{D42A27DB-BD31-4B8C-83A1-F6EECF244321}">
                <p14:modId xmlns:p14="http://schemas.microsoft.com/office/powerpoint/2010/main" val="2438939281"/>
              </p:ext>
            </p:extLst>
          </p:nvPr>
        </p:nvGraphicFramePr>
        <p:xfrm>
          <a:off x="2057400" y="1143000"/>
          <a:ext cx="4343400" cy="5486400"/>
        </p:xfrm>
        <a:graphic>
          <a:graphicData uri="http://schemas.openxmlformats.org/drawingml/2006/table">
            <a:tbl>
              <a:tblPr firstRow="1" firstCol="1" bandRow="1"/>
              <a:tblGrid>
                <a:gridCol w="2550485">
                  <a:extLst>
                    <a:ext uri="{9D8B030D-6E8A-4147-A177-3AD203B41FA5}">
                      <a16:colId xmlns:a16="http://schemas.microsoft.com/office/drawing/2014/main" val="2443243827"/>
                    </a:ext>
                  </a:extLst>
                </a:gridCol>
                <a:gridCol w="1792915">
                  <a:extLst>
                    <a:ext uri="{9D8B030D-6E8A-4147-A177-3AD203B41FA5}">
                      <a16:colId xmlns:a16="http://schemas.microsoft.com/office/drawing/2014/main" val="3280577485"/>
                    </a:ext>
                  </a:extLst>
                </a:gridCol>
              </a:tblGrid>
              <a:tr h="274320">
                <a:tc>
                  <a:txBody>
                    <a:bodyPr/>
                    <a:lstStyle/>
                    <a:p>
                      <a:pPr algn="ctr">
                        <a:lnSpc>
                          <a:spcPct val="115000"/>
                        </a:lnSpc>
                        <a:spcAft>
                          <a:spcPts val="0"/>
                        </a:spcAft>
                      </a:pPr>
                      <a:r>
                        <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State</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index value</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4624221"/>
                  </a:ext>
                </a:extLst>
              </a:tr>
              <a:tr h="274320">
                <a:tc>
                  <a:txBody>
                    <a:bodyPr/>
                    <a:lstStyle/>
                    <a:p>
                      <a:pPr algn="ctr">
                        <a:lnSpc>
                          <a:spcPct val="115000"/>
                        </a:lnSpc>
                        <a:spcAft>
                          <a:spcPts val="0"/>
                        </a:spcAft>
                      </a:pPr>
                      <a:r>
                        <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Kerala</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85.32731</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1864382"/>
                  </a:ext>
                </a:extLst>
              </a:tr>
              <a:tr h="274320">
                <a:tc>
                  <a:txBody>
                    <a:bodyPr/>
                    <a:lstStyle/>
                    <a:p>
                      <a:pPr algn="ctr">
                        <a:lnSpc>
                          <a:spcPct val="115000"/>
                        </a:lnSpc>
                        <a:spcAft>
                          <a:spcPts val="0"/>
                        </a:spcAft>
                      </a:pPr>
                      <a:r>
                        <a:rPr lang="en-US" sz="16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Tamil nadu</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73.73068</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5005161"/>
                  </a:ext>
                </a:extLst>
              </a:tr>
              <a:tr h="274320">
                <a:tc>
                  <a:txBody>
                    <a:bodyPr/>
                    <a:lstStyle/>
                    <a:p>
                      <a:pPr algn="ctr">
                        <a:lnSpc>
                          <a:spcPct val="115000"/>
                        </a:lnSpc>
                        <a:spcAft>
                          <a:spcPts val="0"/>
                        </a:spcAft>
                      </a:pPr>
                      <a:r>
                        <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Assam</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65.20467</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4822730"/>
                  </a:ext>
                </a:extLst>
              </a:tr>
              <a:tr h="274320">
                <a:tc>
                  <a:txBody>
                    <a:bodyPr/>
                    <a:lstStyle/>
                    <a:p>
                      <a:pPr algn="ctr">
                        <a:lnSpc>
                          <a:spcPct val="115000"/>
                        </a:lnSpc>
                        <a:spcAft>
                          <a:spcPts val="0"/>
                        </a:spcAft>
                      </a:pPr>
                      <a:r>
                        <a:rPr lang="en-US" sz="16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Telangana</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64.49315</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473541"/>
                  </a:ext>
                </a:extLst>
              </a:tr>
              <a:tr h="274320">
                <a:tc>
                  <a:txBody>
                    <a:bodyPr/>
                    <a:lstStyle/>
                    <a:p>
                      <a:pPr algn="ctr">
                        <a:lnSpc>
                          <a:spcPct val="115000"/>
                        </a:lnSpc>
                        <a:spcAft>
                          <a:spcPts val="0"/>
                        </a:spcAft>
                      </a:pPr>
                      <a:r>
                        <a:rPr lang="en-US" sz="16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Gujrat</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61.83552</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4411788"/>
                  </a:ext>
                </a:extLst>
              </a:tr>
              <a:tr h="274320">
                <a:tc>
                  <a:txBody>
                    <a:bodyPr/>
                    <a:lstStyle/>
                    <a:p>
                      <a:pPr algn="ctr">
                        <a:lnSpc>
                          <a:spcPct val="115000"/>
                        </a:lnSpc>
                        <a:spcAft>
                          <a:spcPts val="0"/>
                        </a:spcAft>
                      </a:pPr>
                      <a:r>
                        <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Andhra Pradesh</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59.97826</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7075285"/>
                  </a:ext>
                </a:extLst>
              </a:tr>
              <a:tr h="274320">
                <a:tc>
                  <a:txBody>
                    <a:bodyPr/>
                    <a:lstStyle/>
                    <a:p>
                      <a:pPr algn="ctr">
                        <a:lnSpc>
                          <a:spcPct val="115000"/>
                        </a:lnSpc>
                        <a:spcAft>
                          <a:spcPts val="0"/>
                        </a:spcAft>
                      </a:pPr>
                      <a:r>
                        <a:rPr lang="en-US" sz="16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karnataka</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58.63135</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1351369"/>
                  </a:ext>
                </a:extLst>
              </a:tr>
              <a:tr h="274320">
                <a:tc>
                  <a:txBody>
                    <a:bodyPr/>
                    <a:lstStyle/>
                    <a:p>
                      <a:pPr algn="ctr">
                        <a:lnSpc>
                          <a:spcPct val="115000"/>
                        </a:lnSpc>
                        <a:spcAft>
                          <a:spcPts val="0"/>
                        </a:spcAft>
                      </a:pPr>
                      <a:r>
                        <a:rPr lang="en-US" sz="16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Punjab</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57.87452</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7921752"/>
                  </a:ext>
                </a:extLst>
              </a:tr>
              <a:tr h="274320">
                <a:tc>
                  <a:txBody>
                    <a:bodyPr/>
                    <a:lstStyle/>
                    <a:p>
                      <a:pPr algn="ctr">
                        <a:lnSpc>
                          <a:spcPct val="115000"/>
                        </a:lnSpc>
                        <a:spcAft>
                          <a:spcPts val="0"/>
                        </a:spcAft>
                      </a:pPr>
                      <a:r>
                        <a:rPr lang="en-US" sz="16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Rajasthan</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55.71368</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2883722"/>
                  </a:ext>
                </a:extLst>
              </a:tr>
              <a:tr h="274320">
                <a:tc>
                  <a:txBody>
                    <a:bodyPr/>
                    <a:lstStyle/>
                    <a:p>
                      <a:pPr algn="ctr">
                        <a:lnSpc>
                          <a:spcPct val="115000"/>
                        </a:lnSpc>
                        <a:spcAft>
                          <a:spcPts val="0"/>
                        </a:spcAft>
                      </a:pPr>
                      <a:r>
                        <a:rPr lang="en-US" sz="16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Haryana</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54.49678</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4409664"/>
                  </a:ext>
                </a:extLst>
              </a:tr>
              <a:tr h="274320">
                <a:tc>
                  <a:txBody>
                    <a:bodyPr/>
                    <a:lstStyle/>
                    <a:p>
                      <a:pPr algn="ctr">
                        <a:lnSpc>
                          <a:spcPct val="115000"/>
                        </a:lnSpc>
                        <a:spcAft>
                          <a:spcPts val="0"/>
                        </a:spcAft>
                      </a:pPr>
                      <a:r>
                        <a:rPr lang="en-US" sz="16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West Bengal</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54.47929</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2535934"/>
                  </a:ext>
                </a:extLst>
              </a:tr>
              <a:tr h="274320">
                <a:tc>
                  <a:txBody>
                    <a:bodyPr/>
                    <a:lstStyle/>
                    <a:p>
                      <a:pPr algn="ctr">
                        <a:lnSpc>
                          <a:spcPct val="115000"/>
                        </a:lnSpc>
                        <a:spcAft>
                          <a:spcPts val="0"/>
                        </a:spcAft>
                      </a:pPr>
                      <a:r>
                        <a:rPr lang="en-US" sz="16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Chattisgarh</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51.61902</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1170436"/>
                  </a:ext>
                </a:extLst>
              </a:tr>
              <a:tr h="274320">
                <a:tc>
                  <a:txBody>
                    <a:bodyPr/>
                    <a:lstStyle/>
                    <a:p>
                      <a:pPr algn="ctr">
                        <a:lnSpc>
                          <a:spcPct val="115000"/>
                        </a:lnSpc>
                        <a:spcAft>
                          <a:spcPts val="0"/>
                        </a:spcAft>
                      </a:pPr>
                      <a:r>
                        <a:rPr lang="en-US" sz="16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Uttar Pradesh</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49.40358</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5974012"/>
                  </a:ext>
                </a:extLst>
              </a:tr>
              <a:tr h="274320">
                <a:tc>
                  <a:txBody>
                    <a:bodyPr/>
                    <a:lstStyle/>
                    <a:p>
                      <a:pPr algn="ctr">
                        <a:lnSpc>
                          <a:spcPct val="115000"/>
                        </a:lnSpc>
                        <a:spcAft>
                          <a:spcPts val="0"/>
                        </a:spcAft>
                      </a:pPr>
                      <a:r>
                        <a:rPr lang="en-US" sz="16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Odisha</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46.55075</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734786"/>
                  </a:ext>
                </a:extLst>
              </a:tr>
              <a:tr h="274320">
                <a:tc>
                  <a:txBody>
                    <a:bodyPr/>
                    <a:lstStyle/>
                    <a:p>
                      <a:pPr algn="ctr">
                        <a:lnSpc>
                          <a:spcPct val="115000"/>
                        </a:lnSpc>
                        <a:spcAft>
                          <a:spcPts val="0"/>
                        </a:spcAft>
                      </a:pPr>
                      <a:r>
                        <a:rPr lang="en-US" sz="16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Maharashtra</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45.94177</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1731141"/>
                  </a:ext>
                </a:extLst>
              </a:tr>
              <a:tr h="274320">
                <a:tc>
                  <a:txBody>
                    <a:bodyPr/>
                    <a:lstStyle/>
                    <a:p>
                      <a:pPr algn="ctr">
                        <a:lnSpc>
                          <a:spcPct val="115000"/>
                        </a:lnSpc>
                        <a:spcAft>
                          <a:spcPts val="0"/>
                        </a:spcAft>
                      </a:pPr>
                      <a:r>
                        <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Bihar</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41.17796</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3014378"/>
                  </a:ext>
                </a:extLst>
              </a:tr>
              <a:tr h="274320">
                <a:tc>
                  <a:txBody>
                    <a:bodyPr/>
                    <a:lstStyle/>
                    <a:p>
                      <a:pPr algn="ctr">
                        <a:lnSpc>
                          <a:spcPct val="115000"/>
                        </a:lnSpc>
                        <a:spcAft>
                          <a:spcPts val="0"/>
                        </a:spcAft>
                      </a:pPr>
                      <a:r>
                        <a:rPr lang="en-US" sz="16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Madhya Pradesh</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39.58766</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0623371"/>
                  </a:ext>
                </a:extLst>
              </a:tr>
              <a:tr h="274320">
                <a:tc>
                  <a:txBody>
                    <a:bodyPr/>
                    <a:lstStyle/>
                    <a:p>
                      <a:pPr algn="ctr">
                        <a:lnSpc>
                          <a:spcPct val="115000"/>
                        </a:lnSpc>
                        <a:spcAft>
                          <a:spcPts val="0"/>
                        </a:spcAft>
                      </a:pPr>
                      <a:r>
                        <a:rPr lang="en-US" sz="16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Jharkhand</a:t>
                      </a:r>
                      <a:endParaRPr lang="en-IN"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38.85999</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6595325"/>
                  </a:ext>
                </a:extLst>
              </a:tr>
              <a:tr h="274320">
                <a:tc>
                  <a:txBody>
                    <a:bodyPr/>
                    <a:lstStyle/>
                    <a:p>
                      <a:pPr algn="ctr">
                        <a:lnSpc>
                          <a:spcPct val="115000"/>
                        </a:lnSpc>
                        <a:spcAft>
                          <a:spcPts val="0"/>
                        </a:spcAft>
                      </a:pPr>
                      <a:r>
                        <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Uttarakhand</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37.47354</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2481756"/>
                  </a:ext>
                </a:extLst>
              </a:tr>
            </a:tbl>
          </a:graphicData>
        </a:graphic>
      </p:graphicFrame>
    </p:spTree>
    <p:extLst>
      <p:ext uri="{BB962C8B-B14F-4D97-AF65-F5344CB8AC3E}">
        <p14:creationId xmlns:p14="http://schemas.microsoft.com/office/powerpoint/2010/main" val="424457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BB9FE21-24C5-989A-2B08-F39BDCB605B7}"/>
              </a:ext>
            </a:extLst>
          </p:cNvPr>
          <p:cNvGraphicFramePr>
            <a:graphicFrameLocks noGrp="1"/>
          </p:cNvGraphicFramePr>
          <p:nvPr>
            <p:ph idx="1"/>
            <p:extLst>
              <p:ext uri="{D42A27DB-BD31-4B8C-83A1-F6EECF244321}">
                <p14:modId xmlns:p14="http://schemas.microsoft.com/office/powerpoint/2010/main" val="418767654"/>
              </p:ext>
            </p:extLst>
          </p:nvPr>
        </p:nvGraphicFramePr>
        <p:xfrm>
          <a:off x="76200" y="609600"/>
          <a:ext cx="8991600" cy="58673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98681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F7F67-6304-BA28-2CA8-C89B278BC63F}"/>
              </a:ext>
            </a:extLst>
          </p:cNvPr>
          <p:cNvSpPr>
            <a:spLocks noGrp="1"/>
          </p:cNvSpPr>
          <p:nvPr>
            <p:ph type="title"/>
          </p:nvPr>
        </p:nvSpPr>
        <p:spPr>
          <a:xfrm>
            <a:off x="457200" y="731836"/>
            <a:ext cx="6553200" cy="685801"/>
          </a:xfrm>
        </p:spPr>
        <p:txBody>
          <a:bodyPr>
            <a:noAutofit/>
          </a:bodyPr>
          <a:lstStyle/>
          <a:p>
            <a:pPr>
              <a:lnSpc>
                <a:spcPct val="115000"/>
              </a:lnSpc>
              <a:spcBef>
                <a:spcPts val="2400"/>
              </a:spcBef>
              <a:spcAft>
                <a:spcPts val="0"/>
              </a:spcAft>
            </a:pPr>
            <a:r>
              <a:rPr lang="en-US" sz="2000" b="1" kern="0" dirty="0">
                <a:effectLst/>
                <a:latin typeface="Times New Roman" panose="02020603050405020304" pitchFamily="18" charset="0"/>
                <a:ea typeface="SimSun" panose="02010600030101010101" pitchFamily="2" charset="-122"/>
                <a:cs typeface="Times New Roman" panose="02020603050405020304" pitchFamily="18" charset="0"/>
              </a:rPr>
              <a:t>For the smaller states, the index value table is given below</a:t>
            </a:r>
            <a:br>
              <a:rPr lang="en-IN" sz="2000" b="1" kern="0" dirty="0">
                <a:solidFill>
                  <a:srgbClr val="365F91"/>
                </a:solidFill>
                <a:effectLst/>
                <a:latin typeface="Cambria" panose="02040503050406030204" pitchFamily="18" charset="0"/>
                <a:ea typeface="SimSun" panose="02010600030101010101" pitchFamily="2" charset="-122"/>
                <a:cs typeface="Times New Roman" panose="02020603050405020304" pitchFamily="18" charset="0"/>
              </a:rPr>
            </a:b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endParaRPr lang="en-IN" sz="2000" dirty="0"/>
          </a:p>
        </p:txBody>
      </p:sp>
      <p:graphicFrame>
        <p:nvGraphicFramePr>
          <p:cNvPr id="6" name="Content Placeholder 5">
            <a:extLst>
              <a:ext uri="{FF2B5EF4-FFF2-40B4-BE49-F238E27FC236}">
                <a16:creationId xmlns:a16="http://schemas.microsoft.com/office/drawing/2014/main" id="{6CF5A107-6605-17D0-B390-B74F8503BFF9}"/>
              </a:ext>
            </a:extLst>
          </p:cNvPr>
          <p:cNvGraphicFramePr>
            <a:graphicFrameLocks noGrp="1"/>
          </p:cNvGraphicFramePr>
          <p:nvPr>
            <p:ph idx="1"/>
            <p:extLst>
              <p:ext uri="{D42A27DB-BD31-4B8C-83A1-F6EECF244321}">
                <p14:modId xmlns:p14="http://schemas.microsoft.com/office/powerpoint/2010/main" val="2118664256"/>
              </p:ext>
            </p:extLst>
          </p:nvPr>
        </p:nvGraphicFramePr>
        <p:xfrm>
          <a:off x="1143000" y="1752600"/>
          <a:ext cx="4207827" cy="3124199"/>
        </p:xfrm>
        <a:graphic>
          <a:graphicData uri="http://schemas.openxmlformats.org/drawingml/2006/table">
            <a:tbl>
              <a:tblPr firstRow="1" firstCol="1" bandRow="1"/>
              <a:tblGrid>
                <a:gridCol w="1737679">
                  <a:extLst>
                    <a:ext uri="{9D8B030D-6E8A-4147-A177-3AD203B41FA5}">
                      <a16:colId xmlns:a16="http://schemas.microsoft.com/office/drawing/2014/main" val="677860106"/>
                    </a:ext>
                  </a:extLst>
                </a:gridCol>
                <a:gridCol w="2470148">
                  <a:extLst>
                    <a:ext uri="{9D8B030D-6E8A-4147-A177-3AD203B41FA5}">
                      <a16:colId xmlns:a16="http://schemas.microsoft.com/office/drawing/2014/main" val="2816851345"/>
                    </a:ext>
                  </a:extLst>
                </a:gridCol>
              </a:tblGrid>
              <a:tr h="525252">
                <a:tc>
                  <a:txBody>
                    <a:bodyPr/>
                    <a:lstStyle/>
                    <a:p>
                      <a:pPr algn="ctr">
                        <a:lnSpc>
                          <a:spcPct val="115000"/>
                        </a:lnSpc>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State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index value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4815108"/>
                  </a:ext>
                </a:extLst>
              </a:tr>
              <a:tr h="525252">
                <a:tc>
                  <a:txBody>
                    <a:bodyPr/>
                    <a:lstStyle/>
                    <a:p>
                      <a:pPr algn="ctr">
                        <a:lnSpc>
                          <a:spcPct val="115000"/>
                        </a:lnSpc>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Goa</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69.41978</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8114883"/>
                  </a:ext>
                </a:extLst>
              </a:tr>
              <a:tr h="497939">
                <a:tc>
                  <a:txBody>
                    <a:bodyPr/>
                    <a:lstStyle/>
                    <a:p>
                      <a:pPr algn="ctr">
                        <a:lnSpc>
                          <a:spcPct val="115000"/>
                        </a:lnSpc>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Manipur</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27.29415</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1620075"/>
                  </a:ext>
                </a:extLst>
              </a:tr>
              <a:tr h="525252">
                <a:tc>
                  <a:txBody>
                    <a:bodyPr/>
                    <a:lstStyle/>
                    <a:p>
                      <a:pPr algn="ctr">
                        <a:lnSpc>
                          <a:spcPct val="115000"/>
                        </a:lnSpc>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Meghalaya</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34.87745</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490276"/>
                  </a:ext>
                </a:extLst>
              </a:tr>
              <a:tr h="525252">
                <a:tc>
                  <a:txBody>
                    <a:bodyPr/>
                    <a:lstStyle/>
                    <a:p>
                      <a:pPr algn="ctr">
                        <a:lnSpc>
                          <a:spcPct val="115000"/>
                        </a:lnSpc>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Nagaland</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68.25072</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5578386"/>
                  </a:ext>
                </a:extLst>
              </a:tr>
              <a:tr h="525252">
                <a:tc>
                  <a:txBody>
                    <a:bodyPr/>
                    <a:lstStyle/>
                    <a:p>
                      <a:pPr algn="ctr">
                        <a:lnSpc>
                          <a:spcPct val="115000"/>
                        </a:lnSpc>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Sikkim</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42.51475</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5388820"/>
                  </a:ext>
                </a:extLst>
              </a:tr>
            </a:tbl>
          </a:graphicData>
        </a:graphic>
      </p:graphicFrame>
    </p:spTree>
    <p:extLst>
      <p:ext uri="{BB962C8B-B14F-4D97-AF65-F5344CB8AC3E}">
        <p14:creationId xmlns:p14="http://schemas.microsoft.com/office/powerpoint/2010/main" val="471423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7AB4E9C-0396-4542-2282-26E0BBF326FF}"/>
              </a:ext>
            </a:extLst>
          </p:cNvPr>
          <p:cNvGraphicFramePr>
            <a:graphicFrameLocks noGrp="1"/>
          </p:cNvGraphicFramePr>
          <p:nvPr>
            <p:ph idx="1"/>
            <p:extLst>
              <p:ext uri="{D42A27DB-BD31-4B8C-83A1-F6EECF244321}">
                <p14:modId xmlns:p14="http://schemas.microsoft.com/office/powerpoint/2010/main" val="3803821876"/>
              </p:ext>
            </p:extLst>
          </p:nvPr>
        </p:nvGraphicFramePr>
        <p:xfrm>
          <a:off x="304800" y="762000"/>
          <a:ext cx="8610600" cy="53641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89484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75151-F6A9-719D-76DF-87914908F362}"/>
              </a:ext>
            </a:extLst>
          </p:cNvPr>
          <p:cNvSpPr>
            <a:spLocks noGrp="1"/>
          </p:cNvSpPr>
          <p:nvPr>
            <p:ph type="title"/>
          </p:nvPr>
        </p:nvSpPr>
        <p:spPr>
          <a:xfrm>
            <a:off x="457200" y="274638"/>
            <a:ext cx="8305800" cy="1143000"/>
          </a:xfrm>
        </p:spPr>
        <p:txBody>
          <a:bodyPr>
            <a:noAutofit/>
          </a:bodyPr>
          <a:lstStyle/>
          <a:p>
            <a:pPr>
              <a:lnSpc>
                <a:spcPct val="115000"/>
              </a:lnSpc>
              <a:spcBef>
                <a:spcPts val="2400"/>
              </a:spcBef>
              <a:spcAft>
                <a:spcPts val="0"/>
              </a:spcAft>
            </a:pPr>
            <a:r>
              <a:rPr lang="en-US" sz="3200" b="1" kern="0" dirty="0">
                <a:effectLst/>
                <a:latin typeface="Times New Roman" panose="02020603050405020304" pitchFamily="18" charset="0"/>
                <a:ea typeface="SimSun" panose="02010600030101010101" pitchFamily="2" charset="-122"/>
                <a:cs typeface="Times New Roman" panose="02020603050405020304" pitchFamily="18" charset="0"/>
              </a:rPr>
              <a:t>Comparison with NITI AAYOG Health Index (2019-20)</a:t>
            </a:r>
            <a:br>
              <a:rPr lang="en-IN" sz="3200" b="1" kern="0" dirty="0">
                <a:effectLst/>
                <a:latin typeface="Cambria" panose="02040503050406030204" pitchFamily="18" charset="0"/>
                <a:ea typeface="SimSun" panose="02010600030101010101" pitchFamily="2" charset="-122"/>
                <a:cs typeface="Times New Roman" panose="02020603050405020304" pitchFamily="18" charset="0"/>
              </a:rPr>
            </a:br>
            <a:endParaRPr lang="en-IN" sz="3200" b="1" dirty="0"/>
          </a:p>
        </p:txBody>
      </p:sp>
      <p:sp>
        <p:nvSpPr>
          <p:cNvPr id="3" name="Content Placeholder 2">
            <a:extLst>
              <a:ext uri="{FF2B5EF4-FFF2-40B4-BE49-F238E27FC236}">
                <a16:creationId xmlns:a16="http://schemas.microsoft.com/office/drawing/2014/main" id="{BC209D13-6ABA-3318-F98C-3B599C7A6C13}"/>
              </a:ext>
            </a:extLst>
          </p:cNvPr>
          <p:cNvSpPr>
            <a:spLocks noGrp="1"/>
          </p:cNvSpPr>
          <p:nvPr>
            <p:ph idx="1"/>
          </p:nvPr>
        </p:nvSpPr>
        <p:spPr/>
        <p:txBody>
          <a:bodyPr>
            <a:normAutofit fontScale="55000" lnSpcReduction="20000"/>
          </a:bodyPr>
          <a:lstStyle/>
          <a:p>
            <a:pPr>
              <a:lnSpc>
                <a:spcPct val="115000"/>
              </a:lnSpc>
              <a:spcBef>
                <a:spcPts val="2400"/>
              </a:spcBef>
              <a:spcAft>
                <a:spcPts val="0"/>
              </a:spcAft>
            </a:pPr>
            <a:r>
              <a:rPr lang="en-US" sz="3600" b="1" kern="0" dirty="0">
                <a:effectLst/>
                <a:latin typeface="Times New Roman" panose="02020603050405020304" pitchFamily="18" charset="0"/>
                <a:ea typeface="SimSun" panose="02010600030101010101" pitchFamily="2" charset="-122"/>
                <a:cs typeface="Times New Roman" panose="02020603050405020304" pitchFamily="18" charset="0"/>
              </a:rPr>
              <a:t>Similarities and Differences  in Methodology:</a:t>
            </a:r>
            <a:endParaRPr lang="en-IN" sz="3600" b="1" kern="0" dirty="0">
              <a:effectLst/>
              <a:latin typeface="Cambria" panose="02040503050406030204" pitchFamily="18" charset="0"/>
              <a:ea typeface="SimSun" panose="02010600030101010101" pitchFamily="2" charset="-122"/>
              <a:cs typeface="Times New Roman" panose="02020603050405020304" pitchFamily="18" charset="0"/>
            </a:endParaRPr>
          </a:p>
          <a:p>
            <a:pPr marL="0" indent="0">
              <a:lnSpc>
                <a:spcPct val="115000"/>
              </a:lnSpc>
              <a:spcAft>
                <a:spcPts val="1000"/>
              </a:spcAft>
              <a:buNone/>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spcAft>
                <a:spcPts val="0"/>
              </a:spcAft>
            </a:pPr>
            <a:r>
              <a:rPr lang="en-US" sz="3300" dirty="0">
                <a:effectLst/>
                <a:latin typeface="Times New Roman" panose="02020603050405020304" pitchFamily="18" charset="0"/>
                <a:ea typeface="Calibri" panose="020F0502020204030204" pitchFamily="34" charset="0"/>
                <a:cs typeface="Times New Roman" panose="02020603050405020304" pitchFamily="18" charset="0"/>
              </a:rPr>
              <a:t>Like NITI AAYOG Health Index, we have divided the states in two categories (larger states and smaller states) here also</a:t>
            </a:r>
            <a:endParaRPr lang="en-IN" sz="33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15000"/>
              </a:lnSpc>
              <a:spcAft>
                <a:spcPts val="0"/>
              </a:spcAft>
              <a:buNone/>
            </a:pPr>
            <a:r>
              <a:rPr lang="en-US" sz="33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33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spcAft>
                <a:spcPts val="0"/>
              </a:spcAft>
            </a:pPr>
            <a:r>
              <a:rPr lang="en-US" sz="3300" dirty="0">
                <a:effectLst/>
                <a:latin typeface="Times New Roman" panose="02020603050405020304" pitchFamily="18" charset="0"/>
                <a:ea typeface="Calibri" panose="020F0502020204030204" pitchFamily="34" charset="0"/>
                <a:cs typeface="Times New Roman" panose="02020603050405020304" pitchFamily="18" charset="0"/>
              </a:rPr>
              <a:t>The positive factors and negative factors are normalized in similar way</a:t>
            </a:r>
            <a:endParaRPr lang="en-IN" sz="33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15000"/>
              </a:lnSpc>
              <a:spcAft>
                <a:spcPts val="0"/>
              </a:spcAft>
              <a:buNone/>
            </a:pPr>
            <a:r>
              <a:rPr lang="en-US" sz="33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33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15000"/>
              </a:lnSpc>
              <a:spcAft>
                <a:spcPts val="0"/>
              </a:spcAft>
              <a:buNone/>
            </a:pPr>
            <a:r>
              <a:rPr lang="en-US" sz="33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33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spcAft>
                <a:spcPts val="1000"/>
              </a:spcAft>
            </a:pPr>
            <a:r>
              <a:rPr lang="en-US" sz="3300" dirty="0">
                <a:effectLst/>
                <a:latin typeface="Times New Roman" panose="02020603050405020304" pitchFamily="18" charset="0"/>
                <a:ea typeface="Calibri" panose="020F0502020204030204" pitchFamily="34" charset="0"/>
                <a:cs typeface="Times New Roman" panose="02020603050405020304" pitchFamily="18" charset="0"/>
              </a:rPr>
              <a:t>In NITI AAYOG Health Index, the factors are categorized as key factors, intermediate factors, minor factors etc. and a particular weight is assigned to each key factors. Similarly, a particular weight is assigned to each intermediate and minor factors . Here we ran a backward regression taking infant mortality rate as the response variable and eliminated few factors. For the remaining factors, we have taken their t-value as their respective weight.</a:t>
            </a:r>
            <a:endParaRPr lang="en-IN" sz="33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23647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290" y="990600"/>
            <a:ext cx="3873910" cy="152400"/>
          </a:xfrm>
        </p:spPr>
        <p:txBody>
          <a:bodyPr>
            <a:normAutofit fontScale="90000"/>
          </a:bodyPr>
          <a:lstStyle/>
          <a:p>
            <a:pPr>
              <a:lnSpc>
                <a:spcPct val="115000"/>
              </a:lnSpc>
              <a:spcBef>
                <a:spcPts val="2400"/>
              </a:spcBef>
              <a:spcAft>
                <a:spcPts val="0"/>
              </a:spcAft>
            </a:pPr>
            <a:br>
              <a:rPr lang="en-US" sz="4400" b="1" kern="0"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br>
            <a:r>
              <a:rPr lang="en-US" sz="4400" b="1" kern="0" dirty="0">
                <a:effectLst/>
                <a:latin typeface="Times New Roman" panose="02020603050405020304" pitchFamily="18" charset="0"/>
                <a:ea typeface="SimSun" panose="02010600030101010101" pitchFamily="2" charset="-122"/>
                <a:cs typeface="Times New Roman" panose="02020603050405020304" pitchFamily="18" charset="0"/>
              </a:rPr>
              <a:t>Introduction:</a:t>
            </a:r>
            <a:br>
              <a:rPr lang="en-IN" sz="3200" b="1" kern="0" dirty="0">
                <a:solidFill>
                  <a:srgbClr val="365F91"/>
                </a:solidFill>
                <a:effectLst/>
                <a:latin typeface="Cambria" panose="02040503050406030204" pitchFamily="18" charset="0"/>
                <a:ea typeface="SimSun" panose="02010600030101010101" pitchFamily="2" charset="-122"/>
                <a:cs typeface="Times New Roman" panose="02020603050405020304" pitchFamily="18" charset="0"/>
              </a:rPr>
            </a:br>
            <a:br>
              <a:rPr lang="en-US" b="1" dirty="0"/>
            </a:br>
            <a:endParaRPr lang="en-US" dirty="0"/>
          </a:p>
        </p:txBody>
      </p:sp>
      <p:sp>
        <p:nvSpPr>
          <p:cNvPr id="3" name="Content Placeholder 2"/>
          <p:cNvSpPr>
            <a:spLocks noGrp="1"/>
          </p:cNvSpPr>
          <p:nvPr>
            <p:ph idx="1"/>
          </p:nvPr>
        </p:nvSpPr>
        <p:spPr>
          <a:xfrm>
            <a:off x="457200" y="1600200"/>
            <a:ext cx="8229600" cy="4419600"/>
          </a:xfrm>
        </p:spPr>
        <p:txBody>
          <a:bodyPr>
            <a:normAutofit fontScale="25000" lnSpcReduction="20000"/>
          </a:bodyPr>
          <a:lstStyle/>
          <a:p>
            <a:pPr indent="457200" algn="just">
              <a:lnSpc>
                <a:spcPct val="115000"/>
              </a:lnSpc>
              <a:spcBef>
                <a:spcPts val="1000"/>
              </a:spcBef>
              <a:spcAft>
                <a:spcPts val="0"/>
              </a:spcAft>
            </a:pPr>
            <a:r>
              <a:rPr lang="en-US" sz="6400" b="1" dirty="0">
                <a:effectLst/>
                <a:latin typeface="Times New Roman" panose="02020603050405020304" pitchFamily="18" charset="0"/>
                <a:ea typeface="Times New Roman" panose="02020603050405020304" pitchFamily="18" charset="0"/>
                <a:cs typeface="Times New Roman" panose="02020603050405020304" pitchFamily="18" charset="0"/>
              </a:rPr>
              <a:t>India's rural health system is facing significant challenges that are affecting the health and well-being of millions of people living in rural areas. Despite some progress in recent years, there are still significant disparities in healthcare access and quality between urban and rural areas. This is due to a lack of adequate infrastructure, shortage of healthcare professionals, and limited access to essential medicines.</a:t>
            </a:r>
            <a:endParaRPr lang="en-IN" sz="6400" b="1" dirty="0">
              <a:effectLst/>
              <a:latin typeface="Cambria" panose="02040503050406030204" pitchFamily="18" charset="0"/>
              <a:ea typeface="SimSun" panose="02010600030101010101" pitchFamily="2" charset="-122"/>
              <a:cs typeface="Times New Roman" panose="02020603050405020304" pitchFamily="18" charset="0"/>
            </a:endParaRPr>
          </a:p>
          <a:p>
            <a:pPr indent="457200" algn="just">
              <a:lnSpc>
                <a:spcPct val="115000"/>
              </a:lnSpc>
              <a:spcBef>
                <a:spcPts val="1000"/>
              </a:spcBef>
              <a:spcAft>
                <a:spcPts val="0"/>
              </a:spcAft>
            </a:pPr>
            <a:r>
              <a:rPr lang="en-US" sz="6400" b="1" dirty="0">
                <a:effectLst/>
                <a:latin typeface="Times New Roman" panose="02020603050405020304" pitchFamily="18" charset="0"/>
                <a:ea typeface="Times New Roman" panose="02020603050405020304" pitchFamily="18" charset="0"/>
                <a:cs typeface="Times New Roman" panose="02020603050405020304" pitchFamily="18" charset="0"/>
              </a:rPr>
              <a:t>Real-life examples illustrate the challenges faced by the rural health system in India. For instance, many people living in rural areas do not have access to basic healthcare services, and maternal and infant mortality rates are significantly higher than in urban areas. The prevalence of chronic diseases such as diabetes and hypertension is also rising in rural areas, but access to specialist care and medication remains limited.</a:t>
            </a:r>
            <a:endParaRPr lang="en-IN" sz="6400" b="1" dirty="0">
              <a:effectLst/>
              <a:latin typeface="Cambria" panose="02040503050406030204" pitchFamily="18" charset="0"/>
              <a:ea typeface="SimSun" panose="02010600030101010101" pitchFamily="2" charset="-122"/>
              <a:cs typeface="Times New Roman" panose="02020603050405020304" pitchFamily="18" charset="0"/>
            </a:endParaRPr>
          </a:p>
          <a:p>
            <a:pPr indent="457200" algn="just">
              <a:lnSpc>
                <a:spcPct val="115000"/>
              </a:lnSpc>
              <a:spcBef>
                <a:spcPts val="1000"/>
              </a:spcBef>
              <a:spcAft>
                <a:spcPts val="0"/>
              </a:spcAft>
            </a:pPr>
            <a:r>
              <a:rPr lang="en-US" sz="6400" b="1" dirty="0">
                <a:effectLst/>
                <a:latin typeface="Times New Roman" panose="02020603050405020304" pitchFamily="18" charset="0"/>
                <a:ea typeface="Times New Roman" panose="02020603050405020304" pitchFamily="18" charset="0"/>
                <a:cs typeface="Times New Roman" panose="02020603050405020304" pitchFamily="18" charset="0"/>
              </a:rPr>
              <a:t>To better understand the condition of the rural health system in India, we have constructed an index that measures key indicators such as healthcare infrastructure, availability of essential stuffs, and quality of healthcare services in a particular state. This index is unique because there is no such well-known index previously constructed, and we hope that it will be helpful in visualizing the condition of rural health system in India. By identifying areas of improvement, policymakers can develop targeted interventions to improve rural health outcomes and ensure that all people have access to quality healthcare services, regardless of where they live</a:t>
            </a:r>
            <a:endParaRPr lang="en-IN" sz="6400" b="1" dirty="0">
              <a:effectLst/>
              <a:latin typeface="Cambria" panose="02040503050406030204" pitchFamily="18" charset="0"/>
              <a:ea typeface="SimSun" panose="02010600030101010101" pitchFamily="2" charset="-122"/>
              <a:cs typeface="Times New Roman" panose="02020603050405020304" pitchFamily="18" charset="0"/>
            </a:endParaRPr>
          </a:p>
          <a:p>
            <a:pPr algn="just">
              <a:lnSpc>
                <a:spcPct val="115000"/>
              </a:lnSpc>
              <a:spcAft>
                <a:spcPts val="1000"/>
              </a:spcAft>
            </a:pPr>
            <a:br>
              <a:rPr lang="en-US" sz="6400" dirty="0">
                <a:effectLst/>
                <a:latin typeface="Times New Roman" panose="02020603050405020304" pitchFamily="18" charset="0"/>
                <a:ea typeface="Calibri" panose="020F0502020204030204" pitchFamily="34" charset="0"/>
              </a:rPr>
            </a:br>
            <a:r>
              <a:rPr lang="en-US" sz="6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br>
              <a:rPr lang="en-US" sz="5500" dirty="0">
                <a:latin typeface="Bahnschrift" pitchFamily="34" charset="0"/>
              </a:rPr>
            </a:br>
            <a:r>
              <a:rPr lang="en-US" sz="5500" dirty="0">
                <a:latin typeface="Bahnschrift" pitchFamily="34" charset="0"/>
              </a:rPr>
              <a:t> </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49E36-65A8-47DB-CA81-41AE2BD09DF4}"/>
              </a:ext>
            </a:extLst>
          </p:cNvPr>
          <p:cNvSpPr>
            <a:spLocks noGrp="1"/>
          </p:cNvSpPr>
          <p:nvPr>
            <p:ph idx="1"/>
          </p:nvPr>
        </p:nvSpPr>
        <p:spPr>
          <a:xfrm>
            <a:off x="457200" y="762000"/>
            <a:ext cx="8229600" cy="5364163"/>
          </a:xfrm>
        </p:spPr>
        <p:txBody>
          <a:bodyPr>
            <a:noAutofit/>
          </a:bodyPr>
          <a:lstStyle/>
          <a:p>
            <a:pPr marL="457200" indent="457200">
              <a:lnSpc>
                <a:spcPct val="115000"/>
              </a:lnSpc>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Creating an index using t-values as weights after performing backward step regression can have several potential advantages over using fixed weights for factors. Here are some reasons why our index might be considered better: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15000"/>
              </a:lnSpc>
              <a:spcAft>
                <a:spcPts val="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15000"/>
              </a:lnSpc>
              <a:spcAft>
                <a:spcPts val="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Statistical significance: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The t-values obtained from backward step regression indicate the statistical significance of each factor included in the index. By assigning weights proportional to these t-values, we are giving more importance to factors that are statistically more significant in explaining the variation in the data. This can result in a more robust and reliable index.</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15000"/>
              </a:lnSpc>
              <a:spcAft>
                <a:spcPts val="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15000"/>
              </a:lnSpc>
              <a:spcAft>
                <a:spcPts val="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Variable importance: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Backward step regression helps identify the most important factors for predicting the outcome variable. By assigning higher weights to factors with larger t-values, we are effectively prioritizing the most influential variables in the index construction. This can lead to a more accurate representation of the underlying factors driving the phenomenon we are measuring.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15000"/>
              </a:lnSpc>
              <a:spcAft>
                <a:spcPts val="100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600" dirty="0">
                <a:effectLst/>
                <a:latin typeface="Times New Roman" panose="02020603050405020304" pitchFamily="18" charset="0"/>
                <a:ea typeface="Calibri" panose="020F0502020204030204" pitchFamily="34" charset="0"/>
              </a:rPr>
              <a:t>3. 	</a:t>
            </a:r>
            <a:r>
              <a:rPr lang="en-US" sz="1600" b="1" dirty="0">
                <a:effectLst/>
                <a:latin typeface="Times New Roman" panose="02020603050405020304" pitchFamily="18" charset="0"/>
                <a:ea typeface="Calibri" panose="020F0502020204030204" pitchFamily="34" charset="0"/>
              </a:rPr>
              <a:t>Adaptability:</a:t>
            </a:r>
            <a:r>
              <a:rPr lang="en-US" sz="1600" dirty="0">
                <a:effectLst/>
                <a:latin typeface="Times New Roman" panose="02020603050405020304" pitchFamily="18" charset="0"/>
                <a:ea typeface="Calibri" panose="020F0502020204030204" pitchFamily="34" charset="0"/>
              </a:rPr>
              <a:t> Unlike fixed weights, which remain constant regardless of the data, using t-values as weights allows our index to adapt to changes in the significance and importance of each factor. If the relative importance of certain factors changes over time </a:t>
            </a:r>
            <a:endParaRPr lang="en-IN" sz="1600" dirty="0"/>
          </a:p>
        </p:txBody>
      </p:sp>
    </p:spTree>
    <p:extLst>
      <p:ext uri="{BB962C8B-B14F-4D97-AF65-F5344CB8AC3E}">
        <p14:creationId xmlns:p14="http://schemas.microsoft.com/office/powerpoint/2010/main" val="2090554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3CA107-7CFE-A65D-5029-7044B457D289}"/>
              </a:ext>
            </a:extLst>
          </p:cNvPr>
          <p:cNvSpPr>
            <a:spLocks noGrp="1"/>
          </p:cNvSpPr>
          <p:nvPr>
            <p:ph idx="1"/>
          </p:nvPr>
        </p:nvSpPr>
        <p:spPr>
          <a:xfrm>
            <a:off x="457200" y="533400"/>
            <a:ext cx="8229600" cy="5592763"/>
          </a:xfrm>
        </p:spPr>
        <p:txBody>
          <a:bodyPr>
            <a:noAutofit/>
          </a:bodyPr>
          <a:lstStyle/>
          <a:p>
            <a:pPr marL="114300" indent="0">
              <a:lnSpc>
                <a:spcPct val="115000"/>
              </a:lnSpc>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or due to new data, our index will automatically reflect these changes by adjusting the weights accordingly. This adaptability can enhance the relevance and responsiveness of the index.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15000"/>
              </a:lnSpc>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15000"/>
              </a:lnSpc>
              <a:spcAft>
                <a:spcPts val="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4. Overfitting avoidance: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Backward step regression helps mitigate the risk of overfitting, which occurs when a model is excessively complex and tailored to the specific characteristics of the training data, leading to poor generalization to new data. By selecting factors based on their statistical significance and excluding less relevant variables, we reduce the likelihood of overfitting. Consequently, our index is more likely to perform well on unseen data and provide more accurate predictions.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15000"/>
              </a:lnSpc>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15000"/>
              </a:lnSpc>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5. Transparency and reproducibility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By using t-values as weights, we make the index construction process more transparent and reproducible. The t-values are derived from statistical tests, which are generally well-documented and widely understood. This allows others to replicate our index or understand the rationale behind its construction, promoting transparency and facilitating comparisons with other indices or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p>
        </p:txBody>
      </p:sp>
    </p:spTree>
    <p:extLst>
      <p:ext uri="{BB962C8B-B14F-4D97-AF65-F5344CB8AC3E}">
        <p14:creationId xmlns:p14="http://schemas.microsoft.com/office/powerpoint/2010/main" val="2830526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2D2AC-48FE-EDEB-FEF1-3C04F2990DC6}"/>
              </a:ext>
            </a:extLst>
          </p:cNvPr>
          <p:cNvSpPr>
            <a:spLocks noGrp="1"/>
          </p:cNvSpPr>
          <p:nvPr>
            <p:ph type="title"/>
          </p:nvPr>
        </p:nvSpPr>
        <p:spPr>
          <a:xfrm>
            <a:off x="457200" y="274638"/>
            <a:ext cx="5029200" cy="1143000"/>
          </a:xfrm>
        </p:spPr>
        <p:txBody>
          <a:bodyPr>
            <a:normAutofit/>
          </a:bodyPr>
          <a:lstStyle/>
          <a:p>
            <a:r>
              <a:rPr lang="en-US" sz="3200" dirty="0">
                <a:solidFill>
                  <a:srgbClr val="002060"/>
                </a:solidFill>
                <a:effectLst/>
                <a:latin typeface="Times New Roman" panose="02020603050405020304" pitchFamily="18" charset="0"/>
                <a:ea typeface="Calibri" panose="020F0502020204030204" pitchFamily="34" charset="0"/>
              </a:rPr>
              <a:t>Index values for larger states:</a:t>
            </a:r>
            <a:endParaRPr lang="en-IN" sz="3200" dirty="0"/>
          </a:p>
        </p:txBody>
      </p:sp>
      <p:graphicFrame>
        <p:nvGraphicFramePr>
          <p:cNvPr id="19" name="Content Placeholder 18">
            <a:extLst>
              <a:ext uri="{FF2B5EF4-FFF2-40B4-BE49-F238E27FC236}">
                <a16:creationId xmlns:a16="http://schemas.microsoft.com/office/drawing/2014/main" id="{00815F64-E014-F2B8-3779-9CB7816834B7}"/>
              </a:ext>
            </a:extLst>
          </p:cNvPr>
          <p:cNvGraphicFramePr>
            <a:graphicFrameLocks noGrp="1"/>
          </p:cNvGraphicFramePr>
          <p:nvPr>
            <p:ph idx="1"/>
            <p:extLst>
              <p:ext uri="{D42A27DB-BD31-4B8C-83A1-F6EECF244321}">
                <p14:modId xmlns:p14="http://schemas.microsoft.com/office/powerpoint/2010/main" val="2592528874"/>
              </p:ext>
            </p:extLst>
          </p:nvPr>
        </p:nvGraphicFramePr>
        <p:xfrm>
          <a:off x="1524000" y="1600200"/>
          <a:ext cx="5486400" cy="4800597"/>
        </p:xfrm>
        <a:graphic>
          <a:graphicData uri="http://schemas.openxmlformats.org/drawingml/2006/table">
            <a:tbl>
              <a:tblPr firstRow="1" firstCol="1" bandRow="1"/>
              <a:tblGrid>
                <a:gridCol w="1557866">
                  <a:extLst>
                    <a:ext uri="{9D8B030D-6E8A-4147-A177-3AD203B41FA5}">
                      <a16:colId xmlns:a16="http://schemas.microsoft.com/office/drawing/2014/main" val="3086132913"/>
                    </a:ext>
                  </a:extLst>
                </a:gridCol>
                <a:gridCol w="1642534">
                  <a:extLst>
                    <a:ext uri="{9D8B030D-6E8A-4147-A177-3AD203B41FA5}">
                      <a16:colId xmlns:a16="http://schemas.microsoft.com/office/drawing/2014/main" val="3213582844"/>
                    </a:ext>
                  </a:extLst>
                </a:gridCol>
                <a:gridCol w="2286000">
                  <a:extLst>
                    <a:ext uri="{9D8B030D-6E8A-4147-A177-3AD203B41FA5}">
                      <a16:colId xmlns:a16="http://schemas.microsoft.com/office/drawing/2014/main" val="665098300"/>
                    </a:ext>
                  </a:extLst>
                </a:gridCol>
              </a:tblGrid>
              <a:tr h="252663">
                <a:tc>
                  <a:txBody>
                    <a:bodyPr/>
                    <a:lstStyle/>
                    <a:p>
                      <a:pPr algn="ctr" fontAlgn="ctr"/>
                      <a:r>
                        <a:rPr lang="en-IN" sz="1600" b="1" i="0" u="none" strike="noStrike">
                          <a:solidFill>
                            <a:srgbClr val="002060"/>
                          </a:solidFill>
                          <a:effectLst/>
                          <a:latin typeface="Calibri" panose="020F0502020204030204" pitchFamily="34" charset="0"/>
                        </a:rPr>
                        <a:t>State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1600" b="1" i="0" u="none" strike="noStrike">
                          <a:solidFill>
                            <a:srgbClr val="002060"/>
                          </a:solidFill>
                          <a:effectLst/>
                          <a:latin typeface="Calibri" panose="020F0502020204030204" pitchFamily="34" charset="0"/>
                        </a:rPr>
                        <a:t>Rural Health Index</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US" sz="1600" b="1" i="0" u="none" strike="noStrike">
                          <a:solidFill>
                            <a:srgbClr val="002060"/>
                          </a:solidFill>
                          <a:effectLst/>
                          <a:latin typeface="Calibri" panose="020F0502020204030204" pitchFamily="34" charset="0"/>
                          <a:ea typeface="Times New Roman" panose="02020603050405020304" pitchFamily="18" charset="0"/>
                        </a:rPr>
                        <a:t>NITI AAYOG Health Index</a:t>
                      </a:r>
                      <a:endParaRPr lang="en-US" sz="1600" b="1" i="0" u="none" strike="noStrike">
                        <a:solidFill>
                          <a:srgbClr val="00206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2229950299"/>
                  </a:ext>
                </a:extLst>
              </a:tr>
              <a:tr h="252663">
                <a:tc>
                  <a:txBody>
                    <a:bodyPr/>
                    <a:lstStyle/>
                    <a:p>
                      <a:pPr algn="ctr" fontAlgn="ctr"/>
                      <a:r>
                        <a:rPr lang="en-IN" sz="1600" b="1" i="0" u="none" strike="noStrike">
                          <a:solidFill>
                            <a:srgbClr val="002060"/>
                          </a:solidFill>
                          <a:effectLst/>
                          <a:latin typeface="Calibri" panose="020F0502020204030204" pitchFamily="34" charset="0"/>
                        </a:rPr>
                        <a:t>Andhra Pradesh</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1600" b="1" i="0" u="none" strike="noStrike">
                          <a:solidFill>
                            <a:srgbClr val="000000"/>
                          </a:solidFill>
                          <a:effectLst/>
                          <a:latin typeface="Calibri" panose="020F0502020204030204" pitchFamily="34" charset="0"/>
                        </a:rPr>
                        <a:t>59.97826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600" b="1" i="0" u="none" strike="noStrike">
                          <a:solidFill>
                            <a:srgbClr val="000000"/>
                          </a:solidFill>
                          <a:effectLst/>
                          <a:latin typeface="Calibri" panose="020F0502020204030204" pitchFamily="34" charset="0"/>
                          <a:ea typeface="Times New Roman" panose="02020603050405020304" pitchFamily="18" charset="0"/>
                        </a:rPr>
                        <a:t>69.95</a:t>
                      </a:r>
                      <a:endParaRPr lang="en-US" sz="1600" b="1" i="0" u="none" strike="noStrike">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569850985"/>
                  </a:ext>
                </a:extLst>
              </a:tr>
              <a:tr h="252663">
                <a:tc>
                  <a:txBody>
                    <a:bodyPr/>
                    <a:lstStyle/>
                    <a:p>
                      <a:pPr algn="ctr" fontAlgn="ctr"/>
                      <a:r>
                        <a:rPr lang="en-IN" sz="1600" b="1" i="0" u="none" strike="noStrike">
                          <a:solidFill>
                            <a:srgbClr val="002060"/>
                          </a:solidFill>
                          <a:effectLst/>
                          <a:latin typeface="Calibri" panose="020F0502020204030204" pitchFamily="34" charset="0"/>
                        </a:rPr>
                        <a:t>Assam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1600" b="1" i="0" u="none" strike="noStrike">
                          <a:solidFill>
                            <a:srgbClr val="000000"/>
                          </a:solidFill>
                          <a:effectLst/>
                          <a:latin typeface="Calibri" panose="020F0502020204030204" pitchFamily="34" charset="0"/>
                        </a:rPr>
                        <a:t>65.20467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600" b="1" i="0" u="none" strike="noStrike">
                          <a:solidFill>
                            <a:srgbClr val="000000"/>
                          </a:solidFill>
                          <a:effectLst/>
                          <a:latin typeface="Calibri" panose="020F0502020204030204" pitchFamily="34" charset="0"/>
                          <a:ea typeface="Times New Roman" panose="02020603050405020304" pitchFamily="18" charset="0"/>
                        </a:rPr>
                        <a:t>47.74</a:t>
                      </a:r>
                      <a:endParaRPr lang="en-US" sz="1600" b="1" i="0" u="none" strike="noStrike">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670527862"/>
                  </a:ext>
                </a:extLst>
              </a:tr>
              <a:tr h="252663">
                <a:tc>
                  <a:txBody>
                    <a:bodyPr/>
                    <a:lstStyle/>
                    <a:p>
                      <a:pPr algn="ctr" fontAlgn="ctr"/>
                      <a:r>
                        <a:rPr lang="en-IN" sz="1600" b="1" i="0" u="none" strike="noStrike">
                          <a:solidFill>
                            <a:srgbClr val="002060"/>
                          </a:solidFill>
                          <a:effectLst/>
                          <a:latin typeface="Calibri" panose="020F0502020204030204" pitchFamily="34" charset="0"/>
                        </a:rPr>
                        <a:t>Bihar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1600" b="1" i="0" u="none" strike="noStrike">
                          <a:solidFill>
                            <a:srgbClr val="000000"/>
                          </a:solidFill>
                          <a:effectLst/>
                          <a:latin typeface="Calibri" panose="020F0502020204030204" pitchFamily="34" charset="0"/>
                        </a:rPr>
                        <a:t>41.17796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600" b="1" i="0" u="none" strike="noStrike">
                          <a:solidFill>
                            <a:srgbClr val="000000"/>
                          </a:solidFill>
                          <a:effectLst/>
                          <a:latin typeface="Calibri" panose="020F0502020204030204" pitchFamily="34" charset="0"/>
                          <a:ea typeface="Times New Roman" panose="02020603050405020304" pitchFamily="18" charset="0"/>
                        </a:rPr>
                        <a:t>31</a:t>
                      </a:r>
                      <a:endParaRPr lang="en-US" sz="1600" b="1" i="0" u="none" strike="noStrike">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780350003"/>
                  </a:ext>
                </a:extLst>
              </a:tr>
              <a:tr h="252663">
                <a:tc>
                  <a:txBody>
                    <a:bodyPr/>
                    <a:lstStyle/>
                    <a:p>
                      <a:pPr algn="ctr" fontAlgn="ctr"/>
                      <a:r>
                        <a:rPr lang="en-IN" sz="1600" b="1" i="0" u="none" strike="noStrike">
                          <a:solidFill>
                            <a:srgbClr val="002060"/>
                          </a:solidFill>
                          <a:effectLst/>
                          <a:latin typeface="Calibri" panose="020F0502020204030204" pitchFamily="34" charset="0"/>
                        </a:rPr>
                        <a:t>Chattisgarh</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1600" b="1" i="0" u="none" strike="noStrike">
                          <a:solidFill>
                            <a:srgbClr val="000000"/>
                          </a:solidFill>
                          <a:effectLst/>
                          <a:latin typeface="Calibri" panose="020F0502020204030204" pitchFamily="34" charset="0"/>
                        </a:rPr>
                        <a:t>51.61902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600" b="1" i="0" u="none" strike="noStrike">
                          <a:solidFill>
                            <a:srgbClr val="000000"/>
                          </a:solidFill>
                          <a:effectLst/>
                          <a:latin typeface="Calibri" panose="020F0502020204030204" pitchFamily="34" charset="0"/>
                          <a:ea typeface="Times New Roman" panose="02020603050405020304" pitchFamily="18" charset="0"/>
                        </a:rPr>
                        <a:t>50.7</a:t>
                      </a:r>
                      <a:endParaRPr lang="en-US" sz="1600" b="1" i="0" u="none" strike="noStrike">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638875294"/>
                  </a:ext>
                </a:extLst>
              </a:tr>
              <a:tr h="252663">
                <a:tc>
                  <a:txBody>
                    <a:bodyPr/>
                    <a:lstStyle/>
                    <a:p>
                      <a:pPr algn="ctr" fontAlgn="ctr"/>
                      <a:r>
                        <a:rPr lang="en-IN" sz="1600" b="1" i="0" u="none" strike="noStrike">
                          <a:solidFill>
                            <a:srgbClr val="002060"/>
                          </a:solidFill>
                          <a:effectLst/>
                          <a:latin typeface="Calibri" panose="020F0502020204030204" pitchFamily="34" charset="0"/>
                        </a:rPr>
                        <a:t>Gujrat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1600" b="1" i="0" u="none" strike="noStrike">
                          <a:solidFill>
                            <a:srgbClr val="000000"/>
                          </a:solidFill>
                          <a:effectLst/>
                          <a:latin typeface="Calibri" panose="020F0502020204030204" pitchFamily="34" charset="0"/>
                        </a:rPr>
                        <a:t>61.83552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600" b="1" i="0" u="none" strike="noStrike">
                          <a:solidFill>
                            <a:srgbClr val="000000"/>
                          </a:solidFill>
                          <a:effectLst/>
                          <a:latin typeface="Calibri" panose="020F0502020204030204" pitchFamily="34" charset="0"/>
                          <a:ea typeface="Times New Roman" panose="02020603050405020304" pitchFamily="18" charset="0"/>
                        </a:rPr>
                        <a:t>63.59</a:t>
                      </a:r>
                      <a:endParaRPr lang="en-US" sz="1600" b="1" i="0" u="none" strike="noStrike">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087833666"/>
                  </a:ext>
                </a:extLst>
              </a:tr>
              <a:tr h="252663">
                <a:tc>
                  <a:txBody>
                    <a:bodyPr/>
                    <a:lstStyle/>
                    <a:p>
                      <a:pPr algn="ctr" fontAlgn="ctr"/>
                      <a:r>
                        <a:rPr lang="en-IN" sz="1600" b="1" i="0" u="none" strike="noStrike">
                          <a:solidFill>
                            <a:srgbClr val="002060"/>
                          </a:solidFill>
                          <a:effectLst/>
                          <a:latin typeface="Calibri" panose="020F0502020204030204" pitchFamily="34" charset="0"/>
                        </a:rPr>
                        <a:t>Haryana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1600" b="1" i="0" u="none" strike="noStrike">
                          <a:solidFill>
                            <a:srgbClr val="000000"/>
                          </a:solidFill>
                          <a:effectLst/>
                          <a:latin typeface="Calibri" panose="020F0502020204030204" pitchFamily="34" charset="0"/>
                        </a:rPr>
                        <a:t>54.49678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600" b="1" i="0" u="none" strike="noStrike">
                          <a:solidFill>
                            <a:srgbClr val="000000"/>
                          </a:solidFill>
                          <a:effectLst/>
                          <a:latin typeface="Calibri" panose="020F0502020204030204" pitchFamily="34" charset="0"/>
                          <a:ea typeface="Times New Roman" panose="02020603050405020304" pitchFamily="18" charset="0"/>
                        </a:rPr>
                        <a:t>49.26</a:t>
                      </a:r>
                      <a:endParaRPr lang="en-US" sz="1600" b="1" i="0" u="none" strike="noStrike">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8714937"/>
                  </a:ext>
                </a:extLst>
              </a:tr>
              <a:tr h="252663">
                <a:tc>
                  <a:txBody>
                    <a:bodyPr/>
                    <a:lstStyle/>
                    <a:p>
                      <a:pPr algn="ctr" fontAlgn="ctr"/>
                      <a:r>
                        <a:rPr lang="en-IN" sz="1600" b="1" i="0" u="none" strike="noStrike">
                          <a:solidFill>
                            <a:srgbClr val="002060"/>
                          </a:solidFill>
                          <a:effectLst/>
                          <a:latin typeface="Calibri" panose="020F0502020204030204" pitchFamily="34" charset="0"/>
                        </a:rPr>
                        <a:t>Jharkhand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1600" b="1" i="0" u="none" strike="noStrike">
                          <a:solidFill>
                            <a:srgbClr val="000000"/>
                          </a:solidFill>
                          <a:effectLst/>
                          <a:latin typeface="Calibri" panose="020F0502020204030204" pitchFamily="34" charset="0"/>
                        </a:rPr>
                        <a:t>38.85999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600" b="1" i="0" u="none" strike="noStrike">
                          <a:solidFill>
                            <a:srgbClr val="000000"/>
                          </a:solidFill>
                          <a:effectLst/>
                          <a:latin typeface="Calibri" panose="020F0502020204030204" pitchFamily="34" charset="0"/>
                          <a:ea typeface="Times New Roman" panose="02020603050405020304" pitchFamily="18" charset="0"/>
                        </a:rPr>
                        <a:t>47.55</a:t>
                      </a:r>
                      <a:endParaRPr lang="en-US" sz="1600" b="1" i="0" u="none" strike="noStrike">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62494695"/>
                  </a:ext>
                </a:extLst>
              </a:tr>
              <a:tr h="252663">
                <a:tc>
                  <a:txBody>
                    <a:bodyPr/>
                    <a:lstStyle/>
                    <a:p>
                      <a:pPr algn="ctr" fontAlgn="ctr"/>
                      <a:r>
                        <a:rPr lang="en-IN" sz="1600" b="1" i="0" u="none" strike="noStrike">
                          <a:solidFill>
                            <a:srgbClr val="002060"/>
                          </a:solidFill>
                          <a:effectLst/>
                          <a:latin typeface="Calibri" panose="020F0502020204030204" pitchFamily="34" charset="0"/>
                        </a:rPr>
                        <a:t>karnataka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1600" b="1" i="0" u="none" strike="noStrike">
                          <a:solidFill>
                            <a:srgbClr val="000000"/>
                          </a:solidFill>
                          <a:effectLst/>
                          <a:latin typeface="Calibri" panose="020F0502020204030204" pitchFamily="34" charset="0"/>
                        </a:rPr>
                        <a:t>58.63135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600" b="1" i="0" u="none" strike="noStrike">
                          <a:solidFill>
                            <a:srgbClr val="000000"/>
                          </a:solidFill>
                          <a:effectLst/>
                          <a:latin typeface="Calibri" panose="020F0502020204030204" pitchFamily="34" charset="0"/>
                          <a:ea typeface="Times New Roman" panose="02020603050405020304" pitchFamily="18" charset="0"/>
                        </a:rPr>
                        <a:t>57.93</a:t>
                      </a:r>
                      <a:endParaRPr lang="en-US" sz="1600" b="1" i="0" u="none" strike="noStrike">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238836427"/>
                  </a:ext>
                </a:extLst>
              </a:tr>
              <a:tr h="252663">
                <a:tc>
                  <a:txBody>
                    <a:bodyPr/>
                    <a:lstStyle/>
                    <a:p>
                      <a:pPr algn="ctr" fontAlgn="ctr"/>
                      <a:r>
                        <a:rPr lang="en-IN" sz="1600" b="1" i="0" u="none" strike="noStrike">
                          <a:solidFill>
                            <a:srgbClr val="002060"/>
                          </a:solidFill>
                          <a:effectLst/>
                          <a:latin typeface="Calibri" panose="020F0502020204030204" pitchFamily="34" charset="0"/>
                        </a:rPr>
                        <a:t>Kerala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1600" b="1" i="0" u="none" strike="noStrike">
                          <a:solidFill>
                            <a:srgbClr val="000000"/>
                          </a:solidFill>
                          <a:effectLst/>
                          <a:latin typeface="Calibri" panose="020F0502020204030204" pitchFamily="34" charset="0"/>
                        </a:rPr>
                        <a:t>85.32731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600" b="1" i="0" u="none" strike="noStrike">
                          <a:solidFill>
                            <a:srgbClr val="000000"/>
                          </a:solidFill>
                          <a:effectLst/>
                          <a:latin typeface="Calibri" panose="020F0502020204030204" pitchFamily="34" charset="0"/>
                          <a:ea typeface="Times New Roman" panose="02020603050405020304" pitchFamily="18" charset="0"/>
                        </a:rPr>
                        <a:t>82.2</a:t>
                      </a:r>
                      <a:endParaRPr lang="en-US" sz="1600" b="1" i="0" u="none" strike="noStrike">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846846256"/>
                  </a:ext>
                </a:extLst>
              </a:tr>
              <a:tr h="252663">
                <a:tc>
                  <a:txBody>
                    <a:bodyPr/>
                    <a:lstStyle/>
                    <a:p>
                      <a:pPr algn="ctr" fontAlgn="ctr"/>
                      <a:r>
                        <a:rPr lang="en-IN" sz="1600" b="1" i="0" u="none" strike="noStrike">
                          <a:solidFill>
                            <a:srgbClr val="002060"/>
                          </a:solidFill>
                          <a:effectLst/>
                          <a:latin typeface="Calibri" panose="020F0502020204030204" pitchFamily="34" charset="0"/>
                        </a:rPr>
                        <a:t>Madhya Pradesh</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1600" b="1" i="0" u="none" strike="noStrike">
                          <a:solidFill>
                            <a:srgbClr val="000000"/>
                          </a:solidFill>
                          <a:effectLst/>
                          <a:latin typeface="Calibri" panose="020F0502020204030204" pitchFamily="34" charset="0"/>
                        </a:rPr>
                        <a:t>39.58766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600" b="1" i="0" u="none" strike="noStrike">
                          <a:solidFill>
                            <a:srgbClr val="000000"/>
                          </a:solidFill>
                          <a:effectLst/>
                          <a:latin typeface="Calibri" panose="020F0502020204030204" pitchFamily="34" charset="0"/>
                          <a:ea typeface="Times New Roman" panose="02020603050405020304" pitchFamily="18" charset="0"/>
                        </a:rPr>
                        <a:t>36.72</a:t>
                      </a:r>
                      <a:endParaRPr lang="en-US" sz="1600" b="1" i="0" u="none" strike="noStrike">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66456428"/>
                  </a:ext>
                </a:extLst>
              </a:tr>
              <a:tr h="252663">
                <a:tc>
                  <a:txBody>
                    <a:bodyPr/>
                    <a:lstStyle/>
                    <a:p>
                      <a:pPr algn="ctr" fontAlgn="ctr"/>
                      <a:r>
                        <a:rPr lang="en-IN" sz="1600" b="1" i="0" u="none" strike="noStrike">
                          <a:solidFill>
                            <a:srgbClr val="002060"/>
                          </a:solidFill>
                          <a:effectLst/>
                          <a:latin typeface="Calibri" panose="020F0502020204030204" pitchFamily="34" charset="0"/>
                        </a:rPr>
                        <a:t>Maharashtra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1600" b="1" i="0" u="none" strike="noStrike">
                          <a:solidFill>
                            <a:srgbClr val="000000"/>
                          </a:solidFill>
                          <a:effectLst/>
                          <a:latin typeface="Calibri" panose="020F0502020204030204" pitchFamily="34" charset="0"/>
                        </a:rPr>
                        <a:t>45.94177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600" b="1" i="0" u="none" strike="noStrike">
                          <a:solidFill>
                            <a:srgbClr val="000000"/>
                          </a:solidFill>
                          <a:effectLst/>
                          <a:latin typeface="Calibri" panose="020F0502020204030204" pitchFamily="34" charset="0"/>
                          <a:ea typeface="Times New Roman" panose="02020603050405020304" pitchFamily="18" charset="0"/>
                        </a:rPr>
                        <a:t>69.14</a:t>
                      </a:r>
                      <a:endParaRPr lang="en-US" sz="1600" b="1" i="0" u="none" strike="noStrike">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087144471"/>
                  </a:ext>
                </a:extLst>
              </a:tr>
              <a:tr h="252663">
                <a:tc>
                  <a:txBody>
                    <a:bodyPr/>
                    <a:lstStyle/>
                    <a:p>
                      <a:pPr algn="ctr" fontAlgn="ctr"/>
                      <a:r>
                        <a:rPr lang="en-IN" sz="1600" b="1" i="0" u="none" strike="noStrike">
                          <a:solidFill>
                            <a:srgbClr val="002060"/>
                          </a:solidFill>
                          <a:effectLst/>
                          <a:latin typeface="Calibri" panose="020F0502020204030204" pitchFamily="34" charset="0"/>
                        </a:rPr>
                        <a:t>Odisha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1600" b="1" i="0" u="none" strike="noStrike">
                          <a:solidFill>
                            <a:srgbClr val="000000"/>
                          </a:solidFill>
                          <a:effectLst/>
                          <a:latin typeface="Calibri" panose="020F0502020204030204" pitchFamily="34" charset="0"/>
                        </a:rPr>
                        <a:t>46.55075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600" b="1" i="0" u="none" strike="noStrike">
                          <a:solidFill>
                            <a:srgbClr val="000000"/>
                          </a:solidFill>
                          <a:effectLst/>
                          <a:latin typeface="Calibri" panose="020F0502020204030204" pitchFamily="34" charset="0"/>
                          <a:ea typeface="Times New Roman" panose="02020603050405020304" pitchFamily="18" charset="0"/>
                        </a:rPr>
                        <a:t>44.31</a:t>
                      </a:r>
                      <a:endParaRPr lang="en-US" sz="1600" b="1" i="0" u="none" strike="noStrike">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179494472"/>
                  </a:ext>
                </a:extLst>
              </a:tr>
              <a:tr h="252663">
                <a:tc>
                  <a:txBody>
                    <a:bodyPr/>
                    <a:lstStyle/>
                    <a:p>
                      <a:pPr algn="ctr" fontAlgn="ctr"/>
                      <a:r>
                        <a:rPr lang="en-IN" sz="1600" b="1" i="0" u="none" strike="noStrike">
                          <a:solidFill>
                            <a:srgbClr val="002060"/>
                          </a:solidFill>
                          <a:effectLst/>
                          <a:latin typeface="Calibri" panose="020F0502020204030204" pitchFamily="34" charset="0"/>
                        </a:rPr>
                        <a:t>Punjab</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1600" b="1" i="0" u="none" strike="noStrike">
                          <a:solidFill>
                            <a:srgbClr val="000000"/>
                          </a:solidFill>
                          <a:effectLst/>
                          <a:latin typeface="Calibri" panose="020F0502020204030204" pitchFamily="34" charset="0"/>
                        </a:rPr>
                        <a:t>57.87452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600" b="1" i="0" u="none" strike="noStrike">
                          <a:solidFill>
                            <a:srgbClr val="000000"/>
                          </a:solidFill>
                          <a:effectLst/>
                          <a:latin typeface="Calibri" panose="020F0502020204030204" pitchFamily="34" charset="0"/>
                          <a:ea typeface="Times New Roman" panose="02020603050405020304" pitchFamily="18" charset="0"/>
                        </a:rPr>
                        <a:t>58.08</a:t>
                      </a:r>
                      <a:endParaRPr lang="en-US" sz="1600" b="1" i="0" u="none" strike="noStrike">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844625892"/>
                  </a:ext>
                </a:extLst>
              </a:tr>
              <a:tr h="252663">
                <a:tc>
                  <a:txBody>
                    <a:bodyPr/>
                    <a:lstStyle/>
                    <a:p>
                      <a:pPr algn="ctr" fontAlgn="ctr"/>
                      <a:r>
                        <a:rPr lang="en-IN" sz="1600" b="1" i="0" u="none" strike="noStrike">
                          <a:solidFill>
                            <a:srgbClr val="002060"/>
                          </a:solidFill>
                          <a:effectLst/>
                          <a:latin typeface="Calibri" panose="020F0502020204030204" pitchFamily="34" charset="0"/>
                        </a:rPr>
                        <a:t>Rajasthan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1600" b="1" i="0" u="none" strike="noStrike">
                          <a:solidFill>
                            <a:srgbClr val="000000"/>
                          </a:solidFill>
                          <a:effectLst/>
                          <a:latin typeface="Calibri" panose="020F0502020204030204" pitchFamily="34" charset="0"/>
                        </a:rPr>
                        <a:t>55.71368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600" b="1" i="0" u="none" strike="noStrike">
                          <a:solidFill>
                            <a:srgbClr val="000000"/>
                          </a:solidFill>
                          <a:effectLst/>
                          <a:latin typeface="Calibri" panose="020F0502020204030204" pitchFamily="34" charset="0"/>
                          <a:ea typeface="Times New Roman" panose="02020603050405020304" pitchFamily="18" charset="0"/>
                        </a:rPr>
                        <a:t>41.33</a:t>
                      </a:r>
                      <a:endParaRPr lang="en-US" sz="1600" b="1" i="0" u="none" strike="noStrike">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690250815"/>
                  </a:ext>
                </a:extLst>
              </a:tr>
              <a:tr h="252663">
                <a:tc>
                  <a:txBody>
                    <a:bodyPr/>
                    <a:lstStyle/>
                    <a:p>
                      <a:pPr algn="ctr" fontAlgn="ctr"/>
                      <a:r>
                        <a:rPr lang="en-IN" sz="1600" b="1" i="0" u="none" strike="noStrike">
                          <a:solidFill>
                            <a:srgbClr val="002060"/>
                          </a:solidFill>
                          <a:effectLst/>
                          <a:latin typeface="Calibri" panose="020F0502020204030204" pitchFamily="34" charset="0"/>
                        </a:rPr>
                        <a:t>Tamil nadu</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1600" b="1" i="0" u="none" strike="noStrike">
                          <a:solidFill>
                            <a:srgbClr val="000000"/>
                          </a:solidFill>
                          <a:effectLst/>
                          <a:latin typeface="Calibri" panose="020F0502020204030204" pitchFamily="34" charset="0"/>
                        </a:rPr>
                        <a:t>73.73068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600" b="1" i="0" u="none" strike="noStrike">
                          <a:solidFill>
                            <a:srgbClr val="000000"/>
                          </a:solidFill>
                          <a:effectLst/>
                          <a:latin typeface="Calibri" panose="020F0502020204030204" pitchFamily="34" charset="0"/>
                          <a:ea typeface="Times New Roman" panose="02020603050405020304" pitchFamily="18" charset="0"/>
                        </a:rPr>
                        <a:t>72.42</a:t>
                      </a:r>
                      <a:endParaRPr lang="en-US" sz="1600" b="1" i="0" u="none" strike="noStrike">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745150539"/>
                  </a:ext>
                </a:extLst>
              </a:tr>
              <a:tr h="252663">
                <a:tc>
                  <a:txBody>
                    <a:bodyPr/>
                    <a:lstStyle/>
                    <a:p>
                      <a:pPr algn="ctr" fontAlgn="ctr"/>
                      <a:r>
                        <a:rPr lang="en-IN" sz="1600" b="1" i="0" u="none" strike="noStrike">
                          <a:solidFill>
                            <a:srgbClr val="002060"/>
                          </a:solidFill>
                          <a:effectLst/>
                          <a:latin typeface="Calibri" panose="020F0502020204030204" pitchFamily="34" charset="0"/>
                        </a:rPr>
                        <a:t>Telangana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1600" b="1" i="0" u="none" strike="noStrike">
                          <a:solidFill>
                            <a:srgbClr val="000000"/>
                          </a:solidFill>
                          <a:effectLst/>
                          <a:latin typeface="Calibri" panose="020F0502020204030204" pitchFamily="34" charset="0"/>
                        </a:rPr>
                        <a:t>64.49315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600" b="1" i="0" u="none" strike="noStrike">
                          <a:solidFill>
                            <a:srgbClr val="000000"/>
                          </a:solidFill>
                          <a:effectLst/>
                          <a:latin typeface="Calibri" panose="020F0502020204030204" pitchFamily="34" charset="0"/>
                          <a:ea typeface="Times New Roman" panose="02020603050405020304" pitchFamily="18" charset="0"/>
                        </a:rPr>
                        <a:t>69.96</a:t>
                      </a:r>
                      <a:endParaRPr lang="en-US" sz="1600" b="1" i="0" u="none" strike="noStrike">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50668281"/>
                  </a:ext>
                </a:extLst>
              </a:tr>
              <a:tr h="252663">
                <a:tc>
                  <a:txBody>
                    <a:bodyPr/>
                    <a:lstStyle/>
                    <a:p>
                      <a:pPr algn="ctr" fontAlgn="ctr"/>
                      <a:r>
                        <a:rPr lang="en-IN" sz="1600" b="1" i="0" u="none" strike="noStrike">
                          <a:solidFill>
                            <a:srgbClr val="002060"/>
                          </a:solidFill>
                          <a:effectLst/>
                          <a:latin typeface="Calibri" panose="020F0502020204030204" pitchFamily="34" charset="0"/>
                        </a:rPr>
                        <a:t>Uttar Pradesh</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1600" b="1" i="0" u="none" strike="noStrike">
                          <a:solidFill>
                            <a:srgbClr val="000000"/>
                          </a:solidFill>
                          <a:effectLst/>
                          <a:latin typeface="Calibri" panose="020F0502020204030204" pitchFamily="34" charset="0"/>
                        </a:rPr>
                        <a:t>49.40358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600" b="1" i="0" u="none" strike="noStrike">
                          <a:solidFill>
                            <a:srgbClr val="000000"/>
                          </a:solidFill>
                          <a:effectLst/>
                          <a:latin typeface="Calibri" panose="020F0502020204030204" pitchFamily="34" charset="0"/>
                          <a:ea typeface="Times New Roman" panose="02020603050405020304" pitchFamily="18" charset="0"/>
                        </a:rPr>
                        <a:t>30.57</a:t>
                      </a:r>
                      <a:endParaRPr lang="en-US" sz="1600" b="1" i="0" u="none" strike="noStrike">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756168771"/>
                  </a:ext>
                </a:extLst>
              </a:tr>
              <a:tr h="252663">
                <a:tc>
                  <a:txBody>
                    <a:bodyPr/>
                    <a:lstStyle/>
                    <a:p>
                      <a:pPr algn="ctr" fontAlgn="ctr"/>
                      <a:r>
                        <a:rPr lang="en-IN" sz="1600" b="1" i="0" u="none" strike="noStrike">
                          <a:solidFill>
                            <a:srgbClr val="002060"/>
                          </a:solidFill>
                          <a:effectLst/>
                          <a:latin typeface="Calibri" panose="020F0502020204030204" pitchFamily="34" charset="0"/>
                        </a:rPr>
                        <a:t>Uttarakhand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1600" b="1" i="0" u="none" strike="noStrike">
                          <a:solidFill>
                            <a:srgbClr val="000000"/>
                          </a:solidFill>
                          <a:effectLst/>
                          <a:latin typeface="Calibri" panose="020F0502020204030204" pitchFamily="34" charset="0"/>
                        </a:rPr>
                        <a:t>37.47354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600" b="1" i="0" u="none" strike="noStrike" dirty="0">
                          <a:solidFill>
                            <a:srgbClr val="000000"/>
                          </a:solidFill>
                          <a:effectLst/>
                          <a:latin typeface="Calibri" panose="020F0502020204030204" pitchFamily="34" charset="0"/>
                          <a:ea typeface="Times New Roman" panose="02020603050405020304" pitchFamily="18" charset="0"/>
                        </a:rPr>
                        <a:t>44.21</a:t>
                      </a:r>
                      <a:endParaRPr lang="en-US" sz="1600" b="1" i="0" u="none" strike="noStrike" dirty="0">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759283812"/>
                  </a:ext>
                </a:extLst>
              </a:tr>
            </a:tbl>
          </a:graphicData>
        </a:graphic>
      </p:graphicFrame>
    </p:spTree>
    <p:extLst>
      <p:ext uri="{BB962C8B-B14F-4D97-AF65-F5344CB8AC3E}">
        <p14:creationId xmlns:p14="http://schemas.microsoft.com/office/powerpoint/2010/main" val="2542602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F0F71BA8-7DCD-0153-A022-7B03221F68EF}"/>
              </a:ext>
            </a:extLst>
          </p:cNvPr>
          <p:cNvGraphicFramePr>
            <a:graphicFrameLocks noGrp="1"/>
          </p:cNvGraphicFramePr>
          <p:nvPr>
            <p:ph idx="1"/>
            <p:extLst>
              <p:ext uri="{D42A27DB-BD31-4B8C-83A1-F6EECF244321}">
                <p14:modId xmlns:p14="http://schemas.microsoft.com/office/powerpoint/2010/main" val="507883136"/>
              </p:ext>
            </p:extLst>
          </p:nvPr>
        </p:nvGraphicFramePr>
        <p:xfrm>
          <a:off x="228600" y="838200"/>
          <a:ext cx="8686800" cy="5486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9823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18CF0C1A-61D5-6FEF-6A7E-C36297358F2B}"/>
              </a:ext>
            </a:extLst>
          </p:cNvPr>
          <p:cNvGraphicFramePr>
            <a:graphicFrameLocks noGrp="1"/>
          </p:cNvGraphicFramePr>
          <p:nvPr>
            <p:ph idx="1"/>
            <p:extLst>
              <p:ext uri="{D42A27DB-BD31-4B8C-83A1-F6EECF244321}">
                <p14:modId xmlns:p14="http://schemas.microsoft.com/office/powerpoint/2010/main" val="4247159535"/>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47108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8A063-F343-E224-9855-9F4455213FD4}"/>
              </a:ext>
            </a:extLst>
          </p:cNvPr>
          <p:cNvSpPr>
            <a:spLocks noGrp="1"/>
          </p:cNvSpPr>
          <p:nvPr>
            <p:ph type="title"/>
          </p:nvPr>
        </p:nvSpPr>
        <p:spPr>
          <a:xfrm>
            <a:off x="457200" y="274638"/>
            <a:ext cx="5105400" cy="1143000"/>
          </a:xfrm>
        </p:spPr>
        <p:txBody>
          <a:bodyPr>
            <a:normAutofit fontScale="90000"/>
          </a:bodyPr>
          <a:lstStyle/>
          <a:p>
            <a:pPr>
              <a:lnSpc>
                <a:spcPct val="115000"/>
              </a:lnSpc>
              <a:spcBef>
                <a:spcPts val="2400"/>
              </a:spcBef>
              <a:spcAft>
                <a:spcPts val="0"/>
              </a:spcAft>
            </a:pPr>
            <a:r>
              <a:rPr lang="en-US" sz="3600" b="1" kern="0" dirty="0">
                <a:solidFill>
                  <a:srgbClr val="002060"/>
                </a:solidFill>
                <a:effectLst/>
                <a:latin typeface="Times New Roman" panose="02020603050405020304" pitchFamily="18" charset="0"/>
                <a:ea typeface="SimSun" panose="02010600030101010101" pitchFamily="2" charset="-122"/>
                <a:cs typeface="Times New Roman" panose="02020603050405020304" pitchFamily="18" charset="0"/>
              </a:rPr>
              <a:t>Comparison with our index:</a:t>
            </a:r>
            <a:br>
              <a:rPr lang="en-IN" sz="4400" b="1" kern="0" dirty="0">
                <a:solidFill>
                  <a:srgbClr val="365F91"/>
                </a:solidFill>
                <a:effectLst/>
                <a:latin typeface="Cambria" panose="02040503050406030204" pitchFamily="18" charset="0"/>
                <a:ea typeface="SimSun" panose="02010600030101010101" pitchFamily="2" charset="-122"/>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4B577D7-C825-61BA-EB9B-7D9C0DBAC1D8}"/>
              </a:ext>
            </a:extLst>
          </p:cNvPr>
          <p:cNvSpPr>
            <a:spLocks noGrp="1"/>
          </p:cNvSpPr>
          <p:nvPr>
            <p:ph idx="1"/>
          </p:nvPr>
        </p:nvSpPr>
        <p:spPr/>
        <p:txBody>
          <a:bodyPr>
            <a:normAutofit fontScale="70000" lnSpcReduction="20000"/>
          </a:bodyPr>
          <a:lstStyle/>
          <a:p>
            <a:pPr>
              <a:lnSpc>
                <a:spcPct val="115000"/>
              </a:lnSpc>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Kerala in top position and Tamil Nadu in 2nd position according to both NITI AAYOG &amp; our Rural Health Index</a:t>
            </a: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15000"/>
              </a:lnSpc>
              <a:buNone/>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There are 3 states common in top 5, 8 states common in top 10, 3 states common in below 5</a:t>
            </a: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15000"/>
              </a:lnSpc>
              <a:buNone/>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Assam holds a good position according to our index but not according the other one</a:t>
            </a: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15000"/>
              </a:lnSpc>
              <a:buNone/>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3200" b="1" dirty="0" err="1">
                <a:effectLst/>
                <a:latin typeface="Times New Roman" panose="02020603050405020304" pitchFamily="18" charset="0"/>
                <a:ea typeface="Calibri" panose="020F0502020204030204" pitchFamily="34" charset="0"/>
                <a:cs typeface="Times New Roman" panose="02020603050405020304" pitchFamily="18" charset="0"/>
              </a:rPr>
              <a:t>Maharasthra</a:t>
            </a: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 does not hold a good position in our index despite holding a good position in that NITI AAYOG index</a:t>
            </a: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63297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83E10-6C6F-71EA-DF47-8068AA823898}"/>
              </a:ext>
            </a:extLst>
          </p:cNvPr>
          <p:cNvSpPr>
            <a:spLocks noGrp="1"/>
          </p:cNvSpPr>
          <p:nvPr>
            <p:ph type="title"/>
          </p:nvPr>
        </p:nvSpPr>
        <p:spPr>
          <a:xfrm>
            <a:off x="457200" y="274638"/>
            <a:ext cx="5791200" cy="1143000"/>
          </a:xfrm>
        </p:spPr>
        <p:txBody>
          <a:bodyPr>
            <a:normAutofit/>
          </a:bodyPr>
          <a:lstStyle/>
          <a:p>
            <a:r>
              <a:rPr lang="en-US" sz="3200" b="1" dirty="0">
                <a:effectLst/>
                <a:latin typeface="Times New Roman" panose="02020603050405020304" pitchFamily="18" charset="0"/>
                <a:ea typeface="Calibri" panose="020F0502020204030204" pitchFamily="34" charset="0"/>
              </a:rPr>
              <a:t>Index Value for Smaller States:</a:t>
            </a:r>
            <a:endParaRPr lang="en-IN" sz="3200" b="1" dirty="0"/>
          </a:p>
        </p:txBody>
      </p:sp>
      <p:graphicFrame>
        <p:nvGraphicFramePr>
          <p:cNvPr id="4" name="Content Placeholder 3">
            <a:extLst>
              <a:ext uri="{FF2B5EF4-FFF2-40B4-BE49-F238E27FC236}">
                <a16:creationId xmlns:a16="http://schemas.microsoft.com/office/drawing/2014/main" id="{2957EBB1-1E50-F4B0-FA3C-4D28AC823B7A}"/>
              </a:ext>
            </a:extLst>
          </p:cNvPr>
          <p:cNvGraphicFramePr>
            <a:graphicFrameLocks noGrp="1"/>
          </p:cNvGraphicFramePr>
          <p:nvPr>
            <p:ph idx="1"/>
            <p:extLst>
              <p:ext uri="{D42A27DB-BD31-4B8C-83A1-F6EECF244321}">
                <p14:modId xmlns:p14="http://schemas.microsoft.com/office/powerpoint/2010/main" val="2690356293"/>
              </p:ext>
            </p:extLst>
          </p:nvPr>
        </p:nvGraphicFramePr>
        <p:xfrm>
          <a:off x="762000" y="2286001"/>
          <a:ext cx="7086600" cy="3352797"/>
        </p:xfrm>
        <a:graphic>
          <a:graphicData uri="http://schemas.openxmlformats.org/drawingml/2006/table">
            <a:tbl>
              <a:tblPr firstRow="1" firstCol="1" bandRow="1"/>
              <a:tblGrid>
                <a:gridCol w="1466136">
                  <a:extLst>
                    <a:ext uri="{9D8B030D-6E8A-4147-A177-3AD203B41FA5}">
                      <a16:colId xmlns:a16="http://schemas.microsoft.com/office/drawing/2014/main" val="1662137565"/>
                    </a:ext>
                  </a:extLst>
                </a:gridCol>
                <a:gridCol w="2330436">
                  <a:extLst>
                    <a:ext uri="{9D8B030D-6E8A-4147-A177-3AD203B41FA5}">
                      <a16:colId xmlns:a16="http://schemas.microsoft.com/office/drawing/2014/main" val="2933397532"/>
                    </a:ext>
                  </a:extLst>
                </a:gridCol>
                <a:gridCol w="3290028">
                  <a:extLst>
                    <a:ext uri="{9D8B030D-6E8A-4147-A177-3AD203B41FA5}">
                      <a16:colId xmlns:a16="http://schemas.microsoft.com/office/drawing/2014/main" val="1165694883"/>
                    </a:ext>
                  </a:extLst>
                </a:gridCol>
              </a:tblGrid>
              <a:tr h="640827">
                <a:tc>
                  <a:txBody>
                    <a:bodyPr/>
                    <a:lstStyle/>
                    <a:p>
                      <a:pPr algn="ctr" fontAlgn="b"/>
                      <a:r>
                        <a:rPr lang="en-US" sz="2000" b="0" i="0" u="none" strike="noStrike">
                          <a:solidFill>
                            <a:srgbClr val="002060"/>
                          </a:solidFill>
                          <a:effectLst/>
                          <a:latin typeface="Calibri" panose="020F0502020204030204" pitchFamily="34" charset="0"/>
                        </a:rPr>
                        <a:t>State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IN" sz="2000" b="0" i="0" u="none" strike="noStrike">
                          <a:solidFill>
                            <a:srgbClr val="002060"/>
                          </a:solidFill>
                          <a:effectLst/>
                          <a:latin typeface="Calibri" panose="020F0502020204030204" pitchFamily="34" charset="0"/>
                        </a:rPr>
                        <a:t>Rural Health Index</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2000" b="0" i="0" u="none" strike="noStrike">
                          <a:solidFill>
                            <a:srgbClr val="002060"/>
                          </a:solidFill>
                          <a:effectLst/>
                          <a:latin typeface="Calibri" panose="020F0502020204030204" pitchFamily="34" charset="0"/>
                        </a:rPr>
                        <a:t>NITI AAYOG Health Index</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3649744616"/>
                  </a:ext>
                </a:extLst>
              </a:tr>
              <a:tr h="542394">
                <a:tc>
                  <a:txBody>
                    <a:bodyPr/>
                    <a:lstStyle/>
                    <a:p>
                      <a:pPr algn="ctr" fontAlgn="b"/>
                      <a:r>
                        <a:rPr lang="en-IN" sz="2000" b="0" i="0" u="none" strike="noStrike">
                          <a:solidFill>
                            <a:srgbClr val="000000"/>
                          </a:solidFill>
                          <a:effectLst/>
                          <a:latin typeface="Calibri" panose="020F0502020204030204" pitchFamily="34" charset="0"/>
                        </a:rPr>
                        <a:t>Goa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IN" sz="2000" b="0" i="0" u="none" strike="noStrike">
                          <a:solidFill>
                            <a:srgbClr val="000000"/>
                          </a:solidFill>
                          <a:effectLst/>
                          <a:latin typeface="Calibri" panose="020F0502020204030204" pitchFamily="34" charset="0"/>
                        </a:rPr>
                        <a:t>69.41978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C9C9"/>
                    </a:solidFill>
                  </a:tcPr>
                </a:tc>
                <a:tc>
                  <a:txBody>
                    <a:bodyPr/>
                    <a:lstStyle/>
                    <a:p>
                      <a:pPr algn="ctr" fontAlgn="b"/>
                      <a:r>
                        <a:rPr lang="en-US" sz="2000" b="0" i="0" u="none" strike="noStrike">
                          <a:solidFill>
                            <a:srgbClr val="000000"/>
                          </a:solidFill>
                          <a:effectLst/>
                          <a:latin typeface="Calibri" panose="020F0502020204030204" pitchFamily="34" charset="0"/>
                        </a:rPr>
                        <a:t>55.53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C9C9"/>
                    </a:solidFill>
                  </a:tcPr>
                </a:tc>
                <a:extLst>
                  <a:ext uri="{0D108BD9-81ED-4DB2-BD59-A6C34878D82A}">
                    <a16:rowId xmlns:a16="http://schemas.microsoft.com/office/drawing/2014/main" val="2438399025"/>
                  </a:ext>
                </a:extLst>
              </a:tr>
              <a:tr h="542394">
                <a:tc>
                  <a:txBody>
                    <a:bodyPr/>
                    <a:lstStyle/>
                    <a:p>
                      <a:pPr algn="ctr" fontAlgn="b"/>
                      <a:r>
                        <a:rPr lang="en-IN" sz="2000" b="0" i="0" u="none" strike="noStrike">
                          <a:solidFill>
                            <a:srgbClr val="000000"/>
                          </a:solidFill>
                          <a:effectLst/>
                          <a:latin typeface="Calibri" panose="020F0502020204030204" pitchFamily="34" charset="0"/>
                        </a:rPr>
                        <a:t>Manipur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IN" sz="2000" b="0" i="0" u="none" strike="noStrike">
                          <a:solidFill>
                            <a:srgbClr val="000000"/>
                          </a:solidFill>
                          <a:effectLst/>
                          <a:latin typeface="Calibri" panose="020F0502020204030204" pitchFamily="34" charset="0"/>
                        </a:rPr>
                        <a:t>27.29415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C9C9"/>
                    </a:solidFill>
                  </a:tcPr>
                </a:tc>
                <a:tc>
                  <a:txBody>
                    <a:bodyPr/>
                    <a:lstStyle/>
                    <a:p>
                      <a:pPr algn="ctr" fontAlgn="b"/>
                      <a:r>
                        <a:rPr lang="en-US" sz="2000" b="0" i="0" u="none" strike="noStrike">
                          <a:solidFill>
                            <a:srgbClr val="000000"/>
                          </a:solidFill>
                          <a:effectLst/>
                          <a:latin typeface="Calibri" panose="020F0502020204030204" pitchFamily="34" charset="0"/>
                        </a:rPr>
                        <a:t>34.26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C9C9"/>
                    </a:solidFill>
                  </a:tcPr>
                </a:tc>
                <a:extLst>
                  <a:ext uri="{0D108BD9-81ED-4DB2-BD59-A6C34878D82A}">
                    <a16:rowId xmlns:a16="http://schemas.microsoft.com/office/drawing/2014/main" val="1268332763"/>
                  </a:ext>
                </a:extLst>
              </a:tr>
              <a:tr h="542394">
                <a:tc>
                  <a:txBody>
                    <a:bodyPr/>
                    <a:lstStyle/>
                    <a:p>
                      <a:pPr algn="ctr" fontAlgn="b"/>
                      <a:r>
                        <a:rPr lang="en-IN" sz="2000" b="0" i="0" u="none" strike="noStrike">
                          <a:solidFill>
                            <a:srgbClr val="000000"/>
                          </a:solidFill>
                          <a:effectLst/>
                          <a:latin typeface="Calibri" panose="020F0502020204030204" pitchFamily="34" charset="0"/>
                        </a:rPr>
                        <a:t>Meghalaya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IN" sz="2000" b="0" i="0" u="none" strike="noStrike">
                          <a:solidFill>
                            <a:srgbClr val="000000"/>
                          </a:solidFill>
                          <a:effectLst/>
                          <a:latin typeface="Calibri" panose="020F0502020204030204" pitchFamily="34" charset="0"/>
                        </a:rPr>
                        <a:t>34.87745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C9C9"/>
                    </a:solidFill>
                  </a:tcPr>
                </a:tc>
                <a:tc>
                  <a:txBody>
                    <a:bodyPr/>
                    <a:lstStyle/>
                    <a:p>
                      <a:pPr algn="ctr" fontAlgn="b"/>
                      <a:r>
                        <a:rPr lang="en-US" sz="2000" b="0" i="0" u="none" strike="noStrike">
                          <a:solidFill>
                            <a:srgbClr val="000000"/>
                          </a:solidFill>
                          <a:effectLst/>
                          <a:latin typeface="Calibri" panose="020F0502020204030204" pitchFamily="34" charset="0"/>
                        </a:rPr>
                        <a:t>43.05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C9C9"/>
                    </a:solidFill>
                  </a:tcPr>
                </a:tc>
                <a:extLst>
                  <a:ext uri="{0D108BD9-81ED-4DB2-BD59-A6C34878D82A}">
                    <a16:rowId xmlns:a16="http://schemas.microsoft.com/office/drawing/2014/main" val="4274805677"/>
                  </a:ext>
                </a:extLst>
              </a:tr>
              <a:tr h="542394">
                <a:tc>
                  <a:txBody>
                    <a:bodyPr/>
                    <a:lstStyle/>
                    <a:p>
                      <a:pPr algn="ctr" fontAlgn="b"/>
                      <a:r>
                        <a:rPr lang="en-IN" sz="2000" b="0" i="0" u="none" strike="noStrike">
                          <a:solidFill>
                            <a:srgbClr val="000000"/>
                          </a:solidFill>
                          <a:effectLst/>
                          <a:latin typeface="Calibri" panose="020F0502020204030204" pitchFamily="34" charset="0"/>
                        </a:rPr>
                        <a:t>Nagaland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IN" sz="2000" b="0" i="0" u="none" strike="noStrike">
                          <a:solidFill>
                            <a:srgbClr val="000000"/>
                          </a:solidFill>
                          <a:effectLst/>
                          <a:latin typeface="Calibri" panose="020F0502020204030204" pitchFamily="34" charset="0"/>
                        </a:rPr>
                        <a:t>68.25072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C9C9"/>
                    </a:solidFill>
                  </a:tcPr>
                </a:tc>
                <a:tc>
                  <a:txBody>
                    <a:bodyPr/>
                    <a:lstStyle/>
                    <a:p>
                      <a:pPr algn="ctr" fontAlgn="b"/>
                      <a:r>
                        <a:rPr lang="en-US" sz="2000" b="0" i="0" u="none" strike="noStrike">
                          <a:solidFill>
                            <a:srgbClr val="000000"/>
                          </a:solidFill>
                          <a:effectLst/>
                          <a:latin typeface="Calibri" panose="020F0502020204030204" pitchFamily="34" charset="0"/>
                        </a:rPr>
                        <a:t>27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C9C9"/>
                    </a:solidFill>
                  </a:tcPr>
                </a:tc>
                <a:extLst>
                  <a:ext uri="{0D108BD9-81ED-4DB2-BD59-A6C34878D82A}">
                    <a16:rowId xmlns:a16="http://schemas.microsoft.com/office/drawing/2014/main" val="4175743583"/>
                  </a:ext>
                </a:extLst>
              </a:tr>
              <a:tr h="542394">
                <a:tc>
                  <a:txBody>
                    <a:bodyPr/>
                    <a:lstStyle/>
                    <a:p>
                      <a:pPr algn="ctr" fontAlgn="b"/>
                      <a:r>
                        <a:rPr lang="en-IN" sz="2000" b="0" i="0" u="none" strike="noStrike">
                          <a:solidFill>
                            <a:srgbClr val="000000"/>
                          </a:solidFill>
                          <a:effectLst/>
                          <a:latin typeface="Calibri" panose="020F0502020204030204" pitchFamily="34" charset="0"/>
                        </a:rPr>
                        <a:t>Sikkim</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IN" sz="2000" b="0" i="0" u="none" strike="noStrike" dirty="0">
                          <a:solidFill>
                            <a:srgbClr val="000000"/>
                          </a:solidFill>
                          <a:effectLst/>
                          <a:latin typeface="Calibri" panose="020F0502020204030204" pitchFamily="34" charset="0"/>
                        </a:rPr>
                        <a:t>42.51475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C9C9"/>
                    </a:solidFill>
                  </a:tcPr>
                </a:tc>
                <a:tc>
                  <a:txBody>
                    <a:bodyPr/>
                    <a:lstStyle/>
                    <a:p>
                      <a:pPr algn="ctr" fontAlgn="b"/>
                      <a:r>
                        <a:rPr lang="en-US" sz="2000" b="0" i="0" u="none" strike="noStrike" dirty="0">
                          <a:solidFill>
                            <a:srgbClr val="000000"/>
                          </a:solidFill>
                          <a:effectLst/>
                          <a:latin typeface="Calibri" panose="020F0502020204030204" pitchFamily="34" charset="0"/>
                        </a:rPr>
                        <a:t>53.38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C9C9"/>
                    </a:solidFill>
                  </a:tcPr>
                </a:tc>
                <a:extLst>
                  <a:ext uri="{0D108BD9-81ED-4DB2-BD59-A6C34878D82A}">
                    <a16:rowId xmlns:a16="http://schemas.microsoft.com/office/drawing/2014/main" val="327909721"/>
                  </a:ext>
                </a:extLst>
              </a:tr>
            </a:tbl>
          </a:graphicData>
        </a:graphic>
      </p:graphicFrame>
    </p:spTree>
    <p:extLst>
      <p:ext uri="{BB962C8B-B14F-4D97-AF65-F5344CB8AC3E}">
        <p14:creationId xmlns:p14="http://schemas.microsoft.com/office/powerpoint/2010/main" val="3787218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66FA1A7-3658-9287-6652-0A5C58F68533}"/>
              </a:ext>
            </a:extLst>
          </p:cNvPr>
          <p:cNvGraphicFramePr>
            <a:graphicFrameLocks noGrp="1"/>
          </p:cNvGraphicFramePr>
          <p:nvPr>
            <p:ph idx="1"/>
            <p:extLst>
              <p:ext uri="{D42A27DB-BD31-4B8C-83A1-F6EECF244321}">
                <p14:modId xmlns:p14="http://schemas.microsoft.com/office/powerpoint/2010/main" val="180988985"/>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151007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18A4A2C-8DBA-4F36-3468-49B537DC331D}"/>
              </a:ext>
            </a:extLst>
          </p:cNvPr>
          <p:cNvGraphicFramePr>
            <a:graphicFrameLocks noGrp="1"/>
          </p:cNvGraphicFramePr>
          <p:nvPr>
            <p:ph idx="1"/>
            <p:extLst>
              <p:ext uri="{D42A27DB-BD31-4B8C-83A1-F6EECF244321}">
                <p14:modId xmlns:p14="http://schemas.microsoft.com/office/powerpoint/2010/main" val="1233018190"/>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96264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A21A-0C2B-E713-77BF-534254F040E3}"/>
              </a:ext>
            </a:extLst>
          </p:cNvPr>
          <p:cNvSpPr>
            <a:spLocks noGrp="1"/>
          </p:cNvSpPr>
          <p:nvPr>
            <p:ph type="title"/>
          </p:nvPr>
        </p:nvSpPr>
        <p:spPr>
          <a:xfrm>
            <a:off x="457200" y="274638"/>
            <a:ext cx="5181600" cy="1143000"/>
          </a:xfrm>
        </p:spPr>
        <p:txBody>
          <a:bodyPr>
            <a:noAutofit/>
          </a:bodyPr>
          <a:lstStyle/>
          <a:p>
            <a:pPr>
              <a:lnSpc>
                <a:spcPct val="115000"/>
              </a:lnSpc>
              <a:spcBef>
                <a:spcPts val="2400"/>
              </a:spcBef>
              <a:spcAft>
                <a:spcPts val="0"/>
              </a:spcAft>
            </a:pPr>
            <a:r>
              <a:rPr lang="en-US" sz="3200" b="1" kern="0" dirty="0">
                <a:effectLst/>
                <a:latin typeface="Times New Roman" panose="02020603050405020304" pitchFamily="18" charset="0"/>
                <a:ea typeface="SimSun" panose="02010600030101010101" pitchFamily="2" charset="-122"/>
                <a:cs typeface="Times New Roman" panose="02020603050405020304" pitchFamily="18" charset="0"/>
              </a:rPr>
              <a:t>Comparison with our index:</a:t>
            </a:r>
            <a:br>
              <a:rPr lang="en-IN" sz="3200" b="1" kern="0" dirty="0">
                <a:effectLst/>
                <a:latin typeface="Cambria" panose="02040503050406030204" pitchFamily="18" charset="0"/>
                <a:ea typeface="SimSun" panose="02010600030101010101" pitchFamily="2" charset="-122"/>
                <a:cs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B234E53B-E391-D9ED-11DC-E8010B4B61A7}"/>
              </a:ext>
            </a:extLst>
          </p:cNvPr>
          <p:cNvSpPr>
            <a:spLocks noGrp="1"/>
          </p:cNvSpPr>
          <p:nvPr>
            <p:ph idx="1"/>
          </p:nvPr>
        </p:nvSpPr>
        <p:spPr/>
        <p:txBody>
          <a:bodyPr>
            <a:normAutofit/>
          </a:bodyPr>
          <a:lstStyle/>
          <a:p>
            <a:pPr lvl="0">
              <a:lnSpc>
                <a:spcPct val="115000"/>
              </a:lnSpc>
              <a:spcAft>
                <a:spcPts val="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Goa tops in both cases</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15000"/>
              </a:lnSpc>
              <a:spcAft>
                <a:spcPts val="0"/>
              </a:spcAft>
              <a:buNone/>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spcAft>
                <a:spcPts val="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There are 2 common states in top 3 and 2 common in below 3</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15000"/>
              </a:lnSpc>
              <a:spcAft>
                <a:spcPts val="0"/>
              </a:spcAft>
              <a:buNone/>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spcAft>
                <a:spcPts val="10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Nagaland is holding good position in our index but that’s not the case for NITI AAYOG Index</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73610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048000" cy="1782762"/>
          </a:xfrm>
        </p:spPr>
        <p:txBody>
          <a:bodyPr>
            <a:noAutofit/>
          </a:bodyPr>
          <a:lstStyle/>
          <a:p>
            <a:pPr>
              <a:lnSpc>
                <a:spcPct val="115000"/>
              </a:lnSpc>
              <a:spcBef>
                <a:spcPts val="2400"/>
              </a:spcBef>
              <a:spcAft>
                <a:spcPts val="0"/>
              </a:spcAft>
            </a:pPr>
            <a:r>
              <a:rPr lang="en-US" sz="3600" b="1" kern="0" dirty="0">
                <a:effectLst/>
                <a:latin typeface="Times New Roman" panose="02020603050405020304" pitchFamily="18" charset="0"/>
                <a:ea typeface="Times New Roman" panose="02020603050405020304" pitchFamily="18" charset="0"/>
                <a:cs typeface="Times New Roman" panose="02020603050405020304" pitchFamily="18" charset="0"/>
              </a:rPr>
              <a:t>Objectives:</a:t>
            </a:r>
            <a:br>
              <a:rPr lang="en-IN" sz="2400" b="1" kern="0" dirty="0">
                <a:solidFill>
                  <a:srgbClr val="365F91"/>
                </a:solidFill>
                <a:effectLst/>
                <a:latin typeface="Cambria" panose="02040503050406030204" pitchFamily="18" charset="0"/>
                <a:ea typeface="SimSun" panose="02010600030101010101" pitchFamily="2" charset="-122"/>
                <a:cs typeface="Times New Roman" panose="02020603050405020304" pitchFamily="18" charset="0"/>
              </a:rPr>
            </a:br>
            <a:br>
              <a:rPr lang="en-US" sz="3600" b="1" dirty="0"/>
            </a:br>
            <a:endParaRPr lang="en-US" sz="3600" dirty="0"/>
          </a:p>
        </p:txBody>
      </p:sp>
      <p:sp>
        <p:nvSpPr>
          <p:cNvPr id="3" name="Content Placeholder 2"/>
          <p:cNvSpPr>
            <a:spLocks noGrp="1"/>
          </p:cNvSpPr>
          <p:nvPr>
            <p:ph idx="1"/>
          </p:nvPr>
        </p:nvSpPr>
        <p:spPr>
          <a:xfrm>
            <a:off x="457200" y="1600200"/>
            <a:ext cx="8229600" cy="4571999"/>
          </a:xfrm>
        </p:spPr>
        <p:txBody>
          <a:bodyPr>
            <a:normAutofit fontScale="55000" lnSpcReduction="20000"/>
          </a:bodyPr>
          <a:lstStyle/>
          <a:p>
            <a:pPr>
              <a:lnSpc>
                <a:spcPct val="115000"/>
              </a:lnSpc>
              <a:spcBef>
                <a:spcPts val="1000"/>
              </a:spcBef>
              <a:spcAft>
                <a:spcPts val="0"/>
              </a:spcAft>
            </a:pPr>
            <a:r>
              <a:rPr lang="en-US" sz="3800" b="1" dirty="0">
                <a:effectLst/>
                <a:latin typeface="Times New Roman" panose="02020603050405020304" pitchFamily="18" charset="0"/>
                <a:ea typeface="Times New Roman" panose="02020603050405020304" pitchFamily="18" charset="0"/>
                <a:cs typeface="Times New Roman" panose="02020603050405020304" pitchFamily="18" charset="0"/>
              </a:rPr>
              <a:t>1. To assess the current state of rural health systems in India using our constructed index.</a:t>
            </a:r>
            <a:endParaRPr lang="en-IN" sz="3800" b="1" dirty="0">
              <a:effectLst/>
              <a:latin typeface="Cambria" panose="02040503050406030204" pitchFamily="18" charset="0"/>
              <a:ea typeface="SimSun" panose="02010600030101010101" pitchFamily="2" charset="-122"/>
              <a:cs typeface="Times New Roman" panose="02020603050405020304" pitchFamily="18" charset="0"/>
            </a:endParaRPr>
          </a:p>
          <a:p>
            <a:pPr>
              <a:lnSpc>
                <a:spcPct val="115000"/>
              </a:lnSpc>
              <a:spcBef>
                <a:spcPts val="1000"/>
              </a:spcBef>
              <a:spcAft>
                <a:spcPts val="0"/>
              </a:spcAft>
            </a:pPr>
            <a:r>
              <a:rPr lang="en-US" sz="3800" b="1" dirty="0">
                <a:effectLst/>
                <a:latin typeface="Times New Roman" panose="02020603050405020304" pitchFamily="18" charset="0"/>
                <a:ea typeface="Times New Roman" panose="02020603050405020304" pitchFamily="18" charset="0"/>
                <a:cs typeface="Times New Roman" panose="02020603050405020304" pitchFamily="18" charset="0"/>
              </a:rPr>
              <a:t>2. To identify areas of improvement in rural health systems and develop recommendations for policymakers.</a:t>
            </a:r>
            <a:endParaRPr lang="en-IN" sz="3800" b="1" dirty="0">
              <a:effectLst/>
              <a:latin typeface="Cambria" panose="02040503050406030204" pitchFamily="18" charset="0"/>
              <a:ea typeface="SimSun" panose="02010600030101010101" pitchFamily="2" charset="-122"/>
              <a:cs typeface="Times New Roman" panose="02020603050405020304" pitchFamily="18" charset="0"/>
            </a:endParaRPr>
          </a:p>
          <a:p>
            <a:pPr>
              <a:lnSpc>
                <a:spcPct val="115000"/>
              </a:lnSpc>
              <a:spcBef>
                <a:spcPts val="1000"/>
              </a:spcBef>
              <a:spcAft>
                <a:spcPts val="0"/>
              </a:spcAft>
            </a:pPr>
            <a:r>
              <a:rPr lang="en-US" sz="3800" b="1" dirty="0">
                <a:effectLst/>
                <a:latin typeface="Times New Roman" panose="02020603050405020304" pitchFamily="18" charset="0"/>
                <a:ea typeface="Times New Roman" panose="02020603050405020304" pitchFamily="18" charset="0"/>
                <a:cs typeface="Times New Roman" panose="02020603050405020304" pitchFamily="18" charset="0"/>
              </a:rPr>
              <a:t>3. To raise awareness about the challenges faced by the rural health system in India and the need for targeted interventions to improve health outcomes.</a:t>
            </a:r>
            <a:endParaRPr lang="en-IN" sz="3800" b="1" dirty="0">
              <a:effectLst/>
              <a:latin typeface="Cambria" panose="02040503050406030204" pitchFamily="18" charset="0"/>
              <a:ea typeface="SimSun" panose="02010600030101010101" pitchFamily="2" charset="-122"/>
              <a:cs typeface="Times New Roman" panose="02020603050405020304" pitchFamily="18" charset="0"/>
            </a:endParaRPr>
          </a:p>
          <a:p>
            <a:pPr>
              <a:lnSpc>
                <a:spcPct val="115000"/>
              </a:lnSpc>
              <a:spcBef>
                <a:spcPts val="1000"/>
              </a:spcBef>
              <a:spcAft>
                <a:spcPts val="0"/>
              </a:spcAft>
            </a:pPr>
            <a:r>
              <a:rPr lang="en-US" sz="3800" b="1" dirty="0">
                <a:effectLst/>
                <a:latin typeface="Times New Roman" panose="02020603050405020304" pitchFamily="18" charset="0"/>
                <a:ea typeface="Times New Roman" panose="02020603050405020304" pitchFamily="18" charset="0"/>
                <a:cs typeface="Times New Roman" panose="02020603050405020304" pitchFamily="18" charset="0"/>
              </a:rPr>
              <a:t>4. To contribute to the development of evidence-based policies and strategies to improve rural health outcomes in India.</a:t>
            </a:r>
            <a:endParaRPr lang="en-IN" sz="3800" b="1" dirty="0">
              <a:effectLst/>
              <a:latin typeface="Cambria" panose="02040503050406030204" pitchFamily="18" charset="0"/>
              <a:ea typeface="SimSun" panose="02010600030101010101" pitchFamily="2" charset="-122"/>
              <a:cs typeface="Times New Roman" panose="02020603050405020304" pitchFamily="18" charset="0"/>
            </a:endParaRPr>
          </a:p>
          <a:p>
            <a:pPr>
              <a:lnSpc>
                <a:spcPct val="115000"/>
              </a:lnSpc>
              <a:spcBef>
                <a:spcPts val="1000"/>
              </a:spcBef>
              <a:spcAft>
                <a:spcPts val="0"/>
              </a:spcAft>
            </a:pPr>
            <a:r>
              <a:rPr lang="en-US" sz="3800" b="1" dirty="0">
                <a:effectLst/>
                <a:latin typeface="Times New Roman" panose="02020603050405020304" pitchFamily="18" charset="0"/>
                <a:ea typeface="Times New Roman" panose="02020603050405020304" pitchFamily="18" charset="0"/>
                <a:cs typeface="Times New Roman" panose="02020603050405020304" pitchFamily="18" charset="0"/>
              </a:rPr>
              <a:t>5. To compare rural health system condition between different state and UT’s of India</a:t>
            </a:r>
            <a:endParaRPr lang="en-IN" sz="3800" b="1" dirty="0">
              <a:effectLst/>
              <a:latin typeface="Cambria" panose="02040503050406030204" pitchFamily="18" charset="0"/>
              <a:ea typeface="SimSun" panose="02010600030101010101" pitchFamily="2" charset="-122"/>
              <a:cs typeface="Times New Roman" panose="02020603050405020304" pitchFamily="18" charset="0"/>
            </a:endParaRPr>
          </a:p>
          <a:p>
            <a:pPr>
              <a:lnSpc>
                <a:spcPct val="115000"/>
              </a:lnSpc>
              <a:spcBef>
                <a:spcPts val="2400"/>
              </a:spcBef>
              <a:spcAft>
                <a:spcPts val="0"/>
              </a:spcAft>
            </a:pPr>
            <a:r>
              <a:rPr lang="en-US" sz="3800" b="1" kern="0" dirty="0">
                <a:effectLst/>
                <a:latin typeface="Times New Roman" panose="02020603050405020304" pitchFamily="18" charset="0"/>
                <a:ea typeface="SimSun" panose="02010600030101010101" pitchFamily="2" charset="-122"/>
                <a:cs typeface="Times New Roman" panose="02020603050405020304" pitchFamily="18" charset="0"/>
              </a:rPr>
              <a:t>6. To compare it with a existing reputed index</a:t>
            </a:r>
            <a:endParaRPr lang="en-IN" sz="3800" b="1" kern="0" dirty="0">
              <a:effectLst/>
              <a:latin typeface="Cambria" panose="02040503050406030204" pitchFamily="18" charset="0"/>
              <a:ea typeface="SimSun" panose="02010600030101010101" pitchFamily="2" charset="-122"/>
              <a:cs typeface="Times New Roman" panose="02020603050405020304" pitchFamily="18" charset="0"/>
            </a:endParaRPr>
          </a:p>
          <a:p>
            <a:endParaRPr lang="en-US" dirty="0">
              <a:latin typeface="Bahnschrift"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68B3D-25F8-C6CB-F1B4-F0064250DFBF}"/>
              </a:ext>
            </a:extLst>
          </p:cNvPr>
          <p:cNvSpPr>
            <a:spLocks noGrp="1"/>
          </p:cNvSpPr>
          <p:nvPr>
            <p:ph type="title"/>
          </p:nvPr>
        </p:nvSpPr>
        <p:spPr>
          <a:xfrm>
            <a:off x="457200" y="274638"/>
            <a:ext cx="2362200" cy="1143000"/>
          </a:xfrm>
        </p:spPr>
        <p:txBody>
          <a:bodyPr>
            <a:noAutofit/>
          </a:bodyPr>
          <a:lstStyle/>
          <a:p>
            <a:pPr>
              <a:lnSpc>
                <a:spcPct val="115000"/>
              </a:lnSpc>
              <a:spcBef>
                <a:spcPts val="2400"/>
              </a:spcBef>
              <a:spcAft>
                <a:spcPts val="0"/>
              </a:spcAft>
            </a:pPr>
            <a:r>
              <a:rPr lang="en-US" sz="3200" b="1" kern="0" dirty="0">
                <a:effectLst/>
                <a:latin typeface="Times New Roman" panose="02020603050405020304" pitchFamily="18" charset="0"/>
                <a:ea typeface="SimSun" panose="02010600030101010101" pitchFamily="2" charset="-122"/>
                <a:cs typeface="Times New Roman" panose="02020603050405020304" pitchFamily="18" charset="0"/>
              </a:rPr>
              <a:t>Conclusion:</a:t>
            </a:r>
            <a:br>
              <a:rPr lang="en-IN" sz="3200" b="1" kern="0" dirty="0">
                <a:solidFill>
                  <a:srgbClr val="365F91"/>
                </a:solidFill>
                <a:effectLst/>
                <a:latin typeface="Cambria" panose="02040503050406030204" pitchFamily="18" charset="0"/>
                <a:ea typeface="SimSun" panose="02010600030101010101" pitchFamily="2" charset="-122"/>
                <a:cs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6A012D81-3378-B1C5-5D40-07601CCA098A}"/>
              </a:ext>
            </a:extLst>
          </p:cNvPr>
          <p:cNvSpPr>
            <a:spLocks noGrp="1"/>
          </p:cNvSpPr>
          <p:nvPr>
            <p:ph idx="1"/>
          </p:nvPr>
        </p:nvSpPr>
        <p:spPr/>
        <p:txBody>
          <a:bodyPr>
            <a:normAutofit fontScale="47500" lnSpcReduction="20000"/>
          </a:bodyPr>
          <a:lstStyle/>
          <a:p>
            <a:pPr marL="0" indent="0" algn="just">
              <a:lnSpc>
                <a:spcPct val="115000"/>
              </a:lnSpc>
              <a:spcAft>
                <a:spcPts val="0"/>
              </a:spcAft>
              <a:buNone/>
            </a:pPr>
            <a:r>
              <a:rPr lang="en-US" sz="3400" b="1" dirty="0">
                <a:effectLst/>
                <a:latin typeface="Times New Roman" panose="02020603050405020304" pitchFamily="18" charset="0"/>
                <a:ea typeface="Times New Roman" panose="02020603050405020304" pitchFamily="18" charset="0"/>
                <a:cs typeface="Times New Roman" panose="02020603050405020304" pitchFamily="18" charset="0"/>
              </a:rPr>
              <a:t>In this study, a rural health index was constructed to evaluate the health infrastructure and outcomes in Indian states. Despite acknowledging the scope for improvements in our index, it is notable that the results obtained align closely with the existing NITI Aayog health index, which primarily focuses on overall health performance without specifically emphasizing rural areas. This similarity suggests that the constructed rural health index is moving in the right direction.</a:t>
            </a:r>
            <a:endParaRPr lang="en-IN" sz="34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0"/>
              </a:spcAft>
              <a:buNone/>
            </a:pPr>
            <a:r>
              <a:rPr lang="en-US" sz="34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4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0"/>
              </a:spcAft>
              <a:buNone/>
            </a:pPr>
            <a:r>
              <a:rPr lang="en-US" sz="3400" b="1" dirty="0">
                <a:effectLst/>
                <a:latin typeface="Times New Roman" panose="02020603050405020304" pitchFamily="18" charset="0"/>
                <a:ea typeface="Times New Roman" panose="02020603050405020304" pitchFamily="18" charset="0"/>
                <a:cs typeface="Times New Roman" panose="02020603050405020304" pitchFamily="18" charset="0"/>
              </a:rPr>
              <a:t>The fact that our rural health index and the NITI Aayog health index demonstrate similar findings indicates that the existing index effectively captures the overall health performance of states, encompassing both rural and urban areas. However, the development of a dedicated rural health index is crucial to shed light on the specific challenges and disparities faced by rural populations in accessing healthcare.</a:t>
            </a:r>
            <a:endParaRPr lang="en-IN" sz="34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0"/>
              </a:spcAft>
              <a:buNone/>
            </a:pPr>
            <a:r>
              <a:rPr lang="en-US" sz="34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4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0"/>
              </a:spcAft>
              <a:buNone/>
            </a:pPr>
            <a:r>
              <a:rPr lang="en-US" sz="3400" b="1" dirty="0">
                <a:effectLst/>
                <a:latin typeface="Times New Roman" panose="02020603050405020304" pitchFamily="18" charset="0"/>
                <a:ea typeface="Times New Roman" panose="02020603050405020304" pitchFamily="18" charset="0"/>
                <a:cs typeface="Times New Roman" panose="02020603050405020304" pitchFamily="18" charset="0"/>
              </a:rPr>
              <a:t>While there are opportunities for improvement in our index, such as refining indicators, data sources, and methodology, the alignment with the NITI Aayog health index signifies that our efforts have been in the correct direction. By focusing on rural areas, our index provides a more nuanced understanding of the state of rural healthcare in India, emphasizing the need for targeted interventions and resource allocation.</a:t>
            </a:r>
            <a:endParaRPr lang="en-IN" sz="34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306400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376179-E242-71B2-B3E9-AEBF5DDA4329}"/>
              </a:ext>
            </a:extLst>
          </p:cNvPr>
          <p:cNvSpPr>
            <a:spLocks noGrp="1"/>
          </p:cNvSpPr>
          <p:nvPr>
            <p:ph idx="1"/>
          </p:nvPr>
        </p:nvSpPr>
        <p:spPr>
          <a:xfrm>
            <a:off x="457200" y="609600"/>
            <a:ext cx="8229600" cy="6172200"/>
          </a:xfrm>
        </p:spPr>
        <p:txBody>
          <a:bodyPr>
            <a:normAutofit fontScale="32500" lnSpcReduction="20000"/>
          </a:bodyPr>
          <a:lstStyle/>
          <a:p>
            <a:pPr marL="0" indent="0" algn="just">
              <a:lnSpc>
                <a:spcPct val="115000"/>
              </a:lnSpc>
              <a:spcAft>
                <a:spcPts val="0"/>
              </a:spcAft>
              <a:buNone/>
            </a:pPr>
            <a:r>
              <a:rPr lang="en-US" sz="5500" b="1" dirty="0">
                <a:effectLst/>
                <a:latin typeface="Times New Roman" panose="02020603050405020304" pitchFamily="18" charset="0"/>
                <a:ea typeface="Times New Roman" panose="02020603050405020304" pitchFamily="18" charset="0"/>
                <a:cs typeface="Times New Roman" panose="02020603050405020304" pitchFamily="18" charset="0"/>
              </a:rPr>
              <a:t>The findings of this study hold significant implications for policymakers, healthcare organizations, and other stakeholders. The constructed rural health index can serve as a valuable tool in identifying areas for improvement and guiding the development of tailored interventions to address the unique healthcare needs of rural communities. By leveraging the insights provided by the rural health index, policymakers can work towards bridging gaps in healthcare infrastructure, enhancing primary healthcare services, and reducing health disparities in rural India.</a:t>
            </a:r>
            <a:endParaRPr lang="en-IN" sz="55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0"/>
              </a:spcAft>
              <a:buNone/>
            </a:pPr>
            <a:r>
              <a:rPr lang="en-US" sz="55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55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0"/>
              </a:spcAft>
              <a:buNone/>
            </a:pPr>
            <a:r>
              <a:rPr lang="en-US" sz="5500" b="1" dirty="0">
                <a:effectLst/>
                <a:latin typeface="Times New Roman" panose="02020603050405020304" pitchFamily="18" charset="0"/>
                <a:ea typeface="Times New Roman" panose="02020603050405020304" pitchFamily="18" charset="0"/>
                <a:cs typeface="Times New Roman" panose="02020603050405020304" pitchFamily="18" charset="0"/>
              </a:rPr>
              <a:t>Future research should aim to further refine the index by incorporating additional relevant indicators, improving data quality and availability, and engaging in ongoing collaboration with experts and stakeholders. Longitudinal studies can also be conducted to monitor the progress of states over time and assess the impact of interventions aimed at improving rural healthcare.</a:t>
            </a:r>
            <a:endParaRPr lang="en-IN" sz="55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0"/>
              </a:spcAft>
              <a:buNone/>
            </a:pPr>
            <a:r>
              <a:rPr lang="en-US" sz="55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55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0"/>
              </a:spcAft>
              <a:buNone/>
            </a:pPr>
            <a:r>
              <a:rPr lang="en-US" sz="5500" b="1" dirty="0">
                <a:effectLst/>
                <a:latin typeface="Times New Roman" panose="02020603050405020304" pitchFamily="18" charset="0"/>
                <a:ea typeface="Times New Roman" panose="02020603050405020304" pitchFamily="18" charset="0"/>
                <a:cs typeface="Times New Roman" panose="02020603050405020304" pitchFamily="18" charset="0"/>
              </a:rPr>
              <a:t>In conclusion, the construction of a rural health index represents a vital step towards understanding and addressing the healthcare challenges faced by rural populations in India. While improvements are possible, the similarity between our index and the NITI Aayog health index validates our approach and underscores the importance of prioritizing rural healthcare to build a more inclusive and equitable healthcare system for all.</a:t>
            </a:r>
            <a:endParaRPr lang="en-IN" sz="5500" b="1"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gn="just">
              <a:lnSpc>
                <a:spcPct val="115000"/>
              </a:lnSpc>
              <a:spcAft>
                <a:spcPts val="1000"/>
              </a:spcAft>
              <a:buNone/>
            </a:pPr>
            <a:r>
              <a:rPr lang="en-US" sz="40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40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183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5444E-3571-5D36-7F8B-FF7E20E4FC62}"/>
              </a:ext>
            </a:extLst>
          </p:cNvPr>
          <p:cNvSpPr>
            <a:spLocks noGrp="1"/>
          </p:cNvSpPr>
          <p:nvPr>
            <p:ph type="title"/>
          </p:nvPr>
        </p:nvSpPr>
        <p:spPr/>
        <p:txBody>
          <a:bodyPr>
            <a:normAutofit/>
          </a:bodyPr>
          <a:lstStyle/>
          <a:p>
            <a:r>
              <a:rPr lang="en-US" sz="6000" dirty="0">
                <a:latin typeface="Algerian" panose="04020705040A02060702" pitchFamily="82" charset="0"/>
              </a:rPr>
              <a:t>Thank You</a:t>
            </a:r>
            <a:endParaRPr lang="en-IN" sz="6000" dirty="0">
              <a:latin typeface="Algerian" panose="04020705040A02060702" pitchFamily="82" charset="0"/>
            </a:endParaRPr>
          </a:p>
        </p:txBody>
      </p:sp>
      <p:pic>
        <p:nvPicPr>
          <p:cNvPr id="5" name="Content Placeholder 4">
            <a:extLst>
              <a:ext uri="{FF2B5EF4-FFF2-40B4-BE49-F238E27FC236}">
                <a16:creationId xmlns:a16="http://schemas.microsoft.com/office/drawing/2014/main" id="{9C59EC0D-4DAB-53F3-3B3C-75C934116A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1981200"/>
            <a:ext cx="5715000" cy="4191000"/>
          </a:xfrm>
        </p:spPr>
      </p:pic>
    </p:spTree>
    <p:extLst>
      <p:ext uri="{BB962C8B-B14F-4D97-AF65-F5344CB8AC3E}">
        <p14:creationId xmlns:p14="http://schemas.microsoft.com/office/powerpoint/2010/main" val="383813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14E05-8FB5-425C-7610-655AC0CB4572}"/>
              </a:ext>
            </a:extLst>
          </p:cNvPr>
          <p:cNvSpPr>
            <a:spLocks noGrp="1"/>
          </p:cNvSpPr>
          <p:nvPr>
            <p:ph type="title"/>
          </p:nvPr>
        </p:nvSpPr>
        <p:spPr>
          <a:xfrm>
            <a:off x="457200" y="274638"/>
            <a:ext cx="3810000" cy="1143000"/>
          </a:xfrm>
        </p:spPr>
        <p:txBody>
          <a:bodyPr>
            <a:normAutofit fontScale="90000"/>
          </a:bodyPr>
          <a:lstStyle/>
          <a:p>
            <a:pPr>
              <a:lnSpc>
                <a:spcPct val="115000"/>
              </a:lnSpc>
              <a:spcBef>
                <a:spcPts val="1000"/>
              </a:spcBef>
              <a:spcAft>
                <a:spcPts val="0"/>
              </a:spcAft>
            </a:pPr>
            <a:r>
              <a:rPr lang="en-US" sz="3200" b="1" dirty="0">
                <a:solidFill>
                  <a:srgbClr val="4F81BD"/>
                </a:solidFill>
                <a:effectLst/>
                <a:latin typeface="Times New Roman" panose="02020603050405020304" pitchFamily="18" charset="0"/>
                <a:ea typeface="SimSun" panose="02010600030101010101" pitchFamily="2" charset="-122"/>
                <a:cs typeface="Times New Roman" panose="02020603050405020304" pitchFamily="18" charset="0"/>
              </a:rPr>
              <a:t> </a:t>
            </a:r>
            <a:br>
              <a:rPr lang="en-IN" sz="3200" b="1" dirty="0">
                <a:solidFill>
                  <a:srgbClr val="4F81BD"/>
                </a:solidFill>
                <a:effectLst/>
                <a:latin typeface="Cambria" panose="02040503050406030204" pitchFamily="18" charset="0"/>
                <a:ea typeface="SimSun" panose="02010600030101010101" pitchFamily="2" charset="-122"/>
                <a:cs typeface="Times New Roman" panose="02020603050405020304" pitchFamily="18" charset="0"/>
              </a:rPr>
            </a:br>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Data Collection:</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4477708-BEE3-580E-B0A1-86C105E35872}"/>
              </a:ext>
            </a:extLst>
          </p:cNvPr>
          <p:cNvSpPr>
            <a:spLocks noGrp="1"/>
          </p:cNvSpPr>
          <p:nvPr>
            <p:ph idx="1"/>
          </p:nvPr>
        </p:nvSpPr>
        <p:spPr/>
        <p:txBody>
          <a:bodyPr/>
          <a:lstStyle/>
          <a:p>
            <a:pPr marL="0" indent="0">
              <a:lnSpc>
                <a:spcPct val="115000"/>
              </a:lnSpc>
              <a:spcBef>
                <a:spcPts val="1000"/>
              </a:spcBef>
              <a:spcAft>
                <a:spcPts val="0"/>
              </a:spcAft>
              <a:buNone/>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The entire data is collected from Annual  Rural Health Statistics report (2020-21)  published by Ministry of Health and Family Welfare.</a:t>
            </a:r>
            <a:endParaRPr lang="en-IN" sz="2400" dirty="0">
              <a:effectLst/>
              <a:latin typeface="Cambria" panose="02040503050406030204" pitchFamily="18" charset="0"/>
              <a:ea typeface="SimSun" panose="02010600030101010101" pitchFamily="2" charset="-122"/>
              <a:cs typeface="Times New Roman" panose="02020603050405020304" pitchFamily="18" charset="0"/>
            </a:endParaRPr>
          </a:p>
          <a:p>
            <a:pPr marL="0" indent="0">
              <a:lnSpc>
                <a:spcPct val="115000"/>
              </a:lnSpc>
              <a:spcAft>
                <a:spcPts val="100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2207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0B75C-1273-D60B-751C-308F7B493BB2}"/>
              </a:ext>
            </a:extLst>
          </p:cNvPr>
          <p:cNvSpPr>
            <a:spLocks noGrp="1"/>
          </p:cNvSpPr>
          <p:nvPr>
            <p:ph type="title"/>
          </p:nvPr>
        </p:nvSpPr>
        <p:spPr>
          <a:xfrm>
            <a:off x="457200" y="274638"/>
            <a:ext cx="3276600" cy="1782762"/>
          </a:xfrm>
        </p:spPr>
        <p:txBody>
          <a:bodyPr>
            <a:normAutofit fontScale="90000"/>
          </a:bodyPr>
          <a:lstStyle/>
          <a:p>
            <a:pPr>
              <a:lnSpc>
                <a:spcPct val="115000"/>
              </a:lnSpc>
              <a:spcBef>
                <a:spcPts val="2400"/>
              </a:spcBef>
              <a:spcAft>
                <a:spcPts val="0"/>
              </a:spcAft>
            </a:pPr>
            <a:br>
              <a:rPr lang="en-IN" sz="3200" b="1" kern="0" dirty="0">
                <a:effectLst/>
                <a:latin typeface="Cambria" panose="02040503050406030204" pitchFamily="18" charset="0"/>
                <a:ea typeface="SimSun" panose="02010600030101010101" pitchFamily="2" charset="-122"/>
                <a:cs typeface="Times New Roman" panose="02020603050405020304" pitchFamily="18" charset="0"/>
              </a:rPr>
            </a:br>
            <a:r>
              <a:rPr lang="en-US" sz="3600" b="1" kern="0" dirty="0">
                <a:effectLst/>
                <a:latin typeface="Times New Roman" panose="02020603050405020304" pitchFamily="18" charset="0"/>
                <a:ea typeface="Calibri" panose="020F0502020204030204" pitchFamily="34" charset="0"/>
                <a:cs typeface="Times New Roman" panose="02020603050405020304" pitchFamily="18" charset="0"/>
              </a:rPr>
              <a:t>Data Description:</a:t>
            </a:r>
            <a:br>
              <a:rPr lang="en-IN" sz="4000" b="1" kern="0" dirty="0">
                <a:effectLst/>
                <a:latin typeface="Cambria" panose="02040503050406030204" pitchFamily="18" charset="0"/>
                <a:ea typeface="SimSun" panose="02010600030101010101" pitchFamily="2" charset="-122"/>
                <a:cs typeface="Times New Roman" panose="02020603050405020304" pitchFamily="18" charset="0"/>
              </a:rPr>
            </a:br>
            <a:r>
              <a:rPr lang="en-US" sz="54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B2CCA43-4C58-EA6A-809D-9C33486E4A9E}"/>
              </a:ext>
            </a:extLst>
          </p:cNvPr>
          <p:cNvSpPr>
            <a:spLocks noGrp="1"/>
          </p:cNvSpPr>
          <p:nvPr>
            <p:ph idx="1"/>
          </p:nvPr>
        </p:nvSpPr>
        <p:spPr/>
        <p:txBody>
          <a:bodyPr>
            <a:normAutofit fontScale="55000" lnSpcReduction="20000"/>
          </a:bodyPr>
          <a:lstStyle/>
          <a:p>
            <a:pPr marL="0" indent="0" algn="just">
              <a:lnSpc>
                <a:spcPct val="115000"/>
              </a:lnSpc>
              <a:spcBef>
                <a:spcPts val="1000"/>
              </a:spcBef>
              <a:spcAft>
                <a:spcPts val="0"/>
              </a:spcAft>
              <a:buNone/>
            </a:pPr>
            <a:r>
              <a:rPr lang="en-US" sz="3300" b="1" dirty="0">
                <a:effectLst/>
                <a:latin typeface="Times New Roman" panose="02020603050405020304" pitchFamily="18" charset="0"/>
                <a:ea typeface="Times New Roman" panose="02020603050405020304" pitchFamily="18" charset="0"/>
                <a:cs typeface="Times New Roman" panose="02020603050405020304" pitchFamily="18" charset="0"/>
              </a:rPr>
              <a:t>In India, the health care system is organized into a hierarchical structure, with different levels of health facilities providing care to the population. </a:t>
            </a:r>
            <a:endParaRPr lang="en-IN" sz="3300" b="1" dirty="0">
              <a:effectLst/>
              <a:latin typeface="Cambria" panose="02040503050406030204" pitchFamily="18" charset="0"/>
              <a:ea typeface="SimSun" panose="02010600030101010101" pitchFamily="2" charset="-122"/>
              <a:cs typeface="Times New Roman" panose="02020603050405020304" pitchFamily="18" charset="0"/>
            </a:endParaRPr>
          </a:p>
          <a:p>
            <a:pPr marL="0" indent="0" algn="just">
              <a:lnSpc>
                <a:spcPct val="115000"/>
              </a:lnSpc>
              <a:spcBef>
                <a:spcPts val="1000"/>
              </a:spcBef>
              <a:spcAft>
                <a:spcPts val="0"/>
              </a:spcAft>
              <a:buNone/>
            </a:pPr>
            <a:r>
              <a:rPr lang="en-US" sz="3300" b="1" dirty="0">
                <a:effectLst/>
                <a:latin typeface="Times New Roman" panose="02020603050405020304" pitchFamily="18" charset="0"/>
                <a:ea typeface="Times New Roman" panose="02020603050405020304" pitchFamily="18" charset="0"/>
                <a:cs typeface="Times New Roman" panose="02020603050405020304" pitchFamily="18" charset="0"/>
              </a:rPr>
              <a:t>1. </a:t>
            </a:r>
            <a:r>
              <a:rPr lang="en-IN" sz="33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300" b="1" dirty="0">
                <a:effectLst/>
                <a:latin typeface="Times New Roman" panose="02020603050405020304" pitchFamily="18" charset="0"/>
                <a:ea typeface="Times New Roman" panose="02020603050405020304" pitchFamily="18" charset="0"/>
                <a:cs typeface="Times New Roman" panose="02020603050405020304" pitchFamily="18" charset="0"/>
              </a:rPr>
              <a:t>Sub-Centre: The Sub-Centre is the first point of contact between the primary health care system and the community. It is typically staffed by an Auxiliary Nurse Midwife (ANM) and a Male Health Worker (MHW) and serves a population of around 5,000 in rural areas and 3,000 in hilly, tribal and difficult areas. The Sub-Centre provides basic health care services such as maternal and child health care, immunization, family planning, and health education.</a:t>
            </a:r>
            <a:endParaRPr lang="en-IN" sz="3300" b="1" dirty="0">
              <a:effectLst/>
              <a:latin typeface="Cambria" panose="02040503050406030204" pitchFamily="18" charset="0"/>
              <a:ea typeface="SimSun" panose="02010600030101010101" pitchFamily="2" charset="-122"/>
              <a:cs typeface="Times New Roman" panose="02020603050405020304" pitchFamily="18" charset="0"/>
            </a:endParaRPr>
          </a:p>
          <a:p>
            <a:pPr marL="0" indent="0" algn="just">
              <a:lnSpc>
                <a:spcPct val="115000"/>
              </a:lnSpc>
              <a:spcBef>
                <a:spcPts val="1000"/>
              </a:spcBef>
              <a:spcAft>
                <a:spcPts val="0"/>
              </a:spcAft>
              <a:buNone/>
            </a:pPr>
            <a:r>
              <a:rPr lang="en-US" sz="3300" b="1"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33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300" b="1" dirty="0">
                <a:effectLst/>
                <a:latin typeface="Times New Roman" panose="02020603050405020304" pitchFamily="18" charset="0"/>
                <a:ea typeface="Times New Roman" panose="02020603050405020304" pitchFamily="18" charset="0"/>
                <a:cs typeface="Times New Roman" panose="02020603050405020304" pitchFamily="18" charset="0"/>
              </a:rPr>
              <a:t> Primary Health Centre: The Primary Health Centre (PHC) is a higher level of health care facility that provides comprehensive health care services to a population of around 30,000 in rural areas and 20,000 in hilly, tribal and difficult areas. The PHC is staffed by a Medical Officer, a Pharmacist, a Staff Nurse, and other paramedical staff. The PHC provides curative, preventive, and promotive health care services, including outpatient care, maternal and child health care, family planning, immunization, and laboratory services.</a:t>
            </a:r>
            <a:endParaRPr lang="en-IN" sz="3300" b="1" dirty="0">
              <a:effectLst/>
              <a:latin typeface="Cambria" panose="02040503050406030204" pitchFamily="18" charset="0"/>
              <a:ea typeface="SimSu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2956295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5D2C89-2155-8455-CABC-6C49C34C1270}"/>
              </a:ext>
            </a:extLst>
          </p:cNvPr>
          <p:cNvSpPr>
            <a:spLocks noGrp="1"/>
          </p:cNvSpPr>
          <p:nvPr>
            <p:ph idx="1"/>
          </p:nvPr>
        </p:nvSpPr>
        <p:spPr>
          <a:xfrm>
            <a:off x="457200" y="762000"/>
            <a:ext cx="8229600" cy="5562600"/>
          </a:xfrm>
        </p:spPr>
        <p:txBody>
          <a:bodyPr>
            <a:normAutofit fontScale="70000" lnSpcReduction="20000"/>
          </a:bodyPr>
          <a:lstStyle/>
          <a:p>
            <a:pPr marL="0" indent="0" algn="just">
              <a:lnSpc>
                <a:spcPct val="115000"/>
              </a:lnSpc>
              <a:spcBef>
                <a:spcPts val="1000"/>
              </a:spcBef>
              <a:spcAft>
                <a:spcPts val="0"/>
              </a:spcAft>
              <a:buNone/>
            </a:pP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32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 Community Health Centre: The Community Health Centre (CHC) is a higher level of health care facility that provides specialist care to a population of around 80,000 in rural areas and 60,000 in hilly, tribal and difficult areas. The CHC is staffed by a Medical Officer, specialists such as surgeons, obstetricians, and pediatricians, and other paramedical staff. The CHC provides inpatient and outpatient care, emergency obstetric care, and specialist care in surgery, obstetrics, and pediatrics.</a:t>
            </a:r>
            <a:endParaRPr lang="en-IN" sz="3600" b="1" dirty="0">
              <a:effectLst/>
              <a:latin typeface="Cambria" panose="02040503050406030204" pitchFamily="18" charset="0"/>
              <a:ea typeface="SimSun" panose="02010600030101010101" pitchFamily="2" charset="-122"/>
              <a:cs typeface="Times New Roman" panose="02020603050405020304" pitchFamily="18" charset="0"/>
            </a:endParaRPr>
          </a:p>
          <a:p>
            <a:pPr marL="0" indent="0" algn="just">
              <a:lnSpc>
                <a:spcPct val="115000"/>
              </a:lnSpc>
              <a:spcBef>
                <a:spcPts val="1000"/>
              </a:spcBef>
              <a:spcAft>
                <a:spcPts val="0"/>
              </a:spcAft>
              <a:buNone/>
            </a:pP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32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ANM: The Auxiliary Nurse Midwife (ANM) is a female health worker who is the key link between the community and the health care system. ANMs are usually posted at the Sub-Centre and are responsible for providing basic health care services such as maternal and child health care, family planning, and immunization. ANMs are also responsible for health education and creating awareness about health issues in the community.</a:t>
            </a:r>
            <a:endParaRPr lang="en-IN" sz="3600" b="1" dirty="0">
              <a:effectLst/>
              <a:latin typeface="Cambria" panose="02040503050406030204" pitchFamily="18" charset="0"/>
              <a:ea typeface="SimSu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3684825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A1C0E5-4D2F-E404-DB7D-04BDD43EF4B2}"/>
              </a:ext>
            </a:extLst>
          </p:cNvPr>
          <p:cNvSpPr>
            <a:spLocks noGrp="1"/>
          </p:cNvSpPr>
          <p:nvPr>
            <p:ph idx="1"/>
          </p:nvPr>
        </p:nvSpPr>
        <p:spPr>
          <a:xfrm>
            <a:off x="457200" y="304800"/>
            <a:ext cx="8229600" cy="5638801"/>
          </a:xfrm>
        </p:spPr>
        <p:txBody>
          <a:bodyPr>
            <a:noAutofit/>
          </a:bodyPr>
          <a:lstStyle/>
          <a:p>
            <a:pPr marL="0" indent="0">
              <a:lnSpc>
                <a:spcPct val="115000"/>
              </a:lnSpc>
              <a:spcBef>
                <a:spcPts val="1000"/>
              </a:spcBef>
              <a:spcAft>
                <a:spcPts val="0"/>
              </a:spcAft>
              <a:buNone/>
            </a:pPr>
            <a:r>
              <a:rPr lang="en-US" sz="2000" b="1" dirty="0">
                <a:effectLst/>
                <a:latin typeface="Times New Roman" panose="02020603050405020304" pitchFamily="18" charset="0"/>
                <a:ea typeface="SimSun" panose="02010600030101010101" pitchFamily="2" charset="-122"/>
                <a:cs typeface="Times New Roman" panose="02020603050405020304" pitchFamily="18" charset="0"/>
              </a:rPr>
              <a:t>Factors to work with:</a:t>
            </a:r>
          </a:p>
          <a:p>
            <a:pPr marL="0" indent="0">
              <a:lnSpc>
                <a:spcPct val="115000"/>
              </a:lnSpc>
              <a:spcBef>
                <a:spcPts val="1000"/>
              </a:spcBef>
              <a:spcAft>
                <a:spcPts val="0"/>
              </a:spcAft>
              <a:buNone/>
            </a:pPr>
            <a:r>
              <a:rPr lang="en-US" sz="2000" b="1" dirty="0">
                <a:effectLst/>
                <a:latin typeface="Times New Roman" panose="02020603050405020304" pitchFamily="18" charset="0"/>
                <a:ea typeface="SimSun" panose="02010600030101010101" pitchFamily="2" charset="-122"/>
                <a:cs typeface="Times New Roman" panose="02020603050405020304" pitchFamily="18" charset="0"/>
              </a:rPr>
              <a:t>1.   Average Population Covered by a Sub Centre</a:t>
            </a:r>
            <a:endParaRPr lang="en-IN" sz="2000" b="1" dirty="0">
              <a:effectLst/>
              <a:latin typeface="Cambria" panose="02040503050406030204" pitchFamily="18" charset="0"/>
              <a:ea typeface="SimSun" panose="02010600030101010101" pitchFamily="2" charset="-122"/>
              <a:cs typeface="Times New Roman" panose="02020603050405020304" pitchFamily="18" charset="0"/>
            </a:endParaRPr>
          </a:p>
          <a:p>
            <a:pPr marL="0" indent="0">
              <a:lnSpc>
                <a:spcPct val="115000"/>
              </a:lnSpc>
              <a:spcBef>
                <a:spcPts val="1000"/>
              </a:spcBef>
              <a:spcAft>
                <a:spcPts val="0"/>
              </a:spcAft>
              <a:buNone/>
            </a:pPr>
            <a:r>
              <a:rPr lang="en-US" sz="2000" b="1" dirty="0">
                <a:effectLst/>
                <a:latin typeface="Times New Roman" panose="02020603050405020304" pitchFamily="18" charset="0"/>
                <a:ea typeface="SimSun" panose="02010600030101010101" pitchFamily="2" charset="-122"/>
                <a:cs typeface="Times New Roman" panose="02020603050405020304" pitchFamily="18" charset="0"/>
              </a:rPr>
              <a:t>2.   Average Population Covered by a Primary Health Centre</a:t>
            </a:r>
            <a:endParaRPr lang="en-IN" sz="2000" b="1" dirty="0">
              <a:effectLst/>
              <a:latin typeface="Cambria" panose="02040503050406030204" pitchFamily="18" charset="0"/>
              <a:ea typeface="SimSun" panose="02010600030101010101" pitchFamily="2" charset="-122"/>
              <a:cs typeface="Times New Roman" panose="02020603050405020304" pitchFamily="18" charset="0"/>
            </a:endParaRPr>
          </a:p>
          <a:p>
            <a:pPr marL="0" indent="0">
              <a:lnSpc>
                <a:spcPct val="115000"/>
              </a:lnSpc>
              <a:spcBef>
                <a:spcPts val="1000"/>
              </a:spcBef>
              <a:spcAft>
                <a:spcPts val="0"/>
              </a:spcAft>
              <a:buNone/>
            </a:pPr>
            <a:r>
              <a:rPr lang="en-US" sz="2000" b="1" dirty="0">
                <a:effectLst/>
                <a:latin typeface="Times New Roman" panose="02020603050405020304" pitchFamily="18" charset="0"/>
                <a:ea typeface="SimSun" panose="02010600030101010101" pitchFamily="2" charset="-122"/>
                <a:cs typeface="Times New Roman" panose="02020603050405020304" pitchFamily="18" charset="0"/>
              </a:rPr>
              <a:t>3.   Average Population Covered by a Community Health Centre</a:t>
            </a:r>
            <a:endParaRPr lang="en-IN" sz="2000" b="1" dirty="0">
              <a:effectLst/>
              <a:latin typeface="Cambria" panose="02040503050406030204" pitchFamily="18" charset="0"/>
              <a:ea typeface="SimSun" panose="02010600030101010101" pitchFamily="2" charset="-122"/>
              <a:cs typeface="Times New Roman" panose="02020603050405020304" pitchFamily="18" charset="0"/>
            </a:endParaRPr>
          </a:p>
          <a:p>
            <a:pPr marL="0" indent="0">
              <a:lnSpc>
                <a:spcPct val="115000"/>
              </a:lnSpc>
              <a:spcBef>
                <a:spcPts val="1000"/>
              </a:spcBef>
              <a:spcAft>
                <a:spcPts val="0"/>
              </a:spcAft>
              <a:buNone/>
            </a:pPr>
            <a:r>
              <a:rPr lang="en-US" sz="2000" b="1" dirty="0">
                <a:effectLst/>
                <a:latin typeface="Times New Roman" panose="02020603050405020304" pitchFamily="18" charset="0"/>
                <a:ea typeface="SimSun" panose="02010600030101010101" pitchFamily="2" charset="-122"/>
                <a:cs typeface="Times New Roman" panose="02020603050405020304" pitchFamily="18" charset="0"/>
              </a:rPr>
              <a:t>4.   Average Rural Area Covered by a Sub Centre</a:t>
            </a:r>
            <a:endParaRPr lang="en-IN" sz="2000" b="1" dirty="0">
              <a:effectLst/>
              <a:latin typeface="Cambria" panose="02040503050406030204" pitchFamily="18" charset="0"/>
              <a:ea typeface="SimSun" panose="02010600030101010101" pitchFamily="2" charset="-122"/>
              <a:cs typeface="Times New Roman" panose="02020603050405020304" pitchFamily="18" charset="0"/>
            </a:endParaRPr>
          </a:p>
          <a:p>
            <a:pPr marL="0" indent="0">
              <a:lnSpc>
                <a:spcPct val="115000"/>
              </a:lnSpc>
              <a:spcBef>
                <a:spcPts val="1000"/>
              </a:spcBef>
              <a:spcAft>
                <a:spcPts val="0"/>
              </a:spcAft>
              <a:buNone/>
            </a:pPr>
            <a:r>
              <a:rPr lang="en-US" sz="2000" b="1" dirty="0">
                <a:effectLst/>
                <a:latin typeface="Times New Roman" panose="02020603050405020304" pitchFamily="18" charset="0"/>
                <a:ea typeface="SimSun" panose="02010600030101010101" pitchFamily="2" charset="-122"/>
                <a:cs typeface="Times New Roman" panose="02020603050405020304" pitchFamily="18" charset="0"/>
              </a:rPr>
              <a:t>5.   Average Rural Area Covered by a Primary Health Centre</a:t>
            </a:r>
            <a:endParaRPr lang="en-IN" sz="2000" b="1" dirty="0">
              <a:effectLst/>
              <a:latin typeface="Cambria" panose="02040503050406030204" pitchFamily="18" charset="0"/>
              <a:ea typeface="SimSun" panose="02010600030101010101" pitchFamily="2" charset="-122"/>
              <a:cs typeface="Times New Roman" panose="02020603050405020304" pitchFamily="18" charset="0"/>
            </a:endParaRPr>
          </a:p>
          <a:p>
            <a:pPr marL="0" indent="0">
              <a:lnSpc>
                <a:spcPct val="115000"/>
              </a:lnSpc>
              <a:spcBef>
                <a:spcPts val="1000"/>
              </a:spcBef>
              <a:spcAft>
                <a:spcPts val="0"/>
              </a:spcAft>
              <a:buNone/>
            </a:pPr>
            <a:r>
              <a:rPr lang="en-US" sz="2000" b="1" dirty="0">
                <a:effectLst/>
                <a:latin typeface="Times New Roman" panose="02020603050405020304" pitchFamily="18" charset="0"/>
                <a:ea typeface="SimSun" panose="02010600030101010101" pitchFamily="2" charset="-122"/>
                <a:cs typeface="Times New Roman" panose="02020603050405020304" pitchFamily="18" charset="0"/>
              </a:rPr>
              <a:t>6.   Average Rural Area Covered by a Community Health Centre</a:t>
            </a:r>
            <a:endParaRPr lang="en-IN" sz="2000" b="1" dirty="0">
              <a:effectLst/>
              <a:latin typeface="Cambria" panose="02040503050406030204" pitchFamily="18" charset="0"/>
              <a:ea typeface="SimSun" panose="02010600030101010101" pitchFamily="2" charset="-122"/>
              <a:cs typeface="Times New Roman" panose="02020603050405020304" pitchFamily="18" charset="0"/>
            </a:endParaRPr>
          </a:p>
          <a:p>
            <a:pPr marL="0" indent="0">
              <a:lnSpc>
                <a:spcPct val="115000"/>
              </a:lnSpc>
              <a:spcBef>
                <a:spcPts val="1000"/>
              </a:spcBef>
              <a:spcAft>
                <a:spcPts val="0"/>
              </a:spcAft>
              <a:buNone/>
            </a:pPr>
            <a:r>
              <a:rPr lang="en-US" sz="2000" b="1" dirty="0">
                <a:effectLst/>
                <a:latin typeface="Times New Roman" panose="02020603050405020304" pitchFamily="18" charset="0"/>
                <a:ea typeface="SimSun" panose="02010600030101010101" pitchFamily="2" charset="-122"/>
                <a:cs typeface="Times New Roman" panose="02020603050405020304" pitchFamily="18" charset="0"/>
              </a:rPr>
              <a:t>7.   Average Radial Distance Covered by a Sub Centre</a:t>
            </a:r>
            <a:endParaRPr lang="en-IN" sz="2000" b="1" dirty="0">
              <a:effectLst/>
              <a:latin typeface="Cambria" panose="02040503050406030204" pitchFamily="18" charset="0"/>
              <a:ea typeface="SimSun" panose="02010600030101010101" pitchFamily="2" charset="-122"/>
              <a:cs typeface="Times New Roman" panose="02020603050405020304" pitchFamily="18" charset="0"/>
            </a:endParaRPr>
          </a:p>
          <a:p>
            <a:pPr marL="0" indent="0">
              <a:lnSpc>
                <a:spcPct val="115000"/>
              </a:lnSpc>
              <a:spcBef>
                <a:spcPts val="1000"/>
              </a:spcBef>
              <a:spcAft>
                <a:spcPts val="0"/>
              </a:spcAft>
              <a:buNone/>
            </a:pPr>
            <a:r>
              <a:rPr lang="en-US" sz="2000" b="1" dirty="0">
                <a:effectLst/>
                <a:latin typeface="Times New Roman" panose="02020603050405020304" pitchFamily="18" charset="0"/>
                <a:ea typeface="SimSun" panose="02010600030101010101" pitchFamily="2" charset="-122"/>
                <a:cs typeface="Times New Roman" panose="02020603050405020304" pitchFamily="18" charset="0"/>
              </a:rPr>
              <a:t>8.   Average Radial Distance Covered by a Primary Health Centre</a:t>
            </a:r>
            <a:endParaRPr lang="en-IN" sz="2000" b="1" dirty="0">
              <a:effectLst/>
              <a:latin typeface="Cambria" panose="02040503050406030204" pitchFamily="18" charset="0"/>
              <a:ea typeface="SimSun" panose="02010600030101010101" pitchFamily="2" charset="-122"/>
              <a:cs typeface="Times New Roman" panose="02020603050405020304" pitchFamily="18" charset="0"/>
            </a:endParaRPr>
          </a:p>
          <a:p>
            <a:pPr marL="0" indent="0">
              <a:lnSpc>
                <a:spcPct val="115000"/>
              </a:lnSpc>
              <a:spcBef>
                <a:spcPts val="1000"/>
              </a:spcBef>
              <a:spcAft>
                <a:spcPts val="0"/>
              </a:spcAft>
              <a:buNone/>
              <a:tabLst>
                <a:tab pos="4648200" algn="l"/>
              </a:tabLst>
            </a:pPr>
            <a:r>
              <a:rPr lang="en-US" sz="2000" b="1" dirty="0">
                <a:effectLst/>
                <a:latin typeface="Times New Roman" panose="02020603050405020304" pitchFamily="18" charset="0"/>
                <a:ea typeface="SimSun" panose="02010600030101010101" pitchFamily="2" charset="-122"/>
                <a:cs typeface="Times New Roman" panose="02020603050405020304" pitchFamily="18" charset="0"/>
              </a:rPr>
              <a:t>9.   Average Radial Distance Covered by a Community Health Centre	</a:t>
            </a:r>
            <a:endParaRPr lang="en-IN" sz="2000" b="1" dirty="0">
              <a:latin typeface="Cambria" panose="02040503050406030204" pitchFamily="18" charset="0"/>
              <a:ea typeface="SimSun" panose="02010600030101010101" pitchFamily="2" charset="-122"/>
              <a:cs typeface="Times New Roman" panose="02020603050405020304" pitchFamily="18" charset="0"/>
            </a:endParaRPr>
          </a:p>
          <a:p>
            <a:pPr marL="0" indent="0">
              <a:lnSpc>
                <a:spcPct val="115000"/>
              </a:lnSpc>
              <a:spcBef>
                <a:spcPts val="1000"/>
              </a:spcBef>
              <a:spcAft>
                <a:spcPts val="0"/>
              </a:spcAft>
              <a:buNone/>
              <a:tabLst>
                <a:tab pos="4648200" algn="l"/>
              </a:tabLst>
            </a:pPr>
            <a:r>
              <a:rPr lang="en-US" sz="2000" b="1" dirty="0">
                <a:effectLst/>
                <a:latin typeface="Times New Roman" panose="02020603050405020304" pitchFamily="18" charset="0"/>
                <a:ea typeface="SimSun" panose="02010600030101010101" pitchFamily="2" charset="-122"/>
                <a:cs typeface="Times New Roman" panose="02020603050405020304" pitchFamily="18" charset="0"/>
              </a:rPr>
              <a:t>10.      Average Number of Villages Covered by a Sub Centre</a:t>
            </a:r>
            <a:endParaRPr lang="en-IN" sz="2000" b="1" dirty="0">
              <a:effectLst/>
              <a:latin typeface="Cambria" panose="02040503050406030204" pitchFamily="18" charset="0"/>
              <a:ea typeface="SimSun" panose="02010600030101010101" pitchFamily="2" charset="-122"/>
              <a:cs typeface="Times New Roman" panose="02020603050405020304" pitchFamily="18" charset="0"/>
            </a:endParaRPr>
          </a:p>
          <a:p>
            <a:endParaRPr lang="en-IN" sz="2000" dirty="0"/>
          </a:p>
        </p:txBody>
      </p:sp>
    </p:spTree>
    <p:extLst>
      <p:ext uri="{BB962C8B-B14F-4D97-AF65-F5344CB8AC3E}">
        <p14:creationId xmlns:p14="http://schemas.microsoft.com/office/powerpoint/2010/main" val="3041566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E0A3B7-C1FE-E8C3-E6E9-7B6DE2B4F3AD}"/>
              </a:ext>
            </a:extLst>
          </p:cNvPr>
          <p:cNvSpPr>
            <a:spLocks noGrp="1"/>
          </p:cNvSpPr>
          <p:nvPr>
            <p:ph idx="1"/>
          </p:nvPr>
        </p:nvSpPr>
        <p:spPr>
          <a:xfrm>
            <a:off x="533400" y="381000"/>
            <a:ext cx="8229600" cy="5867399"/>
          </a:xfrm>
        </p:spPr>
        <p:txBody>
          <a:bodyPr>
            <a:noAutofit/>
          </a:bodyPr>
          <a:lstStyle/>
          <a:p>
            <a:pPr marL="0" indent="0">
              <a:lnSpc>
                <a:spcPct val="115000"/>
              </a:lnSpc>
              <a:spcBef>
                <a:spcPts val="1000"/>
              </a:spcBef>
              <a:spcAft>
                <a:spcPts val="0"/>
              </a:spcAft>
              <a:buNone/>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11.      Average Number of Villages Covered by a Primary Health Centre</a:t>
            </a:r>
            <a:endParaRPr lang="en-IN" sz="1800" b="1" dirty="0">
              <a:effectLst/>
              <a:latin typeface="Cambria" panose="02040503050406030204" pitchFamily="18" charset="0"/>
              <a:ea typeface="SimSun" panose="02010600030101010101" pitchFamily="2" charset="-122"/>
              <a:cs typeface="Times New Roman" panose="02020603050405020304" pitchFamily="18" charset="0"/>
            </a:endParaRPr>
          </a:p>
          <a:p>
            <a:pPr marL="0" indent="0">
              <a:lnSpc>
                <a:spcPct val="115000"/>
              </a:lnSpc>
              <a:spcBef>
                <a:spcPts val="1000"/>
              </a:spcBef>
              <a:spcAft>
                <a:spcPts val="0"/>
              </a:spcAft>
              <a:buNone/>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12.      Average Number of Villages Covered by a Community Health Centre</a:t>
            </a:r>
            <a:endParaRPr lang="en-IN" sz="1800" b="1" dirty="0">
              <a:effectLst/>
              <a:latin typeface="Cambria" panose="02040503050406030204" pitchFamily="18" charset="0"/>
              <a:ea typeface="SimSun" panose="02010600030101010101" pitchFamily="2" charset="-122"/>
              <a:cs typeface="Times New Roman" panose="02020603050405020304" pitchFamily="18" charset="0"/>
            </a:endParaRPr>
          </a:p>
          <a:p>
            <a:pPr marL="0" indent="0">
              <a:lnSpc>
                <a:spcPct val="115000"/>
              </a:lnSpc>
              <a:spcBef>
                <a:spcPts val="1000"/>
              </a:spcBef>
              <a:spcAft>
                <a:spcPts val="0"/>
              </a:spcAft>
              <a:buNone/>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13.      Average Rural Population Covered by a Health Worker</a:t>
            </a:r>
            <a:endParaRPr lang="en-IN" sz="1800" b="1" dirty="0">
              <a:effectLst/>
              <a:latin typeface="Cambria" panose="02040503050406030204" pitchFamily="18" charset="0"/>
              <a:ea typeface="SimSun" panose="02010600030101010101" pitchFamily="2" charset="-122"/>
              <a:cs typeface="Times New Roman" panose="02020603050405020304" pitchFamily="18" charset="0"/>
            </a:endParaRPr>
          </a:p>
          <a:p>
            <a:pPr marL="0" indent="0">
              <a:lnSpc>
                <a:spcPct val="115000"/>
              </a:lnSpc>
              <a:spcBef>
                <a:spcPts val="1000"/>
              </a:spcBef>
              <a:spcAft>
                <a:spcPts val="0"/>
              </a:spcAft>
              <a:buNone/>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14.      Health Workers (Female) / ANM at Rural Areas (In Position/ Required Ratio)</a:t>
            </a:r>
            <a:endParaRPr lang="en-IN" sz="1800" b="1" dirty="0">
              <a:effectLst/>
              <a:latin typeface="Cambria" panose="02040503050406030204" pitchFamily="18" charset="0"/>
              <a:ea typeface="SimSun" panose="02010600030101010101" pitchFamily="2" charset="-122"/>
              <a:cs typeface="Times New Roman" panose="02020603050405020304" pitchFamily="18" charset="0"/>
            </a:endParaRPr>
          </a:p>
          <a:p>
            <a:pPr marL="0" indent="0">
              <a:lnSpc>
                <a:spcPct val="115000"/>
              </a:lnSpc>
              <a:spcBef>
                <a:spcPts val="1000"/>
              </a:spcBef>
              <a:spcAft>
                <a:spcPts val="0"/>
              </a:spcAft>
              <a:buNone/>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15.      Doctors at Primary Health </a:t>
            </a:r>
            <a:r>
              <a:rPr lang="en-US" sz="1800" b="1" dirty="0" err="1">
                <a:effectLst/>
                <a:latin typeface="Times New Roman" panose="02020603050405020304" pitchFamily="18" charset="0"/>
                <a:ea typeface="SimSun" panose="02010600030101010101" pitchFamily="2" charset="-122"/>
                <a:cs typeface="Times New Roman" panose="02020603050405020304" pitchFamily="18" charset="0"/>
              </a:rPr>
              <a:t>Centres</a:t>
            </a: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 in Rural Areas (In Position/Required Ratio)</a:t>
            </a:r>
            <a:endParaRPr lang="en-IN" sz="1800" b="1" dirty="0">
              <a:effectLst/>
              <a:latin typeface="Cambria" panose="02040503050406030204" pitchFamily="18" charset="0"/>
              <a:ea typeface="SimSun" panose="02010600030101010101" pitchFamily="2" charset="-122"/>
              <a:cs typeface="Times New Roman" panose="02020603050405020304" pitchFamily="18" charset="0"/>
            </a:endParaRPr>
          </a:p>
          <a:p>
            <a:pPr marL="0" indent="0">
              <a:lnSpc>
                <a:spcPct val="115000"/>
              </a:lnSpc>
              <a:spcBef>
                <a:spcPts val="1000"/>
              </a:spcBef>
              <a:spcAft>
                <a:spcPts val="0"/>
              </a:spcAft>
              <a:buNone/>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16.      Total Specialists at CHCs in Rural Area (In Position/Required Ratio)</a:t>
            </a:r>
            <a:endParaRPr lang="en-IN" sz="1800" b="1" dirty="0">
              <a:effectLst/>
              <a:latin typeface="Cambria" panose="02040503050406030204" pitchFamily="18" charset="0"/>
              <a:ea typeface="SimSun" panose="02010600030101010101" pitchFamily="2" charset="-122"/>
              <a:cs typeface="Times New Roman" panose="02020603050405020304" pitchFamily="18" charset="0"/>
            </a:endParaRPr>
          </a:p>
          <a:p>
            <a:pPr marL="0" indent="0">
              <a:lnSpc>
                <a:spcPct val="115000"/>
              </a:lnSpc>
              <a:spcBef>
                <a:spcPts val="1000"/>
              </a:spcBef>
              <a:spcAft>
                <a:spcPts val="0"/>
              </a:spcAft>
              <a:buNone/>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17.      Radiographers at CHCs in Rural Area (In Position/Required Ratio)</a:t>
            </a:r>
            <a:endParaRPr lang="en-IN" sz="1800" b="1" dirty="0">
              <a:effectLst/>
              <a:latin typeface="Cambria" panose="02040503050406030204" pitchFamily="18" charset="0"/>
              <a:ea typeface="SimSun" panose="02010600030101010101" pitchFamily="2" charset="-122"/>
              <a:cs typeface="Times New Roman" panose="02020603050405020304" pitchFamily="18" charset="0"/>
            </a:endParaRPr>
          </a:p>
          <a:p>
            <a:pPr marL="0" indent="0">
              <a:lnSpc>
                <a:spcPct val="115000"/>
              </a:lnSpc>
              <a:spcBef>
                <a:spcPts val="1000"/>
              </a:spcBef>
              <a:spcAft>
                <a:spcPts val="0"/>
              </a:spcAft>
              <a:buNone/>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18.      Pharmacists at PHCs and CHCs in Rural Area (In Position/Required Ratio)</a:t>
            </a:r>
            <a:endParaRPr lang="en-IN" sz="1800" b="1" dirty="0">
              <a:effectLst/>
              <a:latin typeface="Cambria" panose="02040503050406030204" pitchFamily="18" charset="0"/>
              <a:ea typeface="SimSun" panose="02010600030101010101" pitchFamily="2" charset="-122"/>
              <a:cs typeface="Times New Roman" panose="02020603050405020304" pitchFamily="18" charset="0"/>
            </a:endParaRPr>
          </a:p>
          <a:p>
            <a:pPr marL="0" indent="0">
              <a:lnSpc>
                <a:spcPct val="115000"/>
              </a:lnSpc>
              <a:spcBef>
                <a:spcPts val="1000"/>
              </a:spcBef>
              <a:spcAft>
                <a:spcPts val="0"/>
              </a:spcAft>
              <a:buNone/>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19.      Laboratory Technicians at PHCs and CHCs in Rural Area (In Position/Required Ratio)</a:t>
            </a:r>
            <a:endParaRPr lang="en-IN" sz="1800" b="1" dirty="0">
              <a:effectLst/>
              <a:latin typeface="Cambria" panose="02040503050406030204" pitchFamily="18" charset="0"/>
              <a:ea typeface="SimSun" panose="02010600030101010101" pitchFamily="2" charset="-122"/>
              <a:cs typeface="Times New Roman" panose="02020603050405020304" pitchFamily="18" charset="0"/>
            </a:endParaRPr>
          </a:p>
          <a:p>
            <a:pPr marL="0" indent="0">
              <a:lnSpc>
                <a:spcPct val="115000"/>
              </a:lnSpc>
              <a:spcBef>
                <a:spcPts val="1000"/>
              </a:spcBef>
              <a:spcAft>
                <a:spcPts val="0"/>
              </a:spcAft>
              <a:buNone/>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20.      Nursing Staff at PHCs and CHCs in Rural Areas (In Position/Required Ratio)</a:t>
            </a:r>
            <a:endParaRPr lang="en-IN" sz="1800" b="1" dirty="0">
              <a:effectLst/>
              <a:latin typeface="Cambria" panose="02040503050406030204" pitchFamily="18" charset="0"/>
              <a:ea typeface="SimSun" panose="02010600030101010101" pitchFamily="2" charset="-122"/>
              <a:cs typeface="Times New Roman" panose="02020603050405020304" pitchFamily="18" charset="0"/>
            </a:endParaRPr>
          </a:p>
          <a:p>
            <a:pPr marL="0" indent="0">
              <a:lnSpc>
                <a:spcPct val="115000"/>
              </a:lnSpc>
              <a:spcBef>
                <a:spcPts val="1000"/>
              </a:spcBef>
              <a:spcAft>
                <a:spcPts val="0"/>
              </a:spcAft>
              <a:buNone/>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21.      </a:t>
            </a:r>
            <a:r>
              <a:rPr lang="en-US" sz="1800" b="1" dirty="0" err="1">
                <a:effectLst/>
                <a:latin typeface="Times New Roman" panose="02020603050405020304" pitchFamily="18" charset="0"/>
                <a:ea typeface="SimSun" panose="02010600030101010101" pitchFamily="2" charset="-122"/>
                <a:cs typeface="Times New Roman" panose="02020603050405020304" pitchFamily="18" charset="0"/>
              </a:rPr>
              <a:t>Statewise</a:t>
            </a: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 Rural Infant Mortality Ratio</a:t>
            </a:r>
            <a:endParaRPr lang="en-IN" sz="1800" b="1" dirty="0">
              <a:effectLst/>
              <a:latin typeface="Cambria" panose="02040503050406030204" pitchFamily="18" charset="0"/>
              <a:ea typeface="SimSun" panose="02010600030101010101" pitchFamily="2" charset="-122"/>
              <a:cs typeface="Times New Roman" panose="02020603050405020304" pitchFamily="18" charset="0"/>
            </a:endParaRPr>
          </a:p>
          <a:p>
            <a:endParaRPr lang="en-IN" sz="1800" dirty="0"/>
          </a:p>
        </p:txBody>
      </p:sp>
    </p:spTree>
    <p:extLst>
      <p:ext uri="{BB962C8B-B14F-4D97-AF65-F5344CB8AC3E}">
        <p14:creationId xmlns:p14="http://schemas.microsoft.com/office/powerpoint/2010/main" val="3189460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FF15B-E1EE-ADE2-0634-6D20A5F49F9A}"/>
              </a:ext>
            </a:extLst>
          </p:cNvPr>
          <p:cNvSpPr>
            <a:spLocks noGrp="1"/>
          </p:cNvSpPr>
          <p:nvPr>
            <p:ph type="title"/>
          </p:nvPr>
        </p:nvSpPr>
        <p:spPr>
          <a:xfrm>
            <a:off x="457200" y="274638"/>
            <a:ext cx="3124200" cy="1143000"/>
          </a:xfrm>
        </p:spPr>
        <p:txBody>
          <a:bodyPr>
            <a:normAutofit fontScale="90000"/>
          </a:bodyPr>
          <a:lstStyle/>
          <a:p>
            <a:pPr>
              <a:lnSpc>
                <a:spcPct val="115000"/>
              </a:lnSpc>
              <a:spcBef>
                <a:spcPts val="2400"/>
              </a:spcBef>
              <a:spcAft>
                <a:spcPts val="0"/>
              </a:spcAft>
            </a:pPr>
            <a:r>
              <a:rPr lang="en-US" sz="3600" b="1" kern="0" dirty="0">
                <a:effectLst/>
                <a:latin typeface="Times New Roman" panose="02020603050405020304" pitchFamily="18" charset="0"/>
                <a:ea typeface="SimSun" panose="02010600030101010101" pitchFamily="2" charset="-122"/>
                <a:cs typeface="Times New Roman" panose="02020603050405020304" pitchFamily="18" charset="0"/>
              </a:rPr>
              <a:t>Methodology:</a:t>
            </a:r>
            <a:br>
              <a:rPr lang="en-IN" sz="3200" b="1" kern="0" dirty="0">
                <a:solidFill>
                  <a:srgbClr val="365F91"/>
                </a:solidFill>
                <a:effectLst/>
                <a:latin typeface="Cambria" panose="02040503050406030204" pitchFamily="18" charset="0"/>
                <a:ea typeface="SimSun" panose="02010600030101010101" pitchFamily="2" charset="-122"/>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1ABEF79-9CD7-19E3-77FB-FABE50B37923}"/>
              </a:ext>
            </a:extLst>
          </p:cNvPr>
          <p:cNvSpPr>
            <a:spLocks noGrp="1"/>
          </p:cNvSpPr>
          <p:nvPr>
            <p:ph idx="1"/>
          </p:nvPr>
        </p:nvSpPr>
        <p:spPr>
          <a:xfrm>
            <a:off x="457200" y="1295400"/>
            <a:ext cx="8229600" cy="5334000"/>
          </a:xfrm>
        </p:spPr>
        <p:txBody>
          <a:bodyPr>
            <a:normAutofit fontScale="25000" lnSpcReduction="20000"/>
          </a:bodyPr>
          <a:lstStyle/>
          <a:p>
            <a:pPr algn="just">
              <a:lnSpc>
                <a:spcPct val="115000"/>
              </a:lnSpc>
              <a:spcBef>
                <a:spcPts val="1000"/>
              </a:spcBef>
              <a:spcAft>
                <a:spcPts val="0"/>
              </a:spcAft>
            </a:pPr>
            <a:r>
              <a:rPr lang="en-US" sz="7200" b="1" dirty="0">
                <a:effectLst/>
                <a:latin typeface="Times New Roman" panose="02020603050405020304" pitchFamily="18" charset="0"/>
                <a:ea typeface="SimSun" panose="02010600030101010101" pitchFamily="2" charset="-122"/>
                <a:cs typeface="Times New Roman" panose="02020603050405020304" pitchFamily="18" charset="0"/>
              </a:rPr>
              <a:t>First of all, we are dividing the states in two categories, 1. Larger States and 2. Smaller States according to their size and population, we couldn’t consider all the states due to lack of information and eliminated the UT’s completely</a:t>
            </a:r>
            <a:endParaRPr lang="en-IN" sz="7200" b="1" dirty="0">
              <a:effectLst/>
              <a:latin typeface="Cambria" panose="02040503050406030204" pitchFamily="18" charset="0"/>
              <a:ea typeface="SimSun" panose="02010600030101010101" pitchFamily="2" charset="-122"/>
              <a:cs typeface="Times New Roman" panose="02020603050405020304" pitchFamily="18" charset="0"/>
            </a:endParaRPr>
          </a:p>
          <a:p>
            <a:pPr marL="0" indent="0" algn="just">
              <a:lnSpc>
                <a:spcPct val="115000"/>
              </a:lnSpc>
              <a:spcBef>
                <a:spcPts val="2400"/>
              </a:spcBef>
              <a:spcAft>
                <a:spcPts val="0"/>
              </a:spcAft>
              <a:buNone/>
            </a:pPr>
            <a:r>
              <a:rPr lang="en-US" sz="7200" b="1" kern="0" dirty="0">
                <a:effectLst/>
                <a:latin typeface="Times New Roman" panose="02020603050405020304" pitchFamily="18" charset="0"/>
                <a:ea typeface="SimSun" panose="02010600030101010101" pitchFamily="2" charset="-122"/>
                <a:cs typeface="Times New Roman" panose="02020603050405020304" pitchFamily="18" charset="0"/>
              </a:rPr>
              <a:t>Larger States:  </a:t>
            </a:r>
            <a:endParaRPr lang="en-IN" sz="7200" b="1" kern="0" dirty="0">
              <a:effectLst/>
              <a:latin typeface="Cambria" panose="02040503050406030204" pitchFamily="18" charset="0"/>
              <a:ea typeface="SimSun" panose="02010600030101010101" pitchFamily="2" charset="-122"/>
              <a:cs typeface="Times New Roman" panose="02020603050405020304" pitchFamily="18" charset="0"/>
            </a:endParaRPr>
          </a:p>
          <a:p>
            <a:pPr marL="0" indent="0" algn="just">
              <a:lnSpc>
                <a:spcPct val="115000"/>
              </a:lnSpc>
              <a:spcBef>
                <a:spcPts val="2400"/>
              </a:spcBef>
              <a:spcAft>
                <a:spcPts val="0"/>
              </a:spcAft>
              <a:buNone/>
            </a:pPr>
            <a:r>
              <a:rPr lang="en-US" sz="7200" kern="0" dirty="0">
                <a:effectLst/>
                <a:latin typeface="Times New Roman" panose="02020603050405020304" pitchFamily="18" charset="0"/>
                <a:ea typeface="SimSun" panose="02010600030101010101" pitchFamily="2" charset="-122"/>
                <a:cs typeface="Times New Roman" panose="02020603050405020304" pitchFamily="18" charset="0"/>
              </a:rPr>
              <a:t>Andhra Pradesh, Assam, Bihar, </a:t>
            </a:r>
            <a:r>
              <a:rPr lang="en-US" sz="7200" kern="0" dirty="0" err="1">
                <a:effectLst/>
                <a:latin typeface="Times New Roman" panose="02020603050405020304" pitchFamily="18" charset="0"/>
                <a:ea typeface="SimSun" panose="02010600030101010101" pitchFamily="2" charset="-122"/>
                <a:cs typeface="Times New Roman" panose="02020603050405020304" pitchFamily="18" charset="0"/>
              </a:rPr>
              <a:t>Chattisgarh</a:t>
            </a:r>
            <a:r>
              <a:rPr lang="en-US" sz="7200" kern="0" dirty="0">
                <a:effectLst/>
                <a:latin typeface="Times New Roman" panose="02020603050405020304" pitchFamily="18" charset="0"/>
                <a:ea typeface="SimSun" panose="02010600030101010101" pitchFamily="2" charset="-122"/>
                <a:cs typeface="Times New Roman" panose="02020603050405020304" pitchFamily="18" charset="0"/>
              </a:rPr>
              <a:t>, Gujarat, Haryana, Jharkhand, Karnataka, Kerala, Madhya Pradesh, Maharashtra, Odisha, Punjab, Rajasthan, Tamil Nadu, Telangana, Uttar Pradesh, Uttarakhand and West Bengal</a:t>
            </a:r>
            <a:endParaRPr lang="en-IN" sz="7200" kern="0" dirty="0">
              <a:effectLst/>
              <a:latin typeface="Cambria" panose="02040503050406030204" pitchFamily="18" charset="0"/>
              <a:ea typeface="SimSun" panose="02010600030101010101" pitchFamily="2" charset="-122"/>
              <a:cs typeface="Times New Roman" panose="02020603050405020304" pitchFamily="18" charset="0"/>
            </a:endParaRPr>
          </a:p>
          <a:p>
            <a:pPr marL="0" indent="0">
              <a:lnSpc>
                <a:spcPct val="115000"/>
              </a:lnSpc>
              <a:spcBef>
                <a:spcPts val="2400"/>
              </a:spcBef>
              <a:spcAft>
                <a:spcPts val="0"/>
              </a:spcAft>
              <a:buNone/>
            </a:pPr>
            <a:r>
              <a:rPr lang="en-US" sz="7200" b="1" kern="0" dirty="0">
                <a:effectLst/>
                <a:latin typeface="Times New Roman" panose="02020603050405020304" pitchFamily="18" charset="0"/>
                <a:ea typeface="SimSun" panose="02010600030101010101" pitchFamily="2" charset="-122"/>
                <a:cs typeface="Times New Roman" panose="02020603050405020304" pitchFamily="18" charset="0"/>
              </a:rPr>
              <a:t>Smaller States: </a:t>
            </a:r>
            <a:endParaRPr lang="en-IN" sz="7200" b="1" kern="0" dirty="0">
              <a:effectLst/>
              <a:latin typeface="Cambria" panose="02040503050406030204" pitchFamily="18" charset="0"/>
              <a:ea typeface="SimSun" panose="02010600030101010101" pitchFamily="2" charset="-122"/>
              <a:cs typeface="Times New Roman" panose="02020603050405020304" pitchFamily="18" charset="0"/>
            </a:endParaRPr>
          </a:p>
          <a:p>
            <a:pPr marL="0" indent="0">
              <a:lnSpc>
                <a:spcPct val="115000"/>
              </a:lnSpc>
              <a:spcBef>
                <a:spcPts val="2400"/>
              </a:spcBef>
              <a:spcAft>
                <a:spcPts val="0"/>
              </a:spcAft>
              <a:buNone/>
            </a:pPr>
            <a:r>
              <a:rPr lang="en-US" sz="7200" kern="0" dirty="0">
                <a:effectLst/>
                <a:latin typeface="Times New Roman" panose="02020603050405020304" pitchFamily="18" charset="0"/>
                <a:ea typeface="SimSun" panose="02010600030101010101" pitchFamily="2" charset="-122"/>
                <a:cs typeface="Times New Roman" panose="02020603050405020304" pitchFamily="18" charset="0"/>
              </a:rPr>
              <a:t>Goa, Manipur, Meghalaya, Mizoram, Nagaland</a:t>
            </a:r>
            <a:endParaRPr lang="en-IN" sz="7200" kern="0" dirty="0">
              <a:effectLst/>
              <a:latin typeface="Cambria" panose="02040503050406030204" pitchFamily="18" charset="0"/>
              <a:ea typeface="SimSun" panose="02010600030101010101" pitchFamily="2" charset="-122"/>
              <a:cs typeface="Times New Roman" panose="02020603050405020304" pitchFamily="18" charset="0"/>
            </a:endParaRPr>
          </a:p>
          <a:p>
            <a:pPr marL="0" indent="0">
              <a:lnSpc>
                <a:spcPct val="115000"/>
              </a:lnSpc>
              <a:spcAft>
                <a:spcPts val="1000"/>
              </a:spcAft>
              <a:buNone/>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2400"/>
              </a:spcBef>
              <a:spcAft>
                <a:spcPts val="0"/>
              </a:spcAft>
            </a:pPr>
            <a:r>
              <a:rPr lang="en-US" sz="7200" b="1" kern="0" dirty="0">
                <a:effectLst/>
                <a:latin typeface="Times New Roman" panose="02020603050405020304" pitchFamily="18" charset="0"/>
                <a:ea typeface="SimSun" panose="02010600030101010101" pitchFamily="2" charset="-122"/>
                <a:cs typeface="Times New Roman" panose="02020603050405020304" pitchFamily="18" charset="0"/>
              </a:rPr>
              <a:t>We will perform the calculations for these two categories </a:t>
            </a:r>
            <a:r>
              <a:rPr lang="en-US" sz="7200" b="1" kern="0" dirty="0" err="1">
                <a:effectLst/>
                <a:latin typeface="Times New Roman" panose="02020603050405020304" pitchFamily="18" charset="0"/>
                <a:ea typeface="SimSun" panose="02010600030101010101" pitchFamily="2" charset="-122"/>
                <a:cs typeface="Times New Roman" panose="02020603050405020304" pitchFamily="18" charset="0"/>
              </a:rPr>
              <a:t>sepeartely</a:t>
            </a:r>
            <a:r>
              <a:rPr lang="en-IN" sz="7200" b="1" kern="0" dirty="0">
                <a:effectLst/>
                <a:latin typeface="Times New Roman" panose="02020603050405020304" pitchFamily="18" charset="0"/>
                <a:ea typeface="SimSun" panose="02010600030101010101" pitchFamily="2" charset="-122"/>
                <a:cs typeface="Times New Roman" panose="02020603050405020304" pitchFamily="18" charset="0"/>
              </a:rPr>
              <a:t>.</a:t>
            </a:r>
            <a:endParaRPr lang="en-IN" sz="7200" b="1" kern="0" dirty="0">
              <a:effectLst/>
              <a:latin typeface="Cambria" panose="02040503050406030204" pitchFamily="18" charset="0"/>
              <a:ea typeface="SimSun" panose="02010600030101010101" pitchFamily="2" charset="-122"/>
              <a:cs typeface="Times New Roman" panose="02020603050405020304" pitchFamily="18" charset="0"/>
            </a:endParaRPr>
          </a:p>
          <a:p>
            <a:pPr marL="0" indent="0" algn="just">
              <a:lnSpc>
                <a:spcPct val="115000"/>
              </a:lnSpc>
              <a:spcAft>
                <a:spcPts val="1000"/>
              </a:spcAft>
              <a:buNone/>
            </a:pPr>
            <a:r>
              <a:rPr lang="en-US" sz="7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72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81524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Ion</Template>
  <TotalTime>849</TotalTime>
  <Words>3007</Words>
  <Application>Microsoft Office PowerPoint</Application>
  <PresentationFormat>On-screen Show (4:3)</PresentationFormat>
  <Paragraphs>267</Paragraphs>
  <Slides>32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Algerian</vt:lpstr>
      <vt:lpstr>Arial</vt:lpstr>
      <vt:lpstr>Bahnschrift</vt:lpstr>
      <vt:lpstr>Bahnschrift SemiCondensed</vt:lpstr>
      <vt:lpstr>Calibri</vt:lpstr>
      <vt:lpstr>Cambria</vt:lpstr>
      <vt:lpstr>Times New Roman</vt:lpstr>
      <vt:lpstr>Office Theme</vt:lpstr>
      <vt:lpstr>Constructing an Index to Compare Rural Healthcare  System Condition Between Different States of India    </vt:lpstr>
      <vt:lpstr> Introduction:  </vt:lpstr>
      <vt:lpstr>Objectives:  </vt:lpstr>
      <vt:lpstr>  Data Collection: </vt:lpstr>
      <vt:lpstr> Data Description:   </vt:lpstr>
      <vt:lpstr>PowerPoint Presentation</vt:lpstr>
      <vt:lpstr>PowerPoint Presentation</vt:lpstr>
      <vt:lpstr>PowerPoint Presentation</vt:lpstr>
      <vt:lpstr>Methodology: </vt:lpstr>
      <vt:lpstr>PowerPoint Presentation</vt:lpstr>
      <vt:lpstr>PowerPoint Presentation</vt:lpstr>
      <vt:lpstr>PowerPoint Presentation</vt:lpstr>
      <vt:lpstr>Now we just have to calculate the composite indicator using the scaled values of factor and our index is ready </vt:lpstr>
      <vt:lpstr>Result &amp; Analysis:</vt:lpstr>
      <vt:lpstr>For the larger states, the index value table is given below: </vt:lpstr>
      <vt:lpstr>PowerPoint Presentation</vt:lpstr>
      <vt:lpstr>For the smaller states, the index value table is given below   </vt:lpstr>
      <vt:lpstr>PowerPoint Presentation</vt:lpstr>
      <vt:lpstr>Comparison with NITI AAYOG Health Index (2019-20) </vt:lpstr>
      <vt:lpstr>PowerPoint Presentation</vt:lpstr>
      <vt:lpstr>PowerPoint Presentation</vt:lpstr>
      <vt:lpstr>Index values for larger states:</vt:lpstr>
      <vt:lpstr>PowerPoint Presentation</vt:lpstr>
      <vt:lpstr>PowerPoint Presentation</vt:lpstr>
      <vt:lpstr>Comparison with our index: </vt:lpstr>
      <vt:lpstr>Index Value for Smaller States:</vt:lpstr>
      <vt:lpstr>PowerPoint Presentation</vt:lpstr>
      <vt:lpstr>PowerPoint Presentation</vt:lpstr>
      <vt:lpstr>Comparison with our index: </vt:lpstr>
      <vt:lpstr>Conclusion: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Nilanjan</cp:lastModifiedBy>
  <cp:revision>61</cp:revision>
  <dcterms:created xsi:type="dcterms:W3CDTF">2023-06-22T19:18:16Z</dcterms:created>
  <dcterms:modified xsi:type="dcterms:W3CDTF">2023-08-13T20:28:14Z</dcterms:modified>
</cp:coreProperties>
</file>