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80" r:id="rId5"/>
    <p:sldId id="283" r:id="rId6"/>
    <p:sldId id="282" r:id="rId7"/>
    <p:sldId id="284" r:id="rId8"/>
    <p:sldId id="281" r:id="rId9"/>
    <p:sldId id="286" r:id="rId10"/>
    <p:sldId id="287" r:id="rId11"/>
    <p:sldId id="289" r:id="rId12"/>
    <p:sldId id="288" r:id="rId13"/>
    <p:sldId id="290" r:id="rId14"/>
    <p:sldId id="277" r:id="rId15"/>
    <p:sldId id="278" r:id="rId16"/>
    <p:sldId id="291" r:id="rId17"/>
    <p:sldId id="293" r:id="rId18"/>
    <p:sldId id="294" r:id="rId19"/>
    <p:sldId id="295" r:id="rId20"/>
    <p:sldId id="296" r:id="rId21"/>
    <p:sldId id="297" r:id="rId22"/>
    <p:sldId id="298" r:id="rId23"/>
    <p:sldId id="292" r:id="rId24"/>
    <p:sldId id="299" r:id="rId25"/>
    <p:sldId id="300" r:id="rId26"/>
    <p:sldId id="301" r:id="rId27"/>
    <p:sldId id="302" r:id="rId28"/>
    <p:sldId id="307" r:id="rId29"/>
    <p:sldId id="308" r:id="rId30"/>
    <p:sldId id="311" r:id="rId31"/>
    <p:sldId id="312" r:id="rId32"/>
    <p:sldId id="304" r:id="rId33"/>
    <p:sldId id="309" r:id="rId34"/>
    <p:sldId id="310" r:id="rId35"/>
    <p:sldId id="313" r:id="rId36"/>
    <p:sldId id="314" r:id="rId37"/>
    <p:sldId id="319" r:id="rId38"/>
    <p:sldId id="315" r:id="rId39"/>
    <p:sldId id="316" r:id="rId40"/>
    <p:sldId id="317" r:id="rId41"/>
    <p:sldId id="318" r:id="rId42"/>
    <p:sldId id="27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F5D72-4506-42E4-87CB-FB57BBE67F20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9A016-847C-48FB-AAD2-A25DE9C7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9A016-847C-48FB-AAD2-A25DE9C7F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9A016-847C-48FB-AAD2-A25DE9C7F8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7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037E-948E-42D7-8042-F41A3B419F67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4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646E-64CD-496C-9A20-D6452BB1FE7D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2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77BE-301C-4FD0-BAF7-84184C24D521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C5D-4824-4779-B66F-3E4AB2657477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3CDD-7A5B-4B60-AC2E-B7BD2FE9036A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E1DE-0120-4E10-B0EA-21F744B23E98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4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66D4-2582-4FE5-8CE0-BC4408B57E22}" type="datetime1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1C6C-55E4-4BD3-B7A5-1E584FF42701}" type="datetime1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E603-71C0-48C7-ABA1-2B08FAADC41D}" type="datetime1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0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C419-2134-4230-8F52-57DF832AB461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F182-1A9E-4734-AE80-213F09C227D1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8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F9D31-CE38-48A6-B282-57481154259E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44952-4FB9-4120-B015-69E8B712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2" y="489629"/>
            <a:ext cx="731312" cy="1050536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77065"/>
            <a:ext cx="12192000" cy="108209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ASSOCIATION RULE MINING</a:t>
            </a:r>
            <a:b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TRUST</a:t>
            </a:r>
            <a:endParaRPr lang="en-US" sz="3600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2433" y="927848"/>
            <a:ext cx="10277341" cy="594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Project Lab (CS 794</a:t>
            </a:r>
            <a:r>
              <a:rPr lang="en-US" sz="2000" smtClean="0"/>
              <a:t>)                                                                                                                             </a:t>
            </a:r>
            <a:r>
              <a:rPr lang="en-US" sz="1800" smtClean="0"/>
              <a:t>Group 15</a:t>
            </a:r>
            <a:endParaRPr lang="en-US" sz="2000" u="sng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3001044"/>
            <a:ext cx="12192000" cy="500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Pratyay Roy                                                                          14400113021</a:t>
            </a:r>
            <a:endParaRPr lang="en-US" sz="2800" u="sng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3902298"/>
            <a:ext cx="12192000" cy="1584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Supervised by Prof </a:t>
            </a:r>
            <a:r>
              <a:rPr lang="en-US" sz="2800" b="1" dirty="0" err="1" smtClean="0"/>
              <a:t>Subrata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Datta</a:t>
            </a:r>
            <a:endParaRPr lang="en-US" sz="2800" b="1" dirty="0" smtClean="0"/>
          </a:p>
          <a:p>
            <a:r>
              <a:rPr lang="en-US" sz="2000" dirty="0" smtClean="0"/>
              <a:t>Department of Computer Science and Engineering</a:t>
            </a:r>
          </a:p>
          <a:p>
            <a:r>
              <a:rPr lang="en-US" sz="2000" dirty="0" smtClean="0"/>
              <a:t>Neotia Institute of Technology, Management and Science</a:t>
            </a:r>
          </a:p>
          <a:p>
            <a:r>
              <a:rPr lang="en-US" sz="2000" dirty="0" smtClean="0"/>
              <a:t>November 2016</a:t>
            </a:r>
          </a:p>
          <a:p>
            <a:r>
              <a:rPr lang="en-US" sz="2000" dirty="0" smtClean="0"/>
              <a:t>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Semester, 2013-2017 Batch</a:t>
            </a:r>
            <a:endParaRPr lang="en-US" sz="20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2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Support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221630"/>
              </p:ext>
            </p:extLst>
          </p:nvPr>
        </p:nvGraphicFramePr>
        <p:xfrm>
          <a:off x="3216683" y="1646901"/>
          <a:ext cx="5762926" cy="2194560"/>
        </p:xfrm>
        <a:graphic>
          <a:graphicData uri="http://schemas.openxmlformats.org/drawingml/2006/table">
            <a:tbl>
              <a:tblPr/>
              <a:tblGrid>
                <a:gridCol w="1796769"/>
                <a:gridCol w="678499"/>
                <a:gridCol w="752597"/>
                <a:gridCol w="1016665"/>
                <a:gridCol w="646969"/>
                <a:gridCol w="87142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milk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butter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diapers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2501" y="4637179"/>
            <a:ext cx="11771290" cy="90152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The item {bread</a:t>
            </a:r>
            <a:r>
              <a:rPr lang="en-US" dirty="0"/>
              <a:t>}</a:t>
            </a:r>
            <a:r>
              <a:rPr lang="en-US" dirty="0" smtClean="0"/>
              <a:t> occurs in </a:t>
            </a:r>
            <a:r>
              <a:rPr lang="en-US" dirty="0" err="1" smtClean="0"/>
              <a:t>t_id</a:t>
            </a:r>
            <a:r>
              <a:rPr lang="en-US" dirty="0" smtClean="0"/>
              <a:t> ‘1’, ‘4’ and ‘5’</a:t>
            </a:r>
          </a:p>
          <a:p>
            <a:pPr marL="0" indent="0" algn="ctr">
              <a:buNone/>
            </a:pPr>
            <a:r>
              <a:rPr lang="en-US" dirty="0" smtClean="0"/>
              <a:t>So, it has support 3/5 = 0.6</a:t>
            </a:r>
          </a:p>
        </p:txBody>
      </p:sp>
    </p:spTree>
    <p:extLst>
      <p:ext uri="{BB962C8B-B14F-4D97-AF65-F5344CB8AC3E}">
        <p14:creationId xmlns:p14="http://schemas.microsoft.com/office/powerpoint/2010/main" val="278377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Support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3216683" y="1646901"/>
          <a:ext cx="5762926" cy="2194560"/>
        </p:xfrm>
        <a:graphic>
          <a:graphicData uri="http://schemas.openxmlformats.org/drawingml/2006/table">
            <a:tbl>
              <a:tblPr/>
              <a:tblGrid>
                <a:gridCol w="1796769"/>
                <a:gridCol w="678499"/>
                <a:gridCol w="752597"/>
                <a:gridCol w="1016665"/>
                <a:gridCol w="646969"/>
                <a:gridCol w="87142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milk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diapers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2501" y="4637179"/>
            <a:ext cx="11771290" cy="901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Lets find the support for 2 item-set.</a:t>
            </a:r>
          </a:p>
        </p:txBody>
      </p:sp>
    </p:spTree>
    <p:extLst>
      <p:ext uri="{BB962C8B-B14F-4D97-AF65-F5344CB8AC3E}">
        <p14:creationId xmlns:p14="http://schemas.microsoft.com/office/powerpoint/2010/main" val="187005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Support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944133"/>
              </p:ext>
            </p:extLst>
          </p:nvPr>
        </p:nvGraphicFramePr>
        <p:xfrm>
          <a:off x="3216683" y="1646901"/>
          <a:ext cx="5762926" cy="2194560"/>
        </p:xfrm>
        <a:graphic>
          <a:graphicData uri="http://schemas.openxmlformats.org/drawingml/2006/table">
            <a:tbl>
              <a:tblPr/>
              <a:tblGrid>
                <a:gridCol w="1796769"/>
                <a:gridCol w="678499"/>
                <a:gridCol w="752597"/>
                <a:gridCol w="1016665"/>
                <a:gridCol w="646969"/>
                <a:gridCol w="87142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milk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butter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diapers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2501" y="4637179"/>
            <a:ext cx="11771290" cy="90152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The items </a:t>
            </a:r>
            <a:r>
              <a:rPr lang="en-US" smtClean="0"/>
              <a:t>{milk, </a:t>
            </a:r>
            <a:r>
              <a:rPr lang="en-US" dirty="0" smtClean="0"/>
              <a:t>bread} occurs in </a:t>
            </a:r>
            <a:r>
              <a:rPr lang="en-US" dirty="0" err="1" smtClean="0"/>
              <a:t>t_id</a:t>
            </a:r>
            <a:r>
              <a:rPr lang="en-US" dirty="0" smtClean="0"/>
              <a:t> ‘1’ and ‘4’</a:t>
            </a:r>
          </a:p>
          <a:p>
            <a:pPr marL="0" indent="0" algn="ctr">
              <a:buNone/>
            </a:pPr>
            <a:r>
              <a:rPr lang="en-US" dirty="0" smtClean="0"/>
              <a:t>So, it has support 2/5 = 0.4</a:t>
            </a:r>
          </a:p>
        </p:txBody>
      </p:sp>
    </p:spTree>
    <p:extLst>
      <p:ext uri="{BB962C8B-B14F-4D97-AF65-F5344CB8AC3E}">
        <p14:creationId xmlns:p14="http://schemas.microsoft.com/office/powerpoint/2010/main" val="301837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Support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944133"/>
              </p:ext>
            </p:extLst>
          </p:nvPr>
        </p:nvGraphicFramePr>
        <p:xfrm>
          <a:off x="3216683" y="1646901"/>
          <a:ext cx="5762926" cy="2194560"/>
        </p:xfrm>
        <a:graphic>
          <a:graphicData uri="http://schemas.openxmlformats.org/drawingml/2006/table">
            <a:tbl>
              <a:tblPr/>
              <a:tblGrid>
                <a:gridCol w="1796769"/>
                <a:gridCol w="678499"/>
                <a:gridCol w="752597"/>
                <a:gridCol w="1016665"/>
                <a:gridCol w="646969"/>
                <a:gridCol w="87142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milk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butter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diapers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13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2501" y="4637179"/>
            <a:ext cx="11771290" cy="1499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So, this is how we calculate the support of all possible item-sets.</a:t>
            </a:r>
          </a:p>
          <a:p>
            <a:pPr marL="0" indent="0" algn="ctr">
              <a:buNone/>
            </a:pPr>
            <a:r>
              <a:rPr lang="en-US" dirty="0" smtClean="0"/>
              <a:t>Then, based on the user given threshold value, we define some item-sets as frequent item-sets or associated item-sets.</a:t>
            </a:r>
          </a:p>
        </p:txBody>
      </p:sp>
    </p:spTree>
    <p:extLst>
      <p:ext uri="{BB962C8B-B14F-4D97-AF65-F5344CB8AC3E}">
        <p14:creationId xmlns:p14="http://schemas.microsoft.com/office/powerpoint/2010/main" val="149362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Association Rule Mining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/>
          <a:lstStyle/>
          <a:p>
            <a:pPr algn="just"/>
            <a:r>
              <a:rPr lang="en-US" dirty="0"/>
              <a:t>Proposed </a:t>
            </a:r>
            <a:r>
              <a:rPr lang="en-US" smtClean="0"/>
              <a:t>by Rakesh </a:t>
            </a:r>
            <a:r>
              <a:rPr lang="en-US" dirty="0" smtClean="0"/>
              <a:t>Agrawal in </a:t>
            </a:r>
            <a:r>
              <a:rPr lang="en-US" dirty="0"/>
              <a:t>1993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endParaRPr lang="en-US" dirty="0"/>
          </a:p>
          <a:p>
            <a:pPr algn="just"/>
            <a:r>
              <a:rPr lang="en-US" dirty="0"/>
              <a:t>It is an important data mining model studied extensively by the database and data mining community.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It is intended to identify strong rules in databases using some measures of </a:t>
            </a:r>
            <a:r>
              <a:rPr lang="en-US" b="1" dirty="0"/>
              <a:t>interestingness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/>
              <a:t>frequent item-sets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Association Rule Mining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Association rule learning is a rule-based machine learning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Based </a:t>
            </a:r>
            <a:r>
              <a:rPr lang="en-US" dirty="0"/>
              <a:t>on the concept of strong </a:t>
            </a:r>
            <a:r>
              <a:rPr lang="en-US" dirty="0" smtClean="0"/>
              <a:t>rules, it finds regularities </a:t>
            </a:r>
            <a:r>
              <a:rPr lang="en-US" dirty="0"/>
              <a:t>between </a:t>
            </a:r>
            <a:r>
              <a:rPr lang="en-US" dirty="0" smtClean="0"/>
              <a:t>products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rule </a:t>
            </a:r>
            <a:r>
              <a:rPr lang="en-US" dirty="0" smtClean="0"/>
              <a:t>{onions, potatoes} </a:t>
            </a:r>
            <a:r>
              <a:rPr lang="en-US" dirty="0"/>
              <a:t>⇒ </a:t>
            </a:r>
            <a:r>
              <a:rPr lang="en-US" dirty="0" smtClean="0"/>
              <a:t>{burger} found </a:t>
            </a:r>
            <a:r>
              <a:rPr lang="en-US" dirty="0"/>
              <a:t>in the sales data of </a:t>
            </a:r>
            <a:r>
              <a:rPr lang="en-US"/>
              <a:t>a </a:t>
            </a:r>
            <a:r>
              <a:rPr lang="en-US" smtClean="0"/>
              <a:t>supermarket </a:t>
            </a:r>
            <a:r>
              <a:rPr lang="en-US" dirty="0"/>
              <a:t>would indicate that if a customer buys onions and potatoes together, they </a:t>
            </a:r>
            <a:r>
              <a:rPr lang="en-US"/>
              <a:t>are </a:t>
            </a:r>
            <a:r>
              <a:rPr lang="en-US" smtClean="0"/>
              <a:t>likely </a:t>
            </a:r>
            <a:r>
              <a:rPr lang="en-US" dirty="0"/>
              <a:t>to also buy </a:t>
            </a:r>
            <a:r>
              <a:rPr lang="en-US" dirty="0" smtClean="0"/>
              <a:t>burger.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5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Association Rule Mining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dirty="0"/>
              <a:t>An association rule has two parts, an antecedent (if) and a consequent (then).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antecedent is an item found in the data.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consequent is an item that is found in combination with the antecedent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rules are chosen based on </a:t>
            </a:r>
            <a:r>
              <a:rPr lang="en-US" b="1" i="1" dirty="0" smtClean="0"/>
              <a:t>confidence</a:t>
            </a:r>
          </a:p>
          <a:p>
            <a:pPr algn="just"/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{onions, potatoes} ⇒ {burger}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6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Confidence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rule X</a:t>
            </a:r>
            <a:r>
              <a:rPr lang="en-US" dirty="0"/>
              <a:t> </a:t>
            </a:r>
            <a:r>
              <a:rPr lang="en-US" dirty="0" smtClean="0"/>
              <a:t>⇒Y</a:t>
            </a:r>
            <a:r>
              <a:rPr lang="en-US" dirty="0"/>
              <a:t> </a:t>
            </a:r>
            <a:r>
              <a:rPr lang="en-US" dirty="0" smtClean="0"/>
              <a:t>holds </a:t>
            </a:r>
            <a:r>
              <a:rPr lang="en-US" dirty="0"/>
              <a:t>with </a:t>
            </a:r>
            <a:r>
              <a:rPr lang="en-US" dirty="0" smtClean="0"/>
              <a:t>confidence c if </a:t>
            </a:r>
            <a:r>
              <a:rPr lang="en-US" dirty="0"/>
              <a:t>c% of the transactions </a:t>
            </a:r>
            <a:r>
              <a:rPr lang="en-US" dirty="0" smtClean="0"/>
              <a:t>in D</a:t>
            </a:r>
            <a:r>
              <a:rPr lang="en-US" dirty="0"/>
              <a:t> </a:t>
            </a:r>
            <a:r>
              <a:rPr lang="en-US" dirty="0" smtClean="0"/>
              <a:t>that contain</a:t>
            </a:r>
            <a:r>
              <a:rPr lang="en-US" dirty="0"/>
              <a:t> X </a:t>
            </a:r>
            <a:r>
              <a:rPr lang="en-US" dirty="0" smtClean="0"/>
              <a:t>also </a:t>
            </a:r>
            <a:r>
              <a:rPr lang="en-US" dirty="0"/>
              <a:t>contain </a:t>
            </a:r>
            <a:r>
              <a:rPr lang="en-US" dirty="0" smtClean="0"/>
              <a:t>Y.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Rules </a:t>
            </a:r>
            <a:r>
              <a:rPr lang="en-US" dirty="0"/>
              <a:t>that have </a:t>
            </a:r>
            <a:r>
              <a:rPr lang="en-US" dirty="0" smtClean="0"/>
              <a:t>a c</a:t>
            </a:r>
            <a:r>
              <a:rPr lang="en-US" dirty="0"/>
              <a:t> </a:t>
            </a:r>
            <a:r>
              <a:rPr lang="en-US" dirty="0" smtClean="0"/>
              <a:t>greater </a:t>
            </a:r>
            <a:r>
              <a:rPr lang="en-US" dirty="0"/>
              <a:t>than a </a:t>
            </a:r>
            <a:r>
              <a:rPr lang="en-US" dirty="0" smtClean="0"/>
              <a:t>user specified confidence </a:t>
            </a:r>
            <a:r>
              <a:rPr lang="en-US" dirty="0"/>
              <a:t>is said to have minimum confidence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formula </a:t>
            </a:r>
            <a:r>
              <a:rPr lang="en-US" smtClean="0"/>
              <a:t>goes like</a:t>
            </a:r>
            <a:r>
              <a:rPr lang="en-US" dirty="0" smtClean="0"/>
              <a:t>, </a:t>
            </a:r>
            <a:r>
              <a:rPr lang="en-US" dirty="0" err="1" smtClean="0"/>
              <a:t>conf</a:t>
            </a:r>
            <a:r>
              <a:rPr lang="en-US" dirty="0" smtClean="0"/>
              <a:t>(</a:t>
            </a:r>
            <a:r>
              <a:rPr lang="en-US" i="1" dirty="0" smtClean="0">
                <a:latin typeface="Adobe Caslon Pro Bold" panose="0205070206050A020403" pitchFamily="18" charset="0"/>
              </a:rPr>
              <a:t>X</a:t>
            </a:r>
            <a:r>
              <a:rPr lang="en-US" dirty="0" smtClean="0"/>
              <a:t> ⇒</a:t>
            </a:r>
            <a:r>
              <a:rPr lang="en-US" i="1" dirty="0" smtClean="0">
                <a:latin typeface="Adobe Caslon Pro Bold" panose="0205070206050A020403" pitchFamily="18" charset="0"/>
              </a:rPr>
              <a:t> </a:t>
            </a:r>
            <a:r>
              <a:rPr lang="en-US" i="1" dirty="0">
                <a:latin typeface="Adobe Caslon Pro Bold" panose="0205070206050A020403" pitchFamily="18" charset="0"/>
              </a:rPr>
              <a:t>Y</a:t>
            </a:r>
            <a:r>
              <a:rPr lang="en-US" dirty="0" smtClean="0"/>
              <a:t>) = </a:t>
            </a:r>
            <a:r>
              <a:rPr lang="en-US" dirty="0" err="1" smtClean="0"/>
              <a:t>supp</a:t>
            </a:r>
            <a:r>
              <a:rPr lang="en-US" dirty="0" smtClean="0"/>
              <a:t>(</a:t>
            </a:r>
            <a:r>
              <a:rPr lang="en-US" i="1" dirty="0" smtClean="0">
                <a:latin typeface="Adobe Caslon Pro Bold" panose="0205070206050A020403" pitchFamily="18" charset="0"/>
              </a:rPr>
              <a:t>X</a:t>
            </a:r>
            <a:r>
              <a:rPr lang="en-US" dirty="0" smtClean="0"/>
              <a:t> U </a:t>
            </a:r>
            <a:r>
              <a:rPr lang="en-US" i="1" dirty="0" smtClean="0">
                <a:latin typeface="Adobe Caslon Pro Bold" panose="0205070206050A020403" pitchFamily="18" charset="0"/>
              </a:rPr>
              <a:t>Y</a:t>
            </a:r>
            <a:r>
              <a:rPr lang="en-US" dirty="0" smtClean="0"/>
              <a:t>)/</a:t>
            </a:r>
            <a:r>
              <a:rPr lang="en-US" dirty="0" err="1" smtClean="0"/>
              <a:t>supp</a:t>
            </a:r>
            <a:r>
              <a:rPr lang="en-US" dirty="0" smtClean="0"/>
              <a:t>(</a:t>
            </a:r>
            <a:r>
              <a:rPr lang="en-US" i="1" dirty="0" smtClean="0">
                <a:latin typeface="Adobe Caslon Pro Bold" panose="0205070206050A020403" pitchFamily="18" charset="0"/>
              </a:rPr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Confidence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45084"/>
              </p:ext>
            </p:extLst>
          </p:nvPr>
        </p:nvGraphicFramePr>
        <p:xfrm>
          <a:off x="3216683" y="1646901"/>
          <a:ext cx="5762926" cy="2194560"/>
        </p:xfrm>
        <a:graphic>
          <a:graphicData uri="http://schemas.openxmlformats.org/drawingml/2006/table">
            <a:tbl>
              <a:tblPr/>
              <a:tblGrid>
                <a:gridCol w="1796769"/>
                <a:gridCol w="678499"/>
                <a:gridCol w="752597"/>
                <a:gridCol w="1016665"/>
                <a:gridCol w="646969"/>
                <a:gridCol w="87142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milk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diapers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18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2501" y="4637179"/>
            <a:ext cx="11771290" cy="90152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Before finding confidence, </a:t>
            </a:r>
            <a:r>
              <a:rPr lang="en-US" smtClean="0"/>
              <a:t>let’s know </a:t>
            </a:r>
            <a:r>
              <a:rPr lang="en-US" dirty="0" smtClean="0"/>
              <a:t>the item-sets that qualified 40% support.</a:t>
            </a:r>
          </a:p>
          <a:p>
            <a:pPr marL="0" indent="0" algn="ctr">
              <a:buNone/>
            </a:pPr>
            <a:r>
              <a:rPr lang="en-US" smtClean="0"/>
              <a:t>{milk} </a:t>
            </a:r>
            <a:r>
              <a:rPr lang="en-US" dirty="0" smtClean="0"/>
              <a:t>, {bread}, {butter}, </a:t>
            </a:r>
            <a:r>
              <a:rPr lang="en-US" smtClean="0"/>
              <a:t>{milk, </a:t>
            </a:r>
            <a:r>
              <a:rPr lang="en-US" dirty="0" smtClean="0"/>
              <a:t>bread}</a:t>
            </a:r>
          </a:p>
        </p:txBody>
      </p:sp>
    </p:spTree>
    <p:extLst>
      <p:ext uri="{BB962C8B-B14F-4D97-AF65-F5344CB8AC3E}">
        <p14:creationId xmlns:p14="http://schemas.microsoft.com/office/powerpoint/2010/main" val="375189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Confidence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45084"/>
              </p:ext>
            </p:extLst>
          </p:nvPr>
        </p:nvGraphicFramePr>
        <p:xfrm>
          <a:off x="3216683" y="1646901"/>
          <a:ext cx="5762926" cy="2194560"/>
        </p:xfrm>
        <a:graphic>
          <a:graphicData uri="http://schemas.openxmlformats.org/drawingml/2006/table">
            <a:tbl>
              <a:tblPr/>
              <a:tblGrid>
                <a:gridCol w="1796769"/>
                <a:gridCol w="678499"/>
                <a:gridCol w="752597"/>
                <a:gridCol w="1016665"/>
                <a:gridCol w="646969"/>
                <a:gridCol w="87142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milk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diapers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19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2501" y="4637179"/>
            <a:ext cx="11771290" cy="1106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Some possible association rules are </a:t>
            </a:r>
            <a:r>
              <a:rPr lang="en-US" smtClean="0"/>
              <a:t>{milk} </a:t>
            </a:r>
            <a:r>
              <a:rPr lang="en-US" dirty="0" smtClean="0"/>
              <a:t>⇒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{bread}, </a:t>
            </a:r>
            <a:r>
              <a:rPr lang="en-US" smtClean="0"/>
              <a:t>{milk} </a:t>
            </a:r>
            <a:r>
              <a:rPr lang="en-US" dirty="0" smtClean="0"/>
              <a:t>⇒ {butter},       </a:t>
            </a:r>
            <a:r>
              <a:rPr lang="en-US" smtClean="0"/>
              <a:t>{milk} </a:t>
            </a:r>
            <a:r>
              <a:rPr lang="en-US" dirty="0" smtClean="0"/>
              <a:t>⇒ {bread, butter} etc.</a:t>
            </a:r>
          </a:p>
        </p:txBody>
      </p:sp>
    </p:spTree>
    <p:extLst>
      <p:ext uri="{BB962C8B-B14F-4D97-AF65-F5344CB8AC3E}">
        <p14:creationId xmlns:p14="http://schemas.microsoft.com/office/powerpoint/2010/main" val="421081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Contents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Confidence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085058"/>
              </p:ext>
            </p:extLst>
          </p:nvPr>
        </p:nvGraphicFramePr>
        <p:xfrm>
          <a:off x="3216683" y="1646901"/>
          <a:ext cx="5762926" cy="2194560"/>
        </p:xfrm>
        <a:graphic>
          <a:graphicData uri="http://schemas.openxmlformats.org/drawingml/2006/table">
            <a:tbl>
              <a:tblPr/>
              <a:tblGrid>
                <a:gridCol w="1796769"/>
                <a:gridCol w="678499"/>
                <a:gridCol w="752597"/>
                <a:gridCol w="1016665"/>
                <a:gridCol w="646969"/>
                <a:gridCol w="87142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milk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diapers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2501" y="4637179"/>
            <a:ext cx="11771290" cy="1003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mtClean="0"/>
              <a:t>{milk} </a:t>
            </a:r>
            <a:r>
              <a:rPr lang="en-US" dirty="0" smtClean="0"/>
              <a:t>⇒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{bread}</a:t>
            </a:r>
          </a:p>
          <a:p>
            <a:pPr marL="0" indent="0" algn="ctr">
              <a:buNone/>
            </a:pPr>
            <a:r>
              <a:rPr lang="en-US" dirty="0" smtClean="0"/>
              <a:t>2 transactions have </a:t>
            </a:r>
            <a:r>
              <a:rPr lang="en-US" smtClean="0"/>
              <a:t>{milk} </a:t>
            </a:r>
            <a:r>
              <a:rPr lang="en-US" dirty="0" smtClean="0"/>
              <a:t>and all have {bread}. So, confidence is 100%</a:t>
            </a:r>
          </a:p>
        </p:txBody>
      </p:sp>
    </p:spTree>
    <p:extLst>
      <p:ext uri="{BB962C8B-B14F-4D97-AF65-F5344CB8AC3E}">
        <p14:creationId xmlns:p14="http://schemas.microsoft.com/office/powerpoint/2010/main" val="409612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Confidence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463138"/>
              </p:ext>
            </p:extLst>
          </p:nvPr>
        </p:nvGraphicFramePr>
        <p:xfrm>
          <a:off x="3216683" y="1646901"/>
          <a:ext cx="5762926" cy="2194560"/>
        </p:xfrm>
        <a:graphic>
          <a:graphicData uri="http://schemas.openxmlformats.org/drawingml/2006/table">
            <a:tbl>
              <a:tblPr/>
              <a:tblGrid>
                <a:gridCol w="1796769"/>
                <a:gridCol w="678499"/>
                <a:gridCol w="752597"/>
                <a:gridCol w="1016665"/>
                <a:gridCol w="646969"/>
                <a:gridCol w="87142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milk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butter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diapers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21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2501" y="4637179"/>
            <a:ext cx="11771290" cy="1377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mtClean="0"/>
              <a:t>{milk} </a:t>
            </a:r>
            <a:r>
              <a:rPr lang="en-US" dirty="0" smtClean="0"/>
              <a:t>⇒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{butter}</a:t>
            </a:r>
          </a:p>
          <a:p>
            <a:pPr marL="0" indent="0" algn="ctr">
              <a:buNone/>
            </a:pPr>
            <a:r>
              <a:rPr lang="en-US" dirty="0" smtClean="0"/>
              <a:t>2 transactions have </a:t>
            </a:r>
            <a:r>
              <a:rPr lang="en-US" smtClean="0"/>
              <a:t>{milk} </a:t>
            </a:r>
            <a:r>
              <a:rPr lang="en-US" dirty="0" smtClean="0"/>
              <a:t>and 1 have {butter}. So, confidence is 50%</a:t>
            </a:r>
          </a:p>
        </p:txBody>
      </p:sp>
    </p:spTree>
    <p:extLst>
      <p:ext uri="{BB962C8B-B14F-4D97-AF65-F5344CB8AC3E}">
        <p14:creationId xmlns:p14="http://schemas.microsoft.com/office/powerpoint/2010/main" val="201010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Confidence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75174"/>
              </p:ext>
            </p:extLst>
          </p:nvPr>
        </p:nvGraphicFramePr>
        <p:xfrm>
          <a:off x="3216683" y="1646901"/>
          <a:ext cx="5762926" cy="2194560"/>
        </p:xfrm>
        <a:graphic>
          <a:graphicData uri="http://schemas.openxmlformats.org/drawingml/2006/table">
            <a:tbl>
              <a:tblPr/>
              <a:tblGrid>
                <a:gridCol w="1796769"/>
                <a:gridCol w="678499"/>
                <a:gridCol w="752597"/>
                <a:gridCol w="1016665"/>
                <a:gridCol w="646969"/>
                <a:gridCol w="87142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milk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butter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diapers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22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2501" y="4637179"/>
            <a:ext cx="11771290" cy="1377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{milk} ⇒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{bread, butter}</a:t>
            </a:r>
          </a:p>
          <a:p>
            <a:pPr marL="0" indent="0" algn="ctr">
              <a:buNone/>
            </a:pPr>
            <a:r>
              <a:rPr lang="en-US" dirty="0" smtClean="0"/>
              <a:t>2 transactions have {milk, bread} and 1 have {butter}. So, confidence is 50%</a:t>
            </a:r>
          </a:p>
        </p:txBody>
      </p:sp>
    </p:spTree>
    <p:extLst>
      <p:ext uri="{BB962C8B-B14F-4D97-AF65-F5344CB8AC3E}">
        <p14:creationId xmlns:p14="http://schemas.microsoft.com/office/powerpoint/2010/main" val="22259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Support vs Confidence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algn="just"/>
            <a:r>
              <a:rPr lang="en-US" i="1" dirty="0"/>
              <a:t>Support</a:t>
            </a:r>
            <a:r>
              <a:rPr lang="en-US" dirty="0"/>
              <a:t> is an indication of how frequently the items appear in the database</a:t>
            </a:r>
            <a:r>
              <a:rPr lang="en-US" dirty="0" smtClean="0"/>
              <a:t>.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 smtClean="0"/>
              <a:t>Confidence</a:t>
            </a:r>
            <a:r>
              <a:rPr lang="en-US" dirty="0" smtClean="0"/>
              <a:t> </a:t>
            </a:r>
            <a:r>
              <a:rPr lang="en-US" dirty="0"/>
              <a:t>indicates the number of times the if/then statements have been found to be true.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Naive Algorithm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smtClean="0"/>
              <a:t>The naive </a:t>
            </a:r>
            <a:r>
              <a:rPr lang="en-US" dirty="0"/>
              <a:t>method of finding the frequent </a:t>
            </a:r>
            <a:r>
              <a:rPr lang="en-US" dirty="0" smtClean="0"/>
              <a:t>item-sets </a:t>
            </a:r>
            <a:r>
              <a:rPr lang="en-US" dirty="0"/>
              <a:t>is to generate a </a:t>
            </a:r>
            <a:r>
              <a:rPr lang="en-US" dirty="0" smtClean="0"/>
              <a:t>power-set </a:t>
            </a:r>
            <a:r>
              <a:rPr lang="en-US" dirty="0"/>
              <a:t>(</a:t>
            </a:r>
            <a:r>
              <a:rPr lang="en-US" dirty="0" smtClean="0"/>
              <a:t>set of </a:t>
            </a:r>
            <a:r>
              <a:rPr lang="en-US" dirty="0"/>
              <a:t>all possible combination of items) and then count the support for them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the number of possible combinations increases exponentially as </a:t>
            </a:r>
            <a:r>
              <a:rPr lang="en-US" dirty="0" smtClean="0"/>
              <a:t>the number </a:t>
            </a:r>
            <a:r>
              <a:rPr lang="en-US" dirty="0"/>
              <a:t>of items in an </a:t>
            </a:r>
            <a:r>
              <a:rPr lang="en-US" dirty="0" smtClean="0"/>
              <a:t>item-set </a:t>
            </a:r>
            <a:r>
              <a:rPr lang="en-US" dirty="0"/>
              <a:t>increases </a:t>
            </a:r>
            <a:r>
              <a:rPr lang="en-US" dirty="0" smtClean="0"/>
              <a:t>making </a:t>
            </a:r>
            <a:r>
              <a:rPr lang="en-US" dirty="0"/>
              <a:t>this method impractical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For example</a:t>
            </a:r>
            <a:r>
              <a:rPr lang="en-US" dirty="0"/>
              <a:t>, in a dataset with two unique items “A” and “B”, there are three </a:t>
            </a:r>
            <a:r>
              <a:rPr lang="en-US" dirty="0" smtClean="0"/>
              <a:t>possible combinations </a:t>
            </a:r>
            <a:r>
              <a:rPr lang="en-US" dirty="0"/>
              <a:t>“A”, “B”, “AB”. In a dataset containing three unique items “A”,“B”, “C”, there are six possible </a:t>
            </a:r>
            <a:r>
              <a:rPr lang="en-US" dirty="0" smtClean="0"/>
              <a:t>combinations.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 smtClean="0">
                <a:latin typeface="+mn-lt"/>
              </a:rPr>
              <a:t>Apriori</a:t>
            </a:r>
            <a:r>
              <a:rPr lang="en-US" sz="3600" dirty="0" smtClean="0">
                <a:latin typeface="+mn-lt"/>
              </a:rPr>
              <a:t> Algorithm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theory behind this algorithm is that for </a:t>
            </a:r>
            <a:r>
              <a:rPr lang="en-US"/>
              <a:t>a </a:t>
            </a:r>
            <a:r>
              <a:rPr lang="en-US" smtClean="0"/>
              <a:t>k-item-set </a:t>
            </a:r>
            <a:r>
              <a:rPr lang="en-US" dirty="0" smtClean="0"/>
              <a:t>to </a:t>
            </a:r>
            <a:r>
              <a:rPr lang="en-US" dirty="0"/>
              <a:t>be frequent, each and every one of its items must also be frequent (Agrawal </a:t>
            </a:r>
            <a:r>
              <a:rPr lang="en-US" dirty="0" err="1"/>
              <a:t>etal</a:t>
            </a:r>
            <a:r>
              <a:rPr lang="en-US" dirty="0"/>
              <a:t>., 1993). </a:t>
            </a:r>
            <a:endParaRPr lang="en-US" dirty="0" smtClean="0"/>
          </a:p>
          <a:p>
            <a:pPr algn="just"/>
            <a:r>
              <a:rPr lang="en-US" dirty="0" smtClean="0"/>
              <a:t>Therefore </a:t>
            </a:r>
            <a:r>
              <a:rPr lang="en-US"/>
              <a:t>a </a:t>
            </a:r>
            <a:r>
              <a:rPr lang="en-US" smtClean="0"/>
              <a:t>k-item-set </a:t>
            </a:r>
            <a:r>
              <a:rPr lang="en-US" dirty="0"/>
              <a:t>can be generated by using a </a:t>
            </a:r>
            <a:r>
              <a:rPr lang="en-US"/>
              <a:t>frequent </a:t>
            </a:r>
            <a:r>
              <a:rPr lang="en-US" smtClean="0"/>
              <a:t>(k-1</a:t>
            </a:r>
            <a:r>
              <a:rPr lang="en-US" dirty="0"/>
              <a:t>)-</a:t>
            </a:r>
            <a:r>
              <a:rPr lang="en-US" dirty="0" smtClean="0"/>
              <a:t>item-set </a:t>
            </a:r>
            <a:r>
              <a:rPr lang="en-US" dirty="0"/>
              <a:t>and extending it with the frequent 1-itemset.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process can </a:t>
            </a:r>
            <a:r>
              <a:rPr lang="en-US" dirty="0" smtClean="0"/>
              <a:t>greatly reduce </a:t>
            </a:r>
            <a:r>
              <a:rPr lang="en-US" dirty="0"/>
              <a:t>the number of </a:t>
            </a:r>
            <a:r>
              <a:rPr lang="en-US" dirty="0" smtClean="0"/>
              <a:t>item-sets </a:t>
            </a:r>
            <a:r>
              <a:rPr lang="en-US" dirty="0"/>
              <a:t>in the candidate set.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algorithm requires </a:t>
            </a:r>
            <a:r>
              <a:rPr lang="en-US" dirty="0" smtClean="0"/>
              <a:t>one scan </a:t>
            </a:r>
            <a:r>
              <a:rPr lang="en-US" dirty="0"/>
              <a:t>of the database for </a:t>
            </a:r>
            <a:r>
              <a:rPr lang="en-US"/>
              <a:t>each </a:t>
            </a:r>
            <a:r>
              <a:rPr lang="en-US" smtClean="0"/>
              <a:t>k-candidate </a:t>
            </a:r>
            <a:r>
              <a:rPr lang="en-US" dirty="0"/>
              <a:t>set produced.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 smtClean="0">
                <a:latin typeface="+mn-lt"/>
              </a:rPr>
              <a:t>Apriori</a:t>
            </a:r>
            <a:r>
              <a:rPr lang="en-US" sz="3600" dirty="0" smtClean="0">
                <a:latin typeface="+mn-lt"/>
              </a:rPr>
              <a:t> Algorithm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26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</a:t>
            </a:r>
            <a:r>
              <a:rPr lang="en-US" baseline="-25000" dirty="0" err="1" smtClean="0"/>
              <a:t>k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Candidate </a:t>
            </a:r>
            <a:r>
              <a:rPr lang="en-US" dirty="0" smtClean="0"/>
              <a:t>item-set </a:t>
            </a:r>
            <a:r>
              <a:rPr lang="en-US" dirty="0"/>
              <a:t>of size </a:t>
            </a:r>
            <a:r>
              <a:rPr lang="en-US" dirty="0" smtClean="0"/>
              <a:t>k </a:t>
            </a:r>
          </a:p>
          <a:p>
            <a:pPr marL="0" indent="0">
              <a:buNone/>
            </a:pPr>
            <a:r>
              <a:rPr lang="en-US" dirty="0" smtClean="0"/>
              <a:t>L</a:t>
            </a:r>
            <a:r>
              <a:rPr lang="en-US" baseline="-25000" dirty="0" smtClean="0"/>
              <a:t>k</a:t>
            </a:r>
            <a:r>
              <a:rPr lang="en-US" dirty="0" smtClean="0"/>
              <a:t>= Frequent item-set </a:t>
            </a:r>
            <a:r>
              <a:rPr lang="en-US" dirty="0"/>
              <a:t>of size </a:t>
            </a:r>
            <a:r>
              <a:rPr lang="en-US" dirty="0" smtClean="0"/>
              <a:t>k </a:t>
            </a:r>
          </a:p>
          <a:p>
            <a:pPr marL="0" indent="0">
              <a:buNone/>
            </a:pP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/>
              <a:t>= {frequent </a:t>
            </a:r>
            <a:r>
              <a:rPr lang="en-US" dirty="0" smtClean="0"/>
              <a:t>1 item-sets};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b="1" dirty="0" err="1" smtClean="0"/>
              <a:t>Apriori</a:t>
            </a:r>
            <a:r>
              <a:rPr lang="en-US" sz="2600" dirty="0" smtClean="0"/>
              <a:t> (L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, </a:t>
            </a:r>
            <a:r>
              <a:rPr lang="en-US" sz="2600" dirty="0" err="1" smtClean="0"/>
              <a:t>min_support</a:t>
            </a:r>
            <a:r>
              <a:rPr lang="en-US" sz="2600" dirty="0" smtClean="0"/>
              <a:t>)</a:t>
            </a:r>
          </a:p>
          <a:p>
            <a:pPr marL="457200" lvl="1" indent="0">
              <a:buNone/>
            </a:pPr>
            <a:r>
              <a:rPr lang="en-US" sz="2600" b="1" dirty="0"/>
              <a:t>f</a:t>
            </a:r>
            <a:r>
              <a:rPr lang="en-US" sz="2600" b="1" dirty="0" smtClean="0"/>
              <a:t>or </a:t>
            </a:r>
            <a:r>
              <a:rPr lang="en-US" sz="2600" dirty="0" smtClean="0"/>
              <a:t>(k=1; L</a:t>
            </a:r>
            <a:r>
              <a:rPr lang="en-US" sz="2600" baseline="-25000" dirty="0"/>
              <a:t>k</a:t>
            </a:r>
            <a:r>
              <a:rPr lang="en-US" sz="2600" dirty="0" smtClean="0"/>
              <a:t>!=</a:t>
            </a:r>
            <a:r>
              <a:rPr lang="en-US" sz="2600" dirty="0"/>
              <a:t>∅; </a:t>
            </a:r>
            <a:r>
              <a:rPr lang="en-US" sz="2600" dirty="0" smtClean="0"/>
              <a:t>k++) </a:t>
            </a:r>
            <a:r>
              <a:rPr lang="en-US" sz="2600" b="1" dirty="0" smtClean="0"/>
              <a:t>do</a:t>
            </a:r>
          </a:p>
          <a:p>
            <a:pPr marL="457200" lvl="1" indent="0">
              <a:buNone/>
            </a:pPr>
            <a:r>
              <a:rPr lang="en-US" sz="2600" dirty="0" smtClean="0"/>
              <a:t>	C</a:t>
            </a:r>
            <a:r>
              <a:rPr lang="en-US" sz="2600" baseline="-25000" dirty="0" smtClean="0"/>
              <a:t>k+1</a:t>
            </a:r>
            <a:r>
              <a:rPr lang="en-US" sz="2600" dirty="0" smtClean="0"/>
              <a:t>= {a</a:t>
            </a:r>
            <a:r>
              <a:rPr lang="en-US" sz="2600" dirty="0"/>
              <a:t> </a:t>
            </a:r>
            <a:r>
              <a:rPr lang="en-US" sz="2600" dirty="0" smtClean="0"/>
              <a:t>∪ {b} | a </a:t>
            </a:r>
            <a:r>
              <a:rPr lang="en-US" sz="2800" dirty="0" smtClean="0"/>
              <a:t>∈ </a:t>
            </a:r>
            <a:r>
              <a:rPr lang="en-US" sz="2600" dirty="0" smtClean="0"/>
              <a:t>L</a:t>
            </a:r>
            <a:r>
              <a:rPr lang="en-US" sz="2600" baseline="-25000" dirty="0" smtClean="0"/>
              <a:t>k</a:t>
            </a:r>
            <a:r>
              <a:rPr lang="en-US" sz="2600" dirty="0" smtClean="0"/>
              <a:t> </a:t>
            </a:r>
            <a:r>
              <a:rPr lang="en-US" sz="4300" baseline="-10000" dirty="0" smtClean="0"/>
              <a:t>^ </a:t>
            </a:r>
            <a:r>
              <a:rPr lang="en-US" sz="2600" dirty="0"/>
              <a:t>b </a:t>
            </a:r>
            <a:r>
              <a:rPr lang="en-US" sz="2800" dirty="0"/>
              <a:t>∉</a:t>
            </a:r>
            <a:r>
              <a:rPr lang="en-US" sz="2600" dirty="0"/>
              <a:t> a</a:t>
            </a:r>
            <a:r>
              <a:rPr lang="en-US" sz="2600" dirty="0" smtClean="0"/>
              <a:t>}; 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f</a:t>
            </a:r>
            <a:r>
              <a:rPr lang="en-US" sz="2600" b="1" dirty="0" smtClean="0"/>
              <a:t>or each </a:t>
            </a:r>
            <a:r>
              <a:rPr lang="en-US" sz="2600" dirty="0" smtClean="0"/>
              <a:t>transaction t in </a:t>
            </a:r>
            <a:r>
              <a:rPr lang="en-US" sz="2600" dirty="0"/>
              <a:t>database 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</a:t>
            </a:r>
            <a:r>
              <a:rPr lang="en-US" sz="2600" b="1" dirty="0" smtClean="0"/>
              <a:t>do</a:t>
            </a:r>
            <a:r>
              <a:rPr lang="en-US" sz="2600" dirty="0" smtClean="0"/>
              <a:t> </a:t>
            </a:r>
            <a:r>
              <a:rPr lang="en-US" sz="2600" dirty="0"/>
              <a:t>increment the count of all candidates in C</a:t>
            </a:r>
            <a:r>
              <a:rPr lang="en-US" sz="2600" baseline="-25000" dirty="0"/>
              <a:t>k+1 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,if </a:t>
            </a:r>
            <a:r>
              <a:rPr lang="en-US" sz="2800" dirty="0"/>
              <a:t>C</a:t>
            </a:r>
            <a:r>
              <a:rPr lang="en-US" sz="2800" baseline="-25000" dirty="0"/>
              <a:t>k+1 </a:t>
            </a:r>
            <a:r>
              <a:rPr lang="en-US" sz="2800" dirty="0" smtClean="0"/>
              <a:t>⊆ t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that </a:t>
            </a:r>
            <a:r>
              <a:rPr lang="en-US" sz="2600" dirty="0"/>
              <a:t>are contained in t 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smtClean="0"/>
              <a:t>	L</a:t>
            </a:r>
            <a:r>
              <a:rPr lang="en-US" sz="2600" baseline="-25000" dirty="0"/>
              <a:t>k+1</a:t>
            </a:r>
            <a:r>
              <a:rPr lang="en-US" sz="2600" dirty="0" smtClean="0"/>
              <a:t>= </a:t>
            </a:r>
            <a:r>
              <a:rPr lang="en-US" sz="2600" dirty="0"/>
              <a:t>candidates in </a:t>
            </a:r>
            <a:r>
              <a:rPr lang="en-US" sz="2600" dirty="0" smtClean="0"/>
              <a:t>C</a:t>
            </a:r>
            <a:r>
              <a:rPr lang="en-US" sz="2600" baseline="-25000" dirty="0"/>
              <a:t>k+1</a:t>
            </a:r>
            <a:r>
              <a:rPr lang="en-US" sz="2600" dirty="0" smtClean="0"/>
              <a:t> qualifying </a:t>
            </a:r>
            <a:r>
              <a:rPr lang="en-US" sz="2600" dirty="0" err="1" smtClean="0"/>
              <a:t>min_support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smtClean="0"/>
              <a:t> 	</a:t>
            </a:r>
            <a:r>
              <a:rPr lang="en-US" sz="2600" b="1" dirty="0" smtClean="0"/>
              <a:t>end </a:t>
            </a:r>
          </a:p>
          <a:p>
            <a:pPr marL="0" indent="0">
              <a:buNone/>
            </a:pPr>
            <a:r>
              <a:rPr lang="en-US" sz="2600" b="1" dirty="0"/>
              <a:t>r</a:t>
            </a:r>
            <a:r>
              <a:rPr lang="en-US" sz="2600" b="1" dirty="0" smtClean="0"/>
              <a:t>eturn</a:t>
            </a:r>
            <a:r>
              <a:rPr lang="en-US" sz="2600" dirty="0" smtClean="0"/>
              <a:t> ∪</a:t>
            </a:r>
            <a:r>
              <a:rPr lang="en-US" sz="2600" baseline="-25000" dirty="0" err="1" smtClean="0"/>
              <a:t>k</a:t>
            </a:r>
            <a:r>
              <a:rPr lang="en-US" sz="2600" dirty="0" err="1" smtClean="0"/>
              <a:t>L</a:t>
            </a:r>
            <a:r>
              <a:rPr lang="en-US" sz="2600" baseline="-25000" dirty="0" err="1"/>
              <a:t>k</a:t>
            </a:r>
            <a:r>
              <a:rPr lang="en-US" sz="2600" dirty="0" smtClean="0"/>
              <a:t>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2922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Objective Measure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27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Objective measures such as support, confidence, interest factor, correlation, and entropy are often used to evaluate the interestingness of association </a:t>
            </a:r>
            <a:r>
              <a:rPr lang="en-US" dirty="0" smtClean="0"/>
              <a:t>patterns.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Data </a:t>
            </a:r>
            <a:r>
              <a:rPr lang="en-US" dirty="0"/>
              <a:t>mining practitioners also tend to apply </a:t>
            </a:r>
            <a:r>
              <a:rPr lang="en-US" dirty="0" smtClean="0"/>
              <a:t>different objective measures based on their needs.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Here we are going to introduce a new objective measure – </a:t>
            </a:r>
            <a:r>
              <a:rPr lang="en-US" b="1" i="1" dirty="0" smtClean="0"/>
              <a:t>trust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5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Drawbacks of Association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253731"/>
              </p:ext>
            </p:extLst>
          </p:nvPr>
        </p:nvGraphicFramePr>
        <p:xfrm>
          <a:off x="3216683" y="1646901"/>
          <a:ext cx="5762926" cy="2194560"/>
        </p:xfrm>
        <a:graphic>
          <a:graphicData uri="http://schemas.openxmlformats.org/drawingml/2006/table">
            <a:tbl>
              <a:tblPr/>
              <a:tblGrid>
                <a:gridCol w="1796769"/>
                <a:gridCol w="678499"/>
                <a:gridCol w="752597"/>
                <a:gridCol w="1016665"/>
                <a:gridCol w="646969"/>
                <a:gridCol w="87142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milk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diapers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28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6" y="4637179"/>
            <a:ext cx="12189854" cy="901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{milk} ⇒ {bread} is a rule with confidence 100%. </a:t>
            </a:r>
          </a:p>
        </p:txBody>
      </p:sp>
    </p:spTree>
    <p:extLst>
      <p:ext uri="{BB962C8B-B14F-4D97-AF65-F5344CB8AC3E}">
        <p14:creationId xmlns:p14="http://schemas.microsoft.com/office/powerpoint/2010/main" val="187662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Drawbacks of Association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3216683" y="1646901"/>
          <a:ext cx="5762926" cy="2194560"/>
        </p:xfrm>
        <a:graphic>
          <a:graphicData uri="http://schemas.openxmlformats.org/drawingml/2006/table">
            <a:tbl>
              <a:tblPr/>
              <a:tblGrid>
                <a:gridCol w="1796769"/>
                <a:gridCol w="678499"/>
                <a:gridCol w="752597"/>
                <a:gridCol w="1016665"/>
                <a:gridCol w="646969"/>
                <a:gridCol w="87142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milk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diapers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29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6" y="4637179"/>
            <a:ext cx="12189854" cy="901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What about the transactions ‘2’, ‘3’ and ‘5’? Won’t they effect this rule?</a:t>
            </a:r>
          </a:p>
        </p:txBody>
      </p:sp>
    </p:spTree>
    <p:extLst>
      <p:ext uri="{BB962C8B-B14F-4D97-AF65-F5344CB8AC3E}">
        <p14:creationId xmlns:p14="http://schemas.microsoft.com/office/powerpoint/2010/main" val="6394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Software and Hardware Specifications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dirty="0" err="1"/>
              <a:t>PyCharm</a:t>
            </a:r>
            <a:r>
              <a:rPr lang="en-US" dirty="0"/>
              <a:t> Community Edition 2016.1.4</a:t>
            </a:r>
          </a:p>
          <a:p>
            <a:pPr algn="just"/>
            <a:r>
              <a:rPr lang="en-US" dirty="0"/>
              <a:t>Python 3.5.2 </a:t>
            </a:r>
            <a:r>
              <a:rPr lang="en-US" dirty="0" smtClean="0"/>
              <a:t>interpreter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OS</a:t>
            </a:r>
            <a:r>
              <a:rPr lang="en-US" dirty="0"/>
              <a:t>: </a:t>
            </a:r>
            <a:r>
              <a:rPr lang="en-US" dirty="0" smtClean="0"/>
              <a:t>Ubuntu 16.10 LTS</a:t>
            </a:r>
            <a:endParaRPr lang="en-US" dirty="0"/>
          </a:p>
          <a:p>
            <a:pPr algn="just"/>
            <a:r>
              <a:rPr lang="en-US" dirty="0" smtClean="0"/>
              <a:t>Processor: Intel</a:t>
            </a:r>
            <a:r>
              <a:rPr lang="en-US" dirty="0"/>
              <a:t>® Core™ i3-3217U CPU @ 1.80 GHz</a:t>
            </a:r>
          </a:p>
          <a:p>
            <a:pPr algn="just"/>
            <a:r>
              <a:rPr lang="en-US" dirty="0" smtClean="0"/>
              <a:t>RAM: 4 GB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OS: </a:t>
            </a:r>
            <a:r>
              <a:rPr lang="en-US" dirty="0" smtClean="0"/>
              <a:t>Windows 10</a:t>
            </a:r>
            <a:endParaRPr lang="en-US" dirty="0"/>
          </a:p>
          <a:p>
            <a:pPr algn="just"/>
            <a:r>
              <a:rPr lang="en-US" dirty="0"/>
              <a:t>Processor: </a:t>
            </a:r>
            <a:r>
              <a:rPr lang="en-US" dirty="0" smtClean="0"/>
              <a:t>Intel</a:t>
            </a:r>
            <a:r>
              <a:rPr lang="en-US" dirty="0"/>
              <a:t>® Core™ </a:t>
            </a:r>
            <a:r>
              <a:rPr lang="en-US" dirty="0" smtClean="0"/>
              <a:t>i5-4210U </a:t>
            </a:r>
            <a:r>
              <a:rPr lang="en-US" dirty="0"/>
              <a:t>CPU @ </a:t>
            </a:r>
            <a:r>
              <a:rPr lang="en-US" dirty="0" smtClean="0"/>
              <a:t>1.70 </a:t>
            </a:r>
            <a:r>
              <a:rPr lang="en-US" dirty="0"/>
              <a:t>GHz</a:t>
            </a:r>
          </a:p>
          <a:p>
            <a:pPr algn="just"/>
            <a:r>
              <a:rPr lang="en-US" dirty="0" smtClean="0"/>
              <a:t>RAM: </a:t>
            </a:r>
            <a:r>
              <a:rPr lang="en-US" dirty="0"/>
              <a:t>4 </a:t>
            </a:r>
            <a:r>
              <a:rPr lang="en-US" dirty="0" smtClean="0"/>
              <a:t>GB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Drawbacks of Association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30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What we missed out in </a:t>
            </a:r>
            <a:r>
              <a:rPr lang="en-US" i="1" dirty="0" smtClean="0"/>
              <a:t>association</a:t>
            </a:r>
            <a:r>
              <a:rPr lang="en-US" dirty="0" smtClean="0"/>
              <a:t>?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Association </a:t>
            </a:r>
            <a:r>
              <a:rPr lang="en-US" dirty="0"/>
              <a:t>rules capture only the ”positive knowledge”, i.e., sets of items comprising associations are always positively associated.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One </a:t>
            </a:r>
            <a:r>
              <a:rPr lang="en-US" dirty="0"/>
              <a:t>might be interested in discovering ”negative knowledge” expressed as negative associations between </a:t>
            </a:r>
            <a:r>
              <a:rPr lang="en-US" dirty="0" smtClean="0"/>
              <a:t>items such as </a:t>
            </a:r>
            <a:r>
              <a:rPr lang="en-US" i="1" dirty="0" smtClean="0"/>
              <a:t>dissociation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3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Dissociation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31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An expression </a:t>
            </a:r>
            <a:r>
              <a:rPr lang="en-US" dirty="0"/>
              <a:t>of the form {milk} ⇒ ¬</a:t>
            </a:r>
            <a:r>
              <a:rPr lang="en-US" dirty="0" smtClean="0"/>
              <a:t>{</a:t>
            </a:r>
            <a:r>
              <a:rPr lang="en-US" dirty="0"/>
              <a:t>bread</a:t>
            </a:r>
            <a:r>
              <a:rPr lang="en-US" dirty="0" smtClean="0"/>
              <a:t>}, </a:t>
            </a:r>
            <a:r>
              <a:rPr lang="en-US" dirty="0"/>
              <a:t>which represents the fact, that a customer who purchases </a:t>
            </a:r>
            <a:r>
              <a:rPr lang="en-US" dirty="0" smtClean="0"/>
              <a:t>milk </a:t>
            </a:r>
            <a:r>
              <a:rPr lang="en-US" dirty="0"/>
              <a:t>will almost never buy </a:t>
            </a:r>
            <a:r>
              <a:rPr lang="en-US" dirty="0" smtClean="0"/>
              <a:t>bread. </a:t>
            </a:r>
          </a:p>
          <a:p>
            <a:pPr algn="just"/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and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expression of the form </a:t>
            </a:r>
            <a:r>
              <a:rPr lang="en-US" dirty="0" smtClean="0"/>
              <a:t>¬{</a:t>
            </a:r>
            <a:r>
              <a:rPr lang="en-US" dirty="0"/>
              <a:t>milk} ⇒ </a:t>
            </a:r>
            <a:r>
              <a:rPr lang="en-US" dirty="0" smtClean="0"/>
              <a:t>{bread</a:t>
            </a:r>
            <a:r>
              <a:rPr lang="en-US" dirty="0"/>
              <a:t>}, which represents the fact, that a customer who </a:t>
            </a:r>
            <a:r>
              <a:rPr lang="en-US" dirty="0" smtClean="0"/>
              <a:t>never purchases </a:t>
            </a:r>
            <a:r>
              <a:rPr lang="en-US" dirty="0"/>
              <a:t>milk will </a:t>
            </a:r>
            <a:r>
              <a:rPr lang="en-US" dirty="0" smtClean="0"/>
              <a:t>buy </a:t>
            </a:r>
            <a:r>
              <a:rPr lang="en-US" dirty="0"/>
              <a:t>bread. </a:t>
            </a:r>
          </a:p>
        </p:txBody>
      </p:sp>
    </p:spTree>
    <p:extLst>
      <p:ext uri="{BB962C8B-B14F-4D97-AF65-F5344CB8AC3E}">
        <p14:creationId xmlns:p14="http://schemas.microsoft.com/office/powerpoint/2010/main" val="38635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Trust – A Better Objective Measure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11262574" cy="4835525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formula is given like,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11262574" cy="483552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32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Trust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3216683" y="1646901"/>
          <a:ext cx="5762926" cy="2194560"/>
        </p:xfrm>
        <a:graphic>
          <a:graphicData uri="http://schemas.openxmlformats.org/drawingml/2006/table">
            <a:tbl>
              <a:tblPr/>
              <a:tblGrid>
                <a:gridCol w="1796769"/>
                <a:gridCol w="678499"/>
                <a:gridCol w="752597"/>
                <a:gridCol w="1016665"/>
                <a:gridCol w="646969"/>
                <a:gridCol w="87142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milk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diapers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-10733" y="4637179"/>
                <a:ext cx="12189854" cy="90152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= 0,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33" y="4637179"/>
                <a:ext cx="12189854" cy="901521"/>
              </a:xfrm>
              <a:prstGeom prst="rect">
                <a:avLst/>
              </a:prstGeom>
              <a:blipFill rotWithShape="0">
                <a:blip r:embed="rId3"/>
                <a:stretch>
                  <a:fillRect t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10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Trust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3216683" y="1646901"/>
          <a:ext cx="5762926" cy="2194560"/>
        </p:xfrm>
        <a:graphic>
          <a:graphicData uri="http://schemas.openxmlformats.org/drawingml/2006/table">
            <a:tbl>
              <a:tblPr/>
              <a:tblGrid>
                <a:gridCol w="1796769"/>
                <a:gridCol w="678499"/>
                <a:gridCol w="752597"/>
                <a:gridCol w="1016665"/>
                <a:gridCol w="646969"/>
                <a:gridCol w="87142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milk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diapers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-10733" y="4637179"/>
                <a:ext cx="12189854" cy="90152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𝑟𝑢𝑠𝑡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+0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+2/5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=80%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33" y="4637179"/>
                <a:ext cx="12189854" cy="901521"/>
              </a:xfrm>
              <a:prstGeom prst="rect">
                <a:avLst/>
              </a:prstGeom>
              <a:blipFill rotWithShape="0">
                <a:blip r:embed="rId3"/>
                <a:stretch>
                  <a:fillRect t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51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Tested Datasets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35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smtClean="0"/>
              <a:t>Extended Bakery Dataset 1k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Extended Bakery Dataset </a:t>
            </a:r>
            <a:r>
              <a:rPr lang="en-US" dirty="0" smtClean="0"/>
              <a:t>5k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Extended Bakery Dataset </a:t>
            </a:r>
            <a:r>
              <a:rPr lang="en-US" dirty="0" smtClean="0"/>
              <a:t>20k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Grocery </a:t>
            </a:r>
            <a:r>
              <a:rPr lang="en-US" dirty="0"/>
              <a:t>Dataset </a:t>
            </a:r>
            <a:r>
              <a:rPr lang="en-US" dirty="0" smtClean="0"/>
              <a:t>9.8k</a:t>
            </a:r>
            <a:endParaRPr lang="en-US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71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Performance Analysis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36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76518" y="0"/>
            <a:ext cx="5608749" cy="685799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smtClean="0"/>
              <a:t>Extended Bakery Dataset 1k</a:t>
            </a:r>
          </a:p>
          <a:p>
            <a:pPr algn="just"/>
            <a:endParaRPr lang="en-US" dirty="0" smtClean="0"/>
          </a:p>
          <a:p>
            <a:pPr lvl="1"/>
            <a:r>
              <a:rPr lang="en-US" sz="2000" dirty="0" smtClean="0"/>
              <a:t>Average </a:t>
            </a:r>
            <a:r>
              <a:rPr lang="en-US" sz="2000" b="1" i="1" dirty="0"/>
              <a:t>confidence</a:t>
            </a:r>
            <a:r>
              <a:rPr lang="en-US" sz="2000" dirty="0"/>
              <a:t> is 0.6074180231301151</a:t>
            </a:r>
            <a:endParaRPr lang="en-US" sz="2000" dirty="0" smtClean="0"/>
          </a:p>
          <a:p>
            <a:pPr lvl="1"/>
            <a:r>
              <a:rPr lang="en-US" sz="2000" dirty="0" smtClean="0"/>
              <a:t>Total Rules is 354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85267" y="1"/>
            <a:ext cx="5608749" cy="685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lvl="1"/>
            <a:r>
              <a:rPr lang="en-US" sz="2000" dirty="0" smtClean="0"/>
              <a:t>Average </a:t>
            </a:r>
            <a:r>
              <a:rPr lang="en-US" sz="2000" b="1" i="1" dirty="0" smtClean="0"/>
              <a:t>trust</a:t>
            </a:r>
            <a:r>
              <a:rPr lang="en-US" sz="2000" dirty="0" smtClean="0"/>
              <a:t> </a:t>
            </a:r>
            <a:r>
              <a:rPr lang="en-US" sz="2000" dirty="0"/>
              <a:t>is 0.9394203900127204</a:t>
            </a:r>
            <a:endParaRPr lang="en-US" sz="2000" dirty="0" smtClean="0"/>
          </a:p>
          <a:p>
            <a:pPr lvl="1"/>
            <a:r>
              <a:rPr lang="en-US" sz="2000" dirty="0" smtClean="0"/>
              <a:t>Total Rules is 7901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869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Performance Analysis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37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76518" y="0"/>
            <a:ext cx="5608749" cy="685799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smtClean="0"/>
              <a:t>Extended Bakery Dataset 5k</a:t>
            </a:r>
          </a:p>
          <a:p>
            <a:pPr algn="just"/>
            <a:endParaRPr lang="en-US" dirty="0" smtClean="0"/>
          </a:p>
          <a:p>
            <a:pPr lvl="1"/>
            <a:r>
              <a:rPr lang="en-US" sz="2000" dirty="0" smtClean="0"/>
              <a:t>Average </a:t>
            </a:r>
            <a:r>
              <a:rPr lang="en-US" sz="2000" b="1" i="1" dirty="0"/>
              <a:t>confidence</a:t>
            </a:r>
            <a:r>
              <a:rPr lang="en-US" sz="2000" dirty="0"/>
              <a:t> is </a:t>
            </a:r>
            <a:r>
              <a:rPr lang="en-US" sz="2000" dirty="0" smtClean="0"/>
              <a:t>0.6191758016027282</a:t>
            </a:r>
          </a:p>
          <a:p>
            <a:pPr lvl="1"/>
            <a:r>
              <a:rPr lang="en-US" sz="2000" dirty="0" smtClean="0"/>
              <a:t>Total Rules is 352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85267" y="1"/>
            <a:ext cx="5608749" cy="685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lvl="1"/>
            <a:r>
              <a:rPr lang="en-US" sz="2000" dirty="0" smtClean="0"/>
              <a:t>Average </a:t>
            </a:r>
            <a:r>
              <a:rPr lang="en-US" sz="2000" b="1" i="1" dirty="0" smtClean="0"/>
              <a:t>trust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/>
              <a:t>0.9376202079081233</a:t>
            </a:r>
          </a:p>
          <a:p>
            <a:pPr lvl="1"/>
            <a:r>
              <a:rPr lang="en-US" sz="2000" dirty="0" smtClean="0"/>
              <a:t>Total Rules is 6962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610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Performance Analysis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38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76518" y="0"/>
            <a:ext cx="5608749" cy="685799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smtClean="0"/>
              <a:t>Extended Bakery Dataset 20k</a:t>
            </a:r>
          </a:p>
          <a:p>
            <a:pPr algn="just"/>
            <a:endParaRPr lang="en-US" dirty="0" smtClean="0"/>
          </a:p>
          <a:p>
            <a:pPr lvl="1"/>
            <a:r>
              <a:rPr lang="en-US" sz="2000" dirty="0" smtClean="0"/>
              <a:t>Average </a:t>
            </a:r>
            <a:r>
              <a:rPr lang="en-US" sz="2000" b="1" i="1" dirty="0"/>
              <a:t>confidence</a:t>
            </a:r>
            <a:r>
              <a:rPr lang="en-US" sz="2000" dirty="0"/>
              <a:t> is </a:t>
            </a:r>
            <a:r>
              <a:rPr lang="en-US" sz="2000" dirty="0" smtClean="0"/>
              <a:t>0.6120191942440674</a:t>
            </a:r>
          </a:p>
          <a:p>
            <a:pPr lvl="1"/>
            <a:r>
              <a:rPr lang="en-US" sz="2000" dirty="0" smtClean="0"/>
              <a:t>Total Rules is 351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85267" y="1"/>
            <a:ext cx="5608749" cy="685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lvl="1"/>
            <a:r>
              <a:rPr lang="en-US" sz="2000" dirty="0" smtClean="0"/>
              <a:t>Average </a:t>
            </a:r>
            <a:r>
              <a:rPr lang="en-US" sz="2000" b="1" i="1" dirty="0" smtClean="0"/>
              <a:t>trust</a:t>
            </a:r>
            <a:r>
              <a:rPr lang="en-US" sz="2000" dirty="0" smtClean="0"/>
              <a:t> </a:t>
            </a:r>
            <a:r>
              <a:rPr lang="en-US" sz="2000" dirty="0"/>
              <a:t>is 0.9377792165831168</a:t>
            </a:r>
            <a:endParaRPr lang="en-US" sz="2000" dirty="0" smtClean="0"/>
          </a:p>
          <a:p>
            <a:pPr lvl="1"/>
            <a:r>
              <a:rPr lang="en-US" sz="2000" dirty="0" smtClean="0"/>
              <a:t>Total Rules is 6962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004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Performance Analysis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39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76518" y="0"/>
            <a:ext cx="5608749" cy="685799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smtClean="0"/>
              <a:t>Grocery Dataset (9.8k)</a:t>
            </a:r>
          </a:p>
          <a:p>
            <a:pPr algn="just"/>
            <a:endParaRPr lang="en-US" dirty="0" smtClean="0"/>
          </a:p>
          <a:p>
            <a:pPr lvl="1"/>
            <a:r>
              <a:rPr lang="en-US" sz="2000" dirty="0" smtClean="0"/>
              <a:t>Average </a:t>
            </a:r>
            <a:r>
              <a:rPr lang="en-US" sz="2000" b="1" i="1" dirty="0"/>
              <a:t>confidence</a:t>
            </a:r>
            <a:r>
              <a:rPr lang="en-US" sz="2000" dirty="0"/>
              <a:t> is 0.33271932585786596</a:t>
            </a:r>
            <a:endParaRPr lang="en-US" sz="2000" dirty="0" smtClean="0"/>
          </a:p>
          <a:p>
            <a:pPr lvl="1"/>
            <a:r>
              <a:rPr lang="en-US" sz="2000" dirty="0" smtClean="0"/>
              <a:t>Total Rules is 361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85267" y="1"/>
            <a:ext cx="5608749" cy="685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lvl="1"/>
            <a:r>
              <a:rPr lang="en-US" sz="2000" dirty="0" smtClean="0"/>
              <a:t>Average </a:t>
            </a:r>
            <a:r>
              <a:rPr lang="en-US" sz="2000" b="1" i="1" dirty="0" smtClean="0"/>
              <a:t>trust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/>
              <a:t>0.9401562022464193</a:t>
            </a:r>
          </a:p>
          <a:p>
            <a:pPr lvl="1"/>
            <a:r>
              <a:rPr lang="en-US" sz="2000" dirty="0" smtClean="0"/>
              <a:t>Total Rules is 6547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04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Data Mining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Data mining can be defined as the process of uncovering hidden patterns </a:t>
            </a:r>
            <a:r>
              <a:rPr lang="en-US" dirty="0" smtClean="0"/>
              <a:t>in random </a:t>
            </a:r>
            <a:r>
              <a:rPr lang="en-US" dirty="0"/>
              <a:t>data that are potentially useful (Fayyad et al., 1996).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Its </a:t>
            </a:r>
            <a:r>
              <a:rPr lang="en-US" dirty="0"/>
              <a:t>goal is </a:t>
            </a:r>
            <a:r>
              <a:rPr lang="en-US" dirty="0" smtClean="0"/>
              <a:t>to manipulate </a:t>
            </a:r>
            <a:r>
              <a:rPr lang="en-US" dirty="0"/>
              <a:t>data </a:t>
            </a:r>
            <a:r>
              <a:rPr lang="en-US"/>
              <a:t>into </a:t>
            </a:r>
            <a:r>
              <a:rPr lang="en-US" smtClean="0"/>
              <a:t>knowledge </a:t>
            </a:r>
            <a:r>
              <a:rPr lang="en-US" dirty="0"/>
              <a:t>(</a:t>
            </a:r>
            <a:r>
              <a:rPr lang="en-US" dirty="0" err="1"/>
              <a:t>Pazzani</a:t>
            </a:r>
            <a:r>
              <a:rPr lang="en-US" dirty="0"/>
              <a:t>, 2000; Han, 1997</a:t>
            </a:r>
            <a:r>
              <a:rPr lang="en-US" dirty="0" smtClean="0"/>
              <a:t>).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uses </a:t>
            </a:r>
            <a:r>
              <a:rPr lang="en-US" dirty="0" smtClean="0"/>
              <a:t>a combination </a:t>
            </a:r>
            <a:r>
              <a:rPr lang="en-US" dirty="0"/>
              <a:t>of statistical analysis, machine learning and database management </a:t>
            </a:r>
            <a:r>
              <a:rPr lang="en-US" dirty="0" smtClean="0"/>
              <a:t>to exhaustively </a:t>
            </a:r>
            <a:r>
              <a:rPr lang="en-US" dirty="0"/>
              <a:t>explore the data to reveal the complex relationships that exists. 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1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Tasks Completed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40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smtClean="0"/>
              <a:t>Coded the main driver program for finding confidence based on </a:t>
            </a:r>
            <a:r>
              <a:rPr lang="en-US" dirty="0" err="1" smtClean="0"/>
              <a:t>Apriori’s</a:t>
            </a:r>
            <a:r>
              <a:rPr lang="en-US" dirty="0" smtClean="0"/>
              <a:t> Algorithm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Coded the main driver program for finding trust based on our observations and formula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Experimented the code with well-known datasets with affirmative results</a:t>
            </a:r>
          </a:p>
        </p:txBody>
      </p:sp>
    </p:spTree>
    <p:extLst>
      <p:ext uri="{BB962C8B-B14F-4D97-AF65-F5344CB8AC3E}">
        <p14:creationId xmlns:p14="http://schemas.microsoft.com/office/powerpoint/2010/main" val="101145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Tasks Ahead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41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smtClean="0"/>
              <a:t>Developing the driver program for picking the </a:t>
            </a:r>
            <a:r>
              <a:rPr lang="en-US" b="1" i="1" dirty="0" smtClean="0"/>
              <a:t>top-k rules</a:t>
            </a:r>
            <a:r>
              <a:rPr lang="en-US" dirty="0" smtClean="0"/>
              <a:t> of from the trust’s result.</a:t>
            </a:r>
          </a:p>
        </p:txBody>
      </p:sp>
    </p:spTree>
    <p:extLst>
      <p:ext uri="{BB962C8B-B14F-4D97-AF65-F5344CB8AC3E}">
        <p14:creationId xmlns:p14="http://schemas.microsoft.com/office/powerpoint/2010/main" val="396890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6518" y="1107132"/>
            <a:ext cx="11243256" cy="18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6518" y="502276"/>
            <a:ext cx="11243256" cy="56286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smtClean="0"/>
              <a:t>Thank </a:t>
            </a:r>
            <a:r>
              <a:rPr lang="en-US" sz="4000" dirty="0" smtClean="0"/>
              <a:t>You..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Data Mining Applications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smtClean="0"/>
              <a:t>Sales Promotion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Fraud Detection</a:t>
            </a: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Intrusion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3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Frequent Patterns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Frequent patterns are </a:t>
            </a:r>
            <a:r>
              <a:rPr lang="en-US" dirty="0" smtClean="0"/>
              <a:t>item-sets, </a:t>
            </a:r>
            <a:r>
              <a:rPr lang="en-US" dirty="0"/>
              <a:t>subsequences, or substructures that appear in a data set with frequency no less than a user-speciﬁed </a:t>
            </a:r>
            <a:r>
              <a:rPr lang="en-US" dirty="0" smtClean="0"/>
              <a:t>threshold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 a set of items, such </a:t>
            </a:r>
            <a:r>
              <a:rPr lang="en-US"/>
              <a:t>as </a:t>
            </a:r>
            <a:r>
              <a:rPr lang="en-US" smtClean="0"/>
              <a:t>milk </a:t>
            </a:r>
            <a:r>
              <a:rPr lang="en-US" dirty="0"/>
              <a:t>and bread, that appear frequently together in a transaction data set, is a frequent </a:t>
            </a:r>
            <a:r>
              <a:rPr lang="en-US" dirty="0" smtClean="0"/>
              <a:t>item-set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Frequent Patterns gives the concept of “support”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Support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262574" cy="4835525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Support is an indication of how frequently the item-set </a:t>
            </a:r>
            <a:r>
              <a:rPr lang="en-US" dirty="0" smtClean="0"/>
              <a:t>appears in the database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support value of </a:t>
            </a:r>
            <a:r>
              <a:rPr lang="en-US" b="1" i="1" dirty="0" smtClean="0">
                <a:latin typeface="Adobe Caslon Pro Bold" panose="0205070206050A020403" pitchFamily="18" charset="0"/>
              </a:rPr>
              <a:t>X </a:t>
            </a:r>
            <a:r>
              <a:rPr lang="en-US" dirty="0" smtClean="0"/>
              <a:t>with respect to </a:t>
            </a:r>
            <a:r>
              <a:rPr lang="en-US" b="1" i="1" dirty="0">
                <a:latin typeface="Adobe Caslon Pro Bold" panose="0205070206050A020403" pitchFamily="18" charset="0"/>
              </a:rPr>
              <a:t>T</a:t>
            </a:r>
            <a:r>
              <a:rPr lang="en-US" dirty="0" smtClean="0"/>
              <a:t> is defined as the proportion of transactions in the database which contains the item-set </a:t>
            </a:r>
            <a:r>
              <a:rPr lang="en-US" b="1" i="1" dirty="0" smtClean="0">
                <a:latin typeface="Adobe Caslon Pro Bold" panose="0205070206050A020403" pitchFamily="18" charset="0"/>
              </a:rPr>
              <a:t>X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Formula is </a:t>
            </a:r>
            <a:r>
              <a:rPr lang="en-US" i="1" dirty="0" err="1" smtClean="0"/>
              <a:t>supp</a:t>
            </a:r>
            <a:r>
              <a:rPr lang="en-US" dirty="0" smtClean="0"/>
              <a:t>(</a:t>
            </a:r>
            <a:r>
              <a:rPr lang="en-US" b="1" i="1" dirty="0" smtClean="0">
                <a:latin typeface="Adobe Caslon Pro Bold" panose="0205070206050A020403" pitchFamily="18" charset="0"/>
              </a:rPr>
              <a:t>X</a:t>
            </a:r>
            <a:r>
              <a:rPr lang="en-US" dirty="0" smtClean="0"/>
              <a:t>)/</a:t>
            </a:r>
            <a:r>
              <a:rPr lang="en-US" b="1" i="1" dirty="0" smtClean="0">
                <a:latin typeface="Adobe Caslon Pro Bold" panose="0205070206050A020403" pitchFamily="18" charset="0"/>
              </a:rPr>
              <a:t>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0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Support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45084"/>
              </p:ext>
            </p:extLst>
          </p:nvPr>
        </p:nvGraphicFramePr>
        <p:xfrm>
          <a:off x="3216683" y="1646901"/>
          <a:ext cx="5762926" cy="2194560"/>
        </p:xfrm>
        <a:graphic>
          <a:graphicData uri="http://schemas.openxmlformats.org/drawingml/2006/table">
            <a:tbl>
              <a:tblPr/>
              <a:tblGrid>
                <a:gridCol w="1796769"/>
                <a:gridCol w="678499"/>
                <a:gridCol w="752597"/>
                <a:gridCol w="1016665"/>
                <a:gridCol w="646969"/>
                <a:gridCol w="87142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milk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diapers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2501" y="4637179"/>
            <a:ext cx="11771290" cy="901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Lets find the support for 1 item-set.</a:t>
            </a:r>
          </a:p>
        </p:txBody>
      </p:sp>
    </p:spTree>
    <p:extLst>
      <p:ext uri="{BB962C8B-B14F-4D97-AF65-F5344CB8AC3E}">
        <p14:creationId xmlns:p14="http://schemas.microsoft.com/office/powerpoint/2010/main" val="94972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76518" y="6356350"/>
            <a:ext cx="11243256" cy="365125"/>
          </a:xfrm>
        </p:spPr>
        <p:txBody>
          <a:bodyPr/>
          <a:lstStyle/>
          <a:p>
            <a:pPr algn="l"/>
            <a:r>
              <a:rPr lang="en-US" smtClean="0"/>
              <a:t>NITMAS, Dept. of Computer Science and Engineering                                Association Rule Mining with Trust                       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6" y="244479"/>
            <a:ext cx="12192000" cy="108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+mn-lt"/>
              </a:rPr>
              <a:t>Support</a:t>
            </a:r>
            <a:endParaRPr lang="en-US" sz="3600" u="sng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" y="295995"/>
            <a:ext cx="564658" cy="811137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197785"/>
              </p:ext>
            </p:extLst>
          </p:nvPr>
        </p:nvGraphicFramePr>
        <p:xfrm>
          <a:off x="3216683" y="1646901"/>
          <a:ext cx="5762926" cy="2194560"/>
        </p:xfrm>
        <a:graphic>
          <a:graphicData uri="http://schemas.openxmlformats.org/drawingml/2006/table">
            <a:tbl>
              <a:tblPr/>
              <a:tblGrid>
                <a:gridCol w="1796769"/>
                <a:gridCol w="678499"/>
                <a:gridCol w="752597"/>
                <a:gridCol w="1016665"/>
                <a:gridCol w="646969"/>
                <a:gridCol w="87142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milk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diapers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4952-4FB9-4120-B015-69E8B7128B63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2501" y="4637179"/>
            <a:ext cx="11771290" cy="90152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The item </a:t>
            </a:r>
            <a:r>
              <a:rPr lang="en-US" smtClean="0"/>
              <a:t>{milk} </a:t>
            </a:r>
            <a:r>
              <a:rPr lang="en-US" dirty="0" smtClean="0"/>
              <a:t>occurs in </a:t>
            </a:r>
            <a:r>
              <a:rPr lang="en-US" dirty="0" err="1" smtClean="0"/>
              <a:t>t_id</a:t>
            </a:r>
            <a:r>
              <a:rPr lang="en-US" dirty="0" smtClean="0"/>
              <a:t> ‘1’ and ‘4’</a:t>
            </a:r>
          </a:p>
          <a:p>
            <a:pPr marL="0" indent="0" algn="ctr">
              <a:buNone/>
            </a:pPr>
            <a:r>
              <a:rPr lang="en-US" dirty="0" smtClean="0"/>
              <a:t>So, it has support 2/5 = 0.4</a:t>
            </a:r>
          </a:p>
        </p:txBody>
      </p:sp>
    </p:spTree>
    <p:extLst>
      <p:ext uri="{BB962C8B-B14F-4D97-AF65-F5344CB8AC3E}">
        <p14:creationId xmlns:p14="http://schemas.microsoft.com/office/powerpoint/2010/main" val="181998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2568</Words>
  <Application>Microsoft Office PowerPoint</Application>
  <PresentationFormat>Widescreen</PresentationFormat>
  <Paragraphs>837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Adobe Caslon Pro Bold</vt:lpstr>
      <vt:lpstr>Arial</vt:lpstr>
      <vt:lpstr>Calibri</vt:lpstr>
      <vt:lpstr>Calibri Light</vt:lpstr>
      <vt:lpstr>Cambria Math</vt:lpstr>
      <vt:lpstr>Office Theme</vt:lpstr>
      <vt:lpstr>ASSOCIATION RULE MINING USING TRUST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Pratyay Roy</dc:creator>
  <cp:lastModifiedBy>Anisha Pal</cp:lastModifiedBy>
  <cp:revision>111</cp:revision>
  <dcterms:created xsi:type="dcterms:W3CDTF">2016-11-29T19:00:03Z</dcterms:created>
  <dcterms:modified xsi:type="dcterms:W3CDTF">2016-12-01T08:13:58Z</dcterms:modified>
</cp:coreProperties>
</file>