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2" r:id="rId3"/>
    <p:sldId id="270" r:id="rId4"/>
    <p:sldId id="257" r:id="rId5"/>
    <p:sldId id="258" r:id="rId6"/>
    <p:sldId id="261" r:id="rId7"/>
    <p:sldId id="265" r:id="rId8"/>
    <p:sldId id="266" r:id="rId9"/>
    <p:sldId id="267" r:id="rId10"/>
    <p:sldId id="260" r:id="rId11"/>
    <p:sldId id="268" r:id="rId12"/>
    <p:sldId id="269" r:id="rId13"/>
    <p:sldId id="276" r:id="rId14"/>
    <p:sldId id="275" r:id="rId15"/>
    <p:sldId id="274" r:id="rId16"/>
    <p:sldId id="273" r:id="rId17"/>
    <p:sldId id="277" r:id="rId18"/>
    <p:sldId id="278" r:id="rId19"/>
    <p:sldId id="272" r:id="rId20"/>
    <p:sldId id="279" r:id="rId21"/>
    <p:sldId id="280" r:id="rId22"/>
    <p:sldId id="263" r:id="rId23"/>
    <p:sldId id="26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79" autoAdjust="0"/>
    <p:restoredTop sz="94660"/>
  </p:normalViewPr>
  <p:slideViewPr>
    <p:cSldViewPr>
      <p:cViewPr>
        <p:scale>
          <a:sx n="75" d="100"/>
          <a:sy n="75" d="100"/>
        </p:scale>
        <p:origin x="-1224" y="216"/>
      </p:cViewPr>
      <p:guideLst>
        <p:guide orient="horz" pos="2160"/>
        <p:guide pos="2880"/>
      </p:guideLst>
    </p:cSldViewPr>
  </p:slideViewPr>
  <p:notesTextViewPr>
    <p:cViewPr>
      <p:scale>
        <a:sx n="125" d="100"/>
        <a:sy n="12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C4F195-3A13-4E1C-9A7B-57061D31A8FC}" type="datetimeFigureOut">
              <a:rPr lang="en-US" smtClean="0"/>
              <a:t>10/26/2019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5408DE-5324-4654-8F6A-D98BE773EE5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10/26/2019</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10/26/2019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10/26/2019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10/26/2019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10/26/2019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10/26/2019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10/26/2019</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pPr/>
              <a:t>10/26/2019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pPr/>
              <a:t>10/26/2019</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10/26/2019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10/26/2019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10/26/2019</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www.amazon.com/gp/product/0596007124/ref=as_li_ss_tl?ie=UTF8&amp;tag=javamysqlanta-20&amp;linkCode=as2&amp;camp=1789&amp;creative=390957&amp;creativeASIN=0596007124" TargetMode="External"/><Relationship Id="rId3" Type="http://schemas.openxmlformats.org/officeDocument/2006/relationships/hyperlink" Target="http://javarevisited.blogspot.com/2011/12/factory-design-pattern-java-example.html" TargetMode="External"/><Relationship Id="rId7" Type="http://schemas.openxmlformats.org/officeDocument/2006/relationships/hyperlink" Target="http://www.amazon.com/gp/product/0321356683/ref=as_li_ss_tl?ie=UTF8&amp;tag=javamysqlanta-20&amp;linkCode=as2&amp;camp=1789&amp;creative=390957&amp;creativeASIN=0321356683" TargetMode="External"/><Relationship Id="rId2" Type="http://schemas.openxmlformats.org/officeDocument/2006/relationships/hyperlink" Target="http://javarevisited.blogspot.com/2010/10/abstraction-in-java.html" TargetMode="External"/><Relationship Id="rId1" Type="http://schemas.openxmlformats.org/officeDocument/2006/relationships/slideLayout" Target="../slideLayouts/slideLayout2.xml"/><Relationship Id="rId6" Type="http://schemas.openxmlformats.org/officeDocument/2006/relationships/hyperlink" Target="http://javarevisited.blogspot.com/2011/08/what-is-polymorphism-in-java-example.html" TargetMode="External"/><Relationship Id="rId5" Type="http://schemas.openxmlformats.org/officeDocument/2006/relationships/hyperlink" Target="http://javarevisited.blogspot.com/2011/10/class-in-java-programming-general.html" TargetMode="External"/><Relationship Id="rId4" Type="http://schemas.openxmlformats.org/officeDocument/2006/relationships/hyperlink" Target="http://javarevisited.blogspot.com/2011/11/great-example-of-open-closed-design.html" TargetMode="External"/><Relationship Id="rId9" Type="http://schemas.openxmlformats.org/officeDocument/2006/relationships/hyperlink" Target="http://javarevisited.blogspot.com/2011/02/how-to-write-equals-method-in-java.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Design Pattern</a:t>
            </a:r>
            <a:endParaRPr lang="en-IN" dirty="0"/>
          </a:p>
        </p:txBody>
      </p:sp>
      <p:sp>
        <p:nvSpPr>
          <p:cNvPr id="3" name="Subtitle 2"/>
          <p:cNvSpPr>
            <a:spLocks noGrp="1"/>
          </p:cNvSpPr>
          <p:nvPr>
            <p:ph type="subTitle" idx="1"/>
          </p:nvPr>
        </p:nvSpPr>
        <p:spPr>
          <a:xfrm>
            <a:off x="1432560" y="1850064"/>
            <a:ext cx="7406640" cy="4793646"/>
          </a:xfrm>
        </p:spPr>
        <p:txBody>
          <a:bodyPr>
            <a:normAutofit/>
          </a:bodyPr>
          <a:lstStyle/>
          <a:p>
            <a:r>
              <a:rPr lang="en-IN" dirty="0" smtClean="0"/>
              <a:t>Elements of Reusable Object Oriented Software. </a:t>
            </a:r>
          </a:p>
          <a:p>
            <a:endParaRPr lang="en-IN" dirty="0" smtClean="0"/>
          </a:p>
          <a:p>
            <a:pPr algn="ctr"/>
            <a:endParaRPr lang="en-IN" dirty="0" smtClean="0"/>
          </a:p>
          <a:p>
            <a:pPr algn="ctr"/>
            <a:endParaRPr lang="en-IN" dirty="0" smtClean="0"/>
          </a:p>
          <a:p>
            <a:pPr algn="ctr"/>
            <a:r>
              <a:rPr lang="en-IN" b="1" dirty="0" err="1" smtClean="0"/>
              <a:t>Diya</a:t>
            </a:r>
            <a:r>
              <a:rPr lang="en-IN" b="1" dirty="0" smtClean="0"/>
              <a:t> Systems</a:t>
            </a:r>
          </a:p>
          <a:p>
            <a:pPr algn="ctr"/>
            <a:endParaRPr lang="en-IN" b="1" dirty="0" smtClean="0"/>
          </a:p>
          <a:p>
            <a:pPr algn="ctr"/>
            <a:endParaRPr lang="en-IN" b="1" dirty="0" smtClean="0"/>
          </a:p>
          <a:p>
            <a:pPr algn="ctr"/>
            <a:endParaRPr lang="en-IN" b="1" dirty="0" smtClean="0"/>
          </a:p>
          <a:p>
            <a:pPr algn="r"/>
            <a:r>
              <a:rPr lang="en-IN" b="1" dirty="0" err="1" smtClean="0"/>
              <a:t>Diya</a:t>
            </a:r>
            <a:r>
              <a:rPr lang="en-IN" b="1" dirty="0" smtClean="0"/>
              <a:t> Systems</a:t>
            </a:r>
          </a:p>
          <a:p>
            <a:pPr algn="ctr"/>
            <a:endParaRPr lang="en-IN" b="1" dirty="0"/>
          </a:p>
        </p:txBody>
      </p:sp>
      <p:pic>
        <p:nvPicPr>
          <p:cNvPr id="1028" name="Picture 4"/>
          <p:cNvPicPr>
            <a:picLocks noChangeAspect="1" noChangeArrowheads="1"/>
          </p:cNvPicPr>
          <p:nvPr/>
        </p:nvPicPr>
        <p:blipFill>
          <a:blip r:embed="rId2"/>
          <a:srcRect/>
          <a:stretch>
            <a:fillRect/>
          </a:stretch>
        </p:blipFill>
        <p:spPr bwMode="auto">
          <a:xfrm>
            <a:off x="1500166" y="2786058"/>
            <a:ext cx="6805640" cy="24241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35608" y="357166"/>
            <a:ext cx="7136920" cy="1928826"/>
          </a:xfrm>
        </p:spPr>
        <p:txBody>
          <a:bodyPr>
            <a:normAutofit fontScale="77500" lnSpcReduction="20000"/>
          </a:bodyPr>
          <a:lstStyle/>
          <a:p>
            <a:pPr>
              <a:buNone/>
            </a:pPr>
            <a:r>
              <a:rPr lang="en-IN" dirty="0" smtClean="0"/>
              <a:t>There are mainly three types of design patterns are there.</a:t>
            </a:r>
          </a:p>
          <a:p>
            <a:pPr marL="596646" indent="-514350">
              <a:buAutoNum type="arabicPeriod"/>
            </a:pPr>
            <a:r>
              <a:rPr lang="en-IN" dirty="0" smtClean="0"/>
              <a:t>Creational Design Pattern</a:t>
            </a:r>
          </a:p>
          <a:p>
            <a:pPr marL="596646" indent="-514350">
              <a:buAutoNum type="arabicPeriod"/>
            </a:pPr>
            <a:r>
              <a:rPr lang="en-IN" dirty="0" smtClean="0"/>
              <a:t>Structural Design Pattern</a:t>
            </a:r>
          </a:p>
          <a:p>
            <a:pPr marL="596646" indent="-514350">
              <a:buAutoNum type="arabicPeriod"/>
            </a:pPr>
            <a:r>
              <a:rPr lang="en-IN" dirty="0" smtClean="0"/>
              <a:t>Behavioural Design Pattern</a:t>
            </a:r>
          </a:p>
          <a:p>
            <a:pPr marL="596646" indent="-514350">
              <a:buNone/>
            </a:pPr>
            <a:endParaRPr lang="en-IN" dirty="0" smtClean="0"/>
          </a:p>
          <a:p>
            <a:pPr marL="596646" indent="-514350">
              <a:buNone/>
            </a:pPr>
            <a:endParaRPr lang="en-IN" dirty="0"/>
          </a:p>
        </p:txBody>
      </p:sp>
      <p:pic>
        <p:nvPicPr>
          <p:cNvPr id="4101" name="Picture 5"/>
          <p:cNvPicPr>
            <a:picLocks noChangeAspect="1" noChangeArrowheads="1"/>
          </p:cNvPicPr>
          <p:nvPr/>
        </p:nvPicPr>
        <p:blipFill>
          <a:blip r:embed="rId2"/>
          <a:srcRect/>
          <a:stretch>
            <a:fillRect/>
          </a:stretch>
        </p:blipFill>
        <p:spPr bwMode="auto">
          <a:xfrm>
            <a:off x="1285852" y="2285992"/>
            <a:ext cx="7215238" cy="4286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Singleton Design Pattern</a:t>
            </a:r>
            <a:endParaRPr lang="en-IN" dirty="0"/>
          </a:p>
        </p:txBody>
      </p:sp>
      <p:sp>
        <p:nvSpPr>
          <p:cNvPr id="3" name="Content Placeholder 2"/>
          <p:cNvSpPr>
            <a:spLocks noGrp="1"/>
          </p:cNvSpPr>
          <p:nvPr>
            <p:ph idx="1"/>
          </p:nvPr>
        </p:nvSpPr>
        <p:spPr/>
        <p:txBody>
          <a:bodyPr>
            <a:normAutofit fontScale="62500" lnSpcReduction="20000"/>
          </a:bodyPr>
          <a:lstStyle/>
          <a:p>
            <a:pPr>
              <a:buNone/>
            </a:pPr>
            <a:r>
              <a:rPr lang="en-IN" dirty="0" smtClean="0"/>
              <a:t>In object-oriented programming, a singleton class is a class that can have only one object (an instance of the class) at a time.</a:t>
            </a:r>
          </a:p>
          <a:p>
            <a:pPr fontAlgn="base">
              <a:buNone/>
            </a:pPr>
            <a:r>
              <a:rPr lang="en-IN" b="1" dirty="0" smtClean="0"/>
              <a:t>To design a singleton class</a:t>
            </a:r>
            <a:r>
              <a:rPr lang="en-IN" dirty="0" smtClean="0"/>
              <a:t>:</a:t>
            </a:r>
          </a:p>
          <a:p>
            <a:pPr fontAlgn="base"/>
            <a:r>
              <a:rPr lang="en-IN" dirty="0" smtClean="0"/>
              <a:t>Declare a static variable of type Singleton class.</a:t>
            </a:r>
          </a:p>
          <a:p>
            <a:pPr fontAlgn="base"/>
            <a:r>
              <a:rPr lang="en-IN" dirty="0" smtClean="0"/>
              <a:t>Make constructor as private.</a:t>
            </a:r>
          </a:p>
          <a:p>
            <a:pPr fontAlgn="base"/>
            <a:r>
              <a:rPr lang="en-IN" dirty="0" smtClean="0"/>
              <a:t>Write a static method that has return type object of this singleton class. </a:t>
            </a:r>
          </a:p>
          <a:p>
            <a:pPr fontAlgn="base"/>
            <a:endParaRPr lang="en-IN" dirty="0" smtClean="0"/>
          </a:p>
          <a:p>
            <a:pPr fontAlgn="base">
              <a:buNone/>
            </a:pPr>
            <a:r>
              <a:rPr lang="en-IN" b="1" dirty="0" smtClean="0"/>
              <a:t>Properties of Singleton class</a:t>
            </a:r>
            <a:r>
              <a:rPr lang="en-IN" dirty="0" smtClean="0"/>
              <a:t>.</a:t>
            </a:r>
          </a:p>
          <a:p>
            <a:pPr fontAlgn="base"/>
            <a:r>
              <a:rPr lang="en-IN" dirty="0" smtClean="0"/>
              <a:t>It should have only one instance</a:t>
            </a:r>
          </a:p>
          <a:p>
            <a:pPr fontAlgn="base"/>
            <a:r>
              <a:rPr lang="en-IN" dirty="0" smtClean="0"/>
              <a:t>Instance should be globally accessible</a:t>
            </a:r>
          </a:p>
          <a:p>
            <a:pPr fontAlgn="base"/>
            <a:endParaRPr lang="en-IN" dirty="0" smtClean="0"/>
          </a:p>
          <a:p>
            <a:pPr fontAlgn="base">
              <a:buNone/>
            </a:pPr>
            <a:r>
              <a:rPr lang="en-IN" b="1" dirty="0" smtClean="0"/>
              <a:t>Initialization type</a:t>
            </a:r>
          </a:p>
          <a:p>
            <a:pPr fontAlgn="base"/>
            <a:r>
              <a:rPr lang="en-IN" dirty="0" smtClean="0"/>
              <a:t>Early Initialization</a:t>
            </a:r>
          </a:p>
          <a:p>
            <a:pPr fontAlgn="base"/>
            <a:r>
              <a:rPr lang="en-IN" dirty="0" smtClean="0"/>
              <a:t>Lazy Initialization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357686" y="4357694"/>
            <a:ext cx="4572031" cy="211930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285852" y="214290"/>
            <a:ext cx="7215238" cy="4071966"/>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357290" y="4714884"/>
            <a:ext cx="2500330" cy="150018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Factory Design Pattern</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IN" dirty="0" smtClean="0"/>
              <a:t>A Factory Pattern or Factory Method Pattern says that just </a:t>
            </a:r>
            <a:r>
              <a:rPr lang="en-IN" b="1" dirty="0" smtClean="0"/>
              <a:t>define an interface or abstract class for creating an object but let the subclasses decide which class to instantiate.</a:t>
            </a:r>
            <a:r>
              <a:rPr lang="en-IN" dirty="0" smtClean="0"/>
              <a:t> In other words, subclasses are responsible to create the instance of the class.</a:t>
            </a:r>
          </a:p>
          <a:p>
            <a:pPr>
              <a:buNone/>
            </a:pPr>
            <a:r>
              <a:rPr lang="en-IN" dirty="0" smtClean="0"/>
              <a:t>The Factory Method Pattern is also known as </a:t>
            </a:r>
            <a:r>
              <a:rPr lang="en-IN" b="1" dirty="0" smtClean="0"/>
              <a:t>Virtual Constructor.</a:t>
            </a:r>
            <a:endParaRPr lang="en-IN" dirty="0" smtClean="0"/>
          </a:p>
          <a:p>
            <a:pPr>
              <a:buNone/>
            </a:pPr>
            <a:r>
              <a:rPr lang="en-IN" b="1" dirty="0" smtClean="0"/>
              <a:t>Advantage of Factory Design Pattern</a:t>
            </a:r>
          </a:p>
          <a:p>
            <a:r>
              <a:rPr lang="en-IN" dirty="0" smtClean="0"/>
              <a:t>Factory Method Pattern allows the sub-classes to choose the type of objects to create.</a:t>
            </a:r>
          </a:p>
          <a:p>
            <a:r>
              <a:rPr lang="en-IN" dirty="0" smtClean="0"/>
              <a:t>It promotes the </a:t>
            </a:r>
            <a:r>
              <a:rPr lang="en-IN" b="1" dirty="0" smtClean="0"/>
              <a:t>loose-coupling</a:t>
            </a:r>
            <a:r>
              <a:rPr lang="en-IN" dirty="0" smtClean="0"/>
              <a:t> by eliminating the need to bind application-specific classes into the code. That means the code interacts solely with the resultant interface or abstract class, so that it will work with any classes that implement that interface or that extends that abstract class.</a:t>
            </a:r>
          </a:p>
          <a:p>
            <a:pPr>
              <a:buNone/>
            </a:pPr>
            <a:r>
              <a:rPr lang="en-IN" b="1" dirty="0" smtClean="0"/>
              <a:t>Usage of Factory Design Pattern</a:t>
            </a:r>
          </a:p>
          <a:p>
            <a:r>
              <a:rPr lang="en-IN" dirty="0" smtClean="0"/>
              <a:t>When a class doesn't know what sub-classes will be required to create</a:t>
            </a:r>
          </a:p>
          <a:p>
            <a:r>
              <a:rPr lang="en-IN" dirty="0" smtClean="0"/>
              <a:t>When a class wants that its sub-classes specify the objects to be created</a:t>
            </a:r>
            <a:r>
              <a:rPr lang="en-IN" dirty="0" smtClean="0"/>
              <a:t>.</a:t>
            </a:r>
            <a:r>
              <a:rPr lang="en-IN" dirty="0" smtClean="0"/>
              <a:t/>
            </a:r>
            <a:br>
              <a:rPr lang="en-IN" dirty="0" smtClean="0"/>
            </a:b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srcRect/>
          <a:stretch>
            <a:fillRect/>
          </a:stretch>
        </p:blipFill>
        <p:spPr bwMode="auto">
          <a:xfrm>
            <a:off x="1038224" y="428604"/>
            <a:ext cx="8105775" cy="600079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MVC Design Pattern</a:t>
            </a:r>
            <a:endParaRPr lang="en-IN" dirty="0"/>
          </a:p>
        </p:txBody>
      </p:sp>
      <p:sp>
        <p:nvSpPr>
          <p:cNvPr id="3" name="Content Placeholder 2"/>
          <p:cNvSpPr>
            <a:spLocks noGrp="1"/>
          </p:cNvSpPr>
          <p:nvPr>
            <p:ph idx="1"/>
          </p:nvPr>
        </p:nvSpPr>
        <p:spPr>
          <a:xfrm>
            <a:off x="1435608" y="1447800"/>
            <a:ext cx="7498080" cy="1552572"/>
          </a:xfrm>
        </p:spPr>
        <p:txBody>
          <a:bodyPr/>
          <a:lstStyle/>
          <a:p>
            <a:endParaRPr lang="en-IN" dirty="0"/>
          </a:p>
        </p:txBody>
      </p:sp>
      <p:pic>
        <p:nvPicPr>
          <p:cNvPr id="3075" name="Picture 3"/>
          <p:cNvPicPr>
            <a:picLocks noChangeAspect="1" noChangeArrowheads="1"/>
          </p:cNvPicPr>
          <p:nvPr/>
        </p:nvPicPr>
        <p:blipFill>
          <a:blip r:embed="rId2"/>
          <a:srcRect/>
          <a:stretch>
            <a:fillRect/>
          </a:stretch>
        </p:blipFill>
        <p:spPr bwMode="auto">
          <a:xfrm>
            <a:off x="1357290" y="3643314"/>
            <a:ext cx="7072362" cy="301466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 Design Pattern</a:t>
            </a:r>
            <a:endParaRPr lang="en-IN" dirty="0"/>
          </a:p>
        </p:txBody>
      </p:sp>
      <p:sp>
        <p:nvSpPr>
          <p:cNvPr id="3" name="Content Placeholder 2"/>
          <p:cNvSpPr>
            <a:spLocks noGrp="1"/>
          </p:cNvSpPr>
          <p:nvPr>
            <p:ph idx="1"/>
          </p:nvPr>
        </p:nvSpPr>
        <p:spPr>
          <a:xfrm>
            <a:off x="1435608" y="1447800"/>
            <a:ext cx="7498080" cy="1838324"/>
          </a:xfrm>
        </p:spPr>
        <p:txBody>
          <a:bodyPr/>
          <a:lstStyle/>
          <a:p>
            <a:r>
              <a:rPr lang="en-IN" dirty="0" smtClean="0"/>
              <a:t>Template Design Pattern</a:t>
            </a:r>
            <a:endParaRPr lang="en-IN" dirty="0"/>
          </a:p>
        </p:txBody>
      </p:sp>
      <p:pic>
        <p:nvPicPr>
          <p:cNvPr id="2051" name="Picture 3"/>
          <p:cNvPicPr>
            <a:picLocks noChangeAspect="1" noChangeArrowheads="1"/>
          </p:cNvPicPr>
          <p:nvPr/>
        </p:nvPicPr>
        <p:blipFill>
          <a:blip r:embed="rId2"/>
          <a:srcRect/>
          <a:stretch>
            <a:fillRect/>
          </a:stretch>
        </p:blipFill>
        <p:spPr bwMode="auto">
          <a:xfrm>
            <a:off x="1928794" y="3643314"/>
            <a:ext cx="6429420" cy="307183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 Design Pattern</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Prototype Pattern says that </a:t>
            </a:r>
            <a:r>
              <a:rPr lang="en-IN" b="1" dirty="0" smtClean="0"/>
              <a:t>cloning of an existing object instead of creating new one and can also be customized as per the requirement</a:t>
            </a:r>
            <a:r>
              <a:rPr lang="en-IN" dirty="0" smtClean="0"/>
              <a:t>.</a:t>
            </a:r>
          </a:p>
          <a:p>
            <a:r>
              <a:rPr lang="en-IN" dirty="0" smtClean="0"/>
              <a:t>This pattern should be followed, if the cost of creating a new object is expensive and resource intensive.</a:t>
            </a:r>
          </a:p>
          <a:p>
            <a:r>
              <a:rPr lang="en-IN" dirty="0" smtClean="0"/>
              <a:t>Advantage of Prototype Pattern</a:t>
            </a:r>
          </a:p>
          <a:p>
            <a:r>
              <a:rPr lang="en-IN" dirty="0" smtClean="0"/>
              <a:t>The main advantages of prototype pattern are as follows</a:t>
            </a:r>
            <a:r>
              <a:rPr lang="en-IN" dirty="0" smtClean="0"/>
              <a:t>:</a:t>
            </a:r>
          </a:p>
          <a:p>
            <a:r>
              <a:rPr lang="en-IN" dirty="0" smtClean="0"/>
              <a:t>It reduces the need of sub-classing.</a:t>
            </a:r>
          </a:p>
          <a:p>
            <a:r>
              <a:rPr lang="en-IN" dirty="0" smtClean="0"/>
              <a:t>It hides complexities of creating objects.</a:t>
            </a:r>
          </a:p>
          <a:p>
            <a:r>
              <a:rPr lang="en-IN" dirty="0" smtClean="0"/>
              <a:t>The clients can get new objects without knowing which type of object it will be.</a:t>
            </a:r>
          </a:p>
          <a:p>
            <a:r>
              <a:rPr lang="en-IN" dirty="0" smtClean="0"/>
              <a:t>It lets you add or remove objects at runtime.</a:t>
            </a:r>
          </a:p>
          <a:p>
            <a:r>
              <a:rPr lang="en-IN" dirty="0" smtClean="0"/>
              <a:t>Usage of Prototype Pattern</a:t>
            </a:r>
          </a:p>
          <a:p>
            <a:r>
              <a:rPr lang="en-IN" dirty="0" smtClean="0"/>
              <a:t>When the classes are instantiated at runtime.</a:t>
            </a:r>
          </a:p>
          <a:p>
            <a:r>
              <a:rPr lang="en-IN" dirty="0" smtClean="0"/>
              <a:t>When the cost of creating an object is expensive or complicated.</a:t>
            </a:r>
          </a:p>
          <a:p>
            <a:r>
              <a:rPr lang="en-IN" dirty="0" smtClean="0"/>
              <a:t>When you want to keep the number of classes in an application minimum.</a:t>
            </a:r>
          </a:p>
          <a:p>
            <a:endParaRPr lang="en-IN" dirty="0" smtClean="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785918" y="285728"/>
            <a:ext cx="6572296" cy="628654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Builder </a:t>
            </a:r>
            <a:r>
              <a:rPr lang="en-IN" dirty="0" smtClean="0"/>
              <a:t>Design Pattern.</a:t>
            </a:r>
            <a:endParaRPr lang="en-IN" dirty="0"/>
          </a:p>
        </p:txBody>
      </p:sp>
      <p:sp>
        <p:nvSpPr>
          <p:cNvPr id="3" name="Content Placeholder 2"/>
          <p:cNvSpPr>
            <a:spLocks noGrp="1"/>
          </p:cNvSpPr>
          <p:nvPr>
            <p:ph idx="1"/>
          </p:nvPr>
        </p:nvSpPr>
        <p:spPr>
          <a:xfrm>
            <a:off x="1435608" y="1447800"/>
            <a:ext cx="7498080" cy="1981200"/>
          </a:xfrm>
        </p:spPr>
        <p:txBody>
          <a:bodyPr>
            <a:normAutofit fontScale="70000" lnSpcReduction="20000"/>
          </a:bodyPr>
          <a:lstStyle/>
          <a:p>
            <a:r>
              <a:rPr lang="en-IN" dirty="0" smtClean="0"/>
              <a:t>Builder pattern aims to “Separate the construction of a complex object from its representation so that the same construction process can create different representations.” It is used to construct a complex object step by step and the final step will return the object. The process of constructing an object should be generic so that it can be used to create different representations of the same object.</a:t>
            </a:r>
            <a:endParaRPr lang="en-IN" dirty="0"/>
          </a:p>
        </p:txBody>
      </p:sp>
      <p:pic>
        <p:nvPicPr>
          <p:cNvPr id="4" name="Picture 2"/>
          <p:cNvPicPr>
            <a:picLocks noChangeAspect="1" noChangeArrowheads="1"/>
          </p:cNvPicPr>
          <p:nvPr/>
        </p:nvPicPr>
        <p:blipFill>
          <a:blip r:embed="rId2"/>
          <a:srcRect/>
          <a:stretch>
            <a:fillRect/>
          </a:stretch>
        </p:blipFill>
        <p:spPr bwMode="auto">
          <a:xfrm>
            <a:off x="1785918" y="3929066"/>
            <a:ext cx="6929486" cy="264320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srcRect/>
          <a:stretch>
            <a:fillRect/>
          </a:stretch>
        </p:blipFill>
        <p:spPr bwMode="auto">
          <a:xfrm>
            <a:off x="1142976" y="642918"/>
            <a:ext cx="7786742" cy="571504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2928934"/>
            <a:ext cx="7498080" cy="1143000"/>
          </a:xfrm>
        </p:spPr>
        <p:txBody>
          <a:bodyPr/>
          <a:lstStyle/>
          <a:p>
            <a:r>
              <a:rPr lang="en-IN" dirty="0" smtClean="0"/>
              <a:t>Structural Design Pattern</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Adapter Design Pattern</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An Adapter Pattern says that just </a:t>
            </a:r>
            <a:r>
              <a:rPr lang="en-IN" b="1" dirty="0" smtClean="0"/>
              <a:t>"converts the interface of a class into another interface that a client wants".</a:t>
            </a:r>
            <a:endParaRPr lang="en-IN" dirty="0" smtClean="0"/>
          </a:p>
          <a:p>
            <a:r>
              <a:rPr lang="en-IN" dirty="0" smtClean="0"/>
              <a:t>In other words, to provide the interface according to client requirement while using the services of a class with a different interface.</a:t>
            </a:r>
          </a:p>
          <a:p>
            <a:r>
              <a:rPr lang="en-IN" dirty="0" smtClean="0"/>
              <a:t>The Adapter Pattern is also known as </a:t>
            </a:r>
            <a:r>
              <a:rPr lang="en-IN" b="1" dirty="0" smtClean="0"/>
              <a:t>Wrapper</a:t>
            </a:r>
          </a:p>
          <a:p>
            <a:pPr>
              <a:buNone/>
            </a:pPr>
            <a:r>
              <a:rPr lang="en-IN" b="1" dirty="0" smtClean="0"/>
              <a:t>Advantage of Adapter Pattern</a:t>
            </a:r>
          </a:p>
          <a:p>
            <a:r>
              <a:rPr lang="en-IN" dirty="0" smtClean="0"/>
              <a:t>It allows two or more previously incompatible objects to interact.</a:t>
            </a:r>
          </a:p>
          <a:p>
            <a:r>
              <a:rPr lang="en-IN" dirty="0" smtClean="0"/>
              <a:t>It allows reusability of existing functionality.</a:t>
            </a:r>
          </a:p>
          <a:p>
            <a:pPr>
              <a:buNone/>
            </a:pPr>
            <a:r>
              <a:rPr lang="en-IN" b="1" dirty="0" smtClean="0"/>
              <a:t>Usage of Adapter pattern:</a:t>
            </a:r>
          </a:p>
          <a:p>
            <a:r>
              <a:rPr lang="en-IN" dirty="0" smtClean="0"/>
              <a:t>It is used:</a:t>
            </a:r>
          </a:p>
          <a:p>
            <a:r>
              <a:rPr lang="en-IN" dirty="0" smtClean="0"/>
              <a:t>When an object needs to utilize an existing class with an incompatible interface.</a:t>
            </a:r>
          </a:p>
          <a:p>
            <a:r>
              <a:rPr lang="en-IN" dirty="0" smtClean="0"/>
              <a:t>When you want to create a reusable class that cooperates with classes which don't have compatible interfaces.</a:t>
            </a:r>
          </a:p>
          <a:p>
            <a:r>
              <a:rPr lang="en-IN" dirty="0" smtClean="0"/>
              <a:t>When you want to create a reusable class that cooperates with classes which don't have compatible interfaces.</a:t>
            </a:r>
          </a:p>
          <a:p>
            <a:endParaRPr lang="en-IN" dirty="0" smtClean="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1785918" y="214290"/>
            <a:ext cx="7072362" cy="6286544"/>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57166"/>
            <a:ext cx="7498080" cy="5891234"/>
          </a:xfrm>
        </p:spPr>
        <p:txBody>
          <a:bodyPr>
            <a:normAutofit fontScale="25000" lnSpcReduction="20000"/>
          </a:bodyPr>
          <a:lstStyle/>
          <a:p>
            <a:pPr fontAlgn="base"/>
            <a:r>
              <a:rPr lang="en-IN" dirty="0" smtClean="0"/>
              <a:t>Object oriented design principle 1 – DRY (Don’t repeat yourself)</a:t>
            </a:r>
          </a:p>
          <a:p>
            <a:pPr fontAlgn="base"/>
            <a:r>
              <a:rPr lang="en-IN" dirty="0" smtClean="0"/>
              <a:t>As name suggest DRY (don’t repeat yourself) means don’t write duplicate code, instead use </a:t>
            </a:r>
            <a:r>
              <a:rPr lang="en-IN" dirty="0" smtClean="0">
                <a:hlinkClick r:id="rId2"/>
              </a:rPr>
              <a:t>abstraction</a:t>
            </a:r>
            <a:r>
              <a:rPr lang="en-IN" dirty="0" smtClean="0"/>
              <a:t> to abstract common things in one place. if you use a hardcoded value more than one time consider making it public final constant, if you have block of code in more than two place consider making it a separate method. Benefit of this SOLID design principle is in maintenance. Its worth to note is don’t abuse it, duplicate is not for code but for functionality means if you used common code to validate </a:t>
            </a:r>
            <a:r>
              <a:rPr lang="en-IN" dirty="0" err="1" smtClean="0"/>
              <a:t>OrderID</a:t>
            </a:r>
            <a:r>
              <a:rPr lang="en-IN" dirty="0" smtClean="0"/>
              <a:t> and SSN it doesn’t mean they are same or they will remain same in future. By using common code for two different functionality or thing you closely couple them forever and when your </a:t>
            </a:r>
            <a:r>
              <a:rPr lang="en-IN" dirty="0" err="1" smtClean="0"/>
              <a:t>OrderID</a:t>
            </a:r>
            <a:r>
              <a:rPr lang="en-IN" dirty="0" smtClean="0"/>
              <a:t> changes its format, your SSN validation code will break. So be aware of such coupling and just don’t combine anything which uses similar code but are not related.</a:t>
            </a:r>
          </a:p>
          <a:p>
            <a:pPr fontAlgn="base"/>
            <a:r>
              <a:rPr lang="en-IN" dirty="0" smtClean="0"/>
              <a:t>Object oriented design principle 2 – Encapsulate what varies</a:t>
            </a:r>
          </a:p>
          <a:p>
            <a:pPr fontAlgn="base"/>
            <a:r>
              <a:rPr lang="en-IN" dirty="0" smtClean="0"/>
              <a:t>Only one thing is constant in software field and that is “Change”, So encapsulate the code you expect or suspect to be changed in future. Benefit of this OOPS Design principle is that Its easy to test and maintain proper encapsulated code. If you are coding in Java then follow principle of making variable and methods private by default and increasing access step by step e.g. from private to protected and not public. Several of design pattern in Java uses Encapsulation, </a:t>
            </a:r>
            <a:r>
              <a:rPr lang="en-IN" dirty="0" smtClean="0">
                <a:hlinkClick r:id="rId3"/>
              </a:rPr>
              <a:t>Factory design pattern</a:t>
            </a:r>
            <a:r>
              <a:rPr lang="en-IN" dirty="0" smtClean="0"/>
              <a:t> is one example of Encapsulation which encapsulate object creation code and provides flexibility to introduce new product later with no impact on existing code.</a:t>
            </a:r>
          </a:p>
          <a:p>
            <a:pPr fontAlgn="base"/>
            <a:r>
              <a:rPr lang="en-IN" dirty="0" smtClean="0"/>
              <a:t>Object oriented design principle 3 – Open Closed principle</a:t>
            </a:r>
          </a:p>
          <a:p>
            <a:pPr fontAlgn="base"/>
            <a:r>
              <a:rPr lang="en-IN" dirty="0" smtClean="0"/>
              <a:t>Classes, methods or functions should be Open for extension (new functionality) and Closed for modification. This is another beautiful object oriented design principle which prevents some-one from changing already tried and tested code. Ideally if you are adding new functionality only than your code should be tested and that’s the goal of </a:t>
            </a:r>
            <a:r>
              <a:rPr lang="en-IN" dirty="0" smtClean="0">
                <a:hlinkClick r:id="rId4"/>
              </a:rPr>
              <a:t>Open Closed Design principle</a:t>
            </a:r>
            <a:r>
              <a:rPr lang="en-IN" dirty="0" smtClean="0"/>
              <a:t>.</a:t>
            </a:r>
          </a:p>
          <a:p>
            <a:pPr fontAlgn="base"/>
            <a:r>
              <a:rPr lang="en-IN" dirty="0" smtClean="0"/>
              <a:t>Object oriented design principle 4 – Single Responsibility Principle (SRP)</a:t>
            </a:r>
          </a:p>
          <a:p>
            <a:pPr fontAlgn="base"/>
            <a:r>
              <a:rPr lang="en-IN" dirty="0" smtClean="0"/>
              <a:t>There should not be more than one reason for a class to change or a class should always handle single functionality. If you put more than one functionality in one </a:t>
            </a:r>
            <a:r>
              <a:rPr lang="en-IN" dirty="0" smtClean="0">
                <a:hlinkClick r:id="rId5"/>
              </a:rPr>
              <a:t>Class in Java</a:t>
            </a:r>
            <a:r>
              <a:rPr lang="en-IN" dirty="0" smtClean="0"/>
              <a:t> it introduce coupling between two functionality and even if you change one functionality there is chance you broke coupled functionality which require another round of testing to avoid any surprise on production environment.</a:t>
            </a:r>
          </a:p>
          <a:p>
            <a:pPr fontAlgn="base"/>
            <a:r>
              <a:rPr lang="en-IN" dirty="0" smtClean="0"/>
              <a:t>Object oriented design principle 5 – Dependency Injection or Inversion principle</a:t>
            </a:r>
          </a:p>
          <a:p>
            <a:pPr fontAlgn="base"/>
            <a:r>
              <a:rPr lang="en-IN" dirty="0" smtClean="0"/>
              <a:t>Don’t ask for dependency it will be provided to you by framework. This has been very well implemented in Spring framework, beauty of this design principle is that any class which is injected by DI framework is easy to test with mock object and easier to maintain because object creation code is centralized in framework and client code is not littered with </a:t>
            </a:r>
            <a:r>
              <a:rPr lang="en-IN" dirty="0" err="1" smtClean="0"/>
              <a:t>that.There</a:t>
            </a:r>
            <a:r>
              <a:rPr lang="en-IN" dirty="0" smtClean="0"/>
              <a:t> are multiple ways to implemented Dependency injection like using byte code instrumentation which some AOP (Aspect Oriented programming) framework like </a:t>
            </a:r>
            <a:r>
              <a:rPr lang="en-IN" dirty="0" err="1" smtClean="0"/>
              <a:t>AspectJ</a:t>
            </a:r>
            <a:r>
              <a:rPr lang="en-IN" dirty="0" smtClean="0"/>
              <a:t> does or by using proxies just like used in Spring.</a:t>
            </a:r>
          </a:p>
          <a:p>
            <a:pPr fontAlgn="base"/>
            <a:r>
              <a:rPr lang="en-IN" dirty="0" smtClean="0"/>
              <a:t>Object oriented design principle 6 – Favour Composition over Inheritance</a:t>
            </a:r>
          </a:p>
          <a:p>
            <a:pPr fontAlgn="base"/>
            <a:r>
              <a:rPr lang="en-IN" dirty="0" smtClean="0"/>
              <a:t>Always </a:t>
            </a:r>
            <a:r>
              <a:rPr lang="en-IN" i="1" dirty="0" smtClean="0"/>
              <a:t>favour composition over inheritance</a:t>
            </a:r>
            <a:r>
              <a:rPr lang="en-IN" dirty="0" smtClean="0"/>
              <a:t> if possible. Some of you may argue this but I found that Composition is lot more flexible than Inheritance. Composition allows to change behaviour of a class at runtime by setting property during runtime and by using Interfaces to compose a class we use </a:t>
            </a:r>
            <a:r>
              <a:rPr lang="en-IN" dirty="0" smtClean="0">
                <a:hlinkClick r:id="rId6"/>
              </a:rPr>
              <a:t>polymorphism</a:t>
            </a:r>
            <a:r>
              <a:rPr lang="en-IN" dirty="0" smtClean="0"/>
              <a:t> which provides flexibility of to replace with better implementation any time. Even </a:t>
            </a:r>
            <a:r>
              <a:rPr lang="en-IN" dirty="0" smtClean="0">
                <a:hlinkClick r:id="rId7"/>
              </a:rPr>
              <a:t>Effective Java</a:t>
            </a:r>
            <a:r>
              <a:rPr lang="en-IN" dirty="0" smtClean="0"/>
              <a:t> advise to </a:t>
            </a:r>
            <a:r>
              <a:rPr lang="en-IN" dirty="0" err="1" smtClean="0"/>
              <a:t>favor</a:t>
            </a:r>
            <a:r>
              <a:rPr lang="en-IN" dirty="0" smtClean="0"/>
              <a:t> composition over inheritance.</a:t>
            </a:r>
          </a:p>
          <a:p>
            <a:pPr fontAlgn="base"/>
            <a:r>
              <a:rPr lang="en-IN" dirty="0" smtClean="0"/>
              <a:t>Object oriented design principle 7 – </a:t>
            </a:r>
            <a:r>
              <a:rPr lang="en-IN" dirty="0" err="1" smtClean="0"/>
              <a:t>Liskov</a:t>
            </a:r>
            <a:r>
              <a:rPr lang="en-IN" dirty="0" smtClean="0"/>
              <a:t> Substitution Principle (LSP)</a:t>
            </a:r>
          </a:p>
          <a:p>
            <a:pPr fontAlgn="base"/>
            <a:r>
              <a:rPr lang="en-IN" dirty="0" smtClean="0"/>
              <a:t>According to </a:t>
            </a:r>
            <a:r>
              <a:rPr lang="en-IN" dirty="0" err="1" smtClean="0"/>
              <a:t>Liskov</a:t>
            </a:r>
            <a:r>
              <a:rPr lang="en-IN" dirty="0" smtClean="0"/>
              <a:t> Substitution Principle Subtypes must be substitutable for super type i.e. methods or functions which uses super class type must be able to work with object of sub class without any issue”. LSP is closely related to Single responsibility principle and Interface Segregation Principle. If a class has more functionality than subclass might not support some of the functionality and does violated LSP. In order to follow LSP design principle, derived class or sub class must enhance functionality not reducing it.</a:t>
            </a:r>
          </a:p>
          <a:p>
            <a:pPr fontAlgn="base"/>
            <a:r>
              <a:rPr lang="en-IN" dirty="0" smtClean="0"/>
              <a:t>Object oriented design principle 8 – Interface Segregation principle (ISP)</a:t>
            </a:r>
          </a:p>
          <a:p>
            <a:pPr fontAlgn="base"/>
            <a:r>
              <a:rPr lang="en-IN" dirty="0" smtClean="0"/>
              <a:t>Interface Segregation Principle stats that a client should not implement an interface if it doesn’t use that. this happens mostly when one interface contains more than one functionality and client only need one functionality and not </a:t>
            </a:r>
            <a:r>
              <a:rPr lang="en-IN" dirty="0" err="1" smtClean="0"/>
              <a:t>other.Interface</a:t>
            </a:r>
            <a:r>
              <a:rPr lang="en-IN" dirty="0" smtClean="0"/>
              <a:t> design is tricky job because once you release your interface you can not change it without breaking all implementation. Another benefit of this </a:t>
            </a:r>
            <a:r>
              <a:rPr lang="en-IN" dirty="0" err="1" smtClean="0"/>
              <a:t>desing</a:t>
            </a:r>
            <a:r>
              <a:rPr lang="en-IN" dirty="0" smtClean="0"/>
              <a:t> principle in Java is, interface has disadvantage to implement all method before any class can use it so having single functionality means less method to implement.</a:t>
            </a:r>
          </a:p>
          <a:p>
            <a:pPr fontAlgn="base"/>
            <a:r>
              <a:rPr lang="en-IN" dirty="0" smtClean="0"/>
              <a:t>Object oriented design principle 9 – Programming for Interface not implementation</a:t>
            </a:r>
          </a:p>
          <a:p>
            <a:pPr fontAlgn="base"/>
            <a:r>
              <a:rPr lang="en-IN" dirty="0" smtClean="0"/>
              <a:t>Always </a:t>
            </a:r>
            <a:r>
              <a:rPr lang="en-IN" i="1" dirty="0" smtClean="0"/>
              <a:t>program for interface and not for implementation</a:t>
            </a:r>
            <a:r>
              <a:rPr lang="en-IN" dirty="0" smtClean="0"/>
              <a:t> this will lead to flexible code which can work with any new implementation of interface. So use interface type on variables, return types of method or argument type of methods in Java. This has been advised by many Java programmer including in </a:t>
            </a:r>
            <a:r>
              <a:rPr lang="en-IN" dirty="0" smtClean="0">
                <a:hlinkClick r:id="rId7"/>
              </a:rPr>
              <a:t>Effective Java</a:t>
            </a:r>
            <a:r>
              <a:rPr lang="en-IN" dirty="0" smtClean="0"/>
              <a:t> and </a:t>
            </a:r>
            <a:r>
              <a:rPr lang="en-IN" dirty="0" smtClean="0">
                <a:hlinkClick r:id="rId8"/>
              </a:rPr>
              <a:t>head first design pattern</a:t>
            </a:r>
            <a:r>
              <a:rPr lang="en-IN" dirty="0" smtClean="0"/>
              <a:t> book.</a:t>
            </a:r>
          </a:p>
          <a:p>
            <a:pPr fontAlgn="base"/>
            <a:r>
              <a:rPr lang="en-IN" dirty="0" smtClean="0"/>
              <a:t>Object oriented design principle 10 – Delegation principle</a:t>
            </a:r>
          </a:p>
          <a:p>
            <a:pPr fontAlgn="base"/>
            <a:r>
              <a:rPr lang="en-IN" dirty="0" smtClean="0"/>
              <a:t>Don’t do all stuff by yourself, delegate it to respective class. Classical example of delegation design principle is </a:t>
            </a:r>
            <a:r>
              <a:rPr lang="en-IN" dirty="0" smtClean="0">
                <a:hlinkClick r:id="rId9"/>
              </a:rPr>
              <a:t>equals() and </a:t>
            </a:r>
            <a:r>
              <a:rPr lang="en-IN" dirty="0" err="1" smtClean="0">
                <a:hlinkClick r:id="rId9"/>
              </a:rPr>
              <a:t>hashCode</a:t>
            </a:r>
            <a:r>
              <a:rPr lang="en-IN" dirty="0" smtClean="0">
                <a:hlinkClick r:id="rId9"/>
              </a:rPr>
              <a:t>() method in Java</a:t>
            </a:r>
            <a:r>
              <a:rPr lang="en-IN" dirty="0" smtClean="0"/>
              <a:t>. In order to compare two object for equality we ask class itself to do comparison instead of Client class doing that check. Benefit of this design principle is no duplication of code and pretty easy to modify behaviour.</a:t>
            </a:r>
          </a:p>
          <a:p>
            <a:pPr fontAlgn="base"/>
            <a:r>
              <a:rPr lang="en-IN" dirty="0" smtClean="0"/>
              <a:t>All these object oriented design principle helps you write flexible and better code by striving high cohesion and low coupling. Theory is first step but what is most important is to </a:t>
            </a:r>
            <a:r>
              <a:rPr lang="en-IN" i="1" dirty="0" smtClean="0"/>
              <a:t>develop ability to find out when and to apply these design principle</a:t>
            </a:r>
            <a:r>
              <a:rPr lang="en-IN" dirty="0" smtClean="0"/>
              <a:t> and find our whether we are violating any design principle and compromising flexibility of code. but again as nothing is perfect in this world, don’t always try to solve problem with design patterns and design principle they are mostly for large enterprise project which has longer maintenance cycle.</a:t>
            </a: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14290"/>
            <a:ext cx="7498080" cy="571504"/>
          </a:xfrm>
        </p:spPr>
        <p:txBody>
          <a:bodyPr>
            <a:normAutofit fontScale="90000"/>
          </a:bodyPr>
          <a:lstStyle/>
          <a:p>
            <a:r>
              <a:rPr lang="en-IN" dirty="0" smtClean="0"/>
              <a:t>Design Pattern an overview.</a:t>
            </a:r>
            <a:endParaRPr lang="en-IN" dirty="0"/>
          </a:p>
        </p:txBody>
      </p:sp>
      <p:sp>
        <p:nvSpPr>
          <p:cNvPr id="3" name="Content Placeholder 2"/>
          <p:cNvSpPr>
            <a:spLocks noGrp="1"/>
          </p:cNvSpPr>
          <p:nvPr>
            <p:ph idx="1"/>
          </p:nvPr>
        </p:nvSpPr>
        <p:spPr>
          <a:xfrm>
            <a:off x="1435608" y="1142984"/>
            <a:ext cx="7498080" cy="5429288"/>
          </a:xfrm>
        </p:spPr>
        <p:txBody>
          <a:bodyPr>
            <a:normAutofit fontScale="55000" lnSpcReduction="20000"/>
          </a:bodyPr>
          <a:lstStyle/>
          <a:p>
            <a:r>
              <a:rPr lang="en-IN" dirty="0" smtClean="0"/>
              <a:t>A developer writing codes to develop a software using any programming language. When we are developing a software, we face lots of problems and some of the problems are very common and faced by lots of developers. </a:t>
            </a:r>
          </a:p>
          <a:p>
            <a:r>
              <a:rPr lang="en-IN" dirty="0" smtClean="0"/>
              <a:t>What if, we have common problem and can we solve it and have a common solution of it and can anybody use it who face the same type of problem.  The solution is like a conceptual solution (not </a:t>
            </a:r>
            <a:r>
              <a:rPr lang="en-IN" dirty="0" smtClean="0"/>
              <a:t>related to domain problems like banking domain, ecommerce domain or any social networking </a:t>
            </a:r>
            <a:r>
              <a:rPr lang="en-IN" dirty="0" smtClean="0"/>
              <a:t>domain) that can be followed by other developers faced with same problem, we can think as it a set of guide lines that followed by developers to overcome the common problem. In simple terms we can call it as a best practices defined for developing a software.</a:t>
            </a:r>
          </a:p>
          <a:p>
            <a:r>
              <a:rPr lang="en-IN" dirty="0" smtClean="0"/>
              <a:t>In software industry we have a group of professional who provide set of guide lines to overcome the common problems what we called as best practices and these best practices we technically called as design patterns.</a:t>
            </a:r>
          </a:p>
          <a:p>
            <a:r>
              <a:rPr lang="en-IN" dirty="0" smtClean="0"/>
              <a:t>In 1994 there are group of 4 peoples who first introduces the set of best practices to provide the common solutions for the common reoccurring problems called design pattern, who are known as </a:t>
            </a:r>
            <a:r>
              <a:rPr lang="en-IN" dirty="0" err="1" smtClean="0"/>
              <a:t>GoF</a:t>
            </a:r>
            <a:r>
              <a:rPr lang="en-IN" dirty="0" smtClean="0"/>
              <a:t> (Gang of four) and the set of guide lines introduces by them called as </a:t>
            </a:r>
            <a:r>
              <a:rPr lang="en-IN" dirty="0" err="1" smtClean="0"/>
              <a:t>GoF</a:t>
            </a:r>
            <a:r>
              <a:rPr lang="en-IN" dirty="0" smtClean="0"/>
              <a:t> design patterns.</a:t>
            </a:r>
          </a:p>
          <a:p>
            <a:endParaRPr lang="en-IN" dirty="0" smtClean="0"/>
          </a:p>
          <a:p>
            <a:pPr>
              <a:buNone/>
            </a:pPr>
            <a:r>
              <a:rPr lang="en-IN" dirty="0" smtClean="0"/>
              <a:t>We are following the design patterns while writing codes more or less, knowingly or unknowingly like in every coding language and in every project we have a set of best practices guide line.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28604"/>
            <a:ext cx="7498080" cy="5819796"/>
          </a:xfrm>
        </p:spPr>
        <p:txBody>
          <a:bodyPr>
            <a:normAutofit fontScale="77500" lnSpcReduction="20000"/>
          </a:bodyPr>
          <a:lstStyle/>
          <a:p>
            <a:pPr>
              <a:buNone/>
            </a:pPr>
            <a:r>
              <a:rPr lang="en-IN" dirty="0" err="1" smtClean="0"/>
              <a:t>Defination</a:t>
            </a:r>
            <a:endParaRPr lang="en-IN" dirty="0" smtClean="0"/>
          </a:p>
          <a:p>
            <a:pPr>
              <a:buNone/>
            </a:pPr>
            <a:endParaRPr lang="en-IN" dirty="0" smtClean="0"/>
          </a:p>
          <a:p>
            <a:pPr>
              <a:buNone/>
            </a:pPr>
            <a:r>
              <a:rPr lang="en-IN" dirty="0" smtClean="0"/>
              <a:t>In software engineering, a </a:t>
            </a:r>
            <a:r>
              <a:rPr lang="en-IN" b="1" dirty="0" smtClean="0"/>
              <a:t>design pattern</a:t>
            </a:r>
            <a:r>
              <a:rPr lang="en-IN" dirty="0" smtClean="0"/>
              <a:t> is a general repeatable solution to a commonly occurring problem in software design. </a:t>
            </a:r>
          </a:p>
          <a:p>
            <a:pPr>
              <a:buNone/>
            </a:pPr>
            <a:r>
              <a:rPr lang="en-IN" dirty="0" smtClean="0"/>
              <a:t>A design pattern may not be a finished design that can be transformed directly into code. It is a description or template for how to solve a problem that can be used in many different situations.</a:t>
            </a:r>
          </a:p>
          <a:p>
            <a:pPr>
              <a:buNone/>
            </a:pPr>
            <a:r>
              <a:rPr lang="en-IN" dirty="0" smtClean="0"/>
              <a:t>Design patterns are used to represent some of the best practices adapted by experienced object-oriented software developers. </a:t>
            </a:r>
          </a:p>
          <a:p>
            <a:pPr>
              <a:buNone/>
            </a:pPr>
            <a:r>
              <a:rPr lang="en-IN" dirty="0" smtClean="0"/>
              <a:t>A design pattern systematically names, motivates, and explains a general design that addresses a recurring design problem in object-oriented systems. It describes the problem, the solution, when to apply the solution, and its consequences.</a:t>
            </a:r>
          </a:p>
          <a:p>
            <a:pPr>
              <a:buNone/>
            </a:pPr>
            <a:endParaRPr lang="en-I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28604"/>
            <a:ext cx="7498080" cy="5819796"/>
          </a:xfrm>
        </p:spPr>
        <p:txBody>
          <a:bodyPr>
            <a:normAutofit fontScale="62500" lnSpcReduction="20000"/>
          </a:bodyPr>
          <a:lstStyle/>
          <a:p>
            <a:pPr>
              <a:buNone/>
            </a:pPr>
            <a:r>
              <a:rPr lang="en-IN" dirty="0" smtClean="0"/>
              <a:t>A Pattern describes mainly four things.</a:t>
            </a:r>
          </a:p>
          <a:p>
            <a:pPr>
              <a:buNone/>
            </a:pPr>
            <a:r>
              <a:rPr lang="en-IN" dirty="0" smtClean="0"/>
              <a:t>Pattern Name.</a:t>
            </a:r>
          </a:p>
          <a:p>
            <a:pPr>
              <a:buNone/>
            </a:pPr>
            <a:r>
              <a:rPr lang="en-IN" dirty="0" smtClean="0"/>
              <a:t>Problem</a:t>
            </a:r>
          </a:p>
          <a:p>
            <a:pPr>
              <a:buNone/>
            </a:pPr>
            <a:r>
              <a:rPr lang="en-IN" dirty="0" smtClean="0"/>
              <a:t>Solution</a:t>
            </a:r>
          </a:p>
          <a:p>
            <a:pPr>
              <a:buNone/>
            </a:pPr>
            <a:r>
              <a:rPr lang="en-IN" dirty="0" smtClean="0"/>
              <a:t>	intent</a:t>
            </a:r>
          </a:p>
          <a:p>
            <a:pPr>
              <a:buNone/>
            </a:pPr>
            <a:r>
              <a:rPr lang="en-IN" dirty="0" smtClean="0"/>
              <a:t>	motivation</a:t>
            </a:r>
          </a:p>
          <a:p>
            <a:pPr>
              <a:buNone/>
            </a:pPr>
            <a:r>
              <a:rPr lang="en-IN" dirty="0" smtClean="0"/>
              <a:t>	applicability</a:t>
            </a:r>
          </a:p>
          <a:p>
            <a:pPr>
              <a:buNone/>
            </a:pPr>
            <a:r>
              <a:rPr lang="en-IN" dirty="0" smtClean="0"/>
              <a:t>	structure</a:t>
            </a:r>
          </a:p>
          <a:p>
            <a:pPr>
              <a:buNone/>
            </a:pPr>
            <a:r>
              <a:rPr lang="en-IN" dirty="0" smtClean="0"/>
              <a:t>	implementation</a:t>
            </a:r>
          </a:p>
          <a:p>
            <a:pPr>
              <a:buNone/>
            </a:pPr>
            <a:r>
              <a:rPr lang="en-IN" dirty="0" smtClean="0"/>
              <a:t>Consequences</a:t>
            </a:r>
          </a:p>
          <a:p>
            <a:pPr>
              <a:buNone/>
            </a:pPr>
            <a:endParaRPr lang="en-IN" dirty="0" smtClean="0"/>
          </a:p>
          <a:p>
            <a:pPr>
              <a:buNone/>
            </a:pPr>
            <a:r>
              <a:rPr lang="en-IN" dirty="0" smtClean="0"/>
              <a:t>It can be think of a set of guide lines that can be followed to avoid some of the common mistakes at the time of writing the code and provide general solutions, documented in a format that doesn't require specifics tied to a particular problem.</a:t>
            </a:r>
          </a:p>
          <a:p>
            <a:r>
              <a:rPr lang="en-IN" dirty="0" smtClean="0"/>
              <a:t>Identify the problem</a:t>
            </a:r>
          </a:p>
          <a:p>
            <a:r>
              <a:rPr lang="en-IN" dirty="0" smtClean="0"/>
              <a:t>Analyze the problem</a:t>
            </a:r>
          </a:p>
          <a:p>
            <a:r>
              <a:rPr lang="en-IN" dirty="0" smtClean="0"/>
              <a:t>Apply the solution.</a:t>
            </a:r>
          </a:p>
          <a:p>
            <a:pPr>
              <a:buNone/>
            </a:pPr>
            <a:endParaRPr lang="en-IN" dirty="0" smtClean="0"/>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14290"/>
            <a:ext cx="7498080" cy="439718"/>
          </a:xfrm>
        </p:spPr>
        <p:txBody>
          <a:bodyPr>
            <a:normAutofit fontScale="90000"/>
          </a:bodyPr>
          <a:lstStyle/>
          <a:p>
            <a:r>
              <a:rPr lang="en-IN" dirty="0" smtClean="0"/>
              <a:t>Benefits of design pattern.</a:t>
            </a:r>
            <a:endParaRPr lang="en-IN" dirty="0"/>
          </a:p>
        </p:txBody>
      </p:sp>
      <p:sp>
        <p:nvSpPr>
          <p:cNvPr id="3" name="Content Placeholder 2"/>
          <p:cNvSpPr>
            <a:spLocks noGrp="1"/>
          </p:cNvSpPr>
          <p:nvPr>
            <p:ph idx="1"/>
          </p:nvPr>
        </p:nvSpPr>
        <p:spPr>
          <a:xfrm>
            <a:off x="1435608" y="785794"/>
            <a:ext cx="7498080" cy="5643602"/>
          </a:xfrm>
        </p:spPr>
        <p:txBody>
          <a:bodyPr>
            <a:normAutofit fontScale="55000" lnSpcReduction="20000"/>
          </a:bodyPr>
          <a:lstStyle/>
          <a:p>
            <a:r>
              <a:rPr lang="en-IN" dirty="0" smtClean="0"/>
              <a:t>Design Patterns are already defined and provides </a:t>
            </a:r>
            <a:r>
              <a:rPr lang="en-IN" b="1" dirty="0" smtClean="0"/>
              <a:t>industry standard approach</a:t>
            </a:r>
            <a:r>
              <a:rPr lang="en-IN" dirty="0" smtClean="0"/>
              <a:t> to solve a recurring problem, so it saves time if we sensibly use the design pattern. There are many java design patterns that we can use in our java based projects.</a:t>
            </a:r>
          </a:p>
          <a:p>
            <a:r>
              <a:rPr lang="en-IN" dirty="0" smtClean="0"/>
              <a:t>Using design patterns promotes </a:t>
            </a:r>
            <a:r>
              <a:rPr lang="en-IN" b="1" dirty="0" smtClean="0"/>
              <a:t>reusability</a:t>
            </a:r>
            <a:r>
              <a:rPr lang="en-IN" dirty="0" smtClean="0"/>
              <a:t> that leads to more </a:t>
            </a:r>
            <a:r>
              <a:rPr lang="en-IN" b="1" dirty="0" smtClean="0"/>
              <a:t>robust</a:t>
            </a:r>
            <a:r>
              <a:rPr lang="en-IN" dirty="0" smtClean="0"/>
              <a:t> and highly maintainable code. It helps in reducing total cost of ownership (TCO) of the software product.</a:t>
            </a:r>
          </a:p>
          <a:p>
            <a:r>
              <a:rPr lang="en-IN" dirty="0" smtClean="0"/>
              <a:t>Since design patterns are already defined, it makes our code easy to understand and debug. It leads to faster development and new members of team understand it easily.</a:t>
            </a:r>
          </a:p>
          <a:p>
            <a:r>
              <a:rPr lang="en-IN" dirty="0" smtClean="0"/>
              <a:t>Design patterns can speed up the development process by providing tested, proven development paradigms. </a:t>
            </a:r>
          </a:p>
          <a:p>
            <a:r>
              <a:rPr lang="en-IN" dirty="0" smtClean="0"/>
              <a:t>Design patterns allow developers to communicate using well-known, well understood names for software interactions. </a:t>
            </a:r>
          </a:p>
          <a:p>
            <a:r>
              <a:rPr lang="en-IN" dirty="0" smtClean="0"/>
              <a:t>Reusing design patterns helps to prevent subtle issues that can cause major problems and improves code readability for coders and architects familiar with the patterns.</a:t>
            </a:r>
          </a:p>
          <a:p>
            <a:r>
              <a:rPr lang="en-IN" dirty="0" smtClean="0"/>
              <a:t>Common design patterns can be improved over time, making them more robust than ad-hoc designs.</a:t>
            </a:r>
          </a:p>
          <a:p>
            <a:r>
              <a:rPr lang="en-IN" dirty="0" smtClean="0"/>
              <a:t>Design patterns don’t guarantee an absolute solution to a problem. They provide clarity to the system architecture and the possibility of building a better system.</a:t>
            </a:r>
          </a:p>
          <a:p>
            <a:pPr>
              <a:buNone/>
            </a:pP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When we can use design pattern.</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Design patterns are supposed to provide a structure/set of guide lines </a:t>
            </a:r>
            <a:r>
              <a:rPr lang="en-IN" i="1" dirty="0" smtClean="0"/>
              <a:t>in which</a:t>
            </a:r>
            <a:r>
              <a:rPr lang="en-IN" dirty="0" smtClean="0"/>
              <a:t> problems can be solved. When solving a real problem, you have to consider </a:t>
            </a:r>
            <a:r>
              <a:rPr lang="en-IN" i="1" dirty="0" smtClean="0"/>
              <a:t>many</a:t>
            </a:r>
            <a:r>
              <a:rPr lang="en-IN" dirty="0" smtClean="0"/>
              <a:t> tiny variations of a solution to that problem to see whether any fits a design pattern. In particular, you will probably need to generalise your problem, or its solution, in order to make a design pattern fit.</a:t>
            </a:r>
          </a:p>
          <a:p>
            <a:r>
              <a:rPr lang="en-IN" dirty="0" smtClean="0"/>
              <a:t>We must use the design patterns </a:t>
            </a:r>
            <a:r>
              <a:rPr lang="en-IN" b="1" dirty="0" smtClean="0"/>
              <a:t>during the analysis and requirement phase of SDLC</a:t>
            </a:r>
            <a:r>
              <a:rPr lang="en-IN" dirty="0" smtClean="0"/>
              <a:t>(Software Development Life Cycle).</a:t>
            </a:r>
          </a:p>
          <a:p>
            <a:r>
              <a:rPr lang="en-IN" dirty="0" smtClean="0"/>
              <a:t>Design patterns ease the analysis and requirement phase of SDLC by providing information based on prior hands-on experiences.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Design Pattern</a:t>
            </a:r>
            <a:endParaRPr lang="en-IN" dirty="0"/>
          </a:p>
        </p:txBody>
      </p:sp>
      <p:sp>
        <p:nvSpPr>
          <p:cNvPr id="5" name="Content Placeholder 4"/>
          <p:cNvSpPr>
            <a:spLocks noGrp="1"/>
          </p:cNvSpPr>
          <p:nvPr>
            <p:ph idx="1"/>
          </p:nvPr>
        </p:nvSpPr>
        <p:spPr/>
        <p:txBody>
          <a:bodyPr/>
          <a:lstStyle/>
          <a:p>
            <a:endParaRPr lang="en-IN" dirty="0"/>
          </a:p>
        </p:txBody>
      </p:sp>
      <p:pic>
        <p:nvPicPr>
          <p:cNvPr id="1027" name="Picture 3"/>
          <p:cNvPicPr>
            <a:picLocks noChangeAspect="1" noChangeArrowheads="1"/>
          </p:cNvPicPr>
          <p:nvPr/>
        </p:nvPicPr>
        <p:blipFill>
          <a:blip r:embed="rId2"/>
          <a:srcRect/>
          <a:stretch>
            <a:fillRect/>
          </a:stretch>
        </p:blipFill>
        <p:spPr bwMode="auto">
          <a:xfrm>
            <a:off x="1571604" y="1500174"/>
            <a:ext cx="7143799" cy="407196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142976" y="1071546"/>
            <a:ext cx="7643866" cy="5286411"/>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686</TotalTime>
  <Words>579</Words>
  <Application>Microsoft Office PowerPoint</Application>
  <PresentationFormat>On-screen Show (4:3)</PresentationFormat>
  <Paragraphs>132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Solstice</vt:lpstr>
      <vt:lpstr>Design Pattern</vt:lpstr>
      <vt:lpstr>Slide 2</vt:lpstr>
      <vt:lpstr>Design Pattern an overview.</vt:lpstr>
      <vt:lpstr>Slide 4</vt:lpstr>
      <vt:lpstr>Slide 5</vt:lpstr>
      <vt:lpstr>Benefits of design pattern.</vt:lpstr>
      <vt:lpstr>When we can use design pattern.</vt:lpstr>
      <vt:lpstr>Types of Design Pattern</vt:lpstr>
      <vt:lpstr>Slide 9</vt:lpstr>
      <vt:lpstr>Slide 10</vt:lpstr>
      <vt:lpstr>Singleton Design Pattern</vt:lpstr>
      <vt:lpstr>Slide 12</vt:lpstr>
      <vt:lpstr>Factory Design Pattern</vt:lpstr>
      <vt:lpstr>Slide 14</vt:lpstr>
      <vt:lpstr>MVC Design Pattern</vt:lpstr>
      <vt:lpstr>Template Design Pattern</vt:lpstr>
      <vt:lpstr>Prototype Design Pattern</vt:lpstr>
      <vt:lpstr>Slide 18</vt:lpstr>
      <vt:lpstr>Builder Design Pattern.</vt:lpstr>
      <vt:lpstr>Structural Design Pattern</vt:lpstr>
      <vt:lpstr>Adapter Design Pattern</vt:lpstr>
      <vt:lpstr>Slide 22</vt:lpstr>
      <vt:lpstr>Slide 23</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Home PC</dc:creator>
  <cp:lastModifiedBy>Home PC</cp:lastModifiedBy>
  <cp:revision>92</cp:revision>
  <dcterms:created xsi:type="dcterms:W3CDTF">2019-05-31T16:32:03Z</dcterms:created>
  <dcterms:modified xsi:type="dcterms:W3CDTF">2019-10-26T18:25:27Z</dcterms:modified>
</cp:coreProperties>
</file>