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9" r:id="rId9"/>
    <p:sldId id="263" r:id="rId10"/>
    <p:sldId id="264" r:id="rId11"/>
    <p:sldId id="266" r:id="rId12"/>
    <p:sldId id="265"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68"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48C206-74F6-496C-A6F0-C04888A9BA3D}"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122751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C206-74F6-496C-A6F0-C04888A9BA3D}"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75398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C206-74F6-496C-A6F0-C04888A9BA3D}"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88AF-6DC3-4C6B-B286-4EA75774774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839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C206-74F6-496C-A6F0-C04888A9BA3D}"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49784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C206-74F6-496C-A6F0-C04888A9BA3D}"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88AF-6DC3-4C6B-B286-4EA75774774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0880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C206-74F6-496C-A6F0-C04888A9BA3D}"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2862704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8C206-74F6-496C-A6F0-C04888A9BA3D}"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739014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8C206-74F6-496C-A6F0-C04888A9BA3D}"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6533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8C206-74F6-496C-A6F0-C04888A9BA3D}"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4198199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C206-74F6-496C-A6F0-C04888A9BA3D}"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179087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48C206-74F6-496C-A6F0-C04888A9BA3D}"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108934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8C206-74F6-496C-A6F0-C04888A9BA3D}" type="datetimeFigureOut">
              <a:rPr lang="en-IN" smtClean="0"/>
              <a:t>11-02-2024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70475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48C206-74F6-496C-A6F0-C04888A9BA3D}" type="datetimeFigureOut">
              <a:rPr lang="en-IN" smtClean="0"/>
              <a:t>11-02-2024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178384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8C206-74F6-496C-A6F0-C04888A9BA3D}" type="datetimeFigureOut">
              <a:rPr lang="en-IN" smtClean="0"/>
              <a:t>11-02-2024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379343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8C206-74F6-496C-A6F0-C04888A9BA3D}"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64682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48C206-74F6-496C-A6F0-C04888A9BA3D}"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88AF-6DC3-4C6B-B286-4EA757747741}" type="slidenum">
              <a:rPr lang="en-IN" smtClean="0"/>
              <a:t>‹#›</a:t>
            </a:fld>
            <a:endParaRPr lang="en-IN"/>
          </a:p>
        </p:txBody>
      </p:sp>
    </p:spTree>
    <p:extLst>
      <p:ext uri="{BB962C8B-B14F-4D97-AF65-F5344CB8AC3E}">
        <p14:creationId xmlns:p14="http://schemas.microsoft.com/office/powerpoint/2010/main" val="268307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48C206-74F6-496C-A6F0-C04888A9BA3D}" type="datetimeFigureOut">
              <a:rPr lang="en-IN" smtClean="0"/>
              <a:t>11-02-2024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D988AF-6DC3-4C6B-B286-4EA757747741}" type="slidenum">
              <a:rPr lang="en-IN" smtClean="0"/>
              <a:t>‹#›</a:t>
            </a:fld>
            <a:endParaRPr lang="en-IN"/>
          </a:p>
        </p:txBody>
      </p:sp>
    </p:spTree>
    <p:extLst>
      <p:ext uri="{BB962C8B-B14F-4D97-AF65-F5344CB8AC3E}">
        <p14:creationId xmlns:p14="http://schemas.microsoft.com/office/powerpoint/2010/main" val="262799744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AFD5-92B2-4A31-2477-0F5C970C045F}"/>
              </a:ext>
            </a:extLst>
          </p:cNvPr>
          <p:cNvSpPr>
            <a:spLocks noGrp="1"/>
          </p:cNvSpPr>
          <p:nvPr>
            <p:ph type="ctrTitle"/>
          </p:nvPr>
        </p:nvSpPr>
        <p:spPr/>
        <p:txBody>
          <a:bodyPr/>
          <a:lstStyle/>
          <a:p>
            <a:r>
              <a:rPr lang="en-IN" dirty="0"/>
              <a:t>CS300-EDIndex</a:t>
            </a:r>
          </a:p>
        </p:txBody>
      </p:sp>
      <p:sp>
        <p:nvSpPr>
          <p:cNvPr id="3" name="Subtitle 2">
            <a:extLst>
              <a:ext uri="{FF2B5EF4-FFF2-40B4-BE49-F238E27FC236}">
                <a16:creationId xmlns:a16="http://schemas.microsoft.com/office/drawing/2014/main" id="{9DCA018F-7B7F-6CB3-908A-A2ABC3D7937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0035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9CEB-7E0D-C6CA-1E30-696E8AC710E3}"/>
              </a:ext>
            </a:extLst>
          </p:cNvPr>
          <p:cNvSpPr>
            <a:spLocks noGrp="1"/>
          </p:cNvSpPr>
          <p:nvPr>
            <p:ph type="title"/>
          </p:nvPr>
        </p:nvSpPr>
        <p:spPr/>
        <p:txBody>
          <a:bodyPr/>
          <a:lstStyle/>
          <a:p>
            <a:r>
              <a:rPr lang="en-IN" dirty="0"/>
              <a:t>Edge Cache Exceptions &amp; CBF Drawback</a:t>
            </a:r>
          </a:p>
        </p:txBody>
      </p:sp>
      <p:sp>
        <p:nvSpPr>
          <p:cNvPr id="3" name="Content Placeholder 2">
            <a:extLst>
              <a:ext uri="{FF2B5EF4-FFF2-40B4-BE49-F238E27FC236}">
                <a16:creationId xmlns:a16="http://schemas.microsoft.com/office/drawing/2014/main" id="{700F9B35-58D4-896E-77BD-569D5C0B97E5}"/>
              </a:ext>
            </a:extLst>
          </p:cNvPr>
          <p:cNvSpPr>
            <a:spLocks noGrp="1"/>
          </p:cNvSpPr>
          <p:nvPr>
            <p:ph idx="1"/>
          </p:nvPr>
        </p:nvSpPr>
        <p:spPr>
          <a:xfrm>
            <a:off x="677334" y="1930400"/>
            <a:ext cx="8596668" cy="4110962"/>
          </a:xfrm>
        </p:spPr>
        <p:txBody>
          <a:bodyPr>
            <a:normAutofit lnSpcReduction="10000"/>
          </a:bodyPr>
          <a:lstStyle/>
          <a:p>
            <a:r>
              <a:rPr lang="en-US" dirty="0"/>
              <a:t>Edge cache penetration: It occurs when d cannot be found in the edge storage system or the cloud, i.e. d does not exist.</a:t>
            </a:r>
          </a:p>
          <a:p>
            <a:r>
              <a:rPr lang="en-US" dirty="0"/>
              <a:t>Edge cache breakdown: It occurs when many concurrent requests for d that cannot be served by the edge storage system are directed to the cloud.</a:t>
            </a:r>
          </a:p>
          <a:p>
            <a:r>
              <a:rPr lang="en-US" dirty="0"/>
              <a:t>Edge cache avalanche: It occurs when many concurrent requests for different data items are directed to the cloud.</a:t>
            </a:r>
          </a:p>
          <a:p>
            <a:r>
              <a:rPr lang="en-US" dirty="0"/>
              <a:t>When a data item can’t be sourced from </a:t>
            </a:r>
            <a:r>
              <a:rPr lang="en-US" dirty="0" err="1"/>
              <a:t>neighbours</a:t>
            </a:r>
            <a:r>
              <a:rPr lang="en-US" dirty="0"/>
              <a:t> it needs to traverse the whole CBF tree which can lead to significant delay in content delivery which is a major drawback of CBF tree.</a:t>
            </a:r>
          </a:p>
          <a:p>
            <a:r>
              <a:rPr lang="en-US" dirty="0"/>
              <a:t>Another drawback of CBF tree is that when the demand of non-existent data increases it overwhelm the edge server system which creates long latency which is crucial in low latency MEC environment. To overcome these limitations of CBF tree we use HCBF (hierarchical CBF) tree.</a:t>
            </a:r>
          </a:p>
          <a:p>
            <a:endParaRPr lang="en-IN" dirty="0"/>
          </a:p>
        </p:txBody>
      </p:sp>
    </p:spTree>
    <p:extLst>
      <p:ext uri="{BB962C8B-B14F-4D97-AF65-F5344CB8AC3E}">
        <p14:creationId xmlns:p14="http://schemas.microsoft.com/office/powerpoint/2010/main" val="151365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52A0-B9BF-A865-4198-547C7F5C49D0}"/>
              </a:ext>
            </a:extLst>
          </p:cNvPr>
          <p:cNvSpPr>
            <a:spLocks noGrp="1"/>
          </p:cNvSpPr>
          <p:nvPr>
            <p:ph type="title"/>
          </p:nvPr>
        </p:nvSpPr>
        <p:spPr/>
        <p:txBody>
          <a:bodyPr/>
          <a:lstStyle/>
          <a:p>
            <a:r>
              <a:rPr lang="en-IN" dirty="0"/>
              <a:t>Building HCBF Tree</a:t>
            </a:r>
          </a:p>
        </p:txBody>
      </p:sp>
      <p:sp>
        <p:nvSpPr>
          <p:cNvPr id="3" name="Content Placeholder 2">
            <a:extLst>
              <a:ext uri="{FF2B5EF4-FFF2-40B4-BE49-F238E27FC236}">
                <a16:creationId xmlns:a16="http://schemas.microsoft.com/office/drawing/2014/main" id="{9ED36D29-C1AD-4386-B959-DB3508B9B24F}"/>
              </a:ext>
            </a:extLst>
          </p:cNvPr>
          <p:cNvSpPr>
            <a:spLocks noGrp="1"/>
          </p:cNvSpPr>
          <p:nvPr>
            <p:ph idx="1"/>
          </p:nvPr>
        </p:nvSpPr>
        <p:spPr/>
        <p:txBody>
          <a:bodyPr>
            <a:normAutofit/>
          </a:bodyPr>
          <a:lstStyle/>
          <a:p>
            <a:r>
              <a:rPr lang="en-IN" dirty="0"/>
              <a:t>We follow the same steps that we did in CBF tree to build a shortest path tree using Dijkstra algorithm first.</a:t>
            </a:r>
          </a:p>
          <a:p>
            <a:r>
              <a:rPr lang="en-IN" dirty="0"/>
              <a:t>Given vi’s CBF tree with height h all the nodes in the tree are partitioned into h+1 groups. One group being the root node and other nodes which are at the same height will be partitioned into one group together.</a:t>
            </a:r>
          </a:p>
          <a:p>
            <a:r>
              <a:rPr lang="en-US" dirty="0"/>
              <a:t> Next, except for the group that has the root node of the shortest path tree, each of the other h groups of nodes is connected to the root node of the </a:t>
            </a:r>
            <a:r>
              <a:rPr lang="en-US" dirty="0" err="1"/>
              <a:t>HCBFtree</a:t>
            </a:r>
            <a:r>
              <a:rPr lang="en-US" dirty="0"/>
              <a:t> via a non-leaf node. </a:t>
            </a:r>
            <a:r>
              <a:rPr lang="en-US" dirty="0" err="1"/>
              <a:t>Hence,the</a:t>
            </a:r>
            <a:r>
              <a:rPr lang="en-US" dirty="0"/>
              <a:t> root node of shortest path tree is connected directly to the root node of the HCBF tree. Next, the corresponding CBFs are included in the leaf nodes of this hierarchical tree.</a:t>
            </a:r>
          </a:p>
        </p:txBody>
      </p:sp>
    </p:spTree>
    <p:extLst>
      <p:ext uri="{BB962C8B-B14F-4D97-AF65-F5344CB8AC3E}">
        <p14:creationId xmlns:p14="http://schemas.microsoft.com/office/powerpoint/2010/main" val="410603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D55C-BC50-B033-FC31-6EED9A6E0298}"/>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E8281199-11BE-8A8F-545D-FCD986E9E0E3}"/>
              </a:ext>
            </a:extLst>
          </p:cNvPr>
          <p:cNvSpPr>
            <a:spLocks noGrp="1"/>
          </p:cNvSpPr>
          <p:nvPr>
            <p:ph idx="1"/>
          </p:nvPr>
        </p:nvSpPr>
        <p:spPr/>
        <p:txBody>
          <a:bodyPr/>
          <a:lstStyle/>
          <a:p>
            <a:r>
              <a:rPr lang="en-IN" dirty="0"/>
              <a:t>Each bit of a new CBF is the sum of corresponding is the sum of corresponding bits at the same positions in it’s  children </a:t>
            </a:r>
            <a:r>
              <a:rPr lang="en-IN" dirty="0" err="1"/>
              <a:t>node.The</a:t>
            </a:r>
            <a:r>
              <a:rPr lang="en-IN" dirty="0"/>
              <a:t> final HCBF tree will always have a height of 2.</a:t>
            </a:r>
          </a:p>
        </p:txBody>
      </p:sp>
      <p:pic>
        <p:nvPicPr>
          <p:cNvPr id="5" name="Picture 4">
            <a:extLst>
              <a:ext uri="{FF2B5EF4-FFF2-40B4-BE49-F238E27FC236}">
                <a16:creationId xmlns:a16="http://schemas.microsoft.com/office/drawing/2014/main" id="{D28A0C95-B141-E20B-D964-AB80F219D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071" y="3429000"/>
            <a:ext cx="7654551" cy="1836019"/>
          </a:xfrm>
          <a:prstGeom prst="rect">
            <a:avLst/>
          </a:prstGeom>
        </p:spPr>
      </p:pic>
    </p:spTree>
    <p:extLst>
      <p:ext uri="{BB962C8B-B14F-4D97-AF65-F5344CB8AC3E}">
        <p14:creationId xmlns:p14="http://schemas.microsoft.com/office/powerpoint/2010/main" val="77516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E95C-F7E4-2E80-AE54-48D70FB80927}"/>
              </a:ext>
            </a:extLst>
          </p:cNvPr>
          <p:cNvSpPr>
            <a:spLocks noGrp="1"/>
          </p:cNvSpPr>
          <p:nvPr>
            <p:ph type="title"/>
          </p:nvPr>
        </p:nvSpPr>
        <p:spPr/>
        <p:txBody>
          <a:bodyPr/>
          <a:lstStyle/>
          <a:p>
            <a:r>
              <a:rPr lang="en-IN" dirty="0"/>
              <a:t>SEARCHING IN HCBF TREE</a:t>
            </a:r>
          </a:p>
        </p:txBody>
      </p:sp>
      <p:sp>
        <p:nvSpPr>
          <p:cNvPr id="3" name="Content Placeholder 2">
            <a:extLst>
              <a:ext uri="{FF2B5EF4-FFF2-40B4-BE49-F238E27FC236}">
                <a16:creationId xmlns:a16="http://schemas.microsoft.com/office/drawing/2014/main" id="{ED8BDC63-3C71-DEFC-7FBB-6DD5DAE0A59B}"/>
              </a:ext>
            </a:extLst>
          </p:cNvPr>
          <p:cNvSpPr>
            <a:spLocks noGrp="1"/>
          </p:cNvSpPr>
          <p:nvPr>
            <p:ph idx="1"/>
          </p:nvPr>
        </p:nvSpPr>
        <p:spPr/>
        <p:txBody>
          <a:bodyPr>
            <a:normAutofit lnSpcReduction="10000"/>
          </a:bodyPr>
          <a:lstStyle/>
          <a:p>
            <a:r>
              <a:rPr lang="en-IN" dirty="0"/>
              <a:t>An edge server vi can inspect a leaf node in it’s HCBF tree to find out whether data item d can be sourced from corresponding neighbour edge server </a:t>
            </a:r>
            <a:r>
              <a:rPr lang="en-IN" dirty="0" err="1"/>
              <a:t>i.e</a:t>
            </a:r>
            <a:r>
              <a:rPr lang="en-IN" dirty="0"/>
              <a:t> vi can  inspect a non-leaf node to find out whether d can be sourced from a group of edge servers.</a:t>
            </a:r>
          </a:p>
          <a:p>
            <a:r>
              <a:rPr lang="en-IN" dirty="0"/>
              <a:t>To find out  a data item vi will now inspect the root node to verify whether the data item is present in any of the neighbours or not if , NO it returns false it then inspects it’s own CBF node vi  and if in vain then vi tries to find out if any of it’s l-hop neighbour contains d , it occurs specifically when the answer is yes while evaluating a non-leaf node , finally it returns the answer.</a:t>
            </a:r>
          </a:p>
          <a:p>
            <a:r>
              <a:rPr lang="en-IN" dirty="0"/>
              <a:t>In best case the algorithm will only need to inspect root node of HCBF tree to know if any neighbour can source d under latency condition thus it is O(k)</a:t>
            </a:r>
          </a:p>
          <a:p>
            <a:r>
              <a:rPr lang="en-IN" dirty="0"/>
              <a:t>Worst Case Scenario it needs to go to max depth i.e. O(</a:t>
            </a:r>
            <a:r>
              <a:rPr lang="en-IN" dirty="0" err="1"/>
              <a:t>nk</a:t>
            </a:r>
            <a:r>
              <a:rPr lang="en-IN" dirty="0"/>
              <a:t>) n is number of hops</a:t>
            </a:r>
          </a:p>
          <a:p>
            <a:endParaRPr lang="en-IN" dirty="0"/>
          </a:p>
        </p:txBody>
      </p:sp>
    </p:spTree>
    <p:extLst>
      <p:ext uri="{BB962C8B-B14F-4D97-AF65-F5344CB8AC3E}">
        <p14:creationId xmlns:p14="http://schemas.microsoft.com/office/powerpoint/2010/main" val="4231467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F543-3DD5-EC7E-9446-396AD28A8F79}"/>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21C1D2A6-2B16-B061-4B11-28812657AFA1}"/>
              </a:ext>
            </a:extLst>
          </p:cNvPr>
          <p:cNvSpPr>
            <a:spLocks noGrp="1"/>
          </p:cNvSpPr>
          <p:nvPr>
            <p:ph idx="1"/>
          </p:nvPr>
        </p:nvSpPr>
        <p:spPr>
          <a:xfrm>
            <a:off x="677334" y="1413933"/>
            <a:ext cx="8596668" cy="4627429"/>
          </a:xfrm>
        </p:spPr>
        <p:txBody>
          <a:bodyPr>
            <a:normAutofit fontScale="92500" lnSpcReduction="20000"/>
          </a:bodyPr>
          <a:lstStyle/>
          <a:p>
            <a:r>
              <a:rPr lang="en-IN" dirty="0"/>
              <a:t>Input is Edge server’s HCBF tree t and data item to find d</a:t>
            </a:r>
          </a:p>
          <a:p>
            <a:pPr marL="0" indent="0">
              <a:buNone/>
            </a:pPr>
            <a:r>
              <a:rPr lang="en-IN" dirty="0"/>
              <a:t>If!(result=lookup(</a:t>
            </a:r>
            <a:r>
              <a:rPr lang="en-IN" dirty="0" err="1"/>
              <a:t>t.root,d</a:t>
            </a:r>
            <a:r>
              <a:rPr lang="en-IN" dirty="0"/>
              <a:t>)) then  // inspect vi root node</a:t>
            </a:r>
          </a:p>
          <a:p>
            <a:pPr marL="0" indent="0">
              <a:buNone/>
            </a:pPr>
            <a:r>
              <a:rPr lang="en-IN" dirty="0"/>
              <a:t>return result;</a:t>
            </a:r>
          </a:p>
          <a:p>
            <a:pPr marL="0" indent="0">
              <a:buNone/>
            </a:pPr>
            <a:r>
              <a:rPr lang="en-IN" dirty="0"/>
              <a:t>Else   //inspect vi other  non-leaf node and children nodes</a:t>
            </a:r>
          </a:p>
          <a:p>
            <a:pPr marL="0" indent="0">
              <a:buNone/>
            </a:pPr>
            <a:r>
              <a:rPr lang="en-IN" dirty="0"/>
              <a:t>If!(result=lookup(</a:t>
            </a:r>
            <a:r>
              <a:rPr lang="en-IN" dirty="0" err="1"/>
              <a:t>t.root,d</a:t>
            </a:r>
            <a:r>
              <a:rPr lang="en-IN" dirty="0"/>
              <a:t>)) return result;</a:t>
            </a:r>
          </a:p>
          <a:p>
            <a:pPr marL="0" indent="0">
              <a:buNone/>
            </a:pPr>
            <a:r>
              <a:rPr lang="en-IN" dirty="0"/>
              <a:t>Else </a:t>
            </a:r>
          </a:p>
          <a:p>
            <a:pPr marL="0" indent="0">
              <a:buNone/>
            </a:pPr>
            <a:r>
              <a:rPr lang="en-IN" dirty="0"/>
              <a:t> for l=1;l&lt;=h;++l do </a:t>
            </a:r>
          </a:p>
          <a:p>
            <a:pPr marL="0" indent="0">
              <a:buNone/>
            </a:pPr>
            <a:r>
              <a:rPr lang="en-IN" dirty="0"/>
              <a:t>   foreach node in </a:t>
            </a:r>
            <a:r>
              <a:rPr lang="en-IN" dirty="0" err="1"/>
              <a:t>t.non</a:t>
            </a:r>
            <a:r>
              <a:rPr lang="en-IN" dirty="0"/>
              <a:t>-leaf nodes do </a:t>
            </a:r>
          </a:p>
          <a:p>
            <a:pPr marL="0" indent="0">
              <a:buNone/>
            </a:pPr>
            <a:r>
              <a:rPr lang="en-IN" dirty="0"/>
              <a:t>       if result=lookup(</a:t>
            </a:r>
            <a:r>
              <a:rPr lang="en-IN" dirty="0" err="1"/>
              <a:t>node,d</a:t>
            </a:r>
            <a:r>
              <a:rPr lang="en-IN" dirty="0"/>
              <a:t>) then </a:t>
            </a:r>
          </a:p>
          <a:p>
            <a:pPr marL="0" indent="0">
              <a:buNone/>
            </a:pPr>
            <a:r>
              <a:rPr lang="en-IN" dirty="0"/>
              <a:t>         foreach leaf node in</a:t>
            </a:r>
          </a:p>
          <a:p>
            <a:pPr marL="0" indent="0">
              <a:buNone/>
            </a:pPr>
            <a:r>
              <a:rPr lang="en-IN" dirty="0"/>
              <a:t>              </a:t>
            </a:r>
            <a:r>
              <a:rPr lang="en-IN" dirty="0" err="1"/>
              <a:t>node.childnodes</a:t>
            </a:r>
            <a:r>
              <a:rPr lang="en-IN" dirty="0"/>
              <a:t> do </a:t>
            </a:r>
          </a:p>
          <a:p>
            <a:pPr marL="0" indent="0">
              <a:buNone/>
            </a:pPr>
            <a:r>
              <a:rPr lang="en-IN" dirty="0"/>
              <a:t>                 if result=lookup(</a:t>
            </a:r>
            <a:r>
              <a:rPr lang="en-IN" dirty="0" err="1"/>
              <a:t>leafNode,d</a:t>
            </a:r>
            <a:r>
              <a:rPr lang="en-IN" dirty="0"/>
              <a:t>)</a:t>
            </a:r>
          </a:p>
          <a:p>
            <a:pPr marL="0" indent="0">
              <a:buNone/>
            </a:pPr>
            <a:r>
              <a:rPr lang="en-IN" dirty="0"/>
              <a:t>                      then </a:t>
            </a:r>
            <a:r>
              <a:rPr lang="en-IN"/>
              <a:t>return result;</a:t>
            </a:r>
            <a:endParaRPr lang="en-IN" dirty="0"/>
          </a:p>
          <a:p>
            <a:pPr marL="0" indent="0">
              <a:buNone/>
            </a:pPr>
            <a:endParaRPr lang="en-IN" dirty="0"/>
          </a:p>
        </p:txBody>
      </p:sp>
    </p:spTree>
    <p:extLst>
      <p:ext uri="{BB962C8B-B14F-4D97-AF65-F5344CB8AC3E}">
        <p14:creationId xmlns:p14="http://schemas.microsoft.com/office/powerpoint/2010/main" val="5037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DA1F-3E10-8667-10C8-CB9D639FE939}"/>
              </a:ext>
            </a:extLst>
          </p:cNvPr>
          <p:cNvSpPr>
            <a:spLocks noGrp="1"/>
          </p:cNvSpPr>
          <p:nvPr>
            <p:ph type="title"/>
          </p:nvPr>
        </p:nvSpPr>
        <p:spPr/>
        <p:txBody>
          <a:bodyPr/>
          <a:lstStyle/>
          <a:p>
            <a:r>
              <a:rPr lang="en-IN" dirty="0"/>
              <a:t>PROBLEM &amp; ATTEMPTED SOLUTIONS</a:t>
            </a:r>
          </a:p>
        </p:txBody>
      </p:sp>
      <p:sp>
        <p:nvSpPr>
          <p:cNvPr id="3" name="Content Placeholder 2">
            <a:extLst>
              <a:ext uri="{FF2B5EF4-FFF2-40B4-BE49-F238E27FC236}">
                <a16:creationId xmlns:a16="http://schemas.microsoft.com/office/drawing/2014/main" id="{78317ECF-D121-11ED-3F21-DADF2D1F4D4B}"/>
              </a:ext>
            </a:extLst>
          </p:cNvPr>
          <p:cNvSpPr>
            <a:spLocks noGrp="1"/>
          </p:cNvSpPr>
          <p:nvPr>
            <p:ph idx="1"/>
          </p:nvPr>
        </p:nvSpPr>
        <p:spPr/>
        <p:txBody>
          <a:bodyPr>
            <a:normAutofit lnSpcReduction="10000"/>
          </a:bodyPr>
          <a:lstStyle/>
          <a:p>
            <a:r>
              <a:rPr lang="en-IN" dirty="0"/>
              <a:t>With massively increasing network of mobile users the traffic has exploded resulting in increase in latency and network congestion</a:t>
            </a:r>
          </a:p>
          <a:p>
            <a:r>
              <a:rPr lang="en-IN" dirty="0"/>
              <a:t>Increase in data delivering latency is never a good impression on P2P system or clients</a:t>
            </a:r>
          </a:p>
          <a:p>
            <a:r>
              <a:rPr lang="en-IN" dirty="0"/>
              <a:t>So the App vendors used MEC or edge server concepts to deliver the content with decreased network latency and congestion by using edge servers</a:t>
            </a:r>
          </a:p>
          <a:p>
            <a:r>
              <a:rPr lang="en-IN" dirty="0"/>
              <a:t>With this it formed a network of edge users and edge servers which are nearer to each other with an attempt to deliver the content with low latency</a:t>
            </a:r>
          </a:p>
          <a:p>
            <a:r>
              <a:rPr lang="en-IN" dirty="0"/>
              <a:t>But the storage capacity of edge server was a major problem due to huge number of data and varying data requests, though it did show significant improvement compared to directing the query to cloud centre (it took 82.76% less time compared to the original method)</a:t>
            </a:r>
          </a:p>
        </p:txBody>
      </p:sp>
    </p:spTree>
    <p:extLst>
      <p:ext uri="{BB962C8B-B14F-4D97-AF65-F5344CB8AC3E}">
        <p14:creationId xmlns:p14="http://schemas.microsoft.com/office/powerpoint/2010/main" val="154225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B6CA-11ED-E7F3-A7BE-61D41DAAAA09}"/>
              </a:ext>
            </a:extLst>
          </p:cNvPr>
          <p:cNvSpPr>
            <a:spLocks noGrp="1"/>
          </p:cNvSpPr>
          <p:nvPr>
            <p:ph type="title"/>
          </p:nvPr>
        </p:nvSpPr>
        <p:spPr/>
        <p:txBody>
          <a:bodyPr/>
          <a:lstStyle/>
          <a:p>
            <a:r>
              <a:rPr lang="en-IN" dirty="0"/>
              <a:t>What are we actually trying to Achieve?</a:t>
            </a:r>
          </a:p>
        </p:txBody>
      </p:sp>
      <p:sp>
        <p:nvSpPr>
          <p:cNvPr id="3" name="Content Placeholder 2">
            <a:extLst>
              <a:ext uri="{FF2B5EF4-FFF2-40B4-BE49-F238E27FC236}">
                <a16:creationId xmlns:a16="http://schemas.microsoft.com/office/drawing/2014/main" id="{BAB885C6-B856-4FCF-A9EA-311B84D2CB5D}"/>
              </a:ext>
            </a:extLst>
          </p:cNvPr>
          <p:cNvSpPr>
            <a:spLocks noGrp="1"/>
          </p:cNvSpPr>
          <p:nvPr>
            <p:ph idx="1"/>
          </p:nvPr>
        </p:nvSpPr>
        <p:spPr/>
        <p:txBody>
          <a:bodyPr>
            <a:normAutofit/>
          </a:bodyPr>
          <a:lstStyle/>
          <a:p>
            <a:r>
              <a:rPr lang="en-IN" dirty="0"/>
              <a:t>There were many attempts to solve this problem with the help of few algorithms like COIN,HDS &amp; </a:t>
            </a:r>
            <a:r>
              <a:rPr lang="en-IN" dirty="0" err="1"/>
              <a:t>Elfstore</a:t>
            </a:r>
            <a:r>
              <a:rPr lang="en-IN" dirty="0"/>
              <a:t> but all had major drawbacks related to long delays</a:t>
            </a:r>
          </a:p>
          <a:p>
            <a:r>
              <a:rPr lang="en-IN" dirty="0"/>
              <a:t>So the goals are : V = {v1,...,</a:t>
            </a:r>
            <a:r>
              <a:rPr lang="en-IN" dirty="0" err="1"/>
              <a:t>vn</a:t>
            </a:r>
            <a:r>
              <a:rPr lang="en-IN" dirty="0"/>
              <a:t>} is n-networked edge servers.</a:t>
            </a:r>
            <a:r>
              <a:rPr lang="en-US" dirty="0"/>
              <a:t> Each edge server vi ∈ V stores a set of data items denoted by Di , neighbors. Let graph G(V,E) denote the networked edge servers in the system, where V = {v1,...,</a:t>
            </a:r>
            <a:r>
              <a:rPr lang="en-US" dirty="0" err="1"/>
              <a:t>vn</a:t>
            </a:r>
            <a:r>
              <a:rPr lang="en-US" dirty="0"/>
              <a:t>} is the set of edge servers and E = {e1,...,</a:t>
            </a:r>
            <a:r>
              <a:rPr lang="en-US" dirty="0" err="1"/>
              <a:t>em</a:t>
            </a:r>
            <a:r>
              <a:rPr lang="en-US" dirty="0"/>
              <a:t>} is the set of edges connecting the edge servers.</a:t>
            </a:r>
          </a:p>
          <a:p>
            <a:r>
              <a:rPr lang="en-US" dirty="0"/>
              <a:t>So we are trying to achieve following three goals :</a:t>
            </a:r>
          </a:p>
          <a:p>
            <a:r>
              <a:rPr lang="en-US" dirty="0">
                <a:effectLst>
                  <a:outerShdw blurRad="38100" dist="38100" dir="2700000" algn="tl">
                    <a:srgbClr val="000000">
                      <a:alpha val="43137"/>
                    </a:srgbClr>
                  </a:outerShdw>
                </a:effectLst>
              </a:rPr>
              <a:t>G1</a:t>
            </a:r>
            <a:r>
              <a:rPr lang="en-US" dirty="0"/>
              <a:t> : It must provide a local index structure for each individual edge server to index the data stored on nearby edge servers within </a:t>
            </a:r>
            <a:r>
              <a:rPr lang="en-US" dirty="0">
                <a:effectLst>
                  <a:outerShdw blurRad="38100" dist="38100" dir="2700000" algn="tl">
                    <a:srgbClr val="000000">
                      <a:alpha val="43137"/>
                    </a:srgbClr>
                  </a:outerShdw>
                </a:effectLst>
              </a:rPr>
              <a:t>h </a:t>
            </a:r>
            <a:r>
              <a:rPr lang="en-US" dirty="0"/>
              <a:t>hops over </a:t>
            </a:r>
            <a:r>
              <a:rPr lang="en-US" dirty="0">
                <a:effectLst>
                  <a:outerShdw blurRad="38100" dist="38100" dir="2700000" algn="tl">
                    <a:srgbClr val="000000">
                      <a:alpha val="43137"/>
                    </a:srgbClr>
                  </a:outerShdw>
                </a:effectLst>
              </a:rPr>
              <a:t>G </a:t>
            </a:r>
            <a:r>
              <a:rPr lang="en-US" dirty="0"/>
              <a:t>, This is driven by the need to answer edge data queries rapidly.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64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14CBD9-1C6E-0620-6104-9529BE495635}"/>
              </a:ext>
            </a:extLst>
          </p:cNvPr>
          <p:cNvSpPr txBox="1"/>
          <p:nvPr/>
        </p:nvSpPr>
        <p:spPr>
          <a:xfrm>
            <a:off x="327259" y="365760"/>
            <a:ext cx="9153625" cy="2308324"/>
          </a:xfrm>
          <a:prstGeom prst="rect">
            <a:avLst/>
          </a:prstGeom>
          <a:noFill/>
        </p:spPr>
        <p:txBody>
          <a:bodyPr wrap="square" rtlCol="0">
            <a:spAutoFit/>
          </a:bodyPr>
          <a:lstStyle/>
          <a:p>
            <a:r>
              <a:rPr lang="en-IN" dirty="0">
                <a:effectLst>
                  <a:outerShdw blurRad="38100" dist="38100" dir="2700000" algn="tl">
                    <a:srgbClr val="000000">
                      <a:alpha val="43137"/>
                    </a:srgbClr>
                  </a:outerShdw>
                </a:effectLst>
              </a:rPr>
              <a:t>G2 </a:t>
            </a:r>
            <a:r>
              <a:rPr lang="en-IN" dirty="0"/>
              <a:t>: </a:t>
            </a:r>
            <a:r>
              <a:rPr lang="en-US" dirty="0"/>
              <a:t>It must provide an efficient search algorithm to allow vi to inspect its local index structure and quickly find out: 1) whether a data item d can be sourced from its neighbors; and 2) from which neighbor edge server d can be sourced.</a:t>
            </a:r>
            <a:endParaRPr lang="en-IN" dirty="0"/>
          </a:p>
          <a:p>
            <a:endParaRPr lang="en-IN" dirty="0">
              <a:effectLst>
                <a:outerShdw blurRad="38100" dist="38100" dir="2700000" algn="tl">
                  <a:srgbClr val="000000">
                    <a:alpha val="43137"/>
                  </a:srgbClr>
                </a:outerShdw>
              </a:effectLst>
            </a:endParaRPr>
          </a:p>
          <a:p>
            <a:r>
              <a:rPr lang="en-IN" dirty="0">
                <a:effectLst>
                  <a:outerShdw blurRad="38100" dist="38100" dir="2700000" algn="tl">
                    <a:srgbClr val="000000">
                      <a:alpha val="43137"/>
                    </a:srgbClr>
                  </a:outerShdw>
                </a:effectLst>
              </a:rPr>
              <a:t>G3 :</a:t>
            </a:r>
            <a:r>
              <a:rPr lang="en-US" dirty="0">
                <a:effectLst>
                  <a:outerShdw blurRad="38100" dist="38100" dir="2700000" algn="tl">
                    <a:srgbClr val="000000">
                      <a:alpha val="43137"/>
                    </a:srgbClr>
                  </a:outerShdw>
                </a:effectLst>
              </a:rPr>
              <a:t>  </a:t>
            </a:r>
            <a:r>
              <a:rPr lang="en-US" dirty="0"/>
              <a:t>It must provide efficient algorithm that allows vi  to maintain  an index efficiently upon data changes.</a:t>
            </a:r>
          </a:p>
          <a:p>
            <a:r>
              <a:rPr lang="en-US" dirty="0">
                <a:effectLst>
                  <a:outerShdw blurRad="38100" dist="38100" dir="2700000" algn="tl">
                    <a:srgbClr val="000000">
                      <a:alpha val="43137"/>
                    </a:srgbClr>
                  </a:outerShdw>
                </a:effectLst>
              </a:rPr>
              <a:t> </a:t>
            </a:r>
          </a:p>
          <a:p>
            <a:endParaRPr lang="en-US" dirty="0"/>
          </a:p>
        </p:txBody>
      </p:sp>
      <p:sp>
        <p:nvSpPr>
          <p:cNvPr id="3" name="TextBox 2">
            <a:extLst>
              <a:ext uri="{FF2B5EF4-FFF2-40B4-BE49-F238E27FC236}">
                <a16:creationId xmlns:a16="http://schemas.microsoft.com/office/drawing/2014/main" id="{9C2BEAA7-EE42-07CD-9203-08DB001EEC51}"/>
              </a:ext>
            </a:extLst>
          </p:cNvPr>
          <p:cNvSpPr txBox="1"/>
          <p:nvPr/>
        </p:nvSpPr>
        <p:spPr>
          <a:xfrm>
            <a:off x="327259" y="2492943"/>
            <a:ext cx="8980370" cy="1200329"/>
          </a:xfrm>
          <a:prstGeom prst="rect">
            <a:avLst/>
          </a:prstGeom>
          <a:noFill/>
        </p:spPr>
        <p:txBody>
          <a:bodyPr wrap="square" rtlCol="0">
            <a:spAutoFit/>
          </a:bodyPr>
          <a:lstStyle/>
          <a:p>
            <a:r>
              <a:rPr lang="en-IN" dirty="0"/>
              <a:t>The Network Latency between two edge servers varies over time and is impacted by environmental events like </a:t>
            </a:r>
            <a:r>
              <a:rPr lang="en-IN" dirty="0" err="1"/>
              <a:t>traffic,volume</a:t>
            </a:r>
            <a:r>
              <a:rPr lang="en-IN" dirty="0"/>
              <a:t> etc. Thus , in </a:t>
            </a:r>
            <a:r>
              <a:rPr lang="en-IN" dirty="0" err="1"/>
              <a:t>EDIndex</a:t>
            </a:r>
            <a:r>
              <a:rPr lang="en-IN" dirty="0"/>
              <a:t>  an edge server vi ‘s neighbour are determined based on their topological distances from vi measured by hops over G.</a:t>
            </a:r>
          </a:p>
        </p:txBody>
      </p:sp>
      <p:sp>
        <p:nvSpPr>
          <p:cNvPr id="4" name="TextBox 3">
            <a:extLst>
              <a:ext uri="{FF2B5EF4-FFF2-40B4-BE49-F238E27FC236}">
                <a16:creationId xmlns:a16="http://schemas.microsoft.com/office/drawing/2014/main" id="{A3884483-BD65-E4B0-4004-91DE79566537}"/>
              </a:ext>
            </a:extLst>
          </p:cNvPr>
          <p:cNvSpPr txBox="1"/>
          <p:nvPr/>
        </p:nvSpPr>
        <p:spPr>
          <a:xfrm>
            <a:off x="500514" y="4100362"/>
            <a:ext cx="8807115" cy="923330"/>
          </a:xfrm>
          <a:prstGeom prst="rect">
            <a:avLst/>
          </a:prstGeom>
          <a:noFill/>
        </p:spPr>
        <p:txBody>
          <a:bodyPr wrap="square" rtlCol="0">
            <a:spAutoFit/>
          </a:bodyPr>
          <a:lstStyle/>
          <a:p>
            <a:r>
              <a:rPr lang="en-IN" dirty="0"/>
              <a:t>Note that edge servers are usually attached to 5G base stations  thus , the topology of an edge storage system remains stable and thus </a:t>
            </a:r>
            <a:r>
              <a:rPr lang="en-IN" dirty="0" err="1"/>
              <a:t>EDIndex</a:t>
            </a:r>
            <a:r>
              <a:rPr lang="en-IN" dirty="0"/>
              <a:t> doesn’t have to worry about index restructuring caused by participation and departure of edge servers.</a:t>
            </a:r>
          </a:p>
        </p:txBody>
      </p:sp>
    </p:spTree>
    <p:extLst>
      <p:ext uri="{BB962C8B-B14F-4D97-AF65-F5344CB8AC3E}">
        <p14:creationId xmlns:p14="http://schemas.microsoft.com/office/powerpoint/2010/main" val="108052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198C-B44F-C188-61FA-B6A89417B5D9}"/>
              </a:ext>
            </a:extLst>
          </p:cNvPr>
          <p:cNvSpPr>
            <a:spLocks noGrp="1"/>
          </p:cNvSpPr>
          <p:nvPr>
            <p:ph type="title"/>
          </p:nvPr>
        </p:nvSpPr>
        <p:spPr/>
        <p:txBody>
          <a:bodyPr/>
          <a:lstStyle/>
          <a:p>
            <a:r>
              <a:rPr lang="en-IN" dirty="0"/>
              <a:t>Counting Bloom Filter Tree (CBF)</a:t>
            </a:r>
          </a:p>
        </p:txBody>
      </p:sp>
      <p:sp>
        <p:nvSpPr>
          <p:cNvPr id="3" name="Content Placeholder 2">
            <a:extLst>
              <a:ext uri="{FF2B5EF4-FFF2-40B4-BE49-F238E27FC236}">
                <a16:creationId xmlns:a16="http://schemas.microsoft.com/office/drawing/2014/main" id="{CAAFD4AB-5D13-3E2F-5EBD-C0FAE331D8FC}"/>
              </a:ext>
            </a:extLst>
          </p:cNvPr>
          <p:cNvSpPr>
            <a:spLocks noGrp="1"/>
          </p:cNvSpPr>
          <p:nvPr>
            <p:ph idx="1"/>
          </p:nvPr>
        </p:nvSpPr>
        <p:spPr/>
        <p:txBody>
          <a:bodyPr>
            <a:normAutofit lnSpcReduction="10000"/>
          </a:bodyPr>
          <a:lstStyle/>
          <a:p>
            <a:r>
              <a:rPr lang="en-US" dirty="0"/>
              <a:t>A CBF tree is built based on the counting Bloom filter a variant of the Bloom filter.</a:t>
            </a:r>
          </a:p>
          <a:p>
            <a:r>
              <a:rPr lang="en-US" dirty="0"/>
              <a:t>WHAT IS A BLOOM FILTER?</a:t>
            </a:r>
          </a:p>
          <a:p>
            <a:r>
              <a:rPr lang="en-US" dirty="0"/>
              <a:t>A bloom Filter is a probabilistic data structure that is used to test whether an element is a member of a set. We need K number of hash functions to calculate the hashes for a given input. It may give some false positive results i.e. telling you that element exists when it actually doesn’t exists. </a:t>
            </a:r>
          </a:p>
          <a:p>
            <a:r>
              <a:rPr lang="en-US" dirty="0"/>
              <a:t>Adding an element in a bloom filter never fails but with gradual increase in number of inputs the false positive probability gradually increases but at the same time Deletion of element is not possible in a bloom filter because this might result in deletion of other element too.</a:t>
            </a:r>
          </a:p>
          <a:p>
            <a:pPr marL="0" indent="0">
              <a:buNone/>
            </a:pPr>
            <a:r>
              <a:rPr lang="en-US" b="0" i="0" dirty="0">
                <a:solidFill>
                  <a:srgbClr val="FFFFFF"/>
                </a:solidFill>
                <a:effectLst/>
                <a:latin typeface="Nunito" pitchFamily="2" charset="0"/>
              </a:rPr>
              <a:t> Bloom filter is a </a:t>
            </a:r>
            <a:r>
              <a:rPr lang="en-US" b="1" i="0" dirty="0">
                <a:solidFill>
                  <a:srgbClr val="FFFFFF"/>
                </a:solidFill>
                <a:effectLst/>
                <a:latin typeface="Nunito" pitchFamily="2" charset="0"/>
              </a:rPr>
              <a:t>space-efficient probabilistic</a:t>
            </a:r>
            <a:r>
              <a:rPr lang="en-US" b="0" i="0" dirty="0">
                <a:solidFill>
                  <a:srgbClr val="FFFFFF"/>
                </a:solidFill>
                <a:effectLst/>
                <a:latin typeface="Nunito" pitchFamily="2" charset="0"/>
              </a:rPr>
              <a:t> data structure that is used to test whether an element is a member of a set</a:t>
            </a:r>
            <a:endParaRPr lang="en-US" dirty="0"/>
          </a:p>
        </p:txBody>
      </p:sp>
    </p:spTree>
    <p:extLst>
      <p:ext uri="{BB962C8B-B14F-4D97-AF65-F5344CB8AC3E}">
        <p14:creationId xmlns:p14="http://schemas.microsoft.com/office/powerpoint/2010/main" val="338412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234F-A646-E362-F7F4-E766728E73A3}"/>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35756A35-E68A-5D67-2314-39D44822F9CA}"/>
              </a:ext>
            </a:extLst>
          </p:cNvPr>
          <p:cNvSpPr>
            <a:spLocks noGrp="1"/>
          </p:cNvSpPr>
          <p:nvPr>
            <p:ph idx="1"/>
          </p:nvPr>
        </p:nvSpPr>
        <p:spPr/>
        <p:txBody>
          <a:bodyPr/>
          <a:lstStyle/>
          <a:p>
            <a:r>
              <a:rPr lang="en-IN" dirty="0"/>
              <a:t>We can reduce the false positive results by increasing the size of bloom filter array i.e. increase in storing bit storage and by increasing the number of hash functions , but this could add latency in addition and testing membership of an element in bloom filter.</a:t>
            </a:r>
          </a:p>
          <a:p>
            <a:r>
              <a:rPr lang="en-IN" dirty="0"/>
              <a:t>It is space efficient data structure as we know it doesn’t directly store the element but uses bit array with hash collision without which it wouldn’t have been compact.</a:t>
            </a:r>
          </a:p>
          <a:p>
            <a:r>
              <a:rPr lang="en-IN" dirty="0"/>
              <a:t>So, the three major advantages are (1) answering a query takes a fixed  O(k) time which allows rapid data queries which is critical in edge storage systems (2)due to rapid data index update an important aspect in this idea the updating in CBF also takes only O(k) time , (3) It is memory efficient which is a major advantage as edge servers are very space constraint systems.</a:t>
            </a:r>
          </a:p>
        </p:txBody>
      </p:sp>
    </p:spTree>
    <p:extLst>
      <p:ext uri="{BB962C8B-B14F-4D97-AF65-F5344CB8AC3E}">
        <p14:creationId xmlns:p14="http://schemas.microsoft.com/office/powerpoint/2010/main" val="43727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C161-5186-9255-7AA2-F4B51725E572}"/>
              </a:ext>
            </a:extLst>
          </p:cNvPr>
          <p:cNvSpPr>
            <a:spLocks noGrp="1"/>
          </p:cNvSpPr>
          <p:nvPr>
            <p:ph type="title"/>
          </p:nvPr>
        </p:nvSpPr>
        <p:spPr/>
        <p:txBody>
          <a:bodyPr/>
          <a:lstStyle/>
          <a:p>
            <a:r>
              <a:rPr lang="en-IN" dirty="0"/>
              <a:t>Building a CBF Tree</a:t>
            </a:r>
          </a:p>
        </p:txBody>
      </p:sp>
      <p:sp>
        <p:nvSpPr>
          <p:cNvPr id="3" name="Content Placeholder 2">
            <a:extLst>
              <a:ext uri="{FF2B5EF4-FFF2-40B4-BE49-F238E27FC236}">
                <a16:creationId xmlns:a16="http://schemas.microsoft.com/office/drawing/2014/main" id="{E0F5E116-2C21-7987-4E6A-E7B070ED339D}"/>
              </a:ext>
            </a:extLst>
          </p:cNvPr>
          <p:cNvSpPr>
            <a:spLocks noGrp="1"/>
          </p:cNvSpPr>
          <p:nvPr>
            <p:ph idx="1"/>
          </p:nvPr>
        </p:nvSpPr>
        <p:spPr/>
        <p:txBody>
          <a:bodyPr/>
          <a:lstStyle/>
          <a:p>
            <a:r>
              <a:rPr lang="en-IN" dirty="0"/>
              <a:t>To maintain low latency  and when vi needs to source a data item d the best option is to search it in nearby neighbours thus, to build a CBF tree for indexing the data stored on it’s neighbours vi needs to build shortest  path tree first. </a:t>
            </a:r>
            <a:r>
              <a:rPr lang="en-IN" dirty="0" err="1"/>
              <a:t>EDIndex</a:t>
            </a:r>
            <a:r>
              <a:rPr lang="en-IN" dirty="0"/>
              <a:t> employs widely used Dijkstra algorithm for its simplicity . So each server builds a shortest path tree with itself in root position for every edge servers to find shortest path and neighbours. The nodes at h level can be reached by h hops from vi. Next vi can access CBF from each of it’s neighbour and can be built in O(</a:t>
            </a:r>
            <a:r>
              <a:rPr lang="en-IN" dirty="0" err="1"/>
              <a:t>k|Di</a:t>
            </a:r>
            <a:r>
              <a:rPr lang="en-IN" dirty="0"/>
              <a:t>|) time where Di is the set of vi data items and by introducing these CBF they can build CBF tree very quickly</a:t>
            </a:r>
          </a:p>
          <a:p>
            <a:r>
              <a:rPr lang="en-IN" dirty="0"/>
              <a:t>CBF tree contains array of bits which can be more than 1. These bits are generated from mixture of neighbours and </a:t>
            </a:r>
            <a:r>
              <a:rPr lang="en-IN" dirty="0" err="1"/>
              <a:t>indiviuals</a:t>
            </a:r>
            <a:r>
              <a:rPr lang="en-IN" dirty="0"/>
              <a:t> based on for which server the CBF tree is being built.</a:t>
            </a:r>
          </a:p>
        </p:txBody>
      </p:sp>
    </p:spTree>
    <p:extLst>
      <p:ext uri="{BB962C8B-B14F-4D97-AF65-F5344CB8AC3E}">
        <p14:creationId xmlns:p14="http://schemas.microsoft.com/office/powerpoint/2010/main" val="278566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888A78-554B-AA8C-4805-F077FF560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907" y="933651"/>
            <a:ext cx="7614793" cy="3166711"/>
          </a:xfrm>
          <a:prstGeom prst="rect">
            <a:avLst/>
          </a:prstGeom>
        </p:spPr>
      </p:pic>
    </p:spTree>
    <p:extLst>
      <p:ext uri="{BB962C8B-B14F-4D97-AF65-F5344CB8AC3E}">
        <p14:creationId xmlns:p14="http://schemas.microsoft.com/office/powerpoint/2010/main" val="122567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01E0-E6B3-FFDD-B405-5D2E59C970A7}"/>
              </a:ext>
            </a:extLst>
          </p:cNvPr>
          <p:cNvSpPr>
            <a:spLocks noGrp="1"/>
          </p:cNvSpPr>
          <p:nvPr>
            <p:ph type="title"/>
          </p:nvPr>
        </p:nvSpPr>
        <p:spPr/>
        <p:txBody>
          <a:bodyPr/>
          <a:lstStyle/>
          <a:p>
            <a:r>
              <a:rPr lang="en-IN" dirty="0"/>
              <a:t>Searching in CBF Tree</a:t>
            </a:r>
          </a:p>
        </p:txBody>
      </p:sp>
      <p:sp>
        <p:nvSpPr>
          <p:cNvPr id="3" name="Content Placeholder 2">
            <a:extLst>
              <a:ext uri="{FF2B5EF4-FFF2-40B4-BE49-F238E27FC236}">
                <a16:creationId xmlns:a16="http://schemas.microsoft.com/office/drawing/2014/main" id="{AD2B8005-0DCD-9619-FA53-7A65FAFFBF23}"/>
              </a:ext>
            </a:extLst>
          </p:cNvPr>
          <p:cNvSpPr>
            <a:spLocks noGrp="1"/>
          </p:cNvSpPr>
          <p:nvPr>
            <p:ph idx="1"/>
          </p:nvPr>
        </p:nvSpPr>
        <p:spPr/>
        <p:txBody>
          <a:bodyPr/>
          <a:lstStyle/>
          <a:p>
            <a:r>
              <a:rPr lang="en-IN" dirty="0"/>
              <a:t>In searching a CBF tree we generally employ BFS algorithm. We use BFS because it works better when the searching scope is near to the server i.e. for searching in neighbours.</a:t>
            </a:r>
          </a:p>
          <a:p>
            <a:r>
              <a:rPr lang="en-IN" dirty="0"/>
              <a:t>It first inspects  the root i.e. itself whether it contains d or not  if not, it inspects  node at level l (l&lt;=h) whether d can be found in any neighbour via l hops starting with l=1 . Finally if none of the neighbours contains d then it returns FALSE.</a:t>
            </a:r>
          </a:p>
          <a:p>
            <a:r>
              <a:rPr lang="en-IN" dirty="0"/>
              <a:t>Vi can actually monitor latency along with search algorithm i.e. if vi finds data item d but it does not fulfil the latency constraint the search continues until it finds one which can fulfil this constraint else it returns FALSE.</a:t>
            </a:r>
          </a:p>
          <a:p>
            <a:r>
              <a:rPr lang="en-IN" dirty="0"/>
              <a:t>The best case time complexity is O(k) when d is in root and worst case is O(</a:t>
            </a:r>
            <a:r>
              <a:rPr lang="en-IN" dirty="0" err="1"/>
              <a:t>kn</a:t>
            </a:r>
            <a:r>
              <a:rPr lang="en-IN" dirty="0"/>
              <a:t>) when d is in neighbour.</a:t>
            </a:r>
          </a:p>
        </p:txBody>
      </p:sp>
    </p:spTree>
    <p:extLst>
      <p:ext uri="{BB962C8B-B14F-4D97-AF65-F5344CB8AC3E}">
        <p14:creationId xmlns:p14="http://schemas.microsoft.com/office/powerpoint/2010/main" val="41746073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1957</TotalTime>
  <Words>1812</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Nunito</vt:lpstr>
      <vt:lpstr>Trebuchet MS</vt:lpstr>
      <vt:lpstr>Wingdings 3</vt:lpstr>
      <vt:lpstr>Facet</vt:lpstr>
      <vt:lpstr>CS300-EDIndex</vt:lpstr>
      <vt:lpstr>PROBLEM &amp; ATTEMPTED SOLUTIONS</vt:lpstr>
      <vt:lpstr>What are we actually trying to Achieve?</vt:lpstr>
      <vt:lpstr>PowerPoint Presentation</vt:lpstr>
      <vt:lpstr>Counting Bloom Filter Tree (CBF)</vt:lpstr>
      <vt:lpstr>CONTD</vt:lpstr>
      <vt:lpstr>Building a CBF Tree</vt:lpstr>
      <vt:lpstr>PowerPoint Presentation</vt:lpstr>
      <vt:lpstr>Searching in CBF Tree</vt:lpstr>
      <vt:lpstr>Edge Cache Exceptions &amp; CBF Drawback</vt:lpstr>
      <vt:lpstr>Building HCBF Tree</vt:lpstr>
      <vt:lpstr>CONTD</vt:lpstr>
      <vt:lpstr>SEARCHING IN HCBF TREE</vt:lpstr>
      <vt:lpstr>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CS300-EDIndex</dc:title>
  <dc:creator>SHRUTI ANAND</dc:creator>
  <cp:lastModifiedBy>SHRUTI ANAND</cp:lastModifiedBy>
  <cp:revision>5</cp:revision>
  <dcterms:created xsi:type="dcterms:W3CDTF">2024-01-30T04:26:36Z</dcterms:created>
  <dcterms:modified xsi:type="dcterms:W3CDTF">2024-02-11T17:37:58Z</dcterms:modified>
</cp:coreProperties>
</file>