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Open Sans Light" panose="020B0306030504020204" pitchFamily="3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9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145705" y="1189296"/>
            <a:ext cx="13708378" cy="4443799"/>
          </a:xfrm>
          <a:prstGeom prst="rect">
            <a:avLst/>
          </a:prstGeom>
        </p:spPr>
      </p:pic>
      <p:sp>
        <p:nvSpPr>
          <p:cNvPr id="4" name="TextBox 4"/>
          <p:cNvSpPr txBox="1"/>
          <p:nvPr/>
        </p:nvSpPr>
        <p:spPr>
          <a:xfrm>
            <a:off x="2145705" y="8319423"/>
            <a:ext cx="13996589" cy="455295"/>
          </a:xfrm>
          <a:prstGeom prst="rect">
            <a:avLst/>
          </a:prstGeom>
        </p:spPr>
        <p:txBody>
          <a:bodyPr lIns="0" tIns="0" rIns="0" bIns="0" rtlCol="0" anchor="t">
            <a:spAutoFit/>
          </a:bodyPr>
          <a:lstStyle/>
          <a:p>
            <a:pPr algn="ctr">
              <a:lnSpc>
                <a:spcPts val="3780"/>
              </a:lnSpc>
            </a:pPr>
            <a:r>
              <a:rPr lang="en-US" sz="2700">
                <a:solidFill>
                  <a:srgbClr val="28211B"/>
                </a:solidFill>
                <a:latin typeface="Now Bold" panose="00000600000000000000"/>
              </a:rPr>
              <a:t>DETECTING COVID-19 FROM X-RAY USING CONVOLUTIONAL NEURAL NETWORK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6491" y="825321"/>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Why CNN?</a:t>
            </a:r>
          </a:p>
        </p:txBody>
      </p:sp>
      <p:sp>
        <p:nvSpPr>
          <p:cNvPr id="3" name="TextBox 3"/>
          <p:cNvSpPr txBox="1"/>
          <p:nvPr/>
        </p:nvSpPr>
        <p:spPr>
          <a:xfrm>
            <a:off x="586163" y="2710448"/>
            <a:ext cx="15768771" cy="4171315"/>
          </a:xfrm>
          <a:prstGeom prst="rect">
            <a:avLst/>
          </a:prstGeom>
        </p:spPr>
        <p:txBody>
          <a:bodyPr lIns="0" tIns="0" rIns="0" bIns="0" rtlCol="0" anchor="t">
            <a:spAutoFit/>
          </a:bodyPr>
          <a:lstStyle/>
          <a:p>
            <a:pPr>
              <a:lnSpc>
                <a:spcPts val="4760"/>
              </a:lnSpc>
            </a:pPr>
            <a:r>
              <a:rPr lang="en-US" sz="3400">
                <a:solidFill>
                  <a:srgbClr val="28211B"/>
                </a:solidFill>
                <a:latin typeface="Now" panose="00000500000000000000"/>
              </a:rPr>
              <a:t>Three important types of neural networks that form the basis for most pre-trained models in deep learning:</a:t>
            </a:r>
          </a:p>
          <a:p>
            <a:pPr marL="734060" lvl="1" indent="-367030">
              <a:lnSpc>
                <a:spcPts val="4760"/>
              </a:lnSpc>
              <a:buFont typeface="Arial" panose="020B0604020202020204"/>
              <a:buChar char="•"/>
            </a:pPr>
            <a:r>
              <a:rPr lang="en-US" sz="3400">
                <a:solidFill>
                  <a:srgbClr val="28211B"/>
                </a:solidFill>
                <a:latin typeface="Now" panose="00000500000000000000"/>
              </a:rPr>
              <a:t>Artificial Neural Networks (ANN)</a:t>
            </a:r>
          </a:p>
          <a:p>
            <a:pPr marL="734060" lvl="1" indent="-367030">
              <a:lnSpc>
                <a:spcPts val="4760"/>
              </a:lnSpc>
              <a:buFont typeface="Arial" panose="020B0604020202020204"/>
              <a:buChar char="•"/>
            </a:pPr>
            <a:r>
              <a:rPr lang="en-US" sz="3400">
                <a:solidFill>
                  <a:srgbClr val="28211B"/>
                </a:solidFill>
                <a:latin typeface="Now" panose="00000500000000000000"/>
              </a:rPr>
              <a:t>Convolution Neural Networks (CNN)</a:t>
            </a:r>
          </a:p>
          <a:p>
            <a:pPr marL="734060" lvl="1" indent="-367030">
              <a:lnSpc>
                <a:spcPts val="4760"/>
              </a:lnSpc>
              <a:buFont typeface="Arial" panose="020B0604020202020204"/>
              <a:buChar char="•"/>
            </a:pPr>
            <a:r>
              <a:rPr lang="en-US" sz="3400">
                <a:solidFill>
                  <a:srgbClr val="28211B"/>
                </a:solidFill>
                <a:latin typeface="Now" panose="00000500000000000000"/>
              </a:rPr>
              <a:t>Recurrent Neural Networks (RNN)</a:t>
            </a:r>
          </a:p>
          <a:p>
            <a:pPr>
              <a:lnSpc>
                <a:spcPts val="4760"/>
              </a:lnSpc>
            </a:pPr>
            <a:endParaRPr lang="en-US" sz="3400">
              <a:solidFill>
                <a:srgbClr val="28211B"/>
              </a:solidFill>
              <a:latin typeface="Now" panose="00000500000000000000"/>
            </a:endParaRPr>
          </a:p>
          <a:p>
            <a:pPr>
              <a:lnSpc>
                <a:spcPts val="4760"/>
              </a:lnSpc>
            </a:pPr>
            <a:r>
              <a:rPr lang="en-US" sz="3400">
                <a:solidFill>
                  <a:srgbClr val="28211B"/>
                </a:solidFill>
                <a:latin typeface="Now" panose="00000500000000000000"/>
              </a:rPr>
              <a:t>Let's discuss about them.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3830"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Artificial Neural Network (ANN)</a:t>
            </a:r>
          </a:p>
        </p:txBody>
      </p:sp>
      <p:sp>
        <p:nvSpPr>
          <p:cNvPr id="3" name="TextBox 3"/>
          <p:cNvSpPr txBox="1"/>
          <p:nvPr/>
        </p:nvSpPr>
        <p:spPr>
          <a:xfrm>
            <a:off x="333830" y="1824302"/>
            <a:ext cx="17645945" cy="8194040"/>
          </a:xfrm>
          <a:prstGeom prst="rect">
            <a:avLst/>
          </a:prstGeom>
        </p:spPr>
        <p:txBody>
          <a:bodyPr lIns="0" tIns="0" rIns="0" bIns="0" rtlCol="0" anchor="t">
            <a:spAutoFit/>
          </a:bodyPr>
          <a:lstStyle/>
          <a:p>
            <a:pPr>
              <a:lnSpc>
                <a:spcPts val="4060"/>
              </a:lnSpc>
            </a:pPr>
            <a:r>
              <a:rPr lang="en-US" sz="2900">
                <a:solidFill>
                  <a:srgbClr val="28211B"/>
                </a:solidFill>
                <a:latin typeface="Now" panose="00000500000000000000"/>
              </a:rPr>
              <a:t>A single perceptron (or neuron) can be imagined as a Logistic Regression. An artificial Neural Network, or ANN, is a group of multiple perceptrons/ neurons at each layer. ANN is also known as a Feed-Forward Neural network because inputs are processed only in the forward direction.</a:t>
            </a:r>
          </a:p>
          <a:p>
            <a:pPr>
              <a:lnSpc>
                <a:spcPts val="4060"/>
              </a:lnSpc>
            </a:pPr>
            <a:r>
              <a:rPr lang="en-US" sz="2900">
                <a:solidFill>
                  <a:srgbClr val="28211B"/>
                </a:solidFill>
                <a:latin typeface="Now" panose="00000500000000000000"/>
              </a:rPr>
              <a:t>ANN can be used to solve problems related to:</a:t>
            </a:r>
          </a:p>
          <a:p>
            <a:pPr marL="626110" lvl="1" indent="-313055">
              <a:lnSpc>
                <a:spcPts val="4060"/>
              </a:lnSpc>
              <a:buFont typeface="Arial" panose="020B0604020202020204"/>
              <a:buChar char="•"/>
            </a:pPr>
            <a:r>
              <a:rPr lang="en-US" sz="2900">
                <a:solidFill>
                  <a:srgbClr val="28211B"/>
                </a:solidFill>
                <a:latin typeface="Now" panose="00000500000000000000"/>
              </a:rPr>
              <a:t>Tabular data</a:t>
            </a:r>
          </a:p>
          <a:p>
            <a:pPr marL="626110" lvl="1" indent="-313055">
              <a:lnSpc>
                <a:spcPts val="4060"/>
              </a:lnSpc>
              <a:buFont typeface="Arial" panose="020B0604020202020204"/>
              <a:buChar char="•"/>
            </a:pPr>
            <a:r>
              <a:rPr lang="en-US" sz="2900">
                <a:solidFill>
                  <a:srgbClr val="28211B"/>
                </a:solidFill>
                <a:latin typeface="Now" panose="00000500000000000000"/>
              </a:rPr>
              <a:t>Image data</a:t>
            </a:r>
          </a:p>
          <a:p>
            <a:pPr marL="604520" lvl="1" indent="-302260">
              <a:lnSpc>
                <a:spcPts val="3920"/>
              </a:lnSpc>
              <a:buFont typeface="Arial" panose="020B0604020202020204"/>
              <a:buChar char="•"/>
            </a:pPr>
            <a:r>
              <a:rPr lang="en-US" sz="2800">
                <a:solidFill>
                  <a:srgbClr val="28211B"/>
                </a:solidFill>
                <a:latin typeface="Now" panose="00000500000000000000"/>
              </a:rPr>
              <a:t>Text data</a:t>
            </a:r>
          </a:p>
          <a:p>
            <a:pPr>
              <a:lnSpc>
                <a:spcPts val="4060"/>
              </a:lnSpc>
            </a:pPr>
            <a:r>
              <a:rPr lang="en-US" sz="2900">
                <a:solidFill>
                  <a:srgbClr val="28211B"/>
                </a:solidFill>
                <a:latin typeface="Now Bold" panose="00000600000000000000"/>
              </a:rPr>
              <a:t>Challenges with Artificial Neural Network (ANN)</a:t>
            </a:r>
          </a:p>
          <a:p>
            <a:pPr>
              <a:lnSpc>
                <a:spcPts val="4060"/>
              </a:lnSpc>
            </a:pPr>
            <a:r>
              <a:rPr lang="en-US" sz="2900">
                <a:solidFill>
                  <a:srgbClr val="28211B"/>
                </a:solidFill>
                <a:latin typeface="Now" panose="00000500000000000000"/>
              </a:rPr>
              <a:t>While solving an image classification problem using ANN, the first step is to convert a 2-dimensional image into a 1-dimensional vector prior to training the model. This has two drawbacks:</a:t>
            </a:r>
          </a:p>
          <a:p>
            <a:pPr marL="626110" lvl="1" indent="-313055">
              <a:lnSpc>
                <a:spcPts val="4060"/>
              </a:lnSpc>
              <a:buFont typeface="Arial" panose="020B0604020202020204"/>
              <a:buChar char="•"/>
            </a:pPr>
            <a:r>
              <a:rPr lang="en-US" sz="2900">
                <a:solidFill>
                  <a:srgbClr val="28211B"/>
                </a:solidFill>
                <a:latin typeface="Now" panose="00000500000000000000"/>
              </a:rPr>
              <a:t>The number of trainable parameters increases drastically with an increase in the size of the image.</a:t>
            </a:r>
          </a:p>
          <a:p>
            <a:pPr marL="626110" lvl="1" indent="-313055">
              <a:lnSpc>
                <a:spcPts val="4060"/>
              </a:lnSpc>
              <a:buFont typeface="Arial" panose="020B0604020202020204"/>
              <a:buChar char="•"/>
            </a:pPr>
            <a:r>
              <a:rPr lang="en-US" sz="2900">
                <a:solidFill>
                  <a:srgbClr val="28211B"/>
                </a:solidFill>
                <a:latin typeface="Now" panose="00000500000000000000"/>
              </a:rPr>
              <a:t>ANN loses the spatial features of an image. Spatial features refer to the arrangement of the pixels in an image.</a:t>
            </a:r>
          </a:p>
          <a:p>
            <a:pPr>
              <a:lnSpc>
                <a:spcPts val="4060"/>
              </a:lnSpc>
            </a:pPr>
            <a:endParaRPr lang="en-US" sz="2900">
              <a:solidFill>
                <a:srgbClr val="28211B"/>
              </a:solidFill>
              <a:latin typeface="Now"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3830"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Medium"/>
              </a:rPr>
              <a:t>Recurrent Neural Network (RNN) </a:t>
            </a:r>
          </a:p>
        </p:txBody>
      </p:sp>
      <p:sp>
        <p:nvSpPr>
          <p:cNvPr id="3" name="TextBox 3"/>
          <p:cNvSpPr txBox="1"/>
          <p:nvPr/>
        </p:nvSpPr>
        <p:spPr>
          <a:xfrm>
            <a:off x="333830" y="1923016"/>
            <a:ext cx="17270189" cy="6155690"/>
          </a:xfrm>
          <a:prstGeom prst="rect">
            <a:avLst/>
          </a:prstGeom>
        </p:spPr>
        <p:txBody>
          <a:bodyPr lIns="0" tIns="0" rIns="0" bIns="0" rtlCol="0" anchor="t">
            <a:spAutoFit/>
          </a:bodyPr>
          <a:lstStyle/>
          <a:p>
            <a:pPr>
              <a:lnSpc>
                <a:spcPts val="4060"/>
              </a:lnSpc>
            </a:pPr>
            <a:r>
              <a:rPr lang="en-US" sz="2900">
                <a:solidFill>
                  <a:srgbClr val="28211B"/>
                </a:solidFill>
                <a:latin typeface="Now" panose="00000500000000000000"/>
              </a:rPr>
              <a:t>A recurrent neural network (RNN) is a class of artificial neural networks where connections between nodes form a directed or undirected graph along a temporal sequence. </a:t>
            </a:r>
          </a:p>
          <a:p>
            <a:pPr>
              <a:lnSpc>
                <a:spcPts val="4060"/>
              </a:lnSpc>
            </a:pPr>
            <a:r>
              <a:rPr lang="en-US" sz="2900">
                <a:solidFill>
                  <a:srgbClr val="28211B"/>
                </a:solidFill>
                <a:latin typeface="Now" panose="00000500000000000000"/>
              </a:rPr>
              <a:t>We can use recurrent neural networks to solve the problems related to:</a:t>
            </a:r>
          </a:p>
          <a:p>
            <a:pPr marL="626110" lvl="1" indent="-313055">
              <a:lnSpc>
                <a:spcPts val="4060"/>
              </a:lnSpc>
              <a:buFont typeface="Arial" panose="020B0604020202020204"/>
              <a:buChar char="•"/>
            </a:pPr>
            <a:r>
              <a:rPr lang="en-US" sz="2900">
                <a:solidFill>
                  <a:srgbClr val="28211B"/>
                </a:solidFill>
                <a:latin typeface="Now" panose="00000500000000000000"/>
              </a:rPr>
              <a:t>Time Series data</a:t>
            </a:r>
          </a:p>
          <a:p>
            <a:pPr marL="626110" lvl="1" indent="-313055">
              <a:lnSpc>
                <a:spcPts val="4060"/>
              </a:lnSpc>
              <a:buFont typeface="Arial" panose="020B0604020202020204"/>
              <a:buChar char="•"/>
            </a:pPr>
            <a:r>
              <a:rPr lang="en-US" sz="2900">
                <a:solidFill>
                  <a:srgbClr val="28211B"/>
                </a:solidFill>
                <a:latin typeface="Now" panose="00000500000000000000"/>
              </a:rPr>
              <a:t>Text data</a:t>
            </a:r>
          </a:p>
          <a:p>
            <a:pPr marL="626110" lvl="1" indent="-313055">
              <a:lnSpc>
                <a:spcPts val="4060"/>
              </a:lnSpc>
              <a:buFont typeface="Arial" panose="020B0604020202020204"/>
              <a:buChar char="•"/>
            </a:pPr>
            <a:r>
              <a:rPr lang="en-US" sz="2900">
                <a:solidFill>
                  <a:srgbClr val="28211B"/>
                </a:solidFill>
                <a:latin typeface="Now" panose="00000500000000000000"/>
              </a:rPr>
              <a:t>Audio data</a:t>
            </a:r>
          </a:p>
          <a:p>
            <a:pPr>
              <a:lnSpc>
                <a:spcPts val="4060"/>
              </a:lnSpc>
            </a:pPr>
            <a:endParaRPr lang="en-US" sz="2900">
              <a:solidFill>
                <a:srgbClr val="28211B"/>
              </a:solidFill>
              <a:latin typeface="Now" panose="00000500000000000000"/>
            </a:endParaRPr>
          </a:p>
          <a:p>
            <a:pPr>
              <a:lnSpc>
                <a:spcPts val="4060"/>
              </a:lnSpc>
            </a:pPr>
            <a:r>
              <a:rPr lang="en-US" sz="2900">
                <a:solidFill>
                  <a:srgbClr val="000000"/>
                </a:solidFill>
                <a:latin typeface="Now Bold" panose="00000600000000000000"/>
              </a:rPr>
              <a:t>Challenges with Recurrent Neural Networks (RNN)</a:t>
            </a:r>
          </a:p>
          <a:p>
            <a:pPr>
              <a:lnSpc>
                <a:spcPts val="4060"/>
              </a:lnSpc>
            </a:pPr>
            <a:r>
              <a:rPr lang="en-US" sz="2900">
                <a:solidFill>
                  <a:srgbClr val="28211B"/>
                </a:solidFill>
                <a:latin typeface="Now" panose="00000500000000000000"/>
              </a:rPr>
              <a:t>Deep RNNs (RNNs with a large number of time steps) also suffer from the vanishing and exploding gradient problem which is a common problem in all the different types of neural networks.</a:t>
            </a:r>
          </a:p>
          <a:p>
            <a:pPr>
              <a:lnSpc>
                <a:spcPts val="4060"/>
              </a:lnSpc>
            </a:pPr>
            <a:endParaRPr lang="en-US" sz="2900">
              <a:solidFill>
                <a:srgbClr val="28211B"/>
              </a:solidFill>
              <a:latin typeface="Now" panose="000005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72358" y="2367159"/>
            <a:ext cx="14556612" cy="2502515"/>
          </a:xfrm>
          <a:prstGeom prst="rect">
            <a:avLst/>
          </a:prstGeom>
        </p:spPr>
      </p:pic>
      <p:sp>
        <p:nvSpPr>
          <p:cNvPr id="3" name="TextBox 3"/>
          <p:cNvSpPr txBox="1"/>
          <p:nvPr/>
        </p:nvSpPr>
        <p:spPr>
          <a:xfrm>
            <a:off x="372358"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Dataset</a:t>
            </a:r>
          </a:p>
        </p:txBody>
      </p:sp>
      <p:sp>
        <p:nvSpPr>
          <p:cNvPr id="4" name="TextBox 4"/>
          <p:cNvSpPr txBox="1"/>
          <p:nvPr/>
        </p:nvSpPr>
        <p:spPr>
          <a:xfrm>
            <a:off x="372358" y="5394575"/>
            <a:ext cx="16181878" cy="1771015"/>
          </a:xfrm>
          <a:prstGeom prst="rect">
            <a:avLst/>
          </a:prstGeom>
        </p:spPr>
        <p:txBody>
          <a:bodyPr lIns="0" tIns="0" rIns="0" bIns="0" rtlCol="0" anchor="t">
            <a:spAutoFit/>
          </a:bodyPr>
          <a:lstStyle/>
          <a:p>
            <a:pPr>
              <a:lnSpc>
                <a:spcPts val="4760"/>
              </a:lnSpc>
            </a:pPr>
            <a:r>
              <a:rPr lang="en-US" sz="3400">
                <a:solidFill>
                  <a:srgbClr val="28211B"/>
                </a:solidFill>
                <a:latin typeface="Now" panose="00000500000000000000"/>
              </a:rPr>
              <a:t>For our project, we used a dataset of 392 images of chest x-rays. Out of them, we used 7% for our test and validation dataset and 85% for our train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35114" y="2489314"/>
            <a:ext cx="10439797" cy="5308371"/>
          </a:xfrm>
          <a:prstGeom prst="rect">
            <a:avLst/>
          </a:prstGeom>
        </p:spPr>
      </p:pic>
      <p:pic>
        <p:nvPicPr>
          <p:cNvPr id="3" name="Picture 3"/>
          <p:cNvPicPr>
            <a:picLocks noChangeAspect="1"/>
          </p:cNvPicPr>
          <p:nvPr/>
        </p:nvPicPr>
        <p:blipFill>
          <a:blip r:embed="rId3"/>
          <a:srcRect/>
          <a:stretch>
            <a:fillRect/>
          </a:stretch>
        </p:blipFill>
        <p:spPr>
          <a:xfrm>
            <a:off x="11120380" y="2500776"/>
            <a:ext cx="6883806" cy="5935012"/>
          </a:xfrm>
          <a:prstGeom prst="rect">
            <a:avLst/>
          </a:prstGeom>
        </p:spPr>
      </p:pic>
      <p:sp>
        <p:nvSpPr>
          <p:cNvPr id="4" name="TextBox 4"/>
          <p:cNvSpPr txBox="1"/>
          <p:nvPr/>
        </p:nvSpPr>
        <p:spPr>
          <a:xfrm>
            <a:off x="449414"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Output</a:t>
            </a:r>
          </a:p>
        </p:txBody>
      </p:sp>
      <p:sp>
        <p:nvSpPr>
          <p:cNvPr id="5" name="TextBox 5"/>
          <p:cNvSpPr txBox="1"/>
          <p:nvPr/>
        </p:nvSpPr>
        <p:spPr>
          <a:xfrm>
            <a:off x="2139049" y="8004306"/>
            <a:ext cx="1989138" cy="297179"/>
          </a:xfrm>
          <a:prstGeom prst="rect">
            <a:avLst/>
          </a:prstGeom>
        </p:spPr>
        <p:txBody>
          <a:bodyPr lIns="0" tIns="0" rIns="0" bIns="0" rtlCol="0" anchor="t">
            <a:spAutoFit/>
          </a:bodyPr>
          <a:lstStyle/>
          <a:p>
            <a:pPr algn="ctr">
              <a:lnSpc>
                <a:spcPts val="2520"/>
              </a:lnSpc>
            </a:pPr>
            <a:r>
              <a:rPr lang="en-US" sz="1800">
                <a:solidFill>
                  <a:srgbClr val="28211B"/>
                </a:solidFill>
                <a:latin typeface="Open Sans Light" panose="020B0306030504020204"/>
              </a:rPr>
              <a:t>Epochs vs Accuracy</a:t>
            </a:r>
          </a:p>
        </p:txBody>
      </p:sp>
      <p:sp>
        <p:nvSpPr>
          <p:cNvPr id="6" name="TextBox 6"/>
          <p:cNvSpPr txBox="1"/>
          <p:nvPr/>
        </p:nvSpPr>
        <p:spPr>
          <a:xfrm>
            <a:off x="7947766" y="8138608"/>
            <a:ext cx="1540570" cy="297179"/>
          </a:xfrm>
          <a:prstGeom prst="rect">
            <a:avLst/>
          </a:prstGeom>
        </p:spPr>
        <p:txBody>
          <a:bodyPr lIns="0" tIns="0" rIns="0" bIns="0" rtlCol="0" anchor="t">
            <a:spAutoFit/>
          </a:bodyPr>
          <a:lstStyle/>
          <a:p>
            <a:pPr algn="ctr">
              <a:lnSpc>
                <a:spcPts val="2520"/>
              </a:lnSpc>
            </a:pPr>
            <a:r>
              <a:rPr lang="en-US" sz="1800">
                <a:solidFill>
                  <a:srgbClr val="28211B"/>
                </a:solidFill>
                <a:latin typeface="Open Sans Light" panose="020B0306030504020204"/>
              </a:rPr>
              <a:t>Epochs vs Loss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19111" y="5660497"/>
            <a:ext cx="9899986" cy="2530201"/>
          </a:xfrm>
          <a:prstGeom prst="rect">
            <a:avLst/>
          </a:prstGeom>
        </p:spPr>
      </p:pic>
      <p:pic>
        <p:nvPicPr>
          <p:cNvPr id="3" name="Picture 3"/>
          <p:cNvPicPr>
            <a:picLocks noChangeAspect="1"/>
          </p:cNvPicPr>
          <p:nvPr/>
        </p:nvPicPr>
        <p:blipFill>
          <a:blip r:embed="rId3"/>
          <a:srcRect r="19386"/>
          <a:stretch>
            <a:fillRect/>
          </a:stretch>
        </p:blipFill>
        <p:spPr>
          <a:xfrm>
            <a:off x="12214130" y="5244083"/>
            <a:ext cx="5700147" cy="5042917"/>
          </a:xfrm>
          <a:prstGeom prst="rect">
            <a:avLst/>
          </a:prstGeom>
        </p:spPr>
      </p:pic>
      <p:sp>
        <p:nvSpPr>
          <p:cNvPr id="4" name="TextBox 4"/>
          <p:cNvSpPr txBox="1"/>
          <p:nvPr/>
        </p:nvSpPr>
        <p:spPr>
          <a:xfrm>
            <a:off x="719111" y="892353"/>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Future Scope</a:t>
            </a:r>
          </a:p>
        </p:txBody>
      </p:sp>
      <p:sp>
        <p:nvSpPr>
          <p:cNvPr id="5" name="TextBox 5"/>
          <p:cNvSpPr txBox="1"/>
          <p:nvPr/>
        </p:nvSpPr>
        <p:spPr>
          <a:xfrm>
            <a:off x="719111" y="2517807"/>
            <a:ext cx="13101963" cy="2371090"/>
          </a:xfrm>
          <a:prstGeom prst="rect">
            <a:avLst/>
          </a:prstGeom>
        </p:spPr>
        <p:txBody>
          <a:bodyPr lIns="0" tIns="0" rIns="0" bIns="0" rtlCol="0" anchor="t">
            <a:spAutoFit/>
          </a:bodyPr>
          <a:lstStyle/>
          <a:p>
            <a:pPr marL="734060" lvl="1" indent="-367030">
              <a:lnSpc>
                <a:spcPts val="4760"/>
              </a:lnSpc>
              <a:buFont typeface="Arial" panose="020B0604020202020204"/>
              <a:buChar char="•"/>
            </a:pPr>
            <a:r>
              <a:rPr lang="en-US" sz="3400">
                <a:solidFill>
                  <a:srgbClr val="28211B"/>
                </a:solidFill>
                <a:latin typeface="Now" panose="00000500000000000000"/>
              </a:rPr>
              <a:t>Implementing Grad-CAM: on the dataset.</a:t>
            </a:r>
          </a:p>
          <a:p>
            <a:pPr marL="734060" lvl="1" indent="-367030">
              <a:lnSpc>
                <a:spcPts val="4760"/>
              </a:lnSpc>
              <a:buFont typeface="Arial" panose="020B0604020202020204"/>
              <a:buChar char="•"/>
            </a:pPr>
            <a:r>
              <a:rPr lang="en-US" sz="3400">
                <a:solidFill>
                  <a:srgbClr val="28211B"/>
                </a:solidFill>
                <a:latin typeface="Now" panose="00000500000000000000"/>
              </a:rPr>
              <a:t>Adding a user interface to predict the dataset instantly.</a:t>
            </a:r>
          </a:p>
          <a:p>
            <a:pPr marL="734060" lvl="1" indent="-367030">
              <a:lnSpc>
                <a:spcPts val="4760"/>
              </a:lnSpc>
              <a:buFont typeface="Arial" panose="020B0604020202020204"/>
              <a:buChar char="•"/>
            </a:pPr>
            <a:r>
              <a:rPr lang="en-US" sz="3400">
                <a:solidFill>
                  <a:srgbClr val="28211B"/>
                </a:solidFill>
                <a:latin typeface="Now" panose="00000500000000000000"/>
              </a:rPr>
              <a:t>Adding more variety of diseases that can be predicted using X-rays.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55625"/>
            <a:ext cx="6710229"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Introduction:</a:t>
            </a:r>
          </a:p>
        </p:txBody>
      </p:sp>
      <p:sp>
        <p:nvSpPr>
          <p:cNvPr id="3" name="TextBox 3"/>
          <p:cNvSpPr txBox="1"/>
          <p:nvPr/>
        </p:nvSpPr>
        <p:spPr>
          <a:xfrm>
            <a:off x="1146211" y="1986279"/>
            <a:ext cx="6968367" cy="7272021"/>
          </a:xfrm>
          <a:prstGeom prst="rect">
            <a:avLst/>
          </a:prstGeom>
        </p:spPr>
        <p:txBody>
          <a:bodyPr lIns="0" tIns="0" rIns="0" bIns="0" rtlCol="0" anchor="t">
            <a:spAutoFit/>
          </a:bodyPr>
          <a:lstStyle/>
          <a:p>
            <a:pPr marL="626110" lvl="1" indent="-313055">
              <a:lnSpc>
                <a:spcPts val="4495"/>
              </a:lnSpc>
              <a:buFont typeface="Arial" panose="020B0604020202020204"/>
              <a:buChar char="•"/>
            </a:pPr>
            <a:r>
              <a:rPr lang="en-US" sz="2900">
                <a:solidFill>
                  <a:srgbClr val="28211B"/>
                </a:solidFill>
                <a:latin typeface="Now" panose="00000500000000000000"/>
              </a:rPr>
              <a:t>A Convolutional Neural Network (ConvNet/CNN) is a Deep Learning algorithm which can take in an input image, assign importance to various aspects/objects in the image and be able to differentiate one from the other.</a:t>
            </a:r>
          </a:p>
          <a:p>
            <a:pPr marL="626110" lvl="1" indent="-313055">
              <a:lnSpc>
                <a:spcPts val="4495"/>
              </a:lnSpc>
              <a:buFont typeface="Arial" panose="020B0604020202020204"/>
              <a:buChar char="•"/>
            </a:pPr>
            <a:r>
              <a:rPr lang="en-US" sz="2900">
                <a:solidFill>
                  <a:srgbClr val="28211B"/>
                </a:solidFill>
                <a:latin typeface="Now" panose="00000500000000000000"/>
              </a:rPr>
              <a:t>The pre-processing required in a ConvNet is much lower as compared to other classification algorithms.</a:t>
            </a:r>
          </a:p>
          <a:p>
            <a:pPr>
              <a:lnSpc>
                <a:spcPts val="4495"/>
              </a:lnSpc>
            </a:pPr>
            <a:endParaRPr lang="en-US" sz="2900">
              <a:solidFill>
                <a:srgbClr val="28211B"/>
              </a:solidFill>
              <a:latin typeface="Now"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181011" y="5279612"/>
            <a:ext cx="13947410" cy="4712113"/>
          </a:xfrm>
          <a:prstGeom prst="rect">
            <a:avLst/>
          </a:prstGeom>
        </p:spPr>
      </p:pic>
      <p:sp>
        <p:nvSpPr>
          <p:cNvPr id="3" name="TextBox 3"/>
          <p:cNvSpPr txBox="1"/>
          <p:nvPr/>
        </p:nvSpPr>
        <p:spPr>
          <a:xfrm>
            <a:off x="529761" y="427604"/>
            <a:ext cx="15598659" cy="4621721"/>
          </a:xfrm>
          <a:prstGeom prst="rect">
            <a:avLst/>
          </a:prstGeom>
        </p:spPr>
        <p:txBody>
          <a:bodyPr lIns="0" tIns="0" rIns="0" bIns="0" rtlCol="0" anchor="t">
            <a:spAutoFit/>
          </a:bodyPr>
          <a:lstStyle/>
          <a:p>
            <a:pPr>
              <a:lnSpc>
                <a:spcPts val="4495"/>
              </a:lnSpc>
            </a:pPr>
            <a:r>
              <a:rPr lang="en-US" sz="2900">
                <a:solidFill>
                  <a:srgbClr val="28211B"/>
                </a:solidFill>
                <a:latin typeface="Now Bold" panose="00000600000000000000"/>
              </a:rPr>
              <a:t>The architecture of CNN consists of two blocks:</a:t>
            </a:r>
          </a:p>
          <a:p>
            <a:pPr>
              <a:lnSpc>
                <a:spcPts val="4495"/>
              </a:lnSpc>
            </a:pPr>
            <a:endParaRPr lang="en-US" sz="2900">
              <a:solidFill>
                <a:srgbClr val="28211B"/>
              </a:solidFill>
              <a:latin typeface="Now Bold" panose="00000600000000000000"/>
            </a:endParaRPr>
          </a:p>
          <a:p>
            <a:pPr marL="518160" lvl="1" indent="-259080">
              <a:lnSpc>
                <a:spcPts val="4030"/>
              </a:lnSpc>
              <a:buFont typeface="Arial" panose="020B0604020202020204"/>
              <a:buChar char="•"/>
            </a:pPr>
            <a:r>
              <a:rPr lang="en-US" sz="2400">
                <a:solidFill>
                  <a:srgbClr val="28211B"/>
                </a:solidFill>
                <a:latin typeface="Now" panose="00000500000000000000"/>
              </a:rPr>
              <a:t>The initial block establishes the uniqueness of this sort of neural network by acting as a feature extractor. It achieves this by using convolution filtering techniques to perform template matching. The first layer uses many convolution kernels to filter the picture and provide "feature maps,". The output of the first block and the input of the second.</a:t>
            </a:r>
          </a:p>
          <a:p>
            <a:pPr marL="518160" lvl="1" indent="-259080">
              <a:lnSpc>
                <a:spcPts val="4030"/>
              </a:lnSpc>
              <a:buFont typeface="Arial" panose="020B0604020202020204"/>
              <a:buChar char="•"/>
            </a:pPr>
            <a:r>
              <a:rPr lang="en-US" sz="2400">
                <a:solidFill>
                  <a:srgbClr val="28211B"/>
                </a:solidFill>
                <a:latin typeface="Now" panose="00000500000000000000"/>
              </a:rPr>
              <a:t>The second block is not unique to CNNs; in fact, it appears at the conclusion of all categorization neural networks. To return a new vector to the output, the input vector values are converted. This last vector has the same number of entries as classes.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876658" y="5390981"/>
            <a:ext cx="12534683" cy="4282520"/>
          </a:xfrm>
          <a:prstGeom prst="rect">
            <a:avLst/>
          </a:prstGeom>
        </p:spPr>
      </p:pic>
      <p:sp>
        <p:nvSpPr>
          <p:cNvPr id="3" name="TextBox 3"/>
          <p:cNvSpPr txBox="1"/>
          <p:nvPr/>
        </p:nvSpPr>
        <p:spPr>
          <a:xfrm>
            <a:off x="1028700" y="555625"/>
            <a:ext cx="6710229"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Layers:</a:t>
            </a:r>
          </a:p>
        </p:txBody>
      </p:sp>
      <p:sp>
        <p:nvSpPr>
          <p:cNvPr id="4" name="TextBox 4"/>
          <p:cNvSpPr txBox="1"/>
          <p:nvPr/>
        </p:nvSpPr>
        <p:spPr>
          <a:xfrm>
            <a:off x="915060" y="1902638"/>
            <a:ext cx="13568462" cy="2971165"/>
          </a:xfrm>
          <a:prstGeom prst="rect">
            <a:avLst/>
          </a:prstGeom>
        </p:spPr>
        <p:txBody>
          <a:bodyPr lIns="0" tIns="0" rIns="0" bIns="0" rtlCol="0" anchor="t">
            <a:spAutoFit/>
          </a:bodyPr>
          <a:lstStyle/>
          <a:p>
            <a:pPr>
              <a:lnSpc>
                <a:spcPts val="4760"/>
              </a:lnSpc>
            </a:pPr>
            <a:r>
              <a:rPr lang="en-US" sz="3400">
                <a:solidFill>
                  <a:srgbClr val="28211B"/>
                </a:solidFill>
                <a:latin typeface="Now" panose="00000500000000000000"/>
              </a:rPr>
              <a:t>There are four types of layers for a convolutional neural network: </a:t>
            </a:r>
          </a:p>
          <a:p>
            <a:pPr marL="734060" lvl="1" indent="-367030">
              <a:lnSpc>
                <a:spcPts val="4760"/>
              </a:lnSpc>
              <a:buFont typeface="Arial" panose="020B0604020202020204"/>
              <a:buChar char="•"/>
            </a:pPr>
            <a:r>
              <a:rPr lang="en-US" sz="3400">
                <a:solidFill>
                  <a:srgbClr val="28211B"/>
                </a:solidFill>
                <a:latin typeface="Now" panose="00000500000000000000"/>
              </a:rPr>
              <a:t>Convolutional layer, </a:t>
            </a:r>
          </a:p>
          <a:p>
            <a:pPr marL="734060" lvl="1" indent="-367030">
              <a:lnSpc>
                <a:spcPts val="4760"/>
              </a:lnSpc>
              <a:buFont typeface="Arial" panose="020B0604020202020204"/>
              <a:buChar char="•"/>
            </a:pPr>
            <a:r>
              <a:rPr lang="en-US" sz="3400">
                <a:solidFill>
                  <a:srgbClr val="28211B"/>
                </a:solidFill>
                <a:latin typeface="Now" panose="00000500000000000000"/>
              </a:rPr>
              <a:t>Pooling layer, </a:t>
            </a:r>
          </a:p>
          <a:p>
            <a:pPr marL="734060" lvl="1" indent="-367030">
              <a:lnSpc>
                <a:spcPts val="4760"/>
              </a:lnSpc>
              <a:buFont typeface="Arial" panose="020B0604020202020204"/>
              <a:buChar char="•"/>
            </a:pPr>
            <a:r>
              <a:rPr lang="en-US" sz="3400">
                <a:solidFill>
                  <a:srgbClr val="28211B"/>
                </a:solidFill>
                <a:latin typeface="Now" panose="00000500000000000000"/>
              </a:rPr>
              <a:t>ReLU correction layer and</a:t>
            </a:r>
          </a:p>
          <a:p>
            <a:pPr marL="734060" lvl="1" indent="-367030">
              <a:lnSpc>
                <a:spcPts val="4760"/>
              </a:lnSpc>
              <a:buFont typeface="Arial" panose="020B0604020202020204"/>
              <a:buChar char="•"/>
            </a:pPr>
            <a:r>
              <a:rPr lang="en-US" sz="3400">
                <a:solidFill>
                  <a:srgbClr val="28211B"/>
                </a:solidFill>
                <a:latin typeface="Now" panose="00000500000000000000"/>
              </a:rPr>
              <a:t> Fully-connected layer.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0184" y="555625"/>
            <a:ext cx="9831004"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Convolutional Layer</a:t>
            </a:r>
          </a:p>
        </p:txBody>
      </p:sp>
      <p:sp>
        <p:nvSpPr>
          <p:cNvPr id="3" name="TextBox 3"/>
          <p:cNvSpPr txBox="1"/>
          <p:nvPr/>
        </p:nvSpPr>
        <p:spPr>
          <a:xfrm>
            <a:off x="400184" y="2171054"/>
            <a:ext cx="16859116" cy="3571240"/>
          </a:xfrm>
          <a:prstGeom prst="rect">
            <a:avLst/>
          </a:prstGeom>
        </p:spPr>
        <p:txBody>
          <a:bodyPr lIns="0" tIns="0" rIns="0" bIns="0" rtlCol="0" anchor="t">
            <a:spAutoFit/>
          </a:bodyPr>
          <a:lstStyle/>
          <a:p>
            <a:pPr>
              <a:lnSpc>
                <a:spcPts val="4760"/>
              </a:lnSpc>
            </a:pPr>
            <a:r>
              <a:rPr lang="en-US" sz="3400">
                <a:solidFill>
                  <a:srgbClr val="28211B"/>
                </a:solidFill>
                <a:latin typeface="Now" panose="00000500000000000000"/>
              </a:rPr>
              <a:t>This is the initial layer that extracts the different characteristics from the input photos. The convolution mathematical operation is done between the input picture and a filter of a certain size MxM in this layer. The dot product between the filter and the sections of the input picture with regard to the size of the filter is taken by sliding the filter across the input image (MxM).</a:t>
            </a:r>
          </a:p>
          <a:p>
            <a:pPr>
              <a:lnSpc>
                <a:spcPts val="4760"/>
              </a:lnSpc>
            </a:pPr>
            <a:endParaRPr lang="en-US" sz="3400">
              <a:solidFill>
                <a:srgbClr val="28211B"/>
              </a:solidFill>
              <a:latin typeface="Now"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151132" y="5143500"/>
            <a:ext cx="14672801" cy="4351244"/>
          </a:xfrm>
          <a:prstGeom prst="rect">
            <a:avLst/>
          </a:prstGeom>
        </p:spPr>
      </p:pic>
      <p:sp>
        <p:nvSpPr>
          <p:cNvPr id="3" name="TextBox 3"/>
          <p:cNvSpPr txBox="1"/>
          <p:nvPr/>
        </p:nvSpPr>
        <p:spPr>
          <a:xfrm>
            <a:off x="400184" y="555625"/>
            <a:ext cx="9831004"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Pooling Layer:</a:t>
            </a:r>
          </a:p>
        </p:txBody>
      </p:sp>
      <p:sp>
        <p:nvSpPr>
          <p:cNvPr id="4" name="TextBox 4"/>
          <p:cNvSpPr txBox="1"/>
          <p:nvPr/>
        </p:nvSpPr>
        <p:spPr>
          <a:xfrm>
            <a:off x="514350" y="2132526"/>
            <a:ext cx="17773650" cy="1771015"/>
          </a:xfrm>
          <a:prstGeom prst="rect">
            <a:avLst/>
          </a:prstGeom>
        </p:spPr>
        <p:txBody>
          <a:bodyPr lIns="0" tIns="0" rIns="0" bIns="0" rtlCol="0" anchor="t">
            <a:spAutoFit/>
          </a:bodyPr>
          <a:lstStyle/>
          <a:p>
            <a:pPr>
              <a:lnSpc>
                <a:spcPts val="4760"/>
              </a:lnSpc>
            </a:pPr>
            <a:r>
              <a:rPr lang="en-US" sz="3400">
                <a:solidFill>
                  <a:srgbClr val="28211B"/>
                </a:solidFill>
                <a:latin typeface="Now" panose="00000500000000000000"/>
              </a:rPr>
              <a:t>This layer's major goal is to lower the size of the convolved feature map in order to reduce computational expenses. This is accomplished by reducing the connections between layers and operating independently on each feature map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1986148" y="4719691"/>
            <a:ext cx="5273152" cy="5026323"/>
          </a:xfrm>
          <a:prstGeom prst="rect">
            <a:avLst/>
          </a:prstGeom>
        </p:spPr>
      </p:pic>
      <p:pic>
        <p:nvPicPr>
          <p:cNvPr id="3" name="Picture 3"/>
          <p:cNvPicPr>
            <a:picLocks noChangeAspect="1"/>
          </p:cNvPicPr>
          <p:nvPr/>
        </p:nvPicPr>
        <p:blipFill>
          <a:blip r:embed="rId3"/>
          <a:srcRect/>
          <a:stretch>
            <a:fillRect/>
          </a:stretch>
        </p:blipFill>
        <p:spPr>
          <a:xfrm>
            <a:off x="2556477" y="5143500"/>
            <a:ext cx="7101391" cy="4707438"/>
          </a:xfrm>
          <a:prstGeom prst="rect">
            <a:avLst/>
          </a:prstGeom>
        </p:spPr>
      </p:pic>
      <p:sp>
        <p:nvSpPr>
          <p:cNvPr id="4" name="TextBox 4"/>
          <p:cNvSpPr txBox="1"/>
          <p:nvPr/>
        </p:nvSpPr>
        <p:spPr>
          <a:xfrm>
            <a:off x="400184"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Fully Connected Network (FC)</a:t>
            </a:r>
          </a:p>
        </p:txBody>
      </p:sp>
      <p:sp>
        <p:nvSpPr>
          <p:cNvPr id="5" name="TextBox 5"/>
          <p:cNvSpPr txBox="1"/>
          <p:nvPr/>
        </p:nvSpPr>
        <p:spPr>
          <a:xfrm>
            <a:off x="257175" y="1885950"/>
            <a:ext cx="18030825" cy="3105150"/>
          </a:xfrm>
          <a:prstGeom prst="rect">
            <a:avLst/>
          </a:prstGeom>
        </p:spPr>
        <p:txBody>
          <a:bodyPr lIns="0" tIns="0" rIns="0" bIns="0" rtlCol="0" anchor="t">
            <a:spAutoFit/>
          </a:bodyPr>
          <a:lstStyle/>
          <a:p>
            <a:pPr>
              <a:lnSpc>
                <a:spcPts val="4950"/>
              </a:lnSpc>
            </a:pPr>
            <a:r>
              <a:rPr lang="en-US" sz="3000">
                <a:solidFill>
                  <a:srgbClr val="28211B"/>
                </a:solidFill>
                <a:latin typeface="Now" panose="00000500000000000000"/>
              </a:rPr>
              <a:t>The Fully Connected (FC) layer connects the neurons between two layers by combining the weights and biases with the neurons. These layers are often placed before the output layer and make up the final few levels of a CNN Architecture.</a:t>
            </a:r>
          </a:p>
          <a:p>
            <a:pPr>
              <a:lnSpc>
                <a:spcPts val="4950"/>
              </a:lnSpc>
            </a:pPr>
            <a:r>
              <a:rPr lang="en-US" sz="3000">
                <a:solidFill>
                  <a:srgbClr val="28211B"/>
                </a:solidFill>
                <a:latin typeface="Now" panose="00000500000000000000"/>
              </a:rPr>
              <a:t>The output from the final Pooling or Convolutional Layer, which is flattened and then fed into the fully connected layer, is the input to the fully connected layer.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942719" y="5525827"/>
            <a:ext cx="9141597" cy="4311787"/>
          </a:xfrm>
          <a:prstGeom prst="rect">
            <a:avLst/>
          </a:prstGeom>
        </p:spPr>
      </p:pic>
      <p:sp>
        <p:nvSpPr>
          <p:cNvPr id="3" name="TextBox 3"/>
          <p:cNvSpPr txBox="1"/>
          <p:nvPr/>
        </p:nvSpPr>
        <p:spPr>
          <a:xfrm>
            <a:off x="554296"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Objective:</a:t>
            </a:r>
          </a:p>
        </p:txBody>
      </p:sp>
      <p:sp>
        <p:nvSpPr>
          <p:cNvPr id="4" name="TextBox 4"/>
          <p:cNvSpPr txBox="1"/>
          <p:nvPr/>
        </p:nvSpPr>
        <p:spPr>
          <a:xfrm>
            <a:off x="554296" y="1952625"/>
            <a:ext cx="17120726" cy="3190875"/>
          </a:xfrm>
          <a:prstGeom prst="rect">
            <a:avLst/>
          </a:prstGeom>
        </p:spPr>
        <p:txBody>
          <a:bodyPr lIns="0" tIns="0" rIns="0" bIns="0" rtlCol="0" anchor="t">
            <a:spAutoFit/>
          </a:bodyPr>
          <a:lstStyle/>
          <a:p>
            <a:pPr marL="647700" lvl="1" indent="-323850">
              <a:lnSpc>
                <a:spcPts val="4200"/>
              </a:lnSpc>
              <a:buFont typeface="Arial" panose="020B0604020202020204"/>
              <a:buChar char="•"/>
            </a:pPr>
            <a:r>
              <a:rPr lang="en-US" sz="3000">
                <a:solidFill>
                  <a:srgbClr val="28211B"/>
                </a:solidFill>
                <a:latin typeface="Now" panose="00000500000000000000"/>
              </a:rPr>
              <a:t>The COVID-19 epidemic continues to have a terrible impact on the worldwide population's health and well-being. Successful screening of infected individuals is a critical step in the fight against COVID-19, with radiological imaging employing chest radiography being one of the primary screening modalities.</a:t>
            </a:r>
          </a:p>
          <a:p>
            <a:pPr marL="647700" lvl="1" indent="-323850">
              <a:lnSpc>
                <a:spcPts val="4200"/>
              </a:lnSpc>
              <a:buFont typeface="Arial" panose="020B0604020202020204"/>
              <a:buChar char="•"/>
            </a:pPr>
            <a:r>
              <a:rPr lang="en-US" sz="3000">
                <a:solidFill>
                  <a:srgbClr val="28211B"/>
                </a:solidFill>
                <a:latin typeface="Now" panose="00000500000000000000"/>
              </a:rPr>
              <a:t>We will train and test our model to analyze the images as COVID or normal. The accuracy metrics are used to validate the classification of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4296" y="2558800"/>
            <a:ext cx="15918442" cy="6391275"/>
          </a:xfrm>
          <a:prstGeom prst="rect">
            <a:avLst/>
          </a:prstGeom>
        </p:spPr>
        <p:txBody>
          <a:bodyPr lIns="0" tIns="0" rIns="0" bIns="0" rtlCol="0" anchor="t">
            <a:spAutoFit/>
          </a:bodyPr>
          <a:lstStyle/>
          <a:p>
            <a:pPr>
              <a:lnSpc>
                <a:spcPts val="4200"/>
              </a:lnSpc>
            </a:pPr>
            <a:r>
              <a:rPr lang="en-US" sz="3000">
                <a:solidFill>
                  <a:srgbClr val="000000"/>
                </a:solidFill>
                <a:latin typeface="Now" panose="00000500000000000000"/>
              </a:rPr>
              <a:t>Researchers have used deep learning algorithms to examine chest X-ray pictures in order to detect COVID-19 in recent months. To extract better characteristics, the pictures are first pre-processed with the CNN method.</a:t>
            </a:r>
          </a:p>
          <a:p>
            <a:pPr>
              <a:lnSpc>
                <a:spcPts val="4200"/>
              </a:lnSpc>
            </a:pPr>
            <a:r>
              <a:rPr lang="en-US" sz="3000">
                <a:solidFill>
                  <a:srgbClr val="000000"/>
                </a:solidFill>
                <a:latin typeface="Now" panose="00000500000000000000"/>
              </a:rPr>
              <a:t>[1] On chest CT scans, a DenseNet201-based deep transfer learning model was presented to identify patients as COVID-19 infected or non-infected. </a:t>
            </a:r>
          </a:p>
          <a:p>
            <a:pPr>
              <a:lnSpc>
                <a:spcPts val="4200"/>
              </a:lnSpc>
            </a:pPr>
            <a:r>
              <a:rPr lang="en-US" sz="3000">
                <a:solidFill>
                  <a:srgbClr val="000000"/>
                </a:solidFill>
                <a:latin typeface="Now" panose="00000500000000000000"/>
              </a:rPr>
              <a:t>[2] Proposed a Deep model for early identification of COVID-19 patients using X-ray images with 98.08 percent and 87.02 percent accuracy for binary and multi-classes, respectively. </a:t>
            </a:r>
          </a:p>
          <a:p>
            <a:pPr>
              <a:lnSpc>
                <a:spcPts val="4200"/>
              </a:lnSpc>
            </a:pPr>
            <a:r>
              <a:rPr lang="en-US" sz="3000">
                <a:solidFill>
                  <a:srgbClr val="000000"/>
                </a:solidFill>
                <a:latin typeface="Now" panose="00000500000000000000"/>
              </a:rPr>
              <a:t>[3] used ResNet-34 with an accuracy of 98.33%. They used the effectiveness of eight pre-trained Convolutional Neural Network (CNN) models such as AlexNet, VGG-16, GoogleNet, MobileNet-V2, SqueezeNet, ResNet-34, ResNet-50 and Inception-V3 for classification of COVID-19 from normal cases</a:t>
            </a:r>
          </a:p>
        </p:txBody>
      </p:sp>
      <p:sp>
        <p:nvSpPr>
          <p:cNvPr id="3" name="TextBox 3"/>
          <p:cNvSpPr txBox="1"/>
          <p:nvPr/>
        </p:nvSpPr>
        <p:spPr>
          <a:xfrm>
            <a:off x="554296" y="1162050"/>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Literature Review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1004</Words>
  <Application>Microsoft Office PowerPoint</Application>
  <PresentationFormat>Custom</PresentationFormat>
  <Paragraphs>64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Dream Avenue</vt:lpstr>
      <vt:lpstr>Now</vt:lpstr>
      <vt:lpstr>Now Bold</vt:lpstr>
      <vt:lpstr>Open Sans Light</vt:lpstr>
      <vt:lpstr>Dream Avenue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dc:title>
  <dc:creator/>
  <cp:lastModifiedBy>Pratyush Kumar</cp:lastModifiedBy>
  <cp:revision>3</cp:revision>
  <dcterms:created xsi:type="dcterms:W3CDTF">2006-08-16T00:00:00Z</dcterms:created>
  <dcterms:modified xsi:type="dcterms:W3CDTF">2022-11-06T12:26:45Z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B81B6D0FEDE5408E95D9E6632A17842F</vt:lpwstr>
  </property>
  <property fmtid="{D5CDD505-2E9C-101B-9397-08002B2CF9AE}" pid="3" name="KSOProductBuildVer">
    <vt:lpwstr>1033-11.2.0.11074</vt:lpwstr>
  </property>
</Properties>
</file>