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SUS\OneDrive\Desktop\SQL%20Project\3.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SUS\OneDrive\Desktop\SQL%20Project\4.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SUS\OneDrive\Desktop\SQL%20Project\6.csv"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overlay val="0"/>
      <c:spPr>
        <a:noFill/>
        <a:ln>
          <a:noFill/>
        </a:ln>
        <a:effectLst/>
      </c:spPr>
      <c:txPr>
        <a:bodyPr rot="0" spcFirstLastPara="1" vertOverflow="ellipsis" vert="horz" wrap="square" anchor="ctr" anchorCtr="1"/>
        <a:lstStyle/>
        <a:p>
          <a:pPr>
            <a:defRPr sz="1800" b="1" i="0" u="none" strike="noStrike" kern="1200" cap="all" spc="150" baseline="0">
              <a:solidFill>
                <a:schemeClr val="tx1">
                  <a:lumMod val="50000"/>
                  <a:lumOff val="50000"/>
                </a:schemeClr>
              </a:solidFill>
              <a:latin typeface="+mn-lt"/>
              <a:ea typeface="+mn-ea"/>
              <a:cs typeface="+mn-cs"/>
            </a:defRPr>
          </a:pPr>
          <a:endParaRPr lang="en-US"/>
        </a:p>
      </c:txPr>
    </c:title>
    <c:autoTitleDeleted val="0"/>
    <c:plotArea>
      <c:layout/>
      <c:barChart>
        <c:barDir val="col"/>
        <c:grouping val="clustered"/>
        <c:varyColors val="0"/>
        <c:ser>
          <c:idx val="0"/>
          <c:order val="0"/>
          <c:tx>
            <c:strRef>
              <c:f>'3'!$B$1</c:f>
              <c:strCache>
                <c:ptCount val="1"/>
                <c:pt idx="0">
                  <c:v>Product_Count</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'3'!$A$2:$A$7</c:f>
              <c:strCache>
                <c:ptCount val="6"/>
                <c:pt idx="0">
                  <c:v>Notebook</c:v>
                </c:pt>
                <c:pt idx="1">
                  <c:v>Accessories</c:v>
                </c:pt>
                <c:pt idx="2">
                  <c:v>Peripherals</c:v>
                </c:pt>
                <c:pt idx="3">
                  <c:v>Desktop</c:v>
                </c:pt>
                <c:pt idx="4">
                  <c:v>Storage</c:v>
                </c:pt>
                <c:pt idx="5">
                  <c:v>Networking</c:v>
                </c:pt>
              </c:strCache>
            </c:strRef>
          </c:cat>
          <c:val>
            <c:numRef>
              <c:f>'3'!$B$2:$B$7</c:f>
              <c:numCache>
                <c:formatCode>General</c:formatCode>
                <c:ptCount val="6"/>
                <c:pt idx="0">
                  <c:v>129</c:v>
                </c:pt>
                <c:pt idx="1">
                  <c:v>116</c:v>
                </c:pt>
                <c:pt idx="2">
                  <c:v>84</c:v>
                </c:pt>
                <c:pt idx="3">
                  <c:v>32</c:v>
                </c:pt>
                <c:pt idx="4">
                  <c:v>27</c:v>
                </c:pt>
                <c:pt idx="5">
                  <c:v>9</c:v>
                </c:pt>
              </c:numCache>
            </c:numRef>
          </c:val>
          <c:extLst>
            <c:ext xmlns:c16="http://schemas.microsoft.com/office/drawing/2014/chart" uri="{C3380CC4-5D6E-409C-BE32-E72D297353CC}">
              <c16:uniqueId val="{00000000-831B-4643-8908-8D76D1A6D050}"/>
            </c:ext>
          </c:extLst>
        </c:ser>
        <c:dLbls>
          <c:dLblPos val="outEnd"/>
          <c:showLegendKey val="0"/>
          <c:showVal val="1"/>
          <c:showCatName val="0"/>
          <c:showSerName val="0"/>
          <c:showPercent val="0"/>
          <c:showBubbleSize val="0"/>
        </c:dLbls>
        <c:gapWidth val="164"/>
        <c:overlap val="-22"/>
        <c:axId val="1252798032"/>
        <c:axId val="1111974400"/>
      </c:barChart>
      <c:catAx>
        <c:axId val="1252798032"/>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11974400"/>
        <c:crosses val="autoZero"/>
        <c:auto val="1"/>
        <c:lblAlgn val="ctr"/>
        <c:lblOffset val="100"/>
        <c:noMultiLvlLbl val="0"/>
      </c:catAx>
      <c:valAx>
        <c:axId val="111197440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27980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cap="all" spc="150" baseline="0">
                <a:solidFill>
                  <a:schemeClr val="tx1">
                    <a:lumMod val="50000"/>
                    <a:lumOff val="50000"/>
                  </a:schemeClr>
                </a:solidFill>
                <a:latin typeface="+mn-lt"/>
                <a:ea typeface="+mn-ea"/>
                <a:cs typeface="+mn-cs"/>
              </a:defRPr>
            </a:pPr>
            <a:r>
              <a:rPr lang="en-US"/>
              <a:t>product_count</a:t>
            </a:r>
            <a:r>
              <a:rPr lang="en-US" baseline="0"/>
              <a:t> 2020-2021</a:t>
            </a:r>
            <a:endParaRPr lang="en-US"/>
          </a:p>
        </c:rich>
      </c:tx>
      <c:overlay val="0"/>
      <c:spPr>
        <a:noFill/>
        <a:ln>
          <a:noFill/>
        </a:ln>
        <a:effectLst/>
      </c:spPr>
      <c:txPr>
        <a:bodyPr rot="0" spcFirstLastPara="1" vertOverflow="ellipsis" vert="horz" wrap="square" anchor="ctr" anchorCtr="1"/>
        <a:lstStyle/>
        <a:p>
          <a:pPr>
            <a:defRPr sz="1800" b="1" i="0" u="none" strike="noStrike" kern="1200" cap="all" spc="150" baseline="0">
              <a:solidFill>
                <a:schemeClr val="tx1">
                  <a:lumMod val="50000"/>
                  <a:lumOff val="50000"/>
                </a:schemeClr>
              </a:solidFill>
              <a:latin typeface="+mn-lt"/>
              <a:ea typeface="+mn-ea"/>
              <a:cs typeface="+mn-cs"/>
            </a:defRPr>
          </a:pPr>
          <a:endParaRPr lang="en-US"/>
        </a:p>
      </c:txPr>
    </c:title>
    <c:autoTitleDeleted val="0"/>
    <c:plotArea>
      <c:layout/>
      <c:barChart>
        <c:barDir val="col"/>
        <c:grouping val="clustered"/>
        <c:varyColors val="0"/>
        <c:ser>
          <c:idx val="0"/>
          <c:order val="0"/>
          <c:tx>
            <c:strRef>
              <c:f>'4'!$B$1</c:f>
              <c:strCache>
                <c:ptCount val="1"/>
                <c:pt idx="0">
                  <c:v>product_count_2020</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'4'!$A$2:$A$7</c:f>
              <c:strCache>
                <c:ptCount val="6"/>
                <c:pt idx="0">
                  <c:v>Accessories</c:v>
                </c:pt>
                <c:pt idx="1">
                  <c:v>Desktop</c:v>
                </c:pt>
                <c:pt idx="2">
                  <c:v>Networking</c:v>
                </c:pt>
                <c:pt idx="3">
                  <c:v>Notebook</c:v>
                </c:pt>
                <c:pt idx="4">
                  <c:v>Peripherals</c:v>
                </c:pt>
                <c:pt idx="5">
                  <c:v>Storage</c:v>
                </c:pt>
              </c:strCache>
            </c:strRef>
          </c:cat>
          <c:val>
            <c:numRef>
              <c:f>'4'!$B$2:$B$7</c:f>
              <c:numCache>
                <c:formatCode>General</c:formatCode>
                <c:ptCount val="6"/>
                <c:pt idx="0">
                  <c:v>69</c:v>
                </c:pt>
                <c:pt idx="1">
                  <c:v>7</c:v>
                </c:pt>
                <c:pt idx="2">
                  <c:v>6</c:v>
                </c:pt>
                <c:pt idx="3">
                  <c:v>92</c:v>
                </c:pt>
                <c:pt idx="4">
                  <c:v>59</c:v>
                </c:pt>
                <c:pt idx="5">
                  <c:v>12</c:v>
                </c:pt>
              </c:numCache>
            </c:numRef>
          </c:val>
          <c:extLst>
            <c:ext xmlns:c16="http://schemas.microsoft.com/office/drawing/2014/chart" uri="{C3380CC4-5D6E-409C-BE32-E72D297353CC}">
              <c16:uniqueId val="{00000000-7244-4997-9CBC-302619414C88}"/>
            </c:ext>
          </c:extLst>
        </c:ser>
        <c:ser>
          <c:idx val="1"/>
          <c:order val="1"/>
          <c:tx>
            <c:strRef>
              <c:f>'4'!$C$1</c:f>
              <c:strCache>
                <c:ptCount val="1"/>
                <c:pt idx="0">
                  <c:v>product_count_2021</c:v>
                </c:pt>
              </c:strCache>
            </c:strRef>
          </c:tx>
          <c:spPr>
            <a:pattFill prst="narHorz">
              <a:fgClr>
                <a:schemeClr val="accent2"/>
              </a:fgClr>
              <a:bgClr>
                <a:schemeClr val="accent2">
                  <a:lumMod val="20000"/>
                  <a:lumOff val="80000"/>
                </a:schemeClr>
              </a:bgClr>
            </a:pattFill>
            <a:ln>
              <a:noFill/>
            </a:ln>
            <a:effectLst>
              <a:innerShdw blurRad="114300">
                <a:schemeClr val="accent2"/>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'4'!$A$2:$A$7</c:f>
              <c:strCache>
                <c:ptCount val="6"/>
                <c:pt idx="0">
                  <c:v>Accessories</c:v>
                </c:pt>
                <c:pt idx="1">
                  <c:v>Desktop</c:v>
                </c:pt>
                <c:pt idx="2">
                  <c:v>Networking</c:v>
                </c:pt>
                <c:pt idx="3">
                  <c:v>Notebook</c:v>
                </c:pt>
                <c:pt idx="4">
                  <c:v>Peripherals</c:v>
                </c:pt>
                <c:pt idx="5">
                  <c:v>Storage</c:v>
                </c:pt>
              </c:strCache>
            </c:strRef>
          </c:cat>
          <c:val>
            <c:numRef>
              <c:f>'4'!$C$2:$C$7</c:f>
              <c:numCache>
                <c:formatCode>General</c:formatCode>
                <c:ptCount val="6"/>
                <c:pt idx="0">
                  <c:v>103</c:v>
                </c:pt>
                <c:pt idx="1">
                  <c:v>22</c:v>
                </c:pt>
                <c:pt idx="2">
                  <c:v>9</c:v>
                </c:pt>
                <c:pt idx="3">
                  <c:v>108</c:v>
                </c:pt>
                <c:pt idx="4">
                  <c:v>75</c:v>
                </c:pt>
                <c:pt idx="5">
                  <c:v>17</c:v>
                </c:pt>
              </c:numCache>
            </c:numRef>
          </c:val>
          <c:extLst>
            <c:ext xmlns:c16="http://schemas.microsoft.com/office/drawing/2014/chart" uri="{C3380CC4-5D6E-409C-BE32-E72D297353CC}">
              <c16:uniqueId val="{00000001-7244-4997-9CBC-302619414C88}"/>
            </c:ext>
          </c:extLst>
        </c:ser>
        <c:dLbls>
          <c:dLblPos val="outEnd"/>
          <c:showLegendKey val="0"/>
          <c:showVal val="1"/>
          <c:showCatName val="0"/>
          <c:showSerName val="0"/>
          <c:showPercent val="0"/>
          <c:showBubbleSize val="0"/>
        </c:dLbls>
        <c:gapWidth val="164"/>
        <c:overlap val="-22"/>
        <c:axId val="1165973392"/>
        <c:axId val="1165974352"/>
      </c:barChart>
      <c:catAx>
        <c:axId val="1165973392"/>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65974352"/>
        <c:crosses val="autoZero"/>
        <c:auto val="1"/>
        <c:lblAlgn val="ctr"/>
        <c:lblOffset val="100"/>
        <c:noMultiLvlLbl val="0"/>
      </c:catAx>
      <c:valAx>
        <c:axId val="116597435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65973392"/>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cap="all" spc="150" baseline="0">
                <a:solidFill>
                  <a:schemeClr val="tx1">
                    <a:lumMod val="50000"/>
                    <a:lumOff val="50000"/>
                  </a:schemeClr>
                </a:solidFill>
                <a:latin typeface="+mn-lt"/>
                <a:ea typeface="+mn-ea"/>
                <a:cs typeface="+mn-cs"/>
              </a:defRPr>
            </a:pPr>
            <a:r>
              <a:rPr lang="en-US" sz="1400"/>
              <a:t>average_discount_percentage</a:t>
            </a:r>
          </a:p>
        </c:rich>
      </c:tx>
      <c:overlay val="0"/>
      <c:spPr>
        <a:noFill/>
        <a:ln>
          <a:noFill/>
        </a:ln>
        <a:effectLst/>
      </c:spPr>
      <c:txPr>
        <a:bodyPr rot="0" spcFirstLastPara="1" vertOverflow="ellipsis" vert="horz" wrap="square" anchor="ctr" anchorCtr="1"/>
        <a:lstStyle/>
        <a:p>
          <a:pPr>
            <a:defRPr sz="1800" b="1" i="0" u="none" strike="noStrike" kern="1200" cap="all" spc="150" baseline="0">
              <a:solidFill>
                <a:schemeClr val="tx1">
                  <a:lumMod val="50000"/>
                  <a:lumOff val="50000"/>
                </a:schemeClr>
              </a:solidFill>
              <a:latin typeface="+mn-lt"/>
              <a:ea typeface="+mn-ea"/>
              <a:cs typeface="+mn-cs"/>
            </a:defRPr>
          </a:pPr>
          <a:endParaRPr lang="en-US"/>
        </a:p>
      </c:txPr>
    </c:title>
    <c:autoTitleDeleted val="0"/>
    <c:plotArea>
      <c:layout/>
      <c:barChart>
        <c:barDir val="col"/>
        <c:grouping val="clustered"/>
        <c:varyColors val="0"/>
        <c:ser>
          <c:idx val="0"/>
          <c:order val="0"/>
          <c:tx>
            <c:strRef>
              <c:f>'6'!$C$1</c:f>
              <c:strCache>
                <c:ptCount val="1"/>
                <c:pt idx="0">
                  <c:v>average_discount_percentage</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'6'!$B$2:$B$6</c:f>
              <c:strCache>
                <c:ptCount val="5"/>
                <c:pt idx="0">
                  <c:v>Flipkart</c:v>
                </c:pt>
                <c:pt idx="1">
                  <c:v>Viveks</c:v>
                </c:pt>
                <c:pt idx="2">
                  <c:v>Ezone</c:v>
                </c:pt>
                <c:pt idx="3">
                  <c:v>Croma</c:v>
                </c:pt>
                <c:pt idx="4">
                  <c:v>Amazon </c:v>
                </c:pt>
              </c:strCache>
            </c:strRef>
          </c:cat>
          <c:val>
            <c:numRef>
              <c:f>'6'!$C$2:$C$6</c:f>
              <c:numCache>
                <c:formatCode>General</c:formatCode>
                <c:ptCount val="5"/>
                <c:pt idx="0">
                  <c:v>0.30830000000000002</c:v>
                </c:pt>
                <c:pt idx="1">
                  <c:v>0.30380000000000001</c:v>
                </c:pt>
                <c:pt idx="2">
                  <c:v>0.30280000000000001</c:v>
                </c:pt>
                <c:pt idx="3">
                  <c:v>0.30249999999999999</c:v>
                </c:pt>
                <c:pt idx="4">
                  <c:v>0.29330000000000001</c:v>
                </c:pt>
              </c:numCache>
            </c:numRef>
          </c:val>
          <c:extLst>
            <c:ext xmlns:c16="http://schemas.microsoft.com/office/drawing/2014/chart" uri="{C3380CC4-5D6E-409C-BE32-E72D297353CC}">
              <c16:uniqueId val="{00000000-979C-4151-88D9-AF1BAAA9229B}"/>
            </c:ext>
          </c:extLst>
        </c:ser>
        <c:dLbls>
          <c:dLblPos val="outEnd"/>
          <c:showLegendKey val="0"/>
          <c:showVal val="1"/>
          <c:showCatName val="0"/>
          <c:showSerName val="0"/>
          <c:showPercent val="0"/>
          <c:showBubbleSize val="0"/>
        </c:dLbls>
        <c:gapWidth val="164"/>
        <c:overlap val="-22"/>
        <c:axId val="1245210688"/>
        <c:axId val="1245202528"/>
      </c:barChart>
      <c:catAx>
        <c:axId val="1245210688"/>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45202528"/>
        <c:crosses val="autoZero"/>
        <c:auto val="1"/>
        <c:lblAlgn val="ctr"/>
        <c:lblOffset val="100"/>
        <c:noMultiLvlLbl val="0"/>
      </c:catAx>
      <c:valAx>
        <c:axId val="124520252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452106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3995F-C347-6187-5FA6-9CE47FE1A1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C23B1BD-CF15-672F-AFF9-BE0D1A9C7D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039FF54-220D-46C3-C412-E5AE575FCD00}"/>
              </a:ext>
            </a:extLst>
          </p:cNvPr>
          <p:cNvSpPr>
            <a:spLocks noGrp="1"/>
          </p:cNvSpPr>
          <p:nvPr>
            <p:ph type="dt" sz="half" idx="10"/>
          </p:nvPr>
        </p:nvSpPr>
        <p:spPr/>
        <p:txBody>
          <a:bodyPr/>
          <a:lstStyle/>
          <a:p>
            <a:fld id="{8C8D1AA3-4372-4B6C-B5C0-03FA3E652BA8}" type="datetimeFigureOut">
              <a:rPr lang="en-US" smtClean="0"/>
              <a:t>9/8/2024</a:t>
            </a:fld>
            <a:endParaRPr lang="en-US"/>
          </a:p>
        </p:txBody>
      </p:sp>
      <p:sp>
        <p:nvSpPr>
          <p:cNvPr id="5" name="Footer Placeholder 4">
            <a:extLst>
              <a:ext uri="{FF2B5EF4-FFF2-40B4-BE49-F238E27FC236}">
                <a16:creationId xmlns:a16="http://schemas.microsoft.com/office/drawing/2014/main" id="{DB8B1CC8-1B44-10EC-C17B-B56EAB2F7C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FD878B-48BC-5F61-FF6C-DA364B7DFA91}"/>
              </a:ext>
            </a:extLst>
          </p:cNvPr>
          <p:cNvSpPr>
            <a:spLocks noGrp="1"/>
          </p:cNvSpPr>
          <p:nvPr>
            <p:ph type="sldNum" sz="quarter" idx="12"/>
          </p:nvPr>
        </p:nvSpPr>
        <p:spPr/>
        <p:txBody>
          <a:bodyPr/>
          <a:lstStyle/>
          <a:p>
            <a:fld id="{BE43C299-F822-45D0-A9E8-F60C9981A2C3}" type="slidenum">
              <a:rPr lang="en-US" smtClean="0"/>
              <a:t>‹#›</a:t>
            </a:fld>
            <a:endParaRPr lang="en-US"/>
          </a:p>
        </p:txBody>
      </p:sp>
    </p:spTree>
    <p:extLst>
      <p:ext uri="{BB962C8B-B14F-4D97-AF65-F5344CB8AC3E}">
        <p14:creationId xmlns:p14="http://schemas.microsoft.com/office/powerpoint/2010/main" val="2850606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CD93B-5426-276F-B526-21D7A7BBEBA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DB53A30-0A0B-4DA7-2ED4-BAE487A089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518323-DBC3-747B-E5F1-BA2F2EFE7C91}"/>
              </a:ext>
            </a:extLst>
          </p:cNvPr>
          <p:cNvSpPr>
            <a:spLocks noGrp="1"/>
          </p:cNvSpPr>
          <p:nvPr>
            <p:ph type="dt" sz="half" idx="10"/>
          </p:nvPr>
        </p:nvSpPr>
        <p:spPr/>
        <p:txBody>
          <a:bodyPr/>
          <a:lstStyle/>
          <a:p>
            <a:fld id="{8C8D1AA3-4372-4B6C-B5C0-03FA3E652BA8}" type="datetimeFigureOut">
              <a:rPr lang="en-US" smtClean="0"/>
              <a:t>9/8/2024</a:t>
            </a:fld>
            <a:endParaRPr lang="en-US"/>
          </a:p>
        </p:txBody>
      </p:sp>
      <p:sp>
        <p:nvSpPr>
          <p:cNvPr id="5" name="Footer Placeholder 4">
            <a:extLst>
              <a:ext uri="{FF2B5EF4-FFF2-40B4-BE49-F238E27FC236}">
                <a16:creationId xmlns:a16="http://schemas.microsoft.com/office/drawing/2014/main" id="{805FD217-892B-E515-7C32-AFAAED3F2E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EBAA71-B583-6F2B-8732-095082FA7016}"/>
              </a:ext>
            </a:extLst>
          </p:cNvPr>
          <p:cNvSpPr>
            <a:spLocks noGrp="1"/>
          </p:cNvSpPr>
          <p:nvPr>
            <p:ph type="sldNum" sz="quarter" idx="12"/>
          </p:nvPr>
        </p:nvSpPr>
        <p:spPr/>
        <p:txBody>
          <a:bodyPr/>
          <a:lstStyle/>
          <a:p>
            <a:fld id="{BE43C299-F822-45D0-A9E8-F60C9981A2C3}" type="slidenum">
              <a:rPr lang="en-US" smtClean="0"/>
              <a:t>‹#›</a:t>
            </a:fld>
            <a:endParaRPr lang="en-US"/>
          </a:p>
        </p:txBody>
      </p:sp>
    </p:spTree>
    <p:extLst>
      <p:ext uri="{BB962C8B-B14F-4D97-AF65-F5344CB8AC3E}">
        <p14:creationId xmlns:p14="http://schemas.microsoft.com/office/powerpoint/2010/main" val="1440829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740C6E-C7D3-81DF-7A26-6DA152D3E0F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300D76C-C85F-2F46-01DB-376026F61E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E2302B-5610-54A4-5356-2DCDFC8F0035}"/>
              </a:ext>
            </a:extLst>
          </p:cNvPr>
          <p:cNvSpPr>
            <a:spLocks noGrp="1"/>
          </p:cNvSpPr>
          <p:nvPr>
            <p:ph type="dt" sz="half" idx="10"/>
          </p:nvPr>
        </p:nvSpPr>
        <p:spPr/>
        <p:txBody>
          <a:bodyPr/>
          <a:lstStyle/>
          <a:p>
            <a:fld id="{8C8D1AA3-4372-4B6C-B5C0-03FA3E652BA8}" type="datetimeFigureOut">
              <a:rPr lang="en-US" smtClean="0"/>
              <a:t>9/8/2024</a:t>
            </a:fld>
            <a:endParaRPr lang="en-US"/>
          </a:p>
        </p:txBody>
      </p:sp>
      <p:sp>
        <p:nvSpPr>
          <p:cNvPr id="5" name="Footer Placeholder 4">
            <a:extLst>
              <a:ext uri="{FF2B5EF4-FFF2-40B4-BE49-F238E27FC236}">
                <a16:creationId xmlns:a16="http://schemas.microsoft.com/office/drawing/2014/main" id="{AB9EDABC-5AC3-2D7C-EF0A-4B45A2DC50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CB7566-72FC-E1F0-4C97-0E7DE7BDD586}"/>
              </a:ext>
            </a:extLst>
          </p:cNvPr>
          <p:cNvSpPr>
            <a:spLocks noGrp="1"/>
          </p:cNvSpPr>
          <p:nvPr>
            <p:ph type="sldNum" sz="quarter" idx="12"/>
          </p:nvPr>
        </p:nvSpPr>
        <p:spPr/>
        <p:txBody>
          <a:bodyPr/>
          <a:lstStyle/>
          <a:p>
            <a:fld id="{BE43C299-F822-45D0-A9E8-F60C9981A2C3}" type="slidenum">
              <a:rPr lang="en-US" smtClean="0"/>
              <a:t>‹#›</a:t>
            </a:fld>
            <a:endParaRPr lang="en-US"/>
          </a:p>
        </p:txBody>
      </p:sp>
    </p:spTree>
    <p:extLst>
      <p:ext uri="{BB962C8B-B14F-4D97-AF65-F5344CB8AC3E}">
        <p14:creationId xmlns:p14="http://schemas.microsoft.com/office/powerpoint/2010/main" val="3412675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50F5C-7BFA-5A24-0C81-968C6DD55B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A69E82-9494-322F-FA5D-53831CB146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186FC4-F9B4-83F2-5508-5CDD90CE7979}"/>
              </a:ext>
            </a:extLst>
          </p:cNvPr>
          <p:cNvSpPr>
            <a:spLocks noGrp="1"/>
          </p:cNvSpPr>
          <p:nvPr>
            <p:ph type="dt" sz="half" idx="10"/>
          </p:nvPr>
        </p:nvSpPr>
        <p:spPr/>
        <p:txBody>
          <a:bodyPr/>
          <a:lstStyle/>
          <a:p>
            <a:fld id="{8C8D1AA3-4372-4B6C-B5C0-03FA3E652BA8}" type="datetimeFigureOut">
              <a:rPr lang="en-US" smtClean="0"/>
              <a:t>9/8/2024</a:t>
            </a:fld>
            <a:endParaRPr lang="en-US"/>
          </a:p>
        </p:txBody>
      </p:sp>
      <p:sp>
        <p:nvSpPr>
          <p:cNvPr id="5" name="Footer Placeholder 4">
            <a:extLst>
              <a:ext uri="{FF2B5EF4-FFF2-40B4-BE49-F238E27FC236}">
                <a16:creationId xmlns:a16="http://schemas.microsoft.com/office/drawing/2014/main" id="{4D54223E-2779-ABB9-BA0E-B61455F85B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725F78-D7A3-778D-F79A-491D3D14A736}"/>
              </a:ext>
            </a:extLst>
          </p:cNvPr>
          <p:cNvSpPr>
            <a:spLocks noGrp="1"/>
          </p:cNvSpPr>
          <p:nvPr>
            <p:ph type="sldNum" sz="quarter" idx="12"/>
          </p:nvPr>
        </p:nvSpPr>
        <p:spPr/>
        <p:txBody>
          <a:bodyPr/>
          <a:lstStyle/>
          <a:p>
            <a:fld id="{BE43C299-F822-45D0-A9E8-F60C9981A2C3}" type="slidenum">
              <a:rPr lang="en-US" smtClean="0"/>
              <a:t>‹#›</a:t>
            </a:fld>
            <a:endParaRPr lang="en-US"/>
          </a:p>
        </p:txBody>
      </p:sp>
    </p:spTree>
    <p:extLst>
      <p:ext uri="{BB962C8B-B14F-4D97-AF65-F5344CB8AC3E}">
        <p14:creationId xmlns:p14="http://schemas.microsoft.com/office/powerpoint/2010/main" val="4247585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07CA9-50EA-BFD0-01D3-537D4BF1F4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67503DC-A489-81E7-4987-42736DDD9AE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EB05B5-C235-1393-A8C8-15E463AF8238}"/>
              </a:ext>
            </a:extLst>
          </p:cNvPr>
          <p:cNvSpPr>
            <a:spLocks noGrp="1"/>
          </p:cNvSpPr>
          <p:nvPr>
            <p:ph type="dt" sz="half" idx="10"/>
          </p:nvPr>
        </p:nvSpPr>
        <p:spPr/>
        <p:txBody>
          <a:bodyPr/>
          <a:lstStyle/>
          <a:p>
            <a:fld id="{8C8D1AA3-4372-4B6C-B5C0-03FA3E652BA8}" type="datetimeFigureOut">
              <a:rPr lang="en-US" smtClean="0"/>
              <a:t>9/8/2024</a:t>
            </a:fld>
            <a:endParaRPr lang="en-US"/>
          </a:p>
        </p:txBody>
      </p:sp>
      <p:sp>
        <p:nvSpPr>
          <p:cNvPr id="5" name="Footer Placeholder 4">
            <a:extLst>
              <a:ext uri="{FF2B5EF4-FFF2-40B4-BE49-F238E27FC236}">
                <a16:creationId xmlns:a16="http://schemas.microsoft.com/office/drawing/2014/main" id="{14849869-0922-2F4F-F299-1D37F4BBEC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730F1D-FFB5-F128-3313-E0A56306D530}"/>
              </a:ext>
            </a:extLst>
          </p:cNvPr>
          <p:cNvSpPr>
            <a:spLocks noGrp="1"/>
          </p:cNvSpPr>
          <p:nvPr>
            <p:ph type="sldNum" sz="quarter" idx="12"/>
          </p:nvPr>
        </p:nvSpPr>
        <p:spPr/>
        <p:txBody>
          <a:bodyPr/>
          <a:lstStyle/>
          <a:p>
            <a:fld id="{BE43C299-F822-45D0-A9E8-F60C9981A2C3}" type="slidenum">
              <a:rPr lang="en-US" smtClean="0"/>
              <a:t>‹#›</a:t>
            </a:fld>
            <a:endParaRPr lang="en-US"/>
          </a:p>
        </p:txBody>
      </p:sp>
    </p:spTree>
    <p:extLst>
      <p:ext uri="{BB962C8B-B14F-4D97-AF65-F5344CB8AC3E}">
        <p14:creationId xmlns:p14="http://schemas.microsoft.com/office/powerpoint/2010/main" val="2883972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254A0-2236-A847-8E99-4F73550516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BAF4EC-D054-75E9-307D-280B21E5EA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F3E2AFF-6B69-1D1E-084C-2A9016E248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487AB41-F1F1-04A9-64E4-F31A1F4CA1F7}"/>
              </a:ext>
            </a:extLst>
          </p:cNvPr>
          <p:cNvSpPr>
            <a:spLocks noGrp="1"/>
          </p:cNvSpPr>
          <p:nvPr>
            <p:ph type="dt" sz="half" idx="10"/>
          </p:nvPr>
        </p:nvSpPr>
        <p:spPr/>
        <p:txBody>
          <a:bodyPr/>
          <a:lstStyle/>
          <a:p>
            <a:fld id="{8C8D1AA3-4372-4B6C-B5C0-03FA3E652BA8}" type="datetimeFigureOut">
              <a:rPr lang="en-US" smtClean="0"/>
              <a:t>9/8/2024</a:t>
            </a:fld>
            <a:endParaRPr lang="en-US"/>
          </a:p>
        </p:txBody>
      </p:sp>
      <p:sp>
        <p:nvSpPr>
          <p:cNvPr id="6" name="Footer Placeholder 5">
            <a:extLst>
              <a:ext uri="{FF2B5EF4-FFF2-40B4-BE49-F238E27FC236}">
                <a16:creationId xmlns:a16="http://schemas.microsoft.com/office/drawing/2014/main" id="{29F5FF3F-84F7-5184-F99C-9E67BA4133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E94BA1-57DD-F378-5BD9-A0CF48BF7F0F}"/>
              </a:ext>
            </a:extLst>
          </p:cNvPr>
          <p:cNvSpPr>
            <a:spLocks noGrp="1"/>
          </p:cNvSpPr>
          <p:nvPr>
            <p:ph type="sldNum" sz="quarter" idx="12"/>
          </p:nvPr>
        </p:nvSpPr>
        <p:spPr/>
        <p:txBody>
          <a:bodyPr/>
          <a:lstStyle/>
          <a:p>
            <a:fld id="{BE43C299-F822-45D0-A9E8-F60C9981A2C3}" type="slidenum">
              <a:rPr lang="en-US" smtClean="0"/>
              <a:t>‹#›</a:t>
            </a:fld>
            <a:endParaRPr lang="en-US"/>
          </a:p>
        </p:txBody>
      </p:sp>
    </p:spTree>
    <p:extLst>
      <p:ext uri="{BB962C8B-B14F-4D97-AF65-F5344CB8AC3E}">
        <p14:creationId xmlns:p14="http://schemas.microsoft.com/office/powerpoint/2010/main" val="16080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CF719-8286-56F4-D878-896241316A8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AB6213-C653-6B14-6C4F-D284BCCE0C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23815D-F75E-9CA0-5B1F-0B203771CC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7AE4D82-5B6B-E952-BB7B-89E11CF916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32A78B-4DE9-D2AA-C569-9842ACABB0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27512A-D97C-4929-661E-C8E572A90EB2}"/>
              </a:ext>
            </a:extLst>
          </p:cNvPr>
          <p:cNvSpPr>
            <a:spLocks noGrp="1"/>
          </p:cNvSpPr>
          <p:nvPr>
            <p:ph type="dt" sz="half" idx="10"/>
          </p:nvPr>
        </p:nvSpPr>
        <p:spPr/>
        <p:txBody>
          <a:bodyPr/>
          <a:lstStyle/>
          <a:p>
            <a:fld id="{8C8D1AA3-4372-4B6C-B5C0-03FA3E652BA8}" type="datetimeFigureOut">
              <a:rPr lang="en-US" smtClean="0"/>
              <a:t>9/8/2024</a:t>
            </a:fld>
            <a:endParaRPr lang="en-US"/>
          </a:p>
        </p:txBody>
      </p:sp>
      <p:sp>
        <p:nvSpPr>
          <p:cNvPr id="8" name="Footer Placeholder 7">
            <a:extLst>
              <a:ext uri="{FF2B5EF4-FFF2-40B4-BE49-F238E27FC236}">
                <a16:creationId xmlns:a16="http://schemas.microsoft.com/office/drawing/2014/main" id="{3907A645-0F14-4F28-BFEF-D545970F62B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6A33F5-FDD9-7D08-1CFB-C30CF4AC2D61}"/>
              </a:ext>
            </a:extLst>
          </p:cNvPr>
          <p:cNvSpPr>
            <a:spLocks noGrp="1"/>
          </p:cNvSpPr>
          <p:nvPr>
            <p:ph type="sldNum" sz="quarter" idx="12"/>
          </p:nvPr>
        </p:nvSpPr>
        <p:spPr/>
        <p:txBody>
          <a:bodyPr/>
          <a:lstStyle/>
          <a:p>
            <a:fld id="{BE43C299-F822-45D0-A9E8-F60C9981A2C3}" type="slidenum">
              <a:rPr lang="en-US" smtClean="0"/>
              <a:t>‹#›</a:t>
            </a:fld>
            <a:endParaRPr lang="en-US"/>
          </a:p>
        </p:txBody>
      </p:sp>
    </p:spTree>
    <p:extLst>
      <p:ext uri="{BB962C8B-B14F-4D97-AF65-F5344CB8AC3E}">
        <p14:creationId xmlns:p14="http://schemas.microsoft.com/office/powerpoint/2010/main" val="3086392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FC033-1C85-A1F6-C0DA-7D234F4C0E7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35D218B-D1C3-AF82-CDC2-C65BBC4B6AD4}"/>
              </a:ext>
            </a:extLst>
          </p:cNvPr>
          <p:cNvSpPr>
            <a:spLocks noGrp="1"/>
          </p:cNvSpPr>
          <p:nvPr>
            <p:ph type="dt" sz="half" idx="10"/>
          </p:nvPr>
        </p:nvSpPr>
        <p:spPr/>
        <p:txBody>
          <a:bodyPr/>
          <a:lstStyle/>
          <a:p>
            <a:fld id="{8C8D1AA3-4372-4B6C-B5C0-03FA3E652BA8}" type="datetimeFigureOut">
              <a:rPr lang="en-US" smtClean="0"/>
              <a:t>9/8/2024</a:t>
            </a:fld>
            <a:endParaRPr lang="en-US"/>
          </a:p>
        </p:txBody>
      </p:sp>
      <p:sp>
        <p:nvSpPr>
          <p:cNvPr id="4" name="Footer Placeholder 3">
            <a:extLst>
              <a:ext uri="{FF2B5EF4-FFF2-40B4-BE49-F238E27FC236}">
                <a16:creationId xmlns:a16="http://schemas.microsoft.com/office/drawing/2014/main" id="{CD78BECE-260D-57B6-A814-BA597A019E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FD96553-A7E1-3534-DF2B-6EFF3A3C9B31}"/>
              </a:ext>
            </a:extLst>
          </p:cNvPr>
          <p:cNvSpPr>
            <a:spLocks noGrp="1"/>
          </p:cNvSpPr>
          <p:nvPr>
            <p:ph type="sldNum" sz="quarter" idx="12"/>
          </p:nvPr>
        </p:nvSpPr>
        <p:spPr/>
        <p:txBody>
          <a:bodyPr/>
          <a:lstStyle/>
          <a:p>
            <a:fld id="{BE43C299-F822-45D0-A9E8-F60C9981A2C3}" type="slidenum">
              <a:rPr lang="en-US" smtClean="0"/>
              <a:t>‹#›</a:t>
            </a:fld>
            <a:endParaRPr lang="en-US"/>
          </a:p>
        </p:txBody>
      </p:sp>
    </p:spTree>
    <p:extLst>
      <p:ext uri="{BB962C8B-B14F-4D97-AF65-F5344CB8AC3E}">
        <p14:creationId xmlns:p14="http://schemas.microsoft.com/office/powerpoint/2010/main" val="2268515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2DC18E-B2CB-8F50-36FA-C0E3DFACC036}"/>
              </a:ext>
            </a:extLst>
          </p:cNvPr>
          <p:cNvSpPr>
            <a:spLocks noGrp="1"/>
          </p:cNvSpPr>
          <p:nvPr>
            <p:ph type="dt" sz="half" idx="10"/>
          </p:nvPr>
        </p:nvSpPr>
        <p:spPr/>
        <p:txBody>
          <a:bodyPr/>
          <a:lstStyle/>
          <a:p>
            <a:fld id="{8C8D1AA3-4372-4B6C-B5C0-03FA3E652BA8}" type="datetimeFigureOut">
              <a:rPr lang="en-US" smtClean="0"/>
              <a:t>9/8/2024</a:t>
            </a:fld>
            <a:endParaRPr lang="en-US"/>
          </a:p>
        </p:txBody>
      </p:sp>
      <p:sp>
        <p:nvSpPr>
          <p:cNvPr id="3" name="Footer Placeholder 2">
            <a:extLst>
              <a:ext uri="{FF2B5EF4-FFF2-40B4-BE49-F238E27FC236}">
                <a16:creationId xmlns:a16="http://schemas.microsoft.com/office/drawing/2014/main" id="{D121B9C2-BF88-09FE-0C21-42D63A0E373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0AA917E-3C44-6B84-A74E-D31E707DD74B}"/>
              </a:ext>
            </a:extLst>
          </p:cNvPr>
          <p:cNvSpPr>
            <a:spLocks noGrp="1"/>
          </p:cNvSpPr>
          <p:nvPr>
            <p:ph type="sldNum" sz="quarter" idx="12"/>
          </p:nvPr>
        </p:nvSpPr>
        <p:spPr/>
        <p:txBody>
          <a:bodyPr/>
          <a:lstStyle/>
          <a:p>
            <a:fld id="{BE43C299-F822-45D0-A9E8-F60C9981A2C3}" type="slidenum">
              <a:rPr lang="en-US" smtClean="0"/>
              <a:t>‹#›</a:t>
            </a:fld>
            <a:endParaRPr lang="en-US"/>
          </a:p>
        </p:txBody>
      </p:sp>
    </p:spTree>
    <p:extLst>
      <p:ext uri="{BB962C8B-B14F-4D97-AF65-F5344CB8AC3E}">
        <p14:creationId xmlns:p14="http://schemas.microsoft.com/office/powerpoint/2010/main" val="110067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9798C-EF63-B0F7-9802-0E48CCAC06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C6A5D06-9234-16A2-9C92-F5A4076086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E23CB7A-6A23-795A-73AA-86B754E890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D2B91E-7391-C405-9E06-46D5FE4FABE5}"/>
              </a:ext>
            </a:extLst>
          </p:cNvPr>
          <p:cNvSpPr>
            <a:spLocks noGrp="1"/>
          </p:cNvSpPr>
          <p:nvPr>
            <p:ph type="dt" sz="half" idx="10"/>
          </p:nvPr>
        </p:nvSpPr>
        <p:spPr/>
        <p:txBody>
          <a:bodyPr/>
          <a:lstStyle/>
          <a:p>
            <a:fld id="{8C8D1AA3-4372-4B6C-B5C0-03FA3E652BA8}" type="datetimeFigureOut">
              <a:rPr lang="en-US" smtClean="0"/>
              <a:t>9/8/2024</a:t>
            </a:fld>
            <a:endParaRPr lang="en-US"/>
          </a:p>
        </p:txBody>
      </p:sp>
      <p:sp>
        <p:nvSpPr>
          <p:cNvPr id="6" name="Footer Placeholder 5">
            <a:extLst>
              <a:ext uri="{FF2B5EF4-FFF2-40B4-BE49-F238E27FC236}">
                <a16:creationId xmlns:a16="http://schemas.microsoft.com/office/drawing/2014/main" id="{7F6A065E-61A3-5F82-32BD-DA1A4F03DC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9CD199-3AB6-2C1D-B1F0-7DDA3812B563}"/>
              </a:ext>
            </a:extLst>
          </p:cNvPr>
          <p:cNvSpPr>
            <a:spLocks noGrp="1"/>
          </p:cNvSpPr>
          <p:nvPr>
            <p:ph type="sldNum" sz="quarter" idx="12"/>
          </p:nvPr>
        </p:nvSpPr>
        <p:spPr/>
        <p:txBody>
          <a:bodyPr/>
          <a:lstStyle/>
          <a:p>
            <a:fld id="{BE43C299-F822-45D0-A9E8-F60C9981A2C3}" type="slidenum">
              <a:rPr lang="en-US" smtClean="0"/>
              <a:t>‹#›</a:t>
            </a:fld>
            <a:endParaRPr lang="en-US"/>
          </a:p>
        </p:txBody>
      </p:sp>
    </p:spTree>
    <p:extLst>
      <p:ext uri="{BB962C8B-B14F-4D97-AF65-F5344CB8AC3E}">
        <p14:creationId xmlns:p14="http://schemas.microsoft.com/office/powerpoint/2010/main" val="968679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C0996-3B19-BF88-7379-B46E295B73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6FB8909-AE6B-28C6-3733-C8ADBDE7FF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696E341-17CA-805C-9EF0-744020A4A4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A5DB4A-4256-1D30-D220-0C461DEBFEB4}"/>
              </a:ext>
            </a:extLst>
          </p:cNvPr>
          <p:cNvSpPr>
            <a:spLocks noGrp="1"/>
          </p:cNvSpPr>
          <p:nvPr>
            <p:ph type="dt" sz="half" idx="10"/>
          </p:nvPr>
        </p:nvSpPr>
        <p:spPr/>
        <p:txBody>
          <a:bodyPr/>
          <a:lstStyle/>
          <a:p>
            <a:fld id="{8C8D1AA3-4372-4B6C-B5C0-03FA3E652BA8}" type="datetimeFigureOut">
              <a:rPr lang="en-US" smtClean="0"/>
              <a:t>9/8/2024</a:t>
            </a:fld>
            <a:endParaRPr lang="en-US"/>
          </a:p>
        </p:txBody>
      </p:sp>
      <p:sp>
        <p:nvSpPr>
          <p:cNvPr id="6" name="Footer Placeholder 5">
            <a:extLst>
              <a:ext uri="{FF2B5EF4-FFF2-40B4-BE49-F238E27FC236}">
                <a16:creationId xmlns:a16="http://schemas.microsoft.com/office/drawing/2014/main" id="{13E786FE-2718-1B52-80BC-5FE95AA13B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90F6EA-69E5-5F3D-124E-EDE2D3A9634D}"/>
              </a:ext>
            </a:extLst>
          </p:cNvPr>
          <p:cNvSpPr>
            <a:spLocks noGrp="1"/>
          </p:cNvSpPr>
          <p:nvPr>
            <p:ph type="sldNum" sz="quarter" idx="12"/>
          </p:nvPr>
        </p:nvSpPr>
        <p:spPr/>
        <p:txBody>
          <a:bodyPr/>
          <a:lstStyle/>
          <a:p>
            <a:fld id="{BE43C299-F822-45D0-A9E8-F60C9981A2C3}" type="slidenum">
              <a:rPr lang="en-US" smtClean="0"/>
              <a:t>‹#›</a:t>
            </a:fld>
            <a:endParaRPr lang="en-US"/>
          </a:p>
        </p:txBody>
      </p:sp>
    </p:spTree>
    <p:extLst>
      <p:ext uri="{BB962C8B-B14F-4D97-AF65-F5344CB8AC3E}">
        <p14:creationId xmlns:p14="http://schemas.microsoft.com/office/powerpoint/2010/main" val="67360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A8B31C-135E-95D2-DA45-0581D587E5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690A852-14BA-F750-C042-F22A2B54B4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8FFC4C-0C7C-0909-412F-B71ADE61A8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C8D1AA3-4372-4B6C-B5C0-03FA3E652BA8}" type="datetimeFigureOut">
              <a:rPr lang="en-US" smtClean="0"/>
              <a:t>9/8/2024</a:t>
            </a:fld>
            <a:endParaRPr lang="en-US"/>
          </a:p>
        </p:txBody>
      </p:sp>
      <p:sp>
        <p:nvSpPr>
          <p:cNvPr id="5" name="Footer Placeholder 4">
            <a:extLst>
              <a:ext uri="{FF2B5EF4-FFF2-40B4-BE49-F238E27FC236}">
                <a16:creationId xmlns:a16="http://schemas.microsoft.com/office/drawing/2014/main" id="{F51B1B89-02B8-3E87-918B-7B6DCB0AE9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9B374F2-4F9C-29B9-EC43-B9A1E69DA7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E43C299-F822-45D0-A9E8-F60C9981A2C3}" type="slidenum">
              <a:rPr lang="en-US" smtClean="0"/>
              <a:t>‹#›</a:t>
            </a:fld>
            <a:endParaRPr lang="en-US"/>
          </a:p>
        </p:txBody>
      </p:sp>
    </p:spTree>
    <p:extLst>
      <p:ext uri="{BB962C8B-B14F-4D97-AF65-F5344CB8AC3E}">
        <p14:creationId xmlns:p14="http://schemas.microsoft.com/office/powerpoint/2010/main" val="40148677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1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een bar chart with white text&#10;&#10;Description automatically generated">
            <a:extLst>
              <a:ext uri="{FF2B5EF4-FFF2-40B4-BE49-F238E27FC236}">
                <a16:creationId xmlns:a16="http://schemas.microsoft.com/office/drawing/2014/main" id="{04C93045-6BB5-35B2-2FD2-257F73AF14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7350629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F6AF9-C122-EF78-2A4D-3B9FB06FCFC8}"/>
              </a:ext>
            </a:extLst>
          </p:cNvPr>
          <p:cNvSpPr>
            <a:spLocks noGrp="1"/>
          </p:cNvSpPr>
          <p:nvPr>
            <p:ph type="title"/>
          </p:nvPr>
        </p:nvSpPr>
        <p:spPr>
          <a:xfrm>
            <a:off x="525396" y="111562"/>
            <a:ext cx="10515600" cy="765516"/>
          </a:xfrm>
        </p:spPr>
        <p:txBody>
          <a:bodyPr>
            <a:normAutofit/>
          </a:bodyPr>
          <a:lstStyle/>
          <a:p>
            <a:r>
              <a:rPr lang="en-US" sz="1800" dirty="0"/>
              <a:t>Get the complete report of the Gross sales amount for the customer “</a:t>
            </a:r>
            <a:r>
              <a:rPr lang="en-US" sz="1800" dirty="0" err="1"/>
              <a:t>AtliqExclusive</a:t>
            </a:r>
            <a:r>
              <a:rPr lang="en-US" sz="1800" dirty="0"/>
              <a:t>” for each month. This analysis helps to get an idea of low and high-performing months and take strategic decisions.</a:t>
            </a:r>
          </a:p>
        </p:txBody>
      </p:sp>
      <p:sp>
        <p:nvSpPr>
          <p:cNvPr id="3" name="Content Placeholder 2">
            <a:extLst>
              <a:ext uri="{FF2B5EF4-FFF2-40B4-BE49-F238E27FC236}">
                <a16:creationId xmlns:a16="http://schemas.microsoft.com/office/drawing/2014/main" id="{81EC1B6B-77A5-6020-036E-CB70581371FD}"/>
              </a:ext>
            </a:extLst>
          </p:cNvPr>
          <p:cNvSpPr>
            <a:spLocks noGrp="1"/>
          </p:cNvSpPr>
          <p:nvPr>
            <p:ph idx="1"/>
          </p:nvPr>
        </p:nvSpPr>
        <p:spPr>
          <a:xfrm>
            <a:off x="525396" y="877078"/>
            <a:ext cx="5068078" cy="5696181"/>
          </a:xfrm>
        </p:spPr>
        <p:txBody>
          <a:bodyPr>
            <a:normAutofit fontScale="85000" lnSpcReduction="20000"/>
          </a:bodyPr>
          <a:lstStyle/>
          <a:p>
            <a:pPr marL="0" indent="0">
              <a:buNone/>
            </a:pPr>
            <a:r>
              <a:rPr lang="en-US" sz="1600" dirty="0">
                <a:solidFill>
                  <a:srgbClr val="00B0F0"/>
                </a:solidFill>
              </a:rPr>
              <a:t>with</a:t>
            </a:r>
            <a:r>
              <a:rPr lang="en-US" sz="1600" dirty="0"/>
              <a:t> </a:t>
            </a:r>
            <a:r>
              <a:rPr lang="en-US" sz="1600" dirty="0" err="1"/>
              <a:t>cte</a:t>
            </a:r>
            <a:r>
              <a:rPr lang="en-US" sz="1600" dirty="0"/>
              <a:t> </a:t>
            </a:r>
            <a:r>
              <a:rPr lang="en-US" sz="1600" dirty="0">
                <a:solidFill>
                  <a:srgbClr val="00B0F0"/>
                </a:solidFill>
              </a:rPr>
              <a:t>as</a:t>
            </a:r>
          </a:p>
          <a:p>
            <a:pPr marL="0" indent="0">
              <a:buNone/>
            </a:pPr>
            <a:r>
              <a:rPr lang="en-US" sz="1600" dirty="0"/>
              <a:t>       (</a:t>
            </a:r>
            <a:r>
              <a:rPr lang="en-US" sz="1600" dirty="0">
                <a:solidFill>
                  <a:srgbClr val="00B0F0"/>
                </a:solidFill>
              </a:rPr>
              <a:t>SELECT</a:t>
            </a:r>
            <a:r>
              <a:rPr lang="en-US" sz="1600" dirty="0"/>
              <a:t>  </a:t>
            </a:r>
            <a:r>
              <a:rPr lang="en-US" sz="1600" dirty="0" err="1"/>
              <a:t>monthname</a:t>
            </a:r>
            <a:r>
              <a:rPr lang="en-US" sz="1600" dirty="0"/>
              <a:t>(</a:t>
            </a:r>
            <a:r>
              <a:rPr lang="en-US" sz="1600" dirty="0" err="1"/>
              <a:t>s.date</a:t>
            </a:r>
            <a:r>
              <a:rPr lang="en-US" sz="1600" dirty="0"/>
              <a:t>) </a:t>
            </a:r>
            <a:r>
              <a:rPr lang="en-US" sz="1600" dirty="0">
                <a:solidFill>
                  <a:srgbClr val="00B0F0"/>
                </a:solidFill>
              </a:rPr>
              <a:t>as</a:t>
            </a:r>
            <a:r>
              <a:rPr lang="en-US" sz="1600" dirty="0"/>
              <a:t> Months, </a:t>
            </a:r>
          </a:p>
          <a:p>
            <a:pPr marL="0" indent="0">
              <a:buNone/>
            </a:pPr>
            <a:r>
              <a:rPr lang="en-US" sz="1600" dirty="0"/>
              <a:t>        year(</a:t>
            </a:r>
            <a:r>
              <a:rPr lang="en-US" sz="1600" dirty="0" err="1"/>
              <a:t>s.date</a:t>
            </a:r>
            <a:r>
              <a:rPr lang="en-US" sz="1600" dirty="0"/>
              <a:t>) as years, </a:t>
            </a:r>
          </a:p>
          <a:p>
            <a:pPr marL="0" indent="0">
              <a:buNone/>
            </a:pPr>
            <a:r>
              <a:rPr lang="en-US" sz="1600" dirty="0"/>
              <a:t>        </a:t>
            </a:r>
            <a:r>
              <a:rPr lang="en-US" sz="1600" dirty="0" err="1"/>
              <a:t>s.sold_quantity</a:t>
            </a:r>
            <a:r>
              <a:rPr lang="en-US" sz="1600" dirty="0"/>
              <a:t>*</a:t>
            </a:r>
            <a:r>
              <a:rPr lang="en-US" sz="1600" dirty="0" err="1"/>
              <a:t>g.gross_price</a:t>
            </a:r>
            <a:r>
              <a:rPr lang="en-US" sz="1600" dirty="0"/>
              <a:t> </a:t>
            </a:r>
            <a:r>
              <a:rPr lang="en-US" sz="1600" dirty="0">
                <a:solidFill>
                  <a:srgbClr val="00B0F0"/>
                </a:solidFill>
              </a:rPr>
              <a:t>as</a:t>
            </a:r>
            <a:r>
              <a:rPr lang="en-US" sz="1600" dirty="0"/>
              <a:t> </a:t>
            </a:r>
            <a:r>
              <a:rPr lang="en-US" sz="1600" dirty="0" err="1"/>
              <a:t>total_gross_price</a:t>
            </a:r>
            <a:r>
              <a:rPr lang="en-US" sz="1600" dirty="0"/>
              <a:t>, </a:t>
            </a:r>
          </a:p>
          <a:p>
            <a:pPr marL="0" indent="0">
              <a:buNone/>
            </a:pPr>
            <a:r>
              <a:rPr lang="en-US" sz="1600" dirty="0"/>
              <a:t>        </a:t>
            </a:r>
            <a:r>
              <a:rPr lang="en-US" sz="1600" dirty="0" err="1"/>
              <a:t>s.fiscal_year</a:t>
            </a:r>
            <a:r>
              <a:rPr lang="en-US" sz="1600" dirty="0"/>
              <a:t>        </a:t>
            </a:r>
          </a:p>
          <a:p>
            <a:pPr marL="0" indent="0">
              <a:buNone/>
            </a:pPr>
            <a:r>
              <a:rPr lang="en-US" sz="1600" dirty="0">
                <a:solidFill>
                  <a:srgbClr val="00B0F0"/>
                </a:solidFill>
              </a:rPr>
              <a:t>FROM</a:t>
            </a:r>
            <a:r>
              <a:rPr lang="en-US" sz="1600" dirty="0"/>
              <a:t> </a:t>
            </a:r>
            <a:r>
              <a:rPr lang="en-US" sz="1600" dirty="0" err="1"/>
              <a:t>fact_sales_monthly</a:t>
            </a:r>
            <a:r>
              <a:rPr lang="en-US" sz="1600" dirty="0"/>
              <a:t> s</a:t>
            </a:r>
          </a:p>
          <a:p>
            <a:pPr marL="0" indent="0">
              <a:buNone/>
            </a:pPr>
            <a:r>
              <a:rPr lang="en-US" sz="1600" dirty="0">
                <a:solidFill>
                  <a:srgbClr val="00B0F0"/>
                </a:solidFill>
              </a:rPr>
              <a:t>join</a:t>
            </a:r>
            <a:r>
              <a:rPr lang="en-US" sz="1600" dirty="0"/>
              <a:t> </a:t>
            </a:r>
            <a:r>
              <a:rPr lang="en-US" sz="1600" dirty="0" err="1"/>
              <a:t>fact_gross_price</a:t>
            </a:r>
            <a:r>
              <a:rPr lang="en-US" sz="1600" dirty="0"/>
              <a:t> g </a:t>
            </a:r>
          </a:p>
          <a:p>
            <a:pPr marL="0" indent="0">
              <a:buNone/>
            </a:pPr>
            <a:r>
              <a:rPr lang="en-US" sz="1600" dirty="0">
                <a:solidFill>
                  <a:srgbClr val="00B0F0"/>
                </a:solidFill>
              </a:rPr>
              <a:t>on</a:t>
            </a:r>
            <a:r>
              <a:rPr lang="en-US" sz="1600" dirty="0"/>
              <a:t> </a:t>
            </a:r>
            <a:r>
              <a:rPr lang="en-US" sz="1600" dirty="0" err="1"/>
              <a:t>s.product_code</a:t>
            </a:r>
            <a:r>
              <a:rPr lang="en-US" sz="1600" dirty="0"/>
              <a:t>=</a:t>
            </a:r>
            <a:r>
              <a:rPr lang="en-US" sz="1600" dirty="0" err="1"/>
              <a:t>g.product_code</a:t>
            </a:r>
            <a:endParaRPr lang="en-US" sz="1600" dirty="0"/>
          </a:p>
          <a:p>
            <a:pPr marL="0" indent="0">
              <a:buNone/>
            </a:pPr>
            <a:r>
              <a:rPr lang="en-US" sz="1600" dirty="0">
                <a:solidFill>
                  <a:srgbClr val="00B0F0"/>
                </a:solidFill>
              </a:rPr>
              <a:t>and</a:t>
            </a:r>
            <a:r>
              <a:rPr lang="en-US" sz="1600" dirty="0"/>
              <a:t> </a:t>
            </a:r>
            <a:r>
              <a:rPr lang="en-US" sz="1600" dirty="0" err="1"/>
              <a:t>s.fiscal_year</a:t>
            </a:r>
            <a:r>
              <a:rPr lang="en-US" sz="1600" dirty="0"/>
              <a:t> = </a:t>
            </a:r>
            <a:r>
              <a:rPr lang="en-US" sz="1600" dirty="0" err="1"/>
              <a:t>g.fiscal_year</a:t>
            </a:r>
            <a:endParaRPr lang="en-US" sz="1600" dirty="0"/>
          </a:p>
          <a:p>
            <a:pPr marL="0" indent="0">
              <a:buNone/>
            </a:pPr>
            <a:r>
              <a:rPr lang="en-US" sz="1600" dirty="0">
                <a:solidFill>
                  <a:srgbClr val="00B0F0"/>
                </a:solidFill>
              </a:rPr>
              <a:t>join</a:t>
            </a:r>
            <a:r>
              <a:rPr lang="en-US" sz="1600" dirty="0"/>
              <a:t> </a:t>
            </a:r>
            <a:r>
              <a:rPr lang="en-US" sz="1600" dirty="0" err="1"/>
              <a:t>dim_customer</a:t>
            </a:r>
            <a:r>
              <a:rPr lang="en-US" sz="1600" dirty="0"/>
              <a:t> c</a:t>
            </a:r>
          </a:p>
          <a:p>
            <a:pPr marL="0" indent="0">
              <a:buNone/>
            </a:pPr>
            <a:r>
              <a:rPr lang="en-US" sz="1600" dirty="0">
                <a:solidFill>
                  <a:srgbClr val="00B0F0"/>
                </a:solidFill>
              </a:rPr>
              <a:t>on</a:t>
            </a:r>
            <a:r>
              <a:rPr lang="en-US" sz="1600" dirty="0"/>
              <a:t> </a:t>
            </a:r>
            <a:r>
              <a:rPr lang="en-US" sz="1600" dirty="0" err="1"/>
              <a:t>s.customer_code</a:t>
            </a:r>
            <a:r>
              <a:rPr lang="en-US" sz="1600" dirty="0"/>
              <a:t>=</a:t>
            </a:r>
            <a:r>
              <a:rPr lang="en-US" sz="1600" dirty="0" err="1"/>
              <a:t>c.customer_code</a:t>
            </a:r>
            <a:endParaRPr lang="en-US" sz="1600" dirty="0"/>
          </a:p>
          <a:p>
            <a:pPr marL="0" indent="0">
              <a:buNone/>
            </a:pPr>
            <a:r>
              <a:rPr lang="en-US" sz="1600" dirty="0">
                <a:solidFill>
                  <a:srgbClr val="00B0F0"/>
                </a:solidFill>
              </a:rPr>
              <a:t>where</a:t>
            </a:r>
            <a:r>
              <a:rPr lang="en-US" sz="1600" dirty="0"/>
              <a:t> </a:t>
            </a:r>
            <a:r>
              <a:rPr lang="en-US" sz="1600" dirty="0" err="1"/>
              <a:t>c.customer</a:t>
            </a:r>
            <a:r>
              <a:rPr lang="en-US" sz="1600" dirty="0"/>
              <a:t> = "</a:t>
            </a:r>
            <a:r>
              <a:rPr lang="en-US" sz="1600" dirty="0" err="1"/>
              <a:t>Atliq</a:t>
            </a:r>
            <a:r>
              <a:rPr lang="en-US" sz="1600" dirty="0"/>
              <a:t> Exclusive")</a:t>
            </a:r>
          </a:p>
          <a:p>
            <a:pPr marL="0" indent="0">
              <a:buNone/>
            </a:pPr>
            <a:r>
              <a:rPr lang="en-US" sz="1600" dirty="0">
                <a:solidFill>
                  <a:srgbClr val="00B0F0"/>
                </a:solidFill>
              </a:rPr>
              <a:t>select</a:t>
            </a:r>
            <a:r>
              <a:rPr lang="en-US" sz="1600" dirty="0"/>
              <a:t> </a:t>
            </a:r>
          </a:p>
          <a:p>
            <a:pPr marL="0" indent="0">
              <a:buNone/>
            </a:pPr>
            <a:r>
              <a:rPr lang="en-US" sz="1600" dirty="0"/>
              <a:t>         Months,</a:t>
            </a:r>
          </a:p>
          <a:p>
            <a:pPr marL="0" indent="0">
              <a:buNone/>
            </a:pPr>
            <a:r>
              <a:rPr lang="en-US" sz="1600" dirty="0"/>
              <a:t>         years, </a:t>
            </a:r>
          </a:p>
          <a:p>
            <a:pPr marL="0" indent="0">
              <a:buNone/>
            </a:pPr>
            <a:r>
              <a:rPr lang="en-US" sz="1600" dirty="0"/>
              <a:t>         </a:t>
            </a:r>
            <a:r>
              <a:rPr lang="en-US" sz="1600" dirty="0" err="1">
                <a:solidFill>
                  <a:schemeClr val="bg1">
                    <a:lumMod val="50000"/>
                  </a:schemeClr>
                </a:solidFill>
              </a:rPr>
              <a:t>concat</a:t>
            </a:r>
            <a:r>
              <a:rPr lang="en-US" sz="1600" dirty="0"/>
              <a:t>(</a:t>
            </a:r>
            <a:r>
              <a:rPr lang="en-US" sz="1600" dirty="0">
                <a:solidFill>
                  <a:schemeClr val="bg1">
                    <a:lumMod val="50000"/>
                  </a:schemeClr>
                </a:solidFill>
              </a:rPr>
              <a:t>round</a:t>
            </a:r>
            <a:r>
              <a:rPr lang="en-US" sz="1600" dirty="0"/>
              <a:t>(</a:t>
            </a:r>
            <a:r>
              <a:rPr lang="en-US" sz="1600" dirty="0">
                <a:solidFill>
                  <a:schemeClr val="bg1">
                    <a:lumMod val="50000"/>
                  </a:schemeClr>
                </a:solidFill>
              </a:rPr>
              <a:t>sum</a:t>
            </a:r>
            <a:r>
              <a:rPr lang="en-US" sz="1600" dirty="0"/>
              <a:t>(</a:t>
            </a:r>
            <a:r>
              <a:rPr lang="en-US" sz="1600" dirty="0" err="1"/>
              <a:t>total_gross_price</a:t>
            </a:r>
            <a:r>
              <a:rPr lang="en-US" sz="1600" dirty="0"/>
              <a:t>)/</a:t>
            </a:r>
            <a:r>
              <a:rPr lang="en-US" sz="1600" dirty="0">
                <a:solidFill>
                  <a:srgbClr val="FFC000"/>
                </a:solidFill>
              </a:rPr>
              <a:t>1000000</a:t>
            </a:r>
            <a:r>
              <a:rPr lang="en-US" sz="1600" dirty="0"/>
              <a:t> , </a:t>
            </a:r>
            <a:r>
              <a:rPr lang="en-US" sz="1600" dirty="0">
                <a:solidFill>
                  <a:srgbClr val="FFC000"/>
                </a:solidFill>
              </a:rPr>
              <a:t>1</a:t>
            </a:r>
            <a:r>
              <a:rPr lang="en-US" sz="1600" dirty="0"/>
              <a:t>),</a:t>
            </a:r>
            <a:r>
              <a:rPr lang="en-US" sz="1600" dirty="0">
                <a:solidFill>
                  <a:srgbClr val="FFC000"/>
                </a:solidFill>
              </a:rPr>
              <a:t>'</a:t>
            </a:r>
            <a:r>
              <a:rPr lang="en-US" sz="1600" dirty="0" err="1">
                <a:solidFill>
                  <a:srgbClr val="FFC000"/>
                </a:solidFill>
              </a:rPr>
              <a:t>Milion</a:t>
            </a:r>
            <a:r>
              <a:rPr lang="en-US" sz="1600" dirty="0">
                <a:solidFill>
                  <a:srgbClr val="FFC000"/>
                </a:solidFill>
              </a:rPr>
              <a:t>’</a:t>
            </a:r>
            <a:r>
              <a:rPr lang="en-US" sz="1600" dirty="0"/>
              <a:t>)</a:t>
            </a:r>
          </a:p>
          <a:p>
            <a:pPr marL="0" indent="0">
              <a:buNone/>
            </a:pPr>
            <a:r>
              <a:rPr lang="en-US" sz="1600" dirty="0">
                <a:solidFill>
                  <a:srgbClr val="00B0F0"/>
                </a:solidFill>
              </a:rPr>
              <a:t>         as</a:t>
            </a:r>
            <a:r>
              <a:rPr lang="en-US" sz="1600" dirty="0"/>
              <a:t> </a:t>
            </a:r>
            <a:r>
              <a:rPr lang="en-US" sz="1600" dirty="0" err="1"/>
              <a:t>Gross_sales_Amount</a:t>
            </a:r>
            <a:endParaRPr lang="en-US" sz="1600" dirty="0"/>
          </a:p>
          <a:p>
            <a:pPr marL="0" indent="0">
              <a:buNone/>
            </a:pPr>
            <a:r>
              <a:rPr lang="en-US" sz="1600" dirty="0">
                <a:solidFill>
                  <a:srgbClr val="00B0F0"/>
                </a:solidFill>
              </a:rPr>
              <a:t>from</a:t>
            </a:r>
            <a:r>
              <a:rPr lang="en-US" sz="1600" dirty="0"/>
              <a:t> </a:t>
            </a:r>
            <a:r>
              <a:rPr lang="en-US" sz="1600" dirty="0" err="1"/>
              <a:t>cte</a:t>
            </a:r>
            <a:endParaRPr lang="en-US" sz="1600" dirty="0"/>
          </a:p>
          <a:p>
            <a:pPr marL="0" indent="0">
              <a:buNone/>
            </a:pPr>
            <a:r>
              <a:rPr lang="en-US" sz="1600" dirty="0">
                <a:solidFill>
                  <a:srgbClr val="00B0F0"/>
                </a:solidFill>
              </a:rPr>
              <a:t>group by</a:t>
            </a:r>
            <a:r>
              <a:rPr lang="en-US" sz="1600" dirty="0"/>
              <a:t> </a:t>
            </a:r>
            <a:r>
              <a:rPr lang="en-US" sz="1600" dirty="0" err="1"/>
              <a:t>Months,years</a:t>
            </a:r>
            <a:endParaRPr lang="en-US" sz="1600" dirty="0"/>
          </a:p>
          <a:p>
            <a:pPr marL="0" indent="0">
              <a:buNone/>
            </a:pPr>
            <a:r>
              <a:rPr lang="en-US" sz="1600" dirty="0">
                <a:solidFill>
                  <a:srgbClr val="00B0F0"/>
                </a:solidFill>
              </a:rPr>
              <a:t>Order by </a:t>
            </a:r>
            <a:r>
              <a:rPr lang="en-US" sz="1600" dirty="0" err="1"/>
              <a:t>Gross_sales_Amount</a:t>
            </a:r>
            <a:r>
              <a:rPr lang="en-US" sz="1600" dirty="0"/>
              <a:t> </a:t>
            </a:r>
            <a:r>
              <a:rPr lang="en-US" sz="1600" dirty="0">
                <a:solidFill>
                  <a:srgbClr val="00B0F0"/>
                </a:solidFill>
              </a:rPr>
              <a:t>desc</a:t>
            </a:r>
            <a:r>
              <a:rPr lang="en-US" sz="1600" dirty="0"/>
              <a:t> ;</a:t>
            </a:r>
          </a:p>
        </p:txBody>
      </p:sp>
      <p:pic>
        <p:nvPicPr>
          <p:cNvPr id="5" name="Picture 4">
            <a:extLst>
              <a:ext uri="{FF2B5EF4-FFF2-40B4-BE49-F238E27FC236}">
                <a16:creationId xmlns:a16="http://schemas.microsoft.com/office/drawing/2014/main" id="{E844A633-A8A3-BCB0-282E-1B0BD24202EA}"/>
              </a:ext>
            </a:extLst>
          </p:cNvPr>
          <p:cNvPicPr>
            <a:picLocks noChangeAspect="1"/>
          </p:cNvPicPr>
          <p:nvPr/>
        </p:nvPicPr>
        <p:blipFill>
          <a:blip r:embed="rId2"/>
          <a:stretch>
            <a:fillRect/>
          </a:stretch>
        </p:blipFill>
        <p:spPr>
          <a:xfrm>
            <a:off x="5593474" y="732865"/>
            <a:ext cx="5853632" cy="1994522"/>
          </a:xfrm>
          <a:prstGeom prst="rect">
            <a:avLst/>
          </a:prstGeom>
        </p:spPr>
      </p:pic>
      <p:pic>
        <p:nvPicPr>
          <p:cNvPr id="8" name="Picture 7">
            <a:extLst>
              <a:ext uri="{FF2B5EF4-FFF2-40B4-BE49-F238E27FC236}">
                <a16:creationId xmlns:a16="http://schemas.microsoft.com/office/drawing/2014/main" id="{6F54D2BF-0A63-B5F4-EB2C-48131EAE4A7A}"/>
              </a:ext>
            </a:extLst>
          </p:cNvPr>
          <p:cNvPicPr>
            <a:picLocks noChangeAspect="1"/>
          </p:cNvPicPr>
          <p:nvPr/>
        </p:nvPicPr>
        <p:blipFill>
          <a:blip r:embed="rId3"/>
          <a:stretch>
            <a:fillRect/>
          </a:stretch>
        </p:blipFill>
        <p:spPr>
          <a:xfrm>
            <a:off x="5528609" y="2620588"/>
            <a:ext cx="6013357" cy="2677357"/>
          </a:xfrm>
          <a:prstGeom prst="rect">
            <a:avLst/>
          </a:prstGeom>
        </p:spPr>
      </p:pic>
      <p:sp>
        <p:nvSpPr>
          <p:cNvPr id="9" name="Rectangle 8">
            <a:extLst>
              <a:ext uri="{FF2B5EF4-FFF2-40B4-BE49-F238E27FC236}">
                <a16:creationId xmlns:a16="http://schemas.microsoft.com/office/drawing/2014/main" id="{F3BED9D5-C786-3450-88AF-DFD73F706634}"/>
              </a:ext>
            </a:extLst>
          </p:cNvPr>
          <p:cNvSpPr/>
          <p:nvPr/>
        </p:nvSpPr>
        <p:spPr>
          <a:xfrm>
            <a:off x="5082365" y="5297945"/>
            <a:ext cx="6459602" cy="118200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Findings:-</a:t>
            </a:r>
          </a:p>
          <a:p>
            <a:pPr algn="just"/>
            <a:r>
              <a:rPr lang="en-US" sz="1600" dirty="0"/>
              <a:t>The line chart reveals a strong upward trend in gross sales from 2017 to 2021, with notable peaks in </a:t>
            </a:r>
            <a:r>
              <a:rPr lang="en-US" sz="1600" dirty="0">
                <a:solidFill>
                  <a:srgbClr val="FFFF00"/>
                </a:solidFill>
              </a:rPr>
              <a:t>November</a:t>
            </a:r>
            <a:r>
              <a:rPr lang="en-US" sz="1600" dirty="0"/>
              <a:t>, especially in </a:t>
            </a:r>
            <a:r>
              <a:rPr lang="en-US" sz="1600" dirty="0">
                <a:solidFill>
                  <a:srgbClr val="FFFF00"/>
                </a:solidFill>
              </a:rPr>
              <a:t>2021</a:t>
            </a:r>
            <a:r>
              <a:rPr lang="en-US" sz="1600" dirty="0"/>
              <a:t>. Seasonal patterns are evident, with end-of-year months driving </a:t>
            </a:r>
            <a:r>
              <a:rPr lang="en-US" sz="1600" dirty="0">
                <a:solidFill>
                  <a:srgbClr val="FFFF00"/>
                </a:solidFill>
              </a:rPr>
              <a:t>higher</a:t>
            </a:r>
            <a:r>
              <a:rPr lang="en-US" sz="1600" dirty="0"/>
              <a:t> sales.</a:t>
            </a:r>
          </a:p>
          <a:p>
            <a:pPr algn="ctr"/>
            <a:endParaRPr lang="en-US" dirty="0"/>
          </a:p>
        </p:txBody>
      </p:sp>
      <p:sp>
        <p:nvSpPr>
          <p:cNvPr id="4" name="TextBox 3">
            <a:extLst>
              <a:ext uri="{FF2B5EF4-FFF2-40B4-BE49-F238E27FC236}">
                <a16:creationId xmlns:a16="http://schemas.microsoft.com/office/drawing/2014/main" id="{38E038D3-67A6-91D7-AD70-D40930F0CDA8}"/>
              </a:ext>
            </a:extLst>
          </p:cNvPr>
          <p:cNvSpPr txBox="1"/>
          <p:nvPr/>
        </p:nvSpPr>
        <p:spPr>
          <a:xfrm>
            <a:off x="525396" y="-51904"/>
            <a:ext cx="6097554" cy="369332"/>
          </a:xfrm>
          <a:prstGeom prst="rect">
            <a:avLst/>
          </a:prstGeom>
          <a:noFill/>
        </p:spPr>
        <p:txBody>
          <a:bodyPr wrap="square">
            <a:spAutoFit/>
          </a:bodyPr>
          <a:lstStyle/>
          <a:p>
            <a:r>
              <a:rPr lang="en-US" sz="1800" i="1" dirty="0">
                <a:solidFill>
                  <a:srgbClr val="C00000"/>
                </a:solidFill>
              </a:rPr>
              <a:t>Query:-</a:t>
            </a:r>
            <a:r>
              <a:rPr lang="en-US" i="1" dirty="0">
                <a:solidFill>
                  <a:srgbClr val="C00000"/>
                </a:solidFill>
              </a:rPr>
              <a:t>7</a:t>
            </a:r>
            <a:endParaRPr lang="en-US" dirty="0"/>
          </a:p>
        </p:txBody>
      </p:sp>
    </p:spTree>
    <p:extLst>
      <p:ext uri="{BB962C8B-B14F-4D97-AF65-F5344CB8AC3E}">
        <p14:creationId xmlns:p14="http://schemas.microsoft.com/office/powerpoint/2010/main" val="2562703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5C856-60E3-DDDD-BB8D-F5096D0ED641}"/>
              </a:ext>
            </a:extLst>
          </p:cNvPr>
          <p:cNvSpPr>
            <a:spLocks noGrp="1"/>
          </p:cNvSpPr>
          <p:nvPr>
            <p:ph type="title"/>
          </p:nvPr>
        </p:nvSpPr>
        <p:spPr>
          <a:xfrm>
            <a:off x="838200" y="18255"/>
            <a:ext cx="10515600" cy="933467"/>
          </a:xfrm>
        </p:spPr>
        <p:txBody>
          <a:bodyPr>
            <a:noAutofit/>
          </a:bodyPr>
          <a:lstStyle/>
          <a:p>
            <a:r>
              <a:rPr lang="en-US" sz="1800" dirty="0"/>
              <a:t>In which quarter of 2020, got the maximum </a:t>
            </a:r>
            <a:r>
              <a:rPr lang="en-US" sz="1800" dirty="0" err="1"/>
              <a:t>total_sold_quantity</a:t>
            </a:r>
            <a:r>
              <a:rPr lang="en-US" sz="1800" dirty="0"/>
              <a:t>?</a:t>
            </a:r>
          </a:p>
        </p:txBody>
      </p:sp>
      <p:sp>
        <p:nvSpPr>
          <p:cNvPr id="3" name="Content Placeholder 2">
            <a:extLst>
              <a:ext uri="{FF2B5EF4-FFF2-40B4-BE49-F238E27FC236}">
                <a16:creationId xmlns:a16="http://schemas.microsoft.com/office/drawing/2014/main" id="{32849463-5A13-D06A-A531-7A8E1F9F9F56}"/>
              </a:ext>
            </a:extLst>
          </p:cNvPr>
          <p:cNvSpPr>
            <a:spLocks noGrp="1"/>
          </p:cNvSpPr>
          <p:nvPr>
            <p:ph idx="1"/>
          </p:nvPr>
        </p:nvSpPr>
        <p:spPr>
          <a:xfrm>
            <a:off x="838200" y="951723"/>
            <a:ext cx="5469294" cy="3256384"/>
          </a:xfrm>
        </p:spPr>
        <p:txBody>
          <a:bodyPr>
            <a:normAutofit/>
          </a:bodyPr>
          <a:lstStyle/>
          <a:p>
            <a:pPr marL="0" indent="0">
              <a:buNone/>
            </a:pPr>
            <a:r>
              <a:rPr lang="en-US" sz="1200" dirty="0">
                <a:solidFill>
                  <a:srgbClr val="00B0F0"/>
                </a:solidFill>
              </a:rPr>
              <a:t>SELECT</a:t>
            </a:r>
            <a:r>
              <a:rPr lang="en-US" sz="1200" dirty="0"/>
              <a:t> </a:t>
            </a:r>
          </a:p>
          <a:p>
            <a:pPr marL="0" indent="0">
              <a:buNone/>
            </a:pPr>
            <a:r>
              <a:rPr lang="en-US" sz="1200" dirty="0">
                <a:solidFill>
                  <a:srgbClr val="00B0F0"/>
                </a:solidFill>
              </a:rPr>
              <a:t>case</a:t>
            </a:r>
            <a:r>
              <a:rPr lang="en-US" sz="1200" dirty="0"/>
              <a:t>      </a:t>
            </a:r>
          </a:p>
          <a:p>
            <a:pPr marL="0" indent="0">
              <a:buNone/>
            </a:pPr>
            <a:r>
              <a:rPr lang="en-US" sz="1200" dirty="0"/>
              <a:t>         </a:t>
            </a:r>
            <a:r>
              <a:rPr lang="en-US" sz="1200" dirty="0">
                <a:solidFill>
                  <a:srgbClr val="00B0F0"/>
                </a:solidFill>
              </a:rPr>
              <a:t>when</a:t>
            </a:r>
            <a:r>
              <a:rPr lang="en-US" sz="1200" dirty="0"/>
              <a:t> </a:t>
            </a:r>
            <a:r>
              <a:rPr lang="en-US" sz="1200" dirty="0">
                <a:solidFill>
                  <a:srgbClr val="00B0F0"/>
                </a:solidFill>
              </a:rPr>
              <a:t>month</a:t>
            </a:r>
            <a:r>
              <a:rPr lang="en-US" sz="1200" dirty="0"/>
              <a:t>(</a:t>
            </a:r>
            <a:r>
              <a:rPr lang="en-US" sz="1200" dirty="0">
                <a:solidFill>
                  <a:srgbClr val="00B0F0"/>
                </a:solidFill>
              </a:rPr>
              <a:t>date</a:t>
            </a:r>
            <a:r>
              <a:rPr lang="en-US" sz="1200" dirty="0"/>
              <a:t>) </a:t>
            </a:r>
            <a:r>
              <a:rPr lang="en-US" sz="1200" dirty="0">
                <a:solidFill>
                  <a:srgbClr val="00B0F0"/>
                </a:solidFill>
              </a:rPr>
              <a:t>between</a:t>
            </a:r>
            <a:r>
              <a:rPr lang="en-US" sz="1200" dirty="0"/>
              <a:t> </a:t>
            </a:r>
            <a:r>
              <a:rPr lang="en-US" sz="1200" dirty="0">
                <a:solidFill>
                  <a:srgbClr val="FFC000"/>
                </a:solidFill>
              </a:rPr>
              <a:t>9</a:t>
            </a:r>
            <a:r>
              <a:rPr lang="en-US" sz="1200" dirty="0"/>
              <a:t> </a:t>
            </a:r>
            <a:r>
              <a:rPr lang="en-US" sz="1200" dirty="0">
                <a:solidFill>
                  <a:srgbClr val="00B0F0"/>
                </a:solidFill>
              </a:rPr>
              <a:t>and</a:t>
            </a:r>
            <a:r>
              <a:rPr lang="en-US" sz="1200" dirty="0"/>
              <a:t> </a:t>
            </a:r>
            <a:r>
              <a:rPr lang="en-US" sz="1200" dirty="0">
                <a:solidFill>
                  <a:srgbClr val="FFC000"/>
                </a:solidFill>
              </a:rPr>
              <a:t>11</a:t>
            </a:r>
            <a:r>
              <a:rPr lang="en-US" sz="1200" dirty="0"/>
              <a:t> </a:t>
            </a:r>
            <a:r>
              <a:rPr lang="en-US" sz="1200" dirty="0">
                <a:solidFill>
                  <a:srgbClr val="00B0F0"/>
                </a:solidFill>
              </a:rPr>
              <a:t>then</a:t>
            </a:r>
            <a:r>
              <a:rPr lang="en-US" sz="1200" dirty="0"/>
              <a:t>'</a:t>
            </a:r>
            <a:r>
              <a:rPr lang="en-US" sz="1200" dirty="0">
                <a:solidFill>
                  <a:srgbClr val="FFC000"/>
                </a:solidFill>
              </a:rPr>
              <a:t>Q1</a:t>
            </a:r>
            <a:r>
              <a:rPr lang="en-US" sz="1200" dirty="0"/>
              <a:t>'      </a:t>
            </a:r>
          </a:p>
          <a:p>
            <a:pPr marL="0" indent="0">
              <a:buNone/>
            </a:pPr>
            <a:r>
              <a:rPr lang="en-US" sz="1200" dirty="0"/>
              <a:t>         </a:t>
            </a:r>
            <a:r>
              <a:rPr lang="en-US" sz="1200" dirty="0">
                <a:solidFill>
                  <a:srgbClr val="00B0F0"/>
                </a:solidFill>
              </a:rPr>
              <a:t>when</a:t>
            </a:r>
            <a:r>
              <a:rPr lang="en-US" sz="1200" dirty="0"/>
              <a:t> </a:t>
            </a:r>
            <a:r>
              <a:rPr lang="en-US" sz="1200" dirty="0">
                <a:solidFill>
                  <a:srgbClr val="00B0F0"/>
                </a:solidFill>
              </a:rPr>
              <a:t>month</a:t>
            </a:r>
            <a:r>
              <a:rPr lang="en-US" sz="1200" dirty="0"/>
              <a:t>(</a:t>
            </a:r>
            <a:r>
              <a:rPr lang="en-US" sz="1200" dirty="0">
                <a:solidFill>
                  <a:srgbClr val="00B0F0"/>
                </a:solidFill>
              </a:rPr>
              <a:t>date</a:t>
            </a:r>
            <a:r>
              <a:rPr lang="en-US" sz="1200" dirty="0"/>
              <a:t>) </a:t>
            </a:r>
            <a:r>
              <a:rPr lang="en-US" sz="1200" dirty="0">
                <a:solidFill>
                  <a:srgbClr val="00B0F0"/>
                </a:solidFill>
              </a:rPr>
              <a:t>in</a:t>
            </a:r>
            <a:r>
              <a:rPr lang="en-US" sz="1200" dirty="0"/>
              <a:t>( </a:t>
            </a:r>
            <a:r>
              <a:rPr lang="en-US" sz="1200" dirty="0">
                <a:solidFill>
                  <a:srgbClr val="FFC000"/>
                </a:solidFill>
              </a:rPr>
              <a:t>12</a:t>
            </a:r>
            <a:r>
              <a:rPr lang="en-US" sz="1200" dirty="0"/>
              <a:t> ,</a:t>
            </a:r>
            <a:r>
              <a:rPr lang="en-US" sz="1200" dirty="0">
                <a:solidFill>
                  <a:srgbClr val="FFC000"/>
                </a:solidFill>
              </a:rPr>
              <a:t>1</a:t>
            </a:r>
            <a:r>
              <a:rPr lang="en-US" sz="1200" dirty="0"/>
              <a:t> ,</a:t>
            </a:r>
            <a:r>
              <a:rPr lang="en-US" sz="1200" dirty="0">
                <a:solidFill>
                  <a:srgbClr val="FFC000"/>
                </a:solidFill>
              </a:rPr>
              <a:t>2</a:t>
            </a:r>
            <a:r>
              <a:rPr lang="en-US" sz="1200" dirty="0"/>
              <a:t>) </a:t>
            </a:r>
            <a:r>
              <a:rPr lang="en-US" sz="1200" dirty="0">
                <a:solidFill>
                  <a:srgbClr val="00B0F0"/>
                </a:solidFill>
              </a:rPr>
              <a:t>then'Q2</a:t>
            </a:r>
            <a:r>
              <a:rPr lang="en-US" sz="1200" dirty="0"/>
              <a:t>'     </a:t>
            </a:r>
          </a:p>
          <a:p>
            <a:pPr marL="0" indent="0">
              <a:buNone/>
            </a:pPr>
            <a:r>
              <a:rPr lang="en-US" sz="1200" dirty="0"/>
              <a:t>         </a:t>
            </a:r>
            <a:r>
              <a:rPr lang="en-US" sz="1200" dirty="0">
                <a:solidFill>
                  <a:srgbClr val="00B0F0"/>
                </a:solidFill>
              </a:rPr>
              <a:t>when</a:t>
            </a:r>
            <a:r>
              <a:rPr lang="en-US" sz="1200" dirty="0"/>
              <a:t> </a:t>
            </a:r>
            <a:r>
              <a:rPr lang="en-US" sz="1200" dirty="0">
                <a:solidFill>
                  <a:srgbClr val="00B0F0"/>
                </a:solidFill>
              </a:rPr>
              <a:t>month</a:t>
            </a:r>
            <a:r>
              <a:rPr lang="en-US" sz="1200" dirty="0"/>
              <a:t>(</a:t>
            </a:r>
            <a:r>
              <a:rPr lang="en-US" sz="1200" dirty="0">
                <a:solidFill>
                  <a:srgbClr val="00B0F0"/>
                </a:solidFill>
              </a:rPr>
              <a:t>date</a:t>
            </a:r>
            <a:r>
              <a:rPr lang="en-US" sz="1200" dirty="0"/>
              <a:t>) </a:t>
            </a:r>
            <a:r>
              <a:rPr lang="en-US" sz="1200" dirty="0">
                <a:solidFill>
                  <a:srgbClr val="00B0F0"/>
                </a:solidFill>
              </a:rPr>
              <a:t>between</a:t>
            </a:r>
            <a:r>
              <a:rPr lang="en-US" sz="1200" dirty="0"/>
              <a:t> </a:t>
            </a:r>
            <a:r>
              <a:rPr lang="en-US" sz="1200" dirty="0">
                <a:solidFill>
                  <a:srgbClr val="FFC000"/>
                </a:solidFill>
              </a:rPr>
              <a:t>3</a:t>
            </a:r>
            <a:r>
              <a:rPr lang="en-US" sz="1200" dirty="0"/>
              <a:t> </a:t>
            </a:r>
            <a:r>
              <a:rPr lang="en-US" sz="1200" dirty="0">
                <a:solidFill>
                  <a:srgbClr val="00B0F0"/>
                </a:solidFill>
              </a:rPr>
              <a:t>and</a:t>
            </a:r>
            <a:r>
              <a:rPr lang="en-US" sz="1200" dirty="0"/>
              <a:t> </a:t>
            </a:r>
            <a:r>
              <a:rPr lang="en-US" sz="1200" dirty="0">
                <a:solidFill>
                  <a:srgbClr val="FFC000"/>
                </a:solidFill>
              </a:rPr>
              <a:t>5</a:t>
            </a:r>
            <a:r>
              <a:rPr lang="en-US" sz="1200" dirty="0"/>
              <a:t> </a:t>
            </a:r>
            <a:r>
              <a:rPr lang="en-US" sz="1200" dirty="0">
                <a:solidFill>
                  <a:srgbClr val="00B0F0"/>
                </a:solidFill>
              </a:rPr>
              <a:t>then</a:t>
            </a:r>
            <a:r>
              <a:rPr lang="en-US" sz="1200" dirty="0"/>
              <a:t> </a:t>
            </a:r>
            <a:r>
              <a:rPr lang="en-US" sz="1200" dirty="0">
                <a:solidFill>
                  <a:srgbClr val="FFC000"/>
                </a:solidFill>
              </a:rPr>
              <a:t>'Q3</a:t>
            </a:r>
            <a:r>
              <a:rPr lang="en-US" sz="1200" dirty="0"/>
              <a:t>'     </a:t>
            </a:r>
          </a:p>
          <a:p>
            <a:pPr marL="0" indent="0">
              <a:buNone/>
            </a:pPr>
            <a:r>
              <a:rPr lang="en-US" sz="1200" dirty="0"/>
              <a:t>         </a:t>
            </a:r>
            <a:r>
              <a:rPr lang="en-US" sz="1200" dirty="0">
                <a:solidFill>
                  <a:srgbClr val="00B0F0"/>
                </a:solidFill>
              </a:rPr>
              <a:t>when</a:t>
            </a:r>
            <a:r>
              <a:rPr lang="en-US" sz="1200" dirty="0"/>
              <a:t> </a:t>
            </a:r>
            <a:r>
              <a:rPr lang="en-US" sz="1200" dirty="0">
                <a:solidFill>
                  <a:srgbClr val="00B0F0"/>
                </a:solidFill>
              </a:rPr>
              <a:t>month</a:t>
            </a:r>
            <a:r>
              <a:rPr lang="en-US" sz="1200" dirty="0"/>
              <a:t>(</a:t>
            </a:r>
            <a:r>
              <a:rPr lang="en-US" sz="1200" dirty="0">
                <a:solidFill>
                  <a:srgbClr val="00B0F0"/>
                </a:solidFill>
              </a:rPr>
              <a:t>date</a:t>
            </a:r>
            <a:r>
              <a:rPr lang="en-US" sz="1200" dirty="0"/>
              <a:t>) </a:t>
            </a:r>
            <a:r>
              <a:rPr lang="en-US" sz="1200" dirty="0">
                <a:solidFill>
                  <a:srgbClr val="00B0F0"/>
                </a:solidFill>
              </a:rPr>
              <a:t>between</a:t>
            </a:r>
            <a:r>
              <a:rPr lang="en-US" sz="1200" dirty="0"/>
              <a:t> </a:t>
            </a:r>
            <a:r>
              <a:rPr lang="en-US" sz="1200" dirty="0">
                <a:solidFill>
                  <a:srgbClr val="FFC000"/>
                </a:solidFill>
              </a:rPr>
              <a:t>6</a:t>
            </a:r>
            <a:r>
              <a:rPr lang="en-US" sz="1200" dirty="0"/>
              <a:t> </a:t>
            </a:r>
            <a:r>
              <a:rPr lang="en-US" sz="1200" dirty="0">
                <a:solidFill>
                  <a:srgbClr val="00B0F0"/>
                </a:solidFill>
              </a:rPr>
              <a:t>and</a:t>
            </a:r>
            <a:r>
              <a:rPr lang="en-US" sz="1200" dirty="0"/>
              <a:t> </a:t>
            </a:r>
            <a:r>
              <a:rPr lang="en-US" sz="1200" dirty="0">
                <a:solidFill>
                  <a:srgbClr val="FFC000"/>
                </a:solidFill>
              </a:rPr>
              <a:t>8</a:t>
            </a:r>
            <a:r>
              <a:rPr lang="en-US" sz="1200" dirty="0"/>
              <a:t> </a:t>
            </a:r>
            <a:r>
              <a:rPr lang="en-US" sz="1200" dirty="0">
                <a:solidFill>
                  <a:srgbClr val="00B0F0"/>
                </a:solidFill>
              </a:rPr>
              <a:t>then</a:t>
            </a:r>
            <a:r>
              <a:rPr lang="en-US" sz="1200" dirty="0"/>
              <a:t> </a:t>
            </a:r>
            <a:r>
              <a:rPr lang="en-US" sz="1200" dirty="0">
                <a:solidFill>
                  <a:srgbClr val="FFC000"/>
                </a:solidFill>
              </a:rPr>
              <a:t>'Q4</a:t>
            </a:r>
            <a:r>
              <a:rPr lang="en-US" sz="1200" dirty="0"/>
              <a:t>’	</a:t>
            </a:r>
          </a:p>
          <a:p>
            <a:pPr marL="0" indent="0">
              <a:buNone/>
            </a:pPr>
            <a:r>
              <a:rPr lang="en-US" sz="1200" dirty="0">
                <a:solidFill>
                  <a:srgbClr val="00B0F0"/>
                </a:solidFill>
              </a:rPr>
              <a:t>end</a:t>
            </a:r>
            <a:r>
              <a:rPr lang="en-US" sz="1200" dirty="0"/>
              <a:t> </a:t>
            </a:r>
            <a:r>
              <a:rPr lang="en-US" sz="1200" dirty="0">
                <a:solidFill>
                  <a:srgbClr val="00B0F0"/>
                </a:solidFill>
              </a:rPr>
              <a:t>as</a:t>
            </a:r>
            <a:r>
              <a:rPr lang="en-US" sz="1200" dirty="0"/>
              <a:t> Quarters,    </a:t>
            </a:r>
          </a:p>
          <a:p>
            <a:pPr marL="0" indent="0">
              <a:buNone/>
            </a:pPr>
            <a:r>
              <a:rPr lang="en-US" sz="1200" dirty="0" err="1">
                <a:solidFill>
                  <a:schemeClr val="bg1">
                    <a:lumMod val="50000"/>
                  </a:schemeClr>
                </a:solidFill>
              </a:rPr>
              <a:t>concat</a:t>
            </a:r>
            <a:r>
              <a:rPr lang="en-US" sz="1200" dirty="0"/>
              <a:t>(</a:t>
            </a:r>
            <a:r>
              <a:rPr lang="en-US" sz="1200" dirty="0">
                <a:solidFill>
                  <a:schemeClr val="bg1">
                    <a:lumMod val="50000"/>
                  </a:schemeClr>
                </a:solidFill>
              </a:rPr>
              <a:t>round</a:t>
            </a:r>
            <a:r>
              <a:rPr lang="en-US" sz="1200" dirty="0"/>
              <a:t>(</a:t>
            </a:r>
            <a:r>
              <a:rPr lang="en-US" sz="1200" dirty="0">
                <a:solidFill>
                  <a:schemeClr val="bg1">
                    <a:lumMod val="50000"/>
                  </a:schemeClr>
                </a:solidFill>
              </a:rPr>
              <a:t>sum</a:t>
            </a:r>
            <a:r>
              <a:rPr lang="en-US" sz="1200" dirty="0"/>
              <a:t>(</a:t>
            </a:r>
            <a:r>
              <a:rPr lang="en-US" sz="1200" dirty="0" err="1"/>
              <a:t>sold_quantity</a:t>
            </a:r>
            <a:r>
              <a:rPr lang="en-US" sz="1200" dirty="0"/>
              <a:t>)/</a:t>
            </a:r>
            <a:r>
              <a:rPr lang="en-US" sz="1200" dirty="0">
                <a:solidFill>
                  <a:srgbClr val="FFC000"/>
                </a:solidFill>
              </a:rPr>
              <a:t>1000000</a:t>
            </a:r>
            <a:r>
              <a:rPr lang="en-US" sz="1200" dirty="0"/>
              <a:t>,</a:t>
            </a:r>
            <a:r>
              <a:rPr lang="en-US" sz="1200" dirty="0">
                <a:solidFill>
                  <a:srgbClr val="FFC000"/>
                </a:solidFill>
              </a:rPr>
              <a:t>2</a:t>
            </a:r>
            <a:r>
              <a:rPr lang="en-US" sz="1200" dirty="0"/>
              <a:t>), ' </a:t>
            </a:r>
            <a:r>
              <a:rPr lang="en-US" sz="1200" dirty="0" err="1">
                <a:solidFill>
                  <a:srgbClr val="FFC000"/>
                </a:solidFill>
              </a:rPr>
              <a:t>Milions</a:t>
            </a:r>
            <a:r>
              <a:rPr lang="en-US" sz="1200" dirty="0"/>
              <a:t>') </a:t>
            </a:r>
            <a:r>
              <a:rPr lang="en-US" sz="1200" dirty="0">
                <a:solidFill>
                  <a:srgbClr val="00B0F0"/>
                </a:solidFill>
              </a:rPr>
              <a:t>as</a:t>
            </a:r>
            <a:r>
              <a:rPr lang="en-US" sz="1200" dirty="0"/>
              <a:t> </a:t>
            </a:r>
            <a:r>
              <a:rPr lang="en-US" sz="1200" dirty="0" err="1"/>
              <a:t>total_sold_quantity</a:t>
            </a:r>
            <a:r>
              <a:rPr lang="en-US" sz="1200" dirty="0"/>
              <a:t> </a:t>
            </a:r>
          </a:p>
          <a:p>
            <a:pPr marL="0" indent="0">
              <a:buNone/>
            </a:pPr>
            <a:r>
              <a:rPr lang="en-US" sz="1200" dirty="0">
                <a:solidFill>
                  <a:srgbClr val="00B0F0"/>
                </a:solidFill>
              </a:rPr>
              <a:t>FROM</a:t>
            </a:r>
            <a:r>
              <a:rPr lang="en-US" sz="1200" dirty="0"/>
              <a:t> </a:t>
            </a:r>
            <a:r>
              <a:rPr lang="en-US" sz="1200" dirty="0" err="1"/>
              <a:t>fact_sales_monthly</a:t>
            </a:r>
            <a:endParaRPr lang="en-US" sz="1200" dirty="0"/>
          </a:p>
          <a:p>
            <a:pPr marL="0" indent="0">
              <a:buNone/>
            </a:pPr>
            <a:r>
              <a:rPr lang="en-US" sz="1200" dirty="0">
                <a:solidFill>
                  <a:srgbClr val="00B0F0"/>
                </a:solidFill>
              </a:rPr>
              <a:t>where</a:t>
            </a:r>
            <a:r>
              <a:rPr lang="en-US" sz="1200" dirty="0"/>
              <a:t> </a:t>
            </a:r>
            <a:r>
              <a:rPr lang="en-US" sz="1200" dirty="0" err="1"/>
              <a:t>fiscal_year</a:t>
            </a:r>
            <a:r>
              <a:rPr lang="en-US" sz="1200" dirty="0"/>
              <a:t> = </a:t>
            </a:r>
            <a:r>
              <a:rPr lang="en-US" sz="1200" dirty="0">
                <a:solidFill>
                  <a:srgbClr val="FFC000"/>
                </a:solidFill>
              </a:rPr>
              <a:t>2020</a:t>
            </a:r>
          </a:p>
          <a:p>
            <a:pPr marL="0" indent="0">
              <a:buNone/>
            </a:pPr>
            <a:r>
              <a:rPr lang="en-US" sz="1200" dirty="0">
                <a:solidFill>
                  <a:srgbClr val="00B0F0"/>
                </a:solidFill>
              </a:rPr>
              <a:t>group</a:t>
            </a:r>
            <a:r>
              <a:rPr lang="en-US" sz="1200" dirty="0"/>
              <a:t> </a:t>
            </a:r>
            <a:r>
              <a:rPr lang="en-US" sz="1200" dirty="0">
                <a:solidFill>
                  <a:srgbClr val="00B0F0"/>
                </a:solidFill>
              </a:rPr>
              <a:t>by</a:t>
            </a:r>
            <a:r>
              <a:rPr lang="en-US" sz="1200" dirty="0"/>
              <a:t> quarters;</a:t>
            </a:r>
          </a:p>
        </p:txBody>
      </p:sp>
      <p:pic>
        <p:nvPicPr>
          <p:cNvPr id="5" name="Picture 4">
            <a:extLst>
              <a:ext uri="{FF2B5EF4-FFF2-40B4-BE49-F238E27FC236}">
                <a16:creationId xmlns:a16="http://schemas.microsoft.com/office/drawing/2014/main" id="{86F57219-0CC6-8C3A-FB03-B4499FDD1121}"/>
              </a:ext>
            </a:extLst>
          </p:cNvPr>
          <p:cNvPicPr>
            <a:picLocks noChangeAspect="1"/>
          </p:cNvPicPr>
          <p:nvPr/>
        </p:nvPicPr>
        <p:blipFill>
          <a:blip r:embed="rId2"/>
          <a:stretch>
            <a:fillRect/>
          </a:stretch>
        </p:blipFill>
        <p:spPr>
          <a:xfrm>
            <a:off x="6307494" y="951722"/>
            <a:ext cx="5536284" cy="2505425"/>
          </a:xfrm>
          <a:prstGeom prst="rect">
            <a:avLst/>
          </a:prstGeom>
        </p:spPr>
      </p:pic>
      <p:pic>
        <p:nvPicPr>
          <p:cNvPr id="11" name="Picture 10">
            <a:extLst>
              <a:ext uri="{FF2B5EF4-FFF2-40B4-BE49-F238E27FC236}">
                <a16:creationId xmlns:a16="http://schemas.microsoft.com/office/drawing/2014/main" id="{F1925AF6-A97F-C2B9-1B31-EB5E9D560706}"/>
              </a:ext>
            </a:extLst>
          </p:cNvPr>
          <p:cNvPicPr>
            <a:picLocks noChangeAspect="1"/>
          </p:cNvPicPr>
          <p:nvPr/>
        </p:nvPicPr>
        <p:blipFill>
          <a:blip r:embed="rId3"/>
          <a:stretch>
            <a:fillRect/>
          </a:stretch>
        </p:blipFill>
        <p:spPr>
          <a:xfrm>
            <a:off x="6096001" y="3564343"/>
            <a:ext cx="5747778" cy="3144368"/>
          </a:xfrm>
          <a:prstGeom prst="rect">
            <a:avLst/>
          </a:prstGeom>
        </p:spPr>
      </p:pic>
      <p:sp>
        <p:nvSpPr>
          <p:cNvPr id="12" name="Rectangle 11">
            <a:extLst>
              <a:ext uri="{FF2B5EF4-FFF2-40B4-BE49-F238E27FC236}">
                <a16:creationId xmlns:a16="http://schemas.microsoft.com/office/drawing/2014/main" id="{AF5034EA-9835-B301-0D92-C683FE500C2B}"/>
              </a:ext>
            </a:extLst>
          </p:cNvPr>
          <p:cNvSpPr/>
          <p:nvPr/>
        </p:nvSpPr>
        <p:spPr>
          <a:xfrm>
            <a:off x="838200" y="4310743"/>
            <a:ext cx="5257800" cy="20993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dirty="0"/>
              <a:t>Findings:-</a:t>
            </a:r>
          </a:p>
          <a:p>
            <a:pPr algn="just"/>
            <a:r>
              <a:rPr lang="en-US" dirty="0"/>
              <a:t>The bar chart shows that </a:t>
            </a:r>
            <a:r>
              <a:rPr lang="en-US" dirty="0">
                <a:solidFill>
                  <a:srgbClr val="FFFF00"/>
                </a:solidFill>
              </a:rPr>
              <a:t>Q1</a:t>
            </a:r>
            <a:r>
              <a:rPr lang="en-US" dirty="0"/>
              <a:t> had the highest total sold quantity at </a:t>
            </a:r>
            <a:r>
              <a:rPr lang="en-US" dirty="0">
                <a:solidFill>
                  <a:srgbClr val="FFFF00"/>
                </a:solidFill>
              </a:rPr>
              <a:t>7.01</a:t>
            </a:r>
            <a:r>
              <a:rPr lang="en-US" dirty="0"/>
              <a:t> million units, while </a:t>
            </a:r>
            <a:r>
              <a:rPr lang="en-US" dirty="0">
                <a:solidFill>
                  <a:srgbClr val="FF0000"/>
                </a:solidFill>
              </a:rPr>
              <a:t>Q3</a:t>
            </a:r>
            <a:r>
              <a:rPr lang="en-US" dirty="0"/>
              <a:t> had the lowest at </a:t>
            </a:r>
            <a:r>
              <a:rPr lang="en-US" dirty="0">
                <a:solidFill>
                  <a:srgbClr val="FF0000"/>
                </a:solidFill>
              </a:rPr>
              <a:t>2.08</a:t>
            </a:r>
            <a:r>
              <a:rPr lang="en-US" dirty="0"/>
              <a:t> million units. Overall, sales were strongest in the first quarter and weakest in the third quarter.</a:t>
            </a:r>
          </a:p>
        </p:txBody>
      </p:sp>
      <p:sp>
        <p:nvSpPr>
          <p:cNvPr id="4" name="TextBox 3">
            <a:extLst>
              <a:ext uri="{FF2B5EF4-FFF2-40B4-BE49-F238E27FC236}">
                <a16:creationId xmlns:a16="http://schemas.microsoft.com/office/drawing/2014/main" id="{D69D9A3D-7CBC-B262-2665-499E7102C21B}"/>
              </a:ext>
            </a:extLst>
          </p:cNvPr>
          <p:cNvSpPr txBox="1"/>
          <p:nvPr/>
        </p:nvSpPr>
        <p:spPr>
          <a:xfrm>
            <a:off x="838200" y="-35377"/>
            <a:ext cx="6097554" cy="369332"/>
          </a:xfrm>
          <a:prstGeom prst="rect">
            <a:avLst/>
          </a:prstGeom>
          <a:noFill/>
        </p:spPr>
        <p:txBody>
          <a:bodyPr wrap="square">
            <a:spAutoFit/>
          </a:bodyPr>
          <a:lstStyle/>
          <a:p>
            <a:r>
              <a:rPr lang="en-US" sz="1800" i="1" dirty="0">
                <a:solidFill>
                  <a:srgbClr val="C00000"/>
                </a:solidFill>
              </a:rPr>
              <a:t>Query:-</a:t>
            </a:r>
            <a:r>
              <a:rPr lang="en-US" i="1" dirty="0">
                <a:solidFill>
                  <a:srgbClr val="C00000"/>
                </a:solidFill>
              </a:rPr>
              <a:t>8</a:t>
            </a:r>
            <a:endParaRPr lang="en-US" dirty="0"/>
          </a:p>
        </p:txBody>
      </p:sp>
    </p:spTree>
    <p:extLst>
      <p:ext uri="{BB962C8B-B14F-4D97-AF65-F5344CB8AC3E}">
        <p14:creationId xmlns:p14="http://schemas.microsoft.com/office/powerpoint/2010/main" val="1830868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AEC0E-8A7A-07EA-B859-1EB0304E8FDD}"/>
              </a:ext>
            </a:extLst>
          </p:cNvPr>
          <p:cNvSpPr>
            <a:spLocks noGrp="1"/>
          </p:cNvSpPr>
          <p:nvPr>
            <p:ph type="title"/>
          </p:nvPr>
        </p:nvSpPr>
        <p:spPr>
          <a:xfrm>
            <a:off x="838200" y="139959"/>
            <a:ext cx="10311882" cy="603314"/>
          </a:xfrm>
        </p:spPr>
        <p:txBody>
          <a:bodyPr>
            <a:normAutofit/>
          </a:bodyPr>
          <a:lstStyle/>
          <a:p>
            <a:r>
              <a:rPr lang="en-US" sz="1800" dirty="0"/>
              <a:t>Which channel helped to bring more gross sales in the fiscal year 2021and the percentage of contribution?</a:t>
            </a:r>
            <a:endParaRPr lang="en-US" sz="2000" dirty="0"/>
          </a:p>
        </p:txBody>
      </p:sp>
      <p:sp>
        <p:nvSpPr>
          <p:cNvPr id="3" name="Content Placeholder 2">
            <a:extLst>
              <a:ext uri="{FF2B5EF4-FFF2-40B4-BE49-F238E27FC236}">
                <a16:creationId xmlns:a16="http://schemas.microsoft.com/office/drawing/2014/main" id="{B39F4682-6BDB-3489-C7C9-B7064ACFE791}"/>
              </a:ext>
            </a:extLst>
          </p:cNvPr>
          <p:cNvSpPr>
            <a:spLocks noGrp="1"/>
          </p:cNvSpPr>
          <p:nvPr>
            <p:ph idx="1"/>
          </p:nvPr>
        </p:nvSpPr>
        <p:spPr>
          <a:xfrm>
            <a:off x="764622" y="683017"/>
            <a:ext cx="6289321" cy="4243546"/>
          </a:xfrm>
        </p:spPr>
        <p:txBody>
          <a:bodyPr>
            <a:normAutofit fontScale="55000" lnSpcReduction="20000"/>
          </a:bodyPr>
          <a:lstStyle/>
          <a:p>
            <a:pPr marL="0" indent="0">
              <a:buNone/>
            </a:pPr>
            <a:r>
              <a:rPr lang="en-US" sz="1800" dirty="0">
                <a:solidFill>
                  <a:srgbClr val="00B0F0"/>
                </a:solidFill>
              </a:rPr>
              <a:t>with</a:t>
            </a:r>
            <a:r>
              <a:rPr lang="en-US" sz="1800" dirty="0"/>
              <a:t> </a:t>
            </a:r>
            <a:r>
              <a:rPr lang="en-US" sz="1800" dirty="0" err="1"/>
              <a:t>cte</a:t>
            </a:r>
            <a:r>
              <a:rPr lang="en-US" sz="1800" dirty="0"/>
              <a:t> </a:t>
            </a:r>
            <a:r>
              <a:rPr lang="en-US" sz="1800" dirty="0">
                <a:solidFill>
                  <a:srgbClr val="00B0F0"/>
                </a:solidFill>
              </a:rPr>
              <a:t>as</a:t>
            </a:r>
            <a:r>
              <a:rPr lang="en-US" sz="1800" dirty="0"/>
              <a:t> (</a:t>
            </a:r>
          </a:p>
          <a:p>
            <a:pPr marL="0" indent="0">
              <a:buNone/>
            </a:pPr>
            <a:r>
              <a:rPr lang="en-US" sz="1800" dirty="0">
                <a:solidFill>
                  <a:srgbClr val="00B0F0"/>
                </a:solidFill>
              </a:rPr>
              <a:t>           select</a:t>
            </a:r>
            <a:r>
              <a:rPr lang="en-US" sz="1800" dirty="0"/>
              <a:t> </a:t>
            </a:r>
          </a:p>
          <a:p>
            <a:pPr marL="0" indent="0">
              <a:buNone/>
            </a:pPr>
            <a:r>
              <a:rPr lang="en-US" sz="1800" dirty="0"/>
              <a:t>          channel, </a:t>
            </a:r>
          </a:p>
          <a:p>
            <a:pPr marL="0" indent="0">
              <a:buNone/>
            </a:pPr>
            <a:r>
              <a:rPr lang="en-US" sz="1800" dirty="0"/>
              <a:t>          </a:t>
            </a:r>
            <a:r>
              <a:rPr lang="en-US" sz="1800" dirty="0">
                <a:solidFill>
                  <a:schemeClr val="bg1">
                    <a:lumMod val="50000"/>
                  </a:schemeClr>
                </a:solidFill>
              </a:rPr>
              <a:t>round</a:t>
            </a:r>
            <a:r>
              <a:rPr lang="en-US" sz="1800" dirty="0"/>
              <a:t>(</a:t>
            </a:r>
            <a:r>
              <a:rPr lang="en-US" sz="1800" dirty="0">
                <a:solidFill>
                  <a:schemeClr val="bg1">
                    <a:lumMod val="50000"/>
                  </a:schemeClr>
                </a:solidFill>
              </a:rPr>
              <a:t>sum</a:t>
            </a:r>
            <a:r>
              <a:rPr lang="en-US" sz="1800" dirty="0"/>
              <a:t>((</a:t>
            </a:r>
            <a:r>
              <a:rPr lang="en-US" sz="1800" dirty="0" err="1"/>
              <a:t>sold_quantity</a:t>
            </a:r>
            <a:r>
              <a:rPr lang="en-US" sz="1800" dirty="0"/>
              <a:t>*</a:t>
            </a:r>
            <a:r>
              <a:rPr lang="en-US" sz="1800" dirty="0" err="1"/>
              <a:t>gross_price</a:t>
            </a:r>
            <a:r>
              <a:rPr lang="en-US" sz="1800" dirty="0"/>
              <a:t>)/</a:t>
            </a:r>
            <a:r>
              <a:rPr lang="en-US" sz="1800" dirty="0">
                <a:solidFill>
                  <a:srgbClr val="FFC000"/>
                </a:solidFill>
              </a:rPr>
              <a:t>1000000</a:t>
            </a:r>
            <a:r>
              <a:rPr lang="en-US" sz="1800" dirty="0"/>
              <a:t>),</a:t>
            </a:r>
            <a:r>
              <a:rPr lang="en-US" sz="1800" dirty="0">
                <a:solidFill>
                  <a:srgbClr val="FFC000"/>
                </a:solidFill>
              </a:rPr>
              <a:t>2</a:t>
            </a:r>
            <a:r>
              <a:rPr lang="en-US" sz="1800" dirty="0"/>
              <a:t>) </a:t>
            </a:r>
          </a:p>
          <a:p>
            <a:pPr marL="0" indent="0">
              <a:buNone/>
            </a:pPr>
            <a:r>
              <a:rPr lang="en-US" sz="1800" dirty="0">
                <a:solidFill>
                  <a:srgbClr val="00B0F0"/>
                </a:solidFill>
              </a:rPr>
              <a:t>          as</a:t>
            </a:r>
            <a:r>
              <a:rPr lang="en-US" sz="1800" dirty="0"/>
              <a:t> </a:t>
            </a:r>
            <a:r>
              <a:rPr lang="en-US" sz="1800" dirty="0" err="1"/>
              <a:t>gross_sales_mln</a:t>
            </a:r>
            <a:r>
              <a:rPr lang="en-US" sz="1800" dirty="0"/>
              <a:t> </a:t>
            </a:r>
          </a:p>
          <a:p>
            <a:pPr marL="0" indent="0">
              <a:buNone/>
            </a:pPr>
            <a:r>
              <a:rPr lang="en-US" sz="1800" dirty="0">
                <a:solidFill>
                  <a:srgbClr val="00B0F0"/>
                </a:solidFill>
              </a:rPr>
              <a:t>from</a:t>
            </a:r>
            <a:r>
              <a:rPr lang="en-US" sz="1800" dirty="0"/>
              <a:t> </a:t>
            </a:r>
            <a:r>
              <a:rPr lang="en-US" sz="1800" dirty="0" err="1"/>
              <a:t>fact_sales_monthly</a:t>
            </a:r>
            <a:r>
              <a:rPr lang="en-US" sz="1800" dirty="0"/>
              <a:t> s</a:t>
            </a:r>
          </a:p>
          <a:p>
            <a:pPr marL="0" indent="0">
              <a:buNone/>
            </a:pPr>
            <a:r>
              <a:rPr lang="en-US" sz="1800" dirty="0"/>
              <a:t> </a:t>
            </a:r>
            <a:r>
              <a:rPr lang="en-US" sz="1800" dirty="0">
                <a:solidFill>
                  <a:srgbClr val="00B0F0"/>
                </a:solidFill>
              </a:rPr>
              <a:t>join</a:t>
            </a:r>
            <a:r>
              <a:rPr lang="en-US" sz="1800" dirty="0"/>
              <a:t> </a:t>
            </a:r>
            <a:r>
              <a:rPr lang="en-US" sz="1800" dirty="0" err="1"/>
              <a:t>fact_gross_price</a:t>
            </a:r>
            <a:r>
              <a:rPr lang="en-US" sz="1800" dirty="0"/>
              <a:t> g </a:t>
            </a:r>
          </a:p>
          <a:p>
            <a:pPr marL="0" indent="0">
              <a:buNone/>
            </a:pPr>
            <a:r>
              <a:rPr lang="en-US" sz="1800" dirty="0">
                <a:solidFill>
                  <a:srgbClr val="00B0F0"/>
                </a:solidFill>
              </a:rPr>
              <a:t>on</a:t>
            </a:r>
            <a:r>
              <a:rPr lang="en-US" sz="1800" dirty="0"/>
              <a:t> </a:t>
            </a:r>
            <a:r>
              <a:rPr lang="en-US" sz="1800" dirty="0" err="1"/>
              <a:t>s.product_code</a:t>
            </a:r>
            <a:r>
              <a:rPr lang="en-US" sz="1800" dirty="0"/>
              <a:t> =</a:t>
            </a:r>
            <a:r>
              <a:rPr lang="en-US" sz="1800" dirty="0" err="1"/>
              <a:t>g.product_code</a:t>
            </a:r>
            <a:r>
              <a:rPr lang="en-US" sz="1800" dirty="0"/>
              <a:t> </a:t>
            </a:r>
          </a:p>
          <a:p>
            <a:pPr marL="0" indent="0">
              <a:buNone/>
            </a:pPr>
            <a:r>
              <a:rPr lang="en-US" sz="1800" dirty="0">
                <a:solidFill>
                  <a:srgbClr val="00B0F0"/>
                </a:solidFill>
              </a:rPr>
              <a:t>and</a:t>
            </a:r>
            <a:r>
              <a:rPr lang="en-US" sz="1800" dirty="0"/>
              <a:t> </a:t>
            </a:r>
            <a:r>
              <a:rPr lang="en-US" sz="1800" dirty="0" err="1"/>
              <a:t>s.fiscal_year</a:t>
            </a:r>
            <a:r>
              <a:rPr lang="en-US" sz="1800" dirty="0"/>
              <a:t> = </a:t>
            </a:r>
            <a:r>
              <a:rPr lang="en-US" sz="1800" dirty="0" err="1"/>
              <a:t>g.fiscal_year</a:t>
            </a:r>
            <a:r>
              <a:rPr lang="en-US" sz="1800" dirty="0"/>
              <a:t> </a:t>
            </a:r>
          </a:p>
          <a:p>
            <a:pPr marL="0" indent="0">
              <a:buNone/>
            </a:pPr>
            <a:r>
              <a:rPr lang="en-US" sz="1800" dirty="0">
                <a:solidFill>
                  <a:srgbClr val="00B0F0"/>
                </a:solidFill>
              </a:rPr>
              <a:t>join</a:t>
            </a:r>
            <a:r>
              <a:rPr lang="en-US" sz="1800" dirty="0"/>
              <a:t> </a:t>
            </a:r>
            <a:r>
              <a:rPr lang="en-US" sz="1800" dirty="0" err="1"/>
              <a:t>dim_customer</a:t>
            </a:r>
            <a:r>
              <a:rPr lang="en-US" sz="1800" dirty="0"/>
              <a:t> c </a:t>
            </a:r>
          </a:p>
          <a:p>
            <a:pPr marL="0" indent="0">
              <a:buNone/>
            </a:pPr>
            <a:r>
              <a:rPr lang="en-US" sz="1800" dirty="0">
                <a:solidFill>
                  <a:srgbClr val="00B0F0"/>
                </a:solidFill>
              </a:rPr>
              <a:t>on</a:t>
            </a:r>
            <a:r>
              <a:rPr lang="en-US" sz="1800" dirty="0"/>
              <a:t> </a:t>
            </a:r>
            <a:r>
              <a:rPr lang="en-US" sz="1800" dirty="0" err="1"/>
              <a:t>s.customer_code</a:t>
            </a:r>
            <a:r>
              <a:rPr lang="en-US" sz="1800" dirty="0"/>
              <a:t>=</a:t>
            </a:r>
            <a:r>
              <a:rPr lang="en-US" sz="1800" dirty="0" err="1"/>
              <a:t>c.customer_code</a:t>
            </a:r>
            <a:r>
              <a:rPr lang="en-US" sz="1800" dirty="0"/>
              <a:t> </a:t>
            </a:r>
          </a:p>
          <a:p>
            <a:pPr marL="0" indent="0">
              <a:buNone/>
            </a:pPr>
            <a:r>
              <a:rPr lang="en-US" sz="1800" dirty="0">
                <a:solidFill>
                  <a:srgbClr val="00B0F0"/>
                </a:solidFill>
              </a:rPr>
              <a:t>where</a:t>
            </a:r>
            <a:r>
              <a:rPr lang="en-US" sz="1800" dirty="0"/>
              <a:t> </a:t>
            </a:r>
            <a:r>
              <a:rPr lang="en-US" sz="1800" dirty="0" err="1"/>
              <a:t>s.fiscal_year</a:t>
            </a:r>
            <a:r>
              <a:rPr lang="en-US" sz="1800" dirty="0"/>
              <a:t>=</a:t>
            </a:r>
            <a:r>
              <a:rPr lang="en-US" sz="1800" dirty="0">
                <a:solidFill>
                  <a:srgbClr val="FFC000"/>
                </a:solidFill>
              </a:rPr>
              <a:t>2021</a:t>
            </a:r>
            <a:r>
              <a:rPr lang="en-US" sz="1800" dirty="0"/>
              <a:t> </a:t>
            </a:r>
          </a:p>
          <a:p>
            <a:pPr marL="0" indent="0">
              <a:buNone/>
            </a:pPr>
            <a:r>
              <a:rPr lang="en-US" sz="1800" dirty="0">
                <a:solidFill>
                  <a:srgbClr val="00B0F0"/>
                </a:solidFill>
              </a:rPr>
              <a:t>group</a:t>
            </a:r>
            <a:r>
              <a:rPr lang="en-US" sz="1800" dirty="0"/>
              <a:t> </a:t>
            </a:r>
            <a:r>
              <a:rPr lang="en-US" sz="1800" dirty="0">
                <a:solidFill>
                  <a:srgbClr val="00B0F0"/>
                </a:solidFill>
              </a:rPr>
              <a:t>by</a:t>
            </a:r>
            <a:r>
              <a:rPr lang="en-US" sz="1800" dirty="0"/>
              <a:t> channel ) </a:t>
            </a:r>
          </a:p>
          <a:p>
            <a:pPr marL="0" indent="0">
              <a:buNone/>
            </a:pPr>
            <a:r>
              <a:rPr lang="en-US" sz="1800" dirty="0">
                <a:solidFill>
                  <a:srgbClr val="00B0F0"/>
                </a:solidFill>
              </a:rPr>
              <a:t>select</a:t>
            </a:r>
            <a:r>
              <a:rPr lang="en-US" sz="1800" dirty="0"/>
              <a:t> </a:t>
            </a:r>
          </a:p>
          <a:p>
            <a:pPr marL="0" indent="0">
              <a:buNone/>
            </a:pPr>
            <a:r>
              <a:rPr lang="en-US" sz="1800" dirty="0"/>
              <a:t>         channel, </a:t>
            </a:r>
          </a:p>
          <a:p>
            <a:pPr marL="0" indent="0">
              <a:buNone/>
            </a:pPr>
            <a:r>
              <a:rPr lang="en-US" sz="1800" dirty="0"/>
              <a:t>         </a:t>
            </a:r>
            <a:r>
              <a:rPr lang="en-US" sz="1800" dirty="0" err="1"/>
              <a:t>gross_sales_mln</a:t>
            </a:r>
            <a:r>
              <a:rPr lang="en-US" sz="1800" dirty="0"/>
              <a:t>,</a:t>
            </a:r>
          </a:p>
          <a:p>
            <a:pPr marL="0" indent="0">
              <a:buNone/>
            </a:pPr>
            <a:r>
              <a:rPr lang="en-US" sz="1800" dirty="0"/>
              <a:t>         </a:t>
            </a:r>
            <a:r>
              <a:rPr lang="en-US" sz="1800" dirty="0">
                <a:solidFill>
                  <a:schemeClr val="bg1">
                    <a:lumMod val="50000"/>
                  </a:schemeClr>
                </a:solidFill>
              </a:rPr>
              <a:t>round</a:t>
            </a:r>
            <a:r>
              <a:rPr lang="en-US" sz="1800" dirty="0"/>
              <a:t>(</a:t>
            </a:r>
            <a:r>
              <a:rPr lang="en-US" sz="1800" dirty="0" err="1"/>
              <a:t>gross_sales_mln</a:t>
            </a:r>
            <a:r>
              <a:rPr lang="en-US" sz="1800" dirty="0"/>
              <a:t>/(</a:t>
            </a:r>
            <a:r>
              <a:rPr lang="en-US" sz="1800" dirty="0">
                <a:solidFill>
                  <a:srgbClr val="00B0F0"/>
                </a:solidFill>
              </a:rPr>
              <a:t>select</a:t>
            </a:r>
            <a:r>
              <a:rPr lang="en-US" sz="1800" dirty="0"/>
              <a:t> </a:t>
            </a:r>
            <a:r>
              <a:rPr lang="en-US" sz="1800" dirty="0">
                <a:solidFill>
                  <a:schemeClr val="bg1">
                    <a:lumMod val="50000"/>
                  </a:schemeClr>
                </a:solidFill>
              </a:rPr>
              <a:t>sum</a:t>
            </a:r>
            <a:r>
              <a:rPr lang="en-US" sz="1800" dirty="0"/>
              <a:t>(</a:t>
            </a:r>
            <a:r>
              <a:rPr lang="en-US" sz="1800" dirty="0" err="1"/>
              <a:t>gross_sales_mln</a:t>
            </a:r>
            <a:r>
              <a:rPr lang="en-US" sz="1800" dirty="0"/>
              <a:t>) </a:t>
            </a:r>
            <a:r>
              <a:rPr lang="en-US" sz="1800" dirty="0">
                <a:solidFill>
                  <a:srgbClr val="00B0F0"/>
                </a:solidFill>
              </a:rPr>
              <a:t>from</a:t>
            </a:r>
            <a:r>
              <a:rPr lang="en-US" sz="1800" dirty="0"/>
              <a:t> </a:t>
            </a:r>
            <a:r>
              <a:rPr lang="en-US" sz="1800" dirty="0" err="1"/>
              <a:t>cte</a:t>
            </a:r>
            <a:r>
              <a:rPr lang="en-US" sz="1800" dirty="0"/>
              <a:t>)*</a:t>
            </a:r>
            <a:r>
              <a:rPr lang="en-US" sz="1800" dirty="0">
                <a:solidFill>
                  <a:srgbClr val="FFC000"/>
                </a:solidFill>
              </a:rPr>
              <a:t>100</a:t>
            </a:r>
            <a:r>
              <a:rPr lang="en-US" sz="1800" dirty="0"/>
              <a:t>,</a:t>
            </a:r>
            <a:r>
              <a:rPr lang="en-US" sz="1800" dirty="0">
                <a:solidFill>
                  <a:srgbClr val="FFC000"/>
                </a:solidFill>
              </a:rPr>
              <a:t>2</a:t>
            </a:r>
            <a:r>
              <a:rPr lang="en-US" sz="1800" dirty="0"/>
              <a:t>) </a:t>
            </a:r>
            <a:r>
              <a:rPr lang="en-US" sz="1800" dirty="0">
                <a:solidFill>
                  <a:srgbClr val="00B0F0"/>
                </a:solidFill>
              </a:rPr>
              <a:t>as</a:t>
            </a:r>
            <a:r>
              <a:rPr lang="en-US" sz="1800" dirty="0"/>
              <a:t> percentage </a:t>
            </a:r>
          </a:p>
          <a:p>
            <a:pPr marL="0" indent="0">
              <a:buNone/>
            </a:pPr>
            <a:r>
              <a:rPr lang="en-US" sz="1800" dirty="0">
                <a:solidFill>
                  <a:srgbClr val="00B0F0"/>
                </a:solidFill>
              </a:rPr>
              <a:t>from</a:t>
            </a:r>
            <a:r>
              <a:rPr lang="en-US" sz="1800" dirty="0"/>
              <a:t> </a:t>
            </a:r>
            <a:r>
              <a:rPr lang="en-US" sz="1800" dirty="0" err="1"/>
              <a:t>cte</a:t>
            </a:r>
            <a:endParaRPr lang="en-US" sz="1800" dirty="0"/>
          </a:p>
        </p:txBody>
      </p:sp>
      <p:pic>
        <p:nvPicPr>
          <p:cNvPr id="5" name="Picture 4">
            <a:extLst>
              <a:ext uri="{FF2B5EF4-FFF2-40B4-BE49-F238E27FC236}">
                <a16:creationId xmlns:a16="http://schemas.microsoft.com/office/drawing/2014/main" id="{02F779F2-A8F2-79B9-B8DA-12C193A5A73B}"/>
              </a:ext>
            </a:extLst>
          </p:cNvPr>
          <p:cNvPicPr>
            <a:picLocks noChangeAspect="1"/>
          </p:cNvPicPr>
          <p:nvPr/>
        </p:nvPicPr>
        <p:blipFill>
          <a:blip r:embed="rId2"/>
          <a:stretch>
            <a:fillRect/>
          </a:stretch>
        </p:blipFill>
        <p:spPr>
          <a:xfrm>
            <a:off x="5948656" y="896772"/>
            <a:ext cx="5553850" cy="2410161"/>
          </a:xfrm>
          <a:prstGeom prst="rect">
            <a:avLst/>
          </a:prstGeom>
        </p:spPr>
      </p:pic>
      <p:pic>
        <p:nvPicPr>
          <p:cNvPr id="7" name="Picture 6">
            <a:extLst>
              <a:ext uri="{FF2B5EF4-FFF2-40B4-BE49-F238E27FC236}">
                <a16:creationId xmlns:a16="http://schemas.microsoft.com/office/drawing/2014/main" id="{9317AA29-1256-2DD0-F420-BEA67094E62A}"/>
              </a:ext>
            </a:extLst>
          </p:cNvPr>
          <p:cNvPicPr>
            <a:picLocks noChangeAspect="1"/>
          </p:cNvPicPr>
          <p:nvPr/>
        </p:nvPicPr>
        <p:blipFill>
          <a:blip r:embed="rId3"/>
          <a:stretch>
            <a:fillRect/>
          </a:stretch>
        </p:blipFill>
        <p:spPr>
          <a:xfrm>
            <a:off x="8503297" y="3570155"/>
            <a:ext cx="2999209" cy="3054579"/>
          </a:xfrm>
          <a:prstGeom prst="rect">
            <a:avLst/>
          </a:prstGeom>
        </p:spPr>
      </p:pic>
      <p:sp>
        <p:nvSpPr>
          <p:cNvPr id="8" name="Rectangle 7">
            <a:extLst>
              <a:ext uri="{FF2B5EF4-FFF2-40B4-BE49-F238E27FC236}">
                <a16:creationId xmlns:a16="http://schemas.microsoft.com/office/drawing/2014/main" id="{444DDAA4-146E-A243-6969-618DD89ADE0F}"/>
              </a:ext>
            </a:extLst>
          </p:cNvPr>
          <p:cNvSpPr/>
          <p:nvPr/>
        </p:nvSpPr>
        <p:spPr>
          <a:xfrm>
            <a:off x="838200" y="5178490"/>
            <a:ext cx="6456783" cy="144624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b="1" dirty="0"/>
              <a:t>Insights</a:t>
            </a:r>
          </a:p>
          <a:p>
            <a:r>
              <a:rPr lang="en-US" sz="1600" dirty="0"/>
              <a:t>Retailers dominate gross sales with </a:t>
            </a:r>
            <a:r>
              <a:rPr lang="en-US" sz="1600" dirty="0">
                <a:solidFill>
                  <a:srgbClr val="FFFF00"/>
                </a:solidFill>
              </a:rPr>
              <a:t>73.23%</a:t>
            </a:r>
            <a:r>
              <a:rPr lang="en-US" sz="1600" dirty="0"/>
              <a:t> of the total, significantly outpacing </a:t>
            </a:r>
            <a:r>
              <a:rPr lang="en-US" sz="1600" dirty="0">
                <a:solidFill>
                  <a:srgbClr val="FF0000"/>
                </a:solidFill>
              </a:rPr>
              <a:t>Direct</a:t>
            </a:r>
            <a:r>
              <a:rPr lang="en-US" sz="1600" dirty="0"/>
              <a:t> (</a:t>
            </a:r>
            <a:r>
              <a:rPr lang="en-US" sz="1600" dirty="0">
                <a:solidFill>
                  <a:srgbClr val="FF0000"/>
                </a:solidFill>
              </a:rPr>
              <a:t>15.47%</a:t>
            </a:r>
            <a:r>
              <a:rPr lang="en-US" sz="1600" dirty="0"/>
              <a:t>) and </a:t>
            </a:r>
            <a:r>
              <a:rPr lang="en-US" sz="1600" dirty="0">
                <a:solidFill>
                  <a:srgbClr val="FF0000"/>
                </a:solidFill>
              </a:rPr>
              <a:t>Distributor</a:t>
            </a:r>
            <a:r>
              <a:rPr lang="en-US" sz="1600" dirty="0"/>
              <a:t> (</a:t>
            </a:r>
            <a:r>
              <a:rPr lang="en-US" sz="1600" dirty="0">
                <a:solidFill>
                  <a:srgbClr val="FF0000"/>
                </a:solidFill>
              </a:rPr>
              <a:t>11.3%</a:t>
            </a:r>
            <a:r>
              <a:rPr lang="en-US" sz="1600" dirty="0"/>
              <a:t>) channels. This indicates that the Retailer channel is the primary driver of sales revenue.</a:t>
            </a:r>
          </a:p>
          <a:p>
            <a:pPr algn="ctr"/>
            <a:endParaRPr lang="en-US" dirty="0"/>
          </a:p>
        </p:txBody>
      </p:sp>
      <p:sp>
        <p:nvSpPr>
          <p:cNvPr id="4" name="TextBox 3">
            <a:extLst>
              <a:ext uri="{FF2B5EF4-FFF2-40B4-BE49-F238E27FC236}">
                <a16:creationId xmlns:a16="http://schemas.microsoft.com/office/drawing/2014/main" id="{C1DDC919-3D0D-BE42-E36D-7FA3D3A19861}"/>
              </a:ext>
            </a:extLst>
          </p:cNvPr>
          <p:cNvSpPr txBox="1"/>
          <p:nvPr/>
        </p:nvSpPr>
        <p:spPr>
          <a:xfrm>
            <a:off x="838200" y="-35377"/>
            <a:ext cx="6097554" cy="369332"/>
          </a:xfrm>
          <a:prstGeom prst="rect">
            <a:avLst/>
          </a:prstGeom>
          <a:noFill/>
        </p:spPr>
        <p:txBody>
          <a:bodyPr wrap="square">
            <a:spAutoFit/>
          </a:bodyPr>
          <a:lstStyle/>
          <a:p>
            <a:r>
              <a:rPr lang="en-US" sz="1800" i="1" dirty="0">
                <a:solidFill>
                  <a:srgbClr val="C00000"/>
                </a:solidFill>
              </a:rPr>
              <a:t>Query:-9</a:t>
            </a:r>
            <a:endParaRPr lang="en-US" dirty="0"/>
          </a:p>
        </p:txBody>
      </p:sp>
    </p:spTree>
    <p:extLst>
      <p:ext uri="{BB962C8B-B14F-4D97-AF65-F5344CB8AC3E}">
        <p14:creationId xmlns:p14="http://schemas.microsoft.com/office/powerpoint/2010/main" val="3941583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D52DE-2106-99D0-B008-485E12E8D142}"/>
              </a:ext>
            </a:extLst>
          </p:cNvPr>
          <p:cNvSpPr>
            <a:spLocks noGrp="1"/>
          </p:cNvSpPr>
          <p:nvPr>
            <p:ph type="title"/>
          </p:nvPr>
        </p:nvSpPr>
        <p:spPr>
          <a:xfrm>
            <a:off x="838200" y="184666"/>
            <a:ext cx="10515600" cy="429014"/>
          </a:xfrm>
        </p:spPr>
        <p:txBody>
          <a:bodyPr>
            <a:normAutofit/>
          </a:bodyPr>
          <a:lstStyle/>
          <a:p>
            <a:r>
              <a:rPr lang="en-US" sz="1800" dirty="0"/>
              <a:t>Get the Top 3 products in each division that have a high </a:t>
            </a:r>
            <a:r>
              <a:rPr lang="en-US" sz="1800" dirty="0" err="1"/>
              <a:t>total_sold_quantity</a:t>
            </a:r>
            <a:r>
              <a:rPr lang="en-US" sz="1800" dirty="0"/>
              <a:t> in the </a:t>
            </a:r>
            <a:r>
              <a:rPr lang="en-US" sz="1800" dirty="0" err="1"/>
              <a:t>fiscal_year</a:t>
            </a:r>
            <a:r>
              <a:rPr lang="en-US" sz="1800" dirty="0"/>
              <a:t> 2021?</a:t>
            </a:r>
          </a:p>
        </p:txBody>
      </p:sp>
      <p:sp>
        <p:nvSpPr>
          <p:cNvPr id="3" name="Text Placeholder 2">
            <a:extLst>
              <a:ext uri="{FF2B5EF4-FFF2-40B4-BE49-F238E27FC236}">
                <a16:creationId xmlns:a16="http://schemas.microsoft.com/office/drawing/2014/main" id="{E6543CF5-8C9D-24FC-FE89-A80C8EEF9701}"/>
              </a:ext>
            </a:extLst>
          </p:cNvPr>
          <p:cNvSpPr>
            <a:spLocks noGrp="1"/>
          </p:cNvSpPr>
          <p:nvPr>
            <p:ph type="body" idx="1"/>
          </p:nvPr>
        </p:nvSpPr>
        <p:spPr>
          <a:xfrm>
            <a:off x="838200" y="886215"/>
            <a:ext cx="5413310" cy="3788422"/>
          </a:xfrm>
        </p:spPr>
        <p:txBody>
          <a:bodyPr>
            <a:normAutofit lnSpcReduction="10000"/>
          </a:bodyPr>
          <a:lstStyle/>
          <a:p>
            <a:r>
              <a:rPr lang="en-US" sz="1000" dirty="0"/>
              <a:t>with </a:t>
            </a:r>
            <a:r>
              <a:rPr lang="en-US" sz="1000" dirty="0" err="1"/>
              <a:t>cte</a:t>
            </a:r>
            <a:r>
              <a:rPr lang="en-US" sz="1000" dirty="0"/>
              <a:t> as (</a:t>
            </a:r>
          </a:p>
          <a:p>
            <a:r>
              <a:rPr lang="en-US" sz="1000" dirty="0">
                <a:solidFill>
                  <a:srgbClr val="00B0F0"/>
                </a:solidFill>
              </a:rPr>
              <a:t> select</a:t>
            </a:r>
            <a:r>
              <a:rPr lang="en-US" sz="1000" dirty="0"/>
              <a:t> </a:t>
            </a:r>
          </a:p>
          <a:p>
            <a:r>
              <a:rPr lang="en-US" sz="1000" dirty="0"/>
              <a:t>        </a:t>
            </a:r>
            <a:r>
              <a:rPr lang="en-US" sz="1000" dirty="0" err="1"/>
              <a:t>p.division</a:t>
            </a:r>
            <a:r>
              <a:rPr lang="en-US" sz="1000" dirty="0"/>
              <a:t>,</a:t>
            </a:r>
          </a:p>
          <a:p>
            <a:r>
              <a:rPr lang="en-US" sz="1000" dirty="0"/>
              <a:t>        </a:t>
            </a:r>
            <a:r>
              <a:rPr lang="en-US" sz="1000" dirty="0" err="1"/>
              <a:t>s.product_code</a:t>
            </a:r>
            <a:r>
              <a:rPr lang="en-US" sz="1000" dirty="0"/>
              <a:t>,</a:t>
            </a:r>
          </a:p>
          <a:p>
            <a:r>
              <a:rPr lang="en-US" sz="1000" dirty="0"/>
              <a:t>        </a:t>
            </a:r>
            <a:r>
              <a:rPr lang="en-US" sz="1000" dirty="0" err="1"/>
              <a:t>p.product</a:t>
            </a:r>
            <a:r>
              <a:rPr lang="en-US" sz="1000" dirty="0"/>
              <a:t>,</a:t>
            </a:r>
          </a:p>
          <a:p>
            <a:r>
              <a:rPr lang="en-US" sz="1000" dirty="0"/>
              <a:t>        sum(</a:t>
            </a:r>
            <a:r>
              <a:rPr lang="en-US" sz="1000" dirty="0" err="1"/>
              <a:t>s.sold_quantity</a:t>
            </a:r>
            <a:r>
              <a:rPr lang="en-US" sz="1000" dirty="0"/>
              <a:t>) </a:t>
            </a:r>
            <a:r>
              <a:rPr lang="en-US" sz="1000" dirty="0">
                <a:solidFill>
                  <a:srgbClr val="00B0F0"/>
                </a:solidFill>
              </a:rPr>
              <a:t>as</a:t>
            </a:r>
            <a:r>
              <a:rPr lang="en-US" sz="1000" dirty="0"/>
              <a:t> </a:t>
            </a:r>
            <a:r>
              <a:rPr lang="en-US" sz="1000" dirty="0" err="1"/>
              <a:t>total_sold_quantity</a:t>
            </a:r>
            <a:r>
              <a:rPr lang="en-US" sz="1000" dirty="0"/>
              <a:t>,</a:t>
            </a:r>
          </a:p>
          <a:p>
            <a:r>
              <a:rPr lang="en-US" sz="1000" dirty="0">
                <a:solidFill>
                  <a:srgbClr val="00B0F0"/>
                </a:solidFill>
              </a:rPr>
              <a:t>        </a:t>
            </a:r>
            <a:r>
              <a:rPr lang="en-US" sz="1000" dirty="0" err="1">
                <a:solidFill>
                  <a:srgbClr val="00B0F0"/>
                </a:solidFill>
              </a:rPr>
              <a:t>dense_rank</a:t>
            </a:r>
            <a:r>
              <a:rPr lang="en-US" sz="1000" dirty="0"/>
              <a:t>() </a:t>
            </a:r>
            <a:r>
              <a:rPr lang="en-US" sz="1000" dirty="0">
                <a:solidFill>
                  <a:srgbClr val="00B0F0"/>
                </a:solidFill>
              </a:rPr>
              <a:t>over</a:t>
            </a:r>
            <a:r>
              <a:rPr lang="en-US" sz="1000" dirty="0"/>
              <a:t>(</a:t>
            </a:r>
            <a:r>
              <a:rPr lang="en-US" sz="1000" dirty="0">
                <a:solidFill>
                  <a:srgbClr val="00B0F0"/>
                </a:solidFill>
              </a:rPr>
              <a:t>partition</a:t>
            </a:r>
            <a:r>
              <a:rPr lang="en-US" sz="1000" dirty="0"/>
              <a:t> </a:t>
            </a:r>
            <a:r>
              <a:rPr lang="en-US" sz="1000" dirty="0">
                <a:solidFill>
                  <a:srgbClr val="00B0F0"/>
                </a:solidFill>
              </a:rPr>
              <a:t>by</a:t>
            </a:r>
            <a:r>
              <a:rPr lang="en-US" sz="1000" dirty="0"/>
              <a:t>  </a:t>
            </a:r>
            <a:r>
              <a:rPr lang="en-US" sz="1000" dirty="0" err="1"/>
              <a:t>p.division</a:t>
            </a:r>
            <a:r>
              <a:rPr lang="en-US" sz="1000" dirty="0"/>
              <a:t> </a:t>
            </a:r>
            <a:r>
              <a:rPr lang="en-US" sz="1000" dirty="0">
                <a:solidFill>
                  <a:srgbClr val="00B0F0"/>
                </a:solidFill>
              </a:rPr>
              <a:t>order</a:t>
            </a:r>
            <a:r>
              <a:rPr lang="en-US" sz="1000" dirty="0"/>
              <a:t> </a:t>
            </a:r>
            <a:r>
              <a:rPr lang="en-US" sz="1000" dirty="0">
                <a:solidFill>
                  <a:srgbClr val="00B0F0"/>
                </a:solidFill>
              </a:rPr>
              <a:t>by</a:t>
            </a:r>
            <a:r>
              <a:rPr lang="en-US" sz="1000" dirty="0"/>
              <a:t> sum(</a:t>
            </a:r>
            <a:r>
              <a:rPr lang="en-US" sz="1000" dirty="0" err="1"/>
              <a:t>s.sold_quantity</a:t>
            </a:r>
            <a:r>
              <a:rPr lang="en-US" sz="1000" dirty="0"/>
              <a:t>) </a:t>
            </a:r>
            <a:r>
              <a:rPr lang="en-US" sz="1000" dirty="0">
                <a:solidFill>
                  <a:srgbClr val="00B0F0"/>
                </a:solidFill>
              </a:rPr>
              <a:t>desc</a:t>
            </a:r>
            <a:r>
              <a:rPr lang="en-US" sz="1000" dirty="0"/>
              <a:t>) </a:t>
            </a:r>
            <a:r>
              <a:rPr lang="en-US" sz="1000" dirty="0">
                <a:solidFill>
                  <a:srgbClr val="00B0F0"/>
                </a:solidFill>
              </a:rPr>
              <a:t>as</a:t>
            </a:r>
            <a:r>
              <a:rPr lang="en-US" sz="1000" dirty="0"/>
              <a:t> </a:t>
            </a:r>
            <a:r>
              <a:rPr lang="en-US" sz="1000" dirty="0" err="1"/>
              <a:t>rnk</a:t>
            </a:r>
            <a:endParaRPr lang="en-US" sz="1000" dirty="0"/>
          </a:p>
          <a:p>
            <a:r>
              <a:rPr lang="en-US" sz="1000" dirty="0">
                <a:solidFill>
                  <a:srgbClr val="00B0F0"/>
                </a:solidFill>
              </a:rPr>
              <a:t>from</a:t>
            </a:r>
            <a:r>
              <a:rPr lang="en-US" sz="1000" dirty="0"/>
              <a:t> </a:t>
            </a:r>
            <a:r>
              <a:rPr lang="en-US" sz="1000" dirty="0" err="1"/>
              <a:t>fact_sales_monthly</a:t>
            </a:r>
            <a:r>
              <a:rPr lang="en-US" sz="1000" dirty="0"/>
              <a:t> s</a:t>
            </a:r>
          </a:p>
          <a:p>
            <a:r>
              <a:rPr lang="en-US" sz="1000" dirty="0">
                <a:solidFill>
                  <a:srgbClr val="00B0F0"/>
                </a:solidFill>
              </a:rPr>
              <a:t>join</a:t>
            </a:r>
            <a:r>
              <a:rPr lang="en-US" sz="1000" dirty="0"/>
              <a:t> </a:t>
            </a:r>
            <a:r>
              <a:rPr lang="en-US" sz="1000" dirty="0" err="1"/>
              <a:t>dim_product</a:t>
            </a:r>
            <a:r>
              <a:rPr lang="en-US" sz="1000" dirty="0"/>
              <a:t> p</a:t>
            </a:r>
          </a:p>
          <a:p>
            <a:r>
              <a:rPr lang="en-US" sz="1000" dirty="0">
                <a:solidFill>
                  <a:srgbClr val="00B0F0"/>
                </a:solidFill>
              </a:rPr>
              <a:t>on</a:t>
            </a:r>
            <a:r>
              <a:rPr lang="en-US" sz="1000" dirty="0"/>
              <a:t> </a:t>
            </a:r>
            <a:r>
              <a:rPr lang="en-US" sz="1000" dirty="0" err="1"/>
              <a:t>s.product_code</a:t>
            </a:r>
            <a:r>
              <a:rPr lang="en-US" sz="1000" dirty="0"/>
              <a:t>=</a:t>
            </a:r>
            <a:r>
              <a:rPr lang="en-US" sz="1000" dirty="0" err="1"/>
              <a:t>p.product_code</a:t>
            </a:r>
            <a:endParaRPr lang="en-US" sz="1000" dirty="0"/>
          </a:p>
          <a:p>
            <a:r>
              <a:rPr lang="en-US" sz="1000" dirty="0">
                <a:solidFill>
                  <a:srgbClr val="00B0F0"/>
                </a:solidFill>
              </a:rPr>
              <a:t>where</a:t>
            </a:r>
            <a:r>
              <a:rPr lang="en-US" sz="1000" dirty="0"/>
              <a:t> </a:t>
            </a:r>
            <a:r>
              <a:rPr lang="en-US" sz="1000" dirty="0" err="1"/>
              <a:t>fiscal_year</a:t>
            </a:r>
            <a:r>
              <a:rPr lang="en-US" sz="1000" dirty="0"/>
              <a:t> = </a:t>
            </a:r>
            <a:r>
              <a:rPr lang="en-US" sz="1000" dirty="0">
                <a:solidFill>
                  <a:srgbClr val="FFC000"/>
                </a:solidFill>
              </a:rPr>
              <a:t>2021</a:t>
            </a:r>
          </a:p>
          <a:p>
            <a:r>
              <a:rPr lang="en-US" sz="1000" dirty="0">
                <a:solidFill>
                  <a:srgbClr val="00B0F0"/>
                </a:solidFill>
              </a:rPr>
              <a:t>group</a:t>
            </a:r>
            <a:r>
              <a:rPr lang="en-US" sz="1000" dirty="0"/>
              <a:t> </a:t>
            </a:r>
            <a:r>
              <a:rPr lang="en-US" sz="1000" dirty="0">
                <a:solidFill>
                  <a:srgbClr val="00B0F0"/>
                </a:solidFill>
              </a:rPr>
              <a:t>by</a:t>
            </a:r>
            <a:r>
              <a:rPr lang="en-US" sz="1000" dirty="0"/>
              <a:t> </a:t>
            </a:r>
            <a:r>
              <a:rPr lang="en-US" sz="1000" dirty="0" err="1"/>
              <a:t>division,s.product_code,product</a:t>
            </a:r>
            <a:endParaRPr lang="en-US" sz="1000" dirty="0"/>
          </a:p>
          <a:p>
            <a:r>
              <a:rPr lang="en-US" sz="1000" dirty="0"/>
              <a:t>)</a:t>
            </a:r>
          </a:p>
          <a:p>
            <a:r>
              <a:rPr lang="en-US" sz="1000" dirty="0">
                <a:solidFill>
                  <a:srgbClr val="00B0F0"/>
                </a:solidFill>
              </a:rPr>
              <a:t>select</a:t>
            </a:r>
            <a:r>
              <a:rPr lang="en-US" sz="1000" dirty="0"/>
              <a:t> * </a:t>
            </a:r>
            <a:r>
              <a:rPr lang="en-US" sz="1000" dirty="0">
                <a:solidFill>
                  <a:srgbClr val="00B0F0"/>
                </a:solidFill>
              </a:rPr>
              <a:t>from</a:t>
            </a:r>
            <a:r>
              <a:rPr lang="en-US" sz="1000" dirty="0"/>
              <a:t> </a:t>
            </a:r>
            <a:r>
              <a:rPr lang="en-US" sz="1000" dirty="0" err="1"/>
              <a:t>cte</a:t>
            </a:r>
            <a:endParaRPr lang="en-US" sz="1000" dirty="0"/>
          </a:p>
          <a:p>
            <a:r>
              <a:rPr lang="en-US" sz="1000" dirty="0">
                <a:solidFill>
                  <a:srgbClr val="00B0F0"/>
                </a:solidFill>
              </a:rPr>
              <a:t>where</a:t>
            </a:r>
            <a:r>
              <a:rPr lang="en-US" sz="1000" dirty="0"/>
              <a:t> </a:t>
            </a:r>
            <a:r>
              <a:rPr lang="en-US" sz="1000" dirty="0" err="1"/>
              <a:t>rnk</a:t>
            </a:r>
            <a:r>
              <a:rPr lang="en-US" sz="1000" dirty="0"/>
              <a:t> &lt;=</a:t>
            </a:r>
            <a:r>
              <a:rPr lang="en-US" sz="1000" dirty="0">
                <a:solidFill>
                  <a:srgbClr val="FFC000"/>
                </a:solidFill>
              </a:rPr>
              <a:t>3</a:t>
            </a:r>
          </a:p>
        </p:txBody>
      </p:sp>
      <p:pic>
        <p:nvPicPr>
          <p:cNvPr id="5" name="Picture 4">
            <a:extLst>
              <a:ext uri="{FF2B5EF4-FFF2-40B4-BE49-F238E27FC236}">
                <a16:creationId xmlns:a16="http://schemas.microsoft.com/office/drawing/2014/main" id="{964D08D6-0621-7545-D236-22D8F540A87D}"/>
              </a:ext>
            </a:extLst>
          </p:cNvPr>
          <p:cNvPicPr>
            <a:picLocks noChangeAspect="1"/>
          </p:cNvPicPr>
          <p:nvPr/>
        </p:nvPicPr>
        <p:blipFill>
          <a:blip r:embed="rId2"/>
          <a:stretch>
            <a:fillRect/>
          </a:stretch>
        </p:blipFill>
        <p:spPr>
          <a:xfrm>
            <a:off x="5780515" y="4240763"/>
            <a:ext cx="5957395" cy="2216215"/>
          </a:xfrm>
          <a:prstGeom prst="rect">
            <a:avLst/>
          </a:prstGeom>
        </p:spPr>
      </p:pic>
      <p:pic>
        <p:nvPicPr>
          <p:cNvPr id="7" name="Picture 6">
            <a:extLst>
              <a:ext uri="{FF2B5EF4-FFF2-40B4-BE49-F238E27FC236}">
                <a16:creationId xmlns:a16="http://schemas.microsoft.com/office/drawing/2014/main" id="{C47AF2E1-A8C0-4692-5848-9C55DB152DB3}"/>
              </a:ext>
            </a:extLst>
          </p:cNvPr>
          <p:cNvPicPr>
            <a:picLocks noChangeAspect="1"/>
          </p:cNvPicPr>
          <p:nvPr/>
        </p:nvPicPr>
        <p:blipFill>
          <a:blip r:embed="rId3"/>
          <a:stretch>
            <a:fillRect/>
          </a:stretch>
        </p:blipFill>
        <p:spPr>
          <a:xfrm>
            <a:off x="5780516" y="606490"/>
            <a:ext cx="5957395" cy="3564294"/>
          </a:xfrm>
          <a:prstGeom prst="rect">
            <a:avLst/>
          </a:prstGeom>
        </p:spPr>
      </p:pic>
      <p:sp>
        <p:nvSpPr>
          <p:cNvPr id="8" name="Rectangle 7">
            <a:extLst>
              <a:ext uri="{FF2B5EF4-FFF2-40B4-BE49-F238E27FC236}">
                <a16:creationId xmlns:a16="http://schemas.microsoft.com/office/drawing/2014/main" id="{E32B22EC-DD2C-92C1-0EB3-8E3CC2226902}"/>
              </a:ext>
            </a:extLst>
          </p:cNvPr>
          <p:cNvSpPr/>
          <p:nvPr/>
        </p:nvSpPr>
        <p:spPr>
          <a:xfrm>
            <a:off x="727789" y="4889242"/>
            <a:ext cx="4618653" cy="15677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400" dirty="0">
                <a:solidFill>
                  <a:schemeClr val="bg1"/>
                </a:solidFill>
              </a:rPr>
              <a:t>Insights:-</a:t>
            </a:r>
            <a:endParaRPr lang="en-US" altLang="en-US" sz="1400" dirty="0">
              <a:solidFill>
                <a:schemeClr val="bg1"/>
              </a:solidFill>
              <a:latin typeface="Arial" panose="020B0604020202020204" pitchFamily="34" charset="0"/>
            </a:endParaRPr>
          </a:p>
          <a:p>
            <a:pPr algn="just"/>
            <a:r>
              <a:rPr kumimoji="0" lang="en-US" altLang="en-US" sz="1400" b="0" i="0" u="none" strike="noStrike" cap="none" normalizeH="0" baseline="0" dirty="0">
                <a:ln>
                  <a:noFill/>
                </a:ln>
                <a:solidFill>
                  <a:srgbClr val="FFC000"/>
                </a:solidFill>
                <a:effectLst/>
                <a:latin typeface="Arial" panose="020B0604020202020204" pitchFamily="34" charset="0"/>
              </a:rPr>
              <a:t>The </a:t>
            </a:r>
            <a:r>
              <a:rPr kumimoji="0" lang="en-US" altLang="en-US" sz="1400" b="0" i="0" u="none" strike="noStrike" cap="none" normalizeH="0" baseline="0" dirty="0">
                <a:ln>
                  <a:noFill/>
                </a:ln>
                <a:solidFill>
                  <a:srgbClr val="FFC000"/>
                </a:solidFill>
                <a:effectLst/>
                <a:latin typeface="Arial Unicode MS"/>
              </a:rPr>
              <a:t>AQ Pen Drive 2 IN 1</a:t>
            </a:r>
            <a:r>
              <a:rPr kumimoji="0" lang="en-US" altLang="en-US" sz="1400" b="0" i="0" u="none" strike="noStrike" cap="none" normalizeH="0" baseline="0" dirty="0">
                <a:ln>
                  <a:noFill/>
                </a:ln>
                <a:solidFill>
                  <a:srgbClr val="FFC000"/>
                </a:solidFill>
                <a:effectLst/>
              </a:rPr>
              <a:t> </a:t>
            </a:r>
            <a:r>
              <a:rPr kumimoji="0" lang="en-US" altLang="en-US" sz="1400" b="0" i="0" u="none" strike="noStrike" cap="none" normalizeH="0" baseline="0" dirty="0">
                <a:ln>
                  <a:noFill/>
                </a:ln>
                <a:solidFill>
                  <a:schemeClr val="bg1">
                    <a:lumMod val="95000"/>
                  </a:schemeClr>
                </a:solidFill>
                <a:effectLst/>
              </a:rPr>
              <a:t>product has the highest total quantity sold, particularly in the 'N &amp; S' division. The </a:t>
            </a:r>
            <a:r>
              <a:rPr kumimoji="0" lang="en-US" altLang="en-US" sz="1400" b="0" i="0" u="none" strike="noStrike" cap="none" normalizeH="0" baseline="0" dirty="0">
                <a:ln>
                  <a:noFill/>
                </a:ln>
                <a:solidFill>
                  <a:schemeClr val="bg1">
                    <a:lumMod val="95000"/>
                  </a:schemeClr>
                </a:solidFill>
                <a:effectLst/>
                <a:latin typeface="Arial Unicode MS"/>
              </a:rPr>
              <a:t>AQ Digit</a:t>
            </a:r>
            <a:r>
              <a:rPr kumimoji="0" lang="en-US" altLang="en-US" sz="1400" b="0" i="0" u="none" strike="noStrike" cap="none" normalizeH="0" baseline="0" dirty="0">
                <a:ln>
                  <a:noFill/>
                </a:ln>
                <a:solidFill>
                  <a:schemeClr val="bg1">
                    <a:lumMod val="95000"/>
                  </a:schemeClr>
                </a:solidFill>
                <a:effectLst/>
              </a:rPr>
              <a:t> product shows a strong presence across divisions, with notable sales in 'PC'. Overall, 'N &amp; S' is the leading division in terms of total sales volume. </a:t>
            </a:r>
            <a:endParaRPr kumimoji="0" lang="en-US" altLang="en-US" sz="1400" b="0" i="0" u="none" strike="noStrike" cap="none" normalizeH="0" baseline="0" dirty="0">
              <a:ln>
                <a:noFill/>
              </a:ln>
              <a:solidFill>
                <a:schemeClr val="bg1">
                  <a:lumMod val="95000"/>
                </a:schemeClr>
              </a:solidFill>
              <a:effectLst/>
              <a:latin typeface="Arial" panose="020B0604020202020204" pitchFamily="34" charset="0"/>
            </a:endParaRPr>
          </a:p>
          <a:p>
            <a:pPr algn="ctr"/>
            <a:endParaRPr lang="en-US" dirty="0"/>
          </a:p>
        </p:txBody>
      </p:sp>
      <p:sp>
        <p:nvSpPr>
          <p:cNvPr id="4" name="TextBox 3">
            <a:extLst>
              <a:ext uri="{FF2B5EF4-FFF2-40B4-BE49-F238E27FC236}">
                <a16:creationId xmlns:a16="http://schemas.microsoft.com/office/drawing/2014/main" id="{24EE0F5E-2585-2887-C20D-A35C4AFE31BE}"/>
              </a:ext>
            </a:extLst>
          </p:cNvPr>
          <p:cNvSpPr txBox="1"/>
          <p:nvPr/>
        </p:nvSpPr>
        <p:spPr>
          <a:xfrm>
            <a:off x="838200" y="-35377"/>
            <a:ext cx="6097554" cy="369332"/>
          </a:xfrm>
          <a:prstGeom prst="rect">
            <a:avLst/>
          </a:prstGeom>
          <a:noFill/>
        </p:spPr>
        <p:txBody>
          <a:bodyPr wrap="square">
            <a:spAutoFit/>
          </a:bodyPr>
          <a:lstStyle/>
          <a:p>
            <a:r>
              <a:rPr lang="en-US" sz="1800" i="1" dirty="0">
                <a:solidFill>
                  <a:srgbClr val="C00000"/>
                </a:solidFill>
              </a:rPr>
              <a:t>Query:-</a:t>
            </a:r>
            <a:r>
              <a:rPr lang="en-US" i="1" dirty="0">
                <a:solidFill>
                  <a:srgbClr val="C00000"/>
                </a:solidFill>
              </a:rPr>
              <a:t>10</a:t>
            </a:r>
            <a:endParaRPr lang="en-US" dirty="0"/>
          </a:p>
        </p:txBody>
      </p:sp>
    </p:spTree>
    <p:extLst>
      <p:ext uri="{BB962C8B-B14F-4D97-AF65-F5344CB8AC3E}">
        <p14:creationId xmlns:p14="http://schemas.microsoft.com/office/powerpoint/2010/main" val="830331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D915E-92D9-86A7-BD67-9D9E4120B521}"/>
              </a:ext>
            </a:extLst>
          </p:cNvPr>
          <p:cNvSpPr>
            <a:spLocks noGrp="1"/>
          </p:cNvSpPr>
          <p:nvPr>
            <p:ph type="title"/>
          </p:nvPr>
        </p:nvSpPr>
        <p:spPr>
          <a:xfrm>
            <a:off x="167951" y="837809"/>
            <a:ext cx="11821885" cy="5367048"/>
          </a:xfrm>
        </p:spPr>
        <p:txBody>
          <a:bodyPr>
            <a:normAutofit/>
          </a:bodyPr>
          <a:lstStyle/>
          <a:p>
            <a:r>
              <a:rPr lang="en-US" sz="1800" b="1" i="0" dirty="0">
                <a:solidFill>
                  <a:srgbClr val="131022"/>
                </a:solidFill>
                <a:effectLst/>
                <a:latin typeface="manrope"/>
              </a:rPr>
              <a:t>Domain:</a:t>
            </a:r>
            <a:r>
              <a:rPr lang="en-US" sz="1800" b="0" i="0" dirty="0">
                <a:solidFill>
                  <a:srgbClr val="131022"/>
                </a:solidFill>
                <a:effectLst/>
                <a:latin typeface="manrope"/>
              </a:rPr>
              <a:t>  Consumer Goods | </a:t>
            </a:r>
            <a:r>
              <a:rPr lang="en-US" sz="1800" b="1" i="0" dirty="0">
                <a:solidFill>
                  <a:srgbClr val="131022"/>
                </a:solidFill>
                <a:effectLst/>
                <a:latin typeface="manrope"/>
              </a:rPr>
              <a:t>Function</a:t>
            </a:r>
            <a:r>
              <a:rPr lang="en-US" sz="1800" b="0" i="0" dirty="0">
                <a:solidFill>
                  <a:srgbClr val="131022"/>
                </a:solidFill>
                <a:effectLst/>
                <a:latin typeface="manrope"/>
              </a:rPr>
              <a:t>: Executive Management</a:t>
            </a:r>
            <a:br>
              <a:rPr lang="en-US" sz="1800" b="0" i="0" dirty="0">
                <a:solidFill>
                  <a:srgbClr val="131022"/>
                </a:solidFill>
                <a:effectLst/>
                <a:latin typeface="manrope"/>
              </a:rPr>
            </a:br>
            <a:r>
              <a:rPr lang="en-US" sz="1600" b="0" i="0" dirty="0" err="1">
                <a:solidFill>
                  <a:srgbClr val="131022"/>
                </a:solidFill>
                <a:effectLst/>
                <a:latin typeface="manrope"/>
              </a:rPr>
              <a:t>Atliq</a:t>
            </a:r>
            <a:r>
              <a:rPr lang="en-US" sz="1600" b="0" i="0" dirty="0">
                <a:solidFill>
                  <a:srgbClr val="131022"/>
                </a:solidFill>
                <a:effectLst/>
                <a:latin typeface="manrope"/>
              </a:rPr>
              <a:t> </a:t>
            </a:r>
            <a:r>
              <a:rPr lang="en-US" sz="1600" b="0" i="0" dirty="0" err="1">
                <a:solidFill>
                  <a:srgbClr val="131022"/>
                </a:solidFill>
                <a:effectLst/>
                <a:latin typeface="manrope"/>
              </a:rPr>
              <a:t>Hardwares</a:t>
            </a:r>
            <a:r>
              <a:rPr lang="en-US" sz="1600" b="0" i="0" dirty="0">
                <a:solidFill>
                  <a:srgbClr val="131022"/>
                </a:solidFill>
                <a:effectLst/>
                <a:latin typeface="manrope"/>
              </a:rPr>
              <a:t> (imaginary company) is one of the leading computer hardware producers in India and well expanded in other countries too</a:t>
            </a:r>
            <a:r>
              <a:rPr lang="en-US" sz="1800" b="0" i="0" dirty="0">
                <a:solidFill>
                  <a:srgbClr val="131022"/>
                </a:solidFill>
                <a:effectLst/>
                <a:latin typeface="manrope"/>
              </a:rPr>
              <a:t>.</a:t>
            </a:r>
            <a:br>
              <a:rPr lang="en-US" sz="1800" b="0" i="0" dirty="0">
                <a:solidFill>
                  <a:srgbClr val="131022"/>
                </a:solidFill>
                <a:effectLst/>
                <a:latin typeface="manrope"/>
              </a:rPr>
            </a:br>
            <a:br>
              <a:rPr lang="en-US" sz="1800" b="0" i="0" dirty="0">
                <a:solidFill>
                  <a:srgbClr val="131022"/>
                </a:solidFill>
                <a:effectLst/>
                <a:latin typeface="manrope"/>
              </a:rPr>
            </a:br>
            <a:r>
              <a:rPr lang="en-US" sz="1800" b="0" i="0" dirty="0">
                <a:solidFill>
                  <a:srgbClr val="131022"/>
                </a:solidFill>
                <a:effectLst/>
                <a:latin typeface="manrope"/>
              </a:rPr>
              <a:t>However, the management noticed that they do not get enough insights to make quick and smart data-informed decisions. They want to expand their data analytics team by adding several junior data analysts. Tony Sharma, their data analytics director wanted to hire someone who is good at both tech and soft skills. Hence, he decided to conduct a SQL challenge which will help him understand both the skills.</a:t>
            </a:r>
            <a:br>
              <a:rPr lang="en-US" sz="1800" b="0" i="0" dirty="0">
                <a:solidFill>
                  <a:srgbClr val="131022"/>
                </a:solidFill>
                <a:effectLst/>
                <a:latin typeface="manrope"/>
              </a:rPr>
            </a:br>
            <a:br>
              <a:rPr lang="en-US" sz="1800" b="0" i="0" dirty="0">
                <a:solidFill>
                  <a:srgbClr val="131022"/>
                </a:solidFill>
                <a:effectLst/>
                <a:latin typeface="manrope"/>
              </a:rPr>
            </a:br>
            <a:r>
              <a:rPr lang="en-US" sz="1800" b="1" i="0" dirty="0">
                <a:solidFill>
                  <a:srgbClr val="131022"/>
                </a:solidFill>
                <a:effectLst/>
                <a:latin typeface="manrope"/>
              </a:rPr>
              <a:t>Task</a:t>
            </a:r>
            <a:r>
              <a:rPr lang="en-US" sz="1800" b="0" i="0" dirty="0">
                <a:solidFill>
                  <a:srgbClr val="131022"/>
                </a:solidFill>
                <a:effectLst/>
                <a:latin typeface="manrope"/>
              </a:rPr>
              <a:t>:  </a:t>
            </a:r>
            <a:br>
              <a:rPr lang="en-US" sz="1800" b="0" i="0" dirty="0">
                <a:solidFill>
                  <a:srgbClr val="131022"/>
                </a:solidFill>
                <a:effectLst/>
                <a:latin typeface="manrope"/>
              </a:rPr>
            </a:br>
            <a:r>
              <a:rPr lang="en-US" sz="1800" b="0" i="0" dirty="0">
                <a:solidFill>
                  <a:srgbClr val="131022"/>
                </a:solidFill>
                <a:effectLst/>
                <a:latin typeface="manrope"/>
              </a:rPr>
              <a:t>Imagine yourself as the applicant for this role and perform the following task</a:t>
            </a:r>
            <a:br>
              <a:rPr lang="en-US" sz="1800" b="0" i="0" dirty="0">
                <a:solidFill>
                  <a:srgbClr val="131022"/>
                </a:solidFill>
                <a:effectLst/>
                <a:latin typeface="manrope"/>
              </a:rPr>
            </a:br>
            <a:br>
              <a:rPr lang="en-US" sz="1800" b="0" i="0" dirty="0">
                <a:solidFill>
                  <a:srgbClr val="131022"/>
                </a:solidFill>
                <a:effectLst/>
                <a:latin typeface="manrope"/>
              </a:rPr>
            </a:br>
            <a:r>
              <a:rPr lang="en-US" sz="1600" b="0" i="0" dirty="0">
                <a:solidFill>
                  <a:srgbClr val="131022"/>
                </a:solidFill>
                <a:effectLst/>
                <a:latin typeface="manrope"/>
              </a:rPr>
              <a:t>1.    Check ‘ad-hoc-requests.pdf’ - there are 10 ad hoc requests for which the business needs insights.</a:t>
            </a:r>
            <a:br>
              <a:rPr lang="en-US" sz="1600" b="0" i="0" dirty="0">
                <a:solidFill>
                  <a:srgbClr val="131022"/>
                </a:solidFill>
                <a:effectLst/>
                <a:latin typeface="manrope"/>
              </a:rPr>
            </a:br>
            <a:r>
              <a:rPr lang="en-US" sz="1600" b="0" i="0" dirty="0">
                <a:solidFill>
                  <a:srgbClr val="131022"/>
                </a:solidFill>
                <a:effectLst/>
                <a:latin typeface="manrope"/>
              </a:rPr>
              <a:t>2.    You need to run a SQL query to answer these requests. </a:t>
            </a:r>
            <a:br>
              <a:rPr lang="en-US" sz="1600" b="0" i="0" dirty="0">
                <a:solidFill>
                  <a:srgbClr val="131022"/>
                </a:solidFill>
                <a:effectLst/>
                <a:latin typeface="manrope"/>
              </a:rPr>
            </a:br>
            <a:r>
              <a:rPr lang="en-US" sz="1600" b="0" i="0" dirty="0">
                <a:solidFill>
                  <a:srgbClr val="131022"/>
                </a:solidFill>
                <a:effectLst/>
                <a:latin typeface="manrope"/>
              </a:rPr>
              <a:t>3.    The target audience of this dashboard is top-level management - hence you need to create a presentation to show the insights.</a:t>
            </a:r>
            <a:br>
              <a:rPr lang="en-US" sz="1600" b="0" i="0" dirty="0">
                <a:solidFill>
                  <a:srgbClr val="131022"/>
                </a:solidFill>
                <a:effectLst/>
                <a:latin typeface="manrope"/>
              </a:rPr>
            </a:br>
            <a:r>
              <a:rPr lang="en-US" sz="1600" b="0" i="0" dirty="0">
                <a:solidFill>
                  <a:srgbClr val="131022"/>
                </a:solidFill>
                <a:effectLst/>
                <a:latin typeface="manrope"/>
              </a:rPr>
              <a:t>4.    Be creative with your presentation, audio/video presentation will have more weightage.</a:t>
            </a:r>
            <a:br>
              <a:rPr lang="en-US" b="0" i="0" dirty="0">
                <a:solidFill>
                  <a:srgbClr val="131022"/>
                </a:solidFill>
                <a:effectLst/>
                <a:latin typeface="manrope"/>
              </a:rPr>
            </a:br>
            <a:endParaRPr lang="en-US" dirty="0"/>
          </a:p>
        </p:txBody>
      </p:sp>
      <p:sp>
        <p:nvSpPr>
          <p:cNvPr id="3" name="TextBox 2">
            <a:extLst>
              <a:ext uri="{FF2B5EF4-FFF2-40B4-BE49-F238E27FC236}">
                <a16:creationId xmlns:a16="http://schemas.microsoft.com/office/drawing/2014/main" id="{31238B22-EB37-0EE2-2A54-E56BB8BD9011}"/>
              </a:ext>
            </a:extLst>
          </p:cNvPr>
          <p:cNvSpPr txBox="1"/>
          <p:nvPr/>
        </p:nvSpPr>
        <p:spPr>
          <a:xfrm>
            <a:off x="167951" y="468477"/>
            <a:ext cx="4777273" cy="369332"/>
          </a:xfrm>
          <a:prstGeom prst="rect">
            <a:avLst/>
          </a:prstGeom>
          <a:noFill/>
        </p:spPr>
        <p:txBody>
          <a:bodyPr wrap="square" rtlCol="0">
            <a:spAutoFit/>
          </a:bodyPr>
          <a:lstStyle/>
          <a:p>
            <a:r>
              <a:rPr lang="en-IN" dirty="0">
                <a:solidFill>
                  <a:srgbClr val="FF0000"/>
                </a:solidFill>
              </a:rPr>
              <a:t>Problem Statement</a:t>
            </a:r>
            <a:endParaRPr lang="en-US" dirty="0">
              <a:solidFill>
                <a:srgbClr val="FF0000"/>
              </a:solidFill>
            </a:endParaRPr>
          </a:p>
        </p:txBody>
      </p:sp>
    </p:spTree>
    <p:extLst>
      <p:ext uri="{BB962C8B-B14F-4D97-AF65-F5344CB8AC3E}">
        <p14:creationId xmlns:p14="http://schemas.microsoft.com/office/powerpoint/2010/main" val="1342057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D68DA3-0D9A-2BE5-0B76-053AEEF089A1}"/>
              </a:ext>
            </a:extLst>
          </p:cNvPr>
          <p:cNvPicPr>
            <a:picLocks noChangeAspect="1"/>
          </p:cNvPicPr>
          <p:nvPr/>
        </p:nvPicPr>
        <p:blipFill>
          <a:blip r:embed="rId2">
            <a:extLst>
              <a:ext uri="{28A0092B-C50C-407E-A947-70E740481C1C}">
                <a14:useLocalDpi xmlns:a14="http://schemas.microsoft.com/office/drawing/2010/main" val="0"/>
              </a:ext>
            </a:extLst>
          </a:blip>
          <a:srcRect r="4943"/>
          <a:stretch/>
        </p:blipFill>
        <p:spPr>
          <a:xfrm>
            <a:off x="0" y="0"/>
            <a:ext cx="4111197" cy="5306165"/>
          </a:xfrm>
          <a:prstGeom prst="rect">
            <a:avLst/>
          </a:prstGeom>
        </p:spPr>
      </p:pic>
      <p:pic>
        <p:nvPicPr>
          <p:cNvPr id="7" name="Picture 6" descr="A close-up of a white background&#10;&#10;Description automatically generated">
            <a:extLst>
              <a:ext uri="{FF2B5EF4-FFF2-40B4-BE49-F238E27FC236}">
                <a16:creationId xmlns:a16="http://schemas.microsoft.com/office/drawing/2014/main" id="{7E469FE0-466A-5AEA-2471-A1790F19C9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770" y="5334158"/>
            <a:ext cx="3953427" cy="762106"/>
          </a:xfrm>
          <a:prstGeom prst="rect">
            <a:avLst/>
          </a:prstGeom>
        </p:spPr>
      </p:pic>
      <p:sp>
        <p:nvSpPr>
          <p:cNvPr id="8" name="Right Brace 7">
            <a:extLst>
              <a:ext uri="{FF2B5EF4-FFF2-40B4-BE49-F238E27FC236}">
                <a16:creationId xmlns:a16="http://schemas.microsoft.com/office/drawing/2014/main" id="{4D27799F-7D1D-04B5-6451-D6F2936226C0}"/>
              </a:ext>
            </a:extLst>
          </p:cNvPr>
          <p:cNvSpPr/>
          <p:nvPr/>
        </p:nvSpPr>
        <p:spPr>
          <a:xfrm>
            <a:off x="3331029" y="970384"/>
            <a:ext cx="1250302" cy="2183363"/>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8EE40A7F-EC26-AF82-AA0A-DF96BFE69FFB}"/>
              </a:ext>
            </a:extLst>
          </p:cNvPr>
          <p:cNvSpPr txBox="1"/>
          <p:nvPr/>
        </p:nvSpPr>
        <p:spPr>
          <a:xfrm>
            <a:off x="4687218" y="1877399"/>
            <a:ext cx="5409281" cy="369332"/>
          </a:xfrm>
          <a:prstGeom prst="rect">
            <a:avLst/>
          </a:prstGeom>
          <a:noFill/>
        </p:spPr>
        <p:txBody>
          <a:bodyPr wrap="square" rtlCol="0">
            <a:spAutoFit/>
          </a:bodyPr>
          <a:lstStyle/>
          <a:p>
            <a:r>
              <a:rPr lang="en-IN" dirty="0"/>
              <a:t>These </a:t>
            </a:r>
            <a:r>
              <a:rPr lang="en-IN" dirty="0" err="1"/>
              <a:t>Datas</a:t>
            </a:r>
            <a:r>
              <a:rPr lang="en-IN" dirty="0"/>
              <a:t> are provided by </a:t>
            </a:r>
            <a:r>
              <a:rPr lang="en-IN" dirty="0" err="1"/>
              <a:t>AtliQ</a:t>
            </a:r>
            <a:r>
              <a:rPr lang="en-IN" dirty="0"/>
              <a:t> Management</a:t>
            </a:r>
            <a:endParaRPr lang="en-US" dirty="0"/>
          </a:p>
        </p:txBody>
      </p:sp>
      <p:pic>
        <p:nvPicPr>
          <p:cNvPr id="4" name="Graphic 3" descr="Bar graph with upward trend with solid fill">
            <a:extLst>
              <a:ext uri="{FF2B5EF4-FFF2-40B4-BE49-F238E27FC236}">
                <a16:creationId xmlns:a16="http://schemas.microsoft.com/office/drawing/2014/main" id="{5A867D2A-818E-9325-3C28-F19E6819A59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96500" y="0"/>
            <a:ext cx="2020078" cy="2020078"/>
          </a:xfrm>
          <a:prstGeom prst="rect">
            <a:avLst/>
          </a:prstGeom>
        </p:spPr>
      </p:pic>
      <p:sp>
        <p:nvSpPr>
          <p:cNvPr id="6" name="Right Brace 5">
            <a:extLst>
              <a:ext uri="{FF2B5EF4-FFF2-40B4-BE49-F238E27FC236}">
                <a16:creationId xmlns:a16="http://schemas.microsoft.com/office/drawing/2014/main" id="{0432DA48-5670-2284-4783-D81CD62DDE85}"/>
              </a:ext>
            </a:extLst>
          </p:cNvPr>
          <p:cNvSpPr/>
          <p:nvPr/>
        </p:nvSpPr>
        <p:spPr>
          <a:xfrm>
            <a:off x="3331029" y="3217117"/>
            <a:ext cx="1250302" cy="1056304"/>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Right Brace 8">
            <a:extLst>
              <a:ext uri="{FF2B5EF4-FFF2-40B4-BE49-F238E27FC236}">
                <a16:creationId xmlns:a16="http://schemas.microsoft.com/office/drawing/2014/main" id="{D93D91A5-AA60-714D-5D9C-E84FD885F9BD}"/>
              </a:ext>
            </a:extLst>
          </p:cNvPr>
          <p:cNvSpPr/>
          <p:nvPr/>
        </p:nvSpPr>
        <p:spPr>
          <a:xfrm>
            <a:off x="3331029" y="4336791"/>
            <a:ext cx="1250302" cy="1056304"/>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Right Brace 10">
            <a:extLst>
              <a:ext uri="{FF2B5EF4-FFF2-40B4-BE49-F238E27FC236}">
                <a16:creationId xmlns:a16="http://schemas.microsoft.com/office/drawing/2014/main" id="{5019FEF4-0345-3FC5-2A9E-A9CE48C55402}"/>
              </a:ext>
            </a:extLst>
          </p:cNvPr>
          <p:cNvSpPr/>
          <p:nvPr/>
        </p:nvSpPr>
        <p:spPr>
          <a:xfrm>
            <a:off x="3308765" y="5456465"/>
            <a:ext cx="1250302" cy="736062"/>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DB6D6654-BC30-7E3F-73B7-B6AF063EE46D}"/>
              </a:ext>
            </a:extLst>
          </p:cNvPr>
          <p:cNvSpPr txBox="1"/>
          <p:nvPr/>
        </p:nvSpPr>
        <p:spPr>
          <a:xfrm>
            <a:off x="4581331" y="3217117"/>
            <a:ext cx="6075290" cy="923330"/>
          </a:xfrm>
          <a:prstGeom prst="rect">
            <a:avLst/>
          </a:prstGeom>
          <a:noFill/>
        </p:spPr>
        <p:txBody>
          <a:bodyPr wrap="square" rtlCol="0">
            <a:spAutoFit/>
          </a:bodyPr>
          <a:lstStyle/>
          <a:p>
            <a:pPr algn="just"/>
            <a:r>
              <a:rPr lang="en-US" dirty="0"/>
              <a:t>Views allow you to save and reuse complex SELECT statements, making it easier to query large datasets without repeating the same logic.</a:t>
            </a:r>
          </a:p>
        </p:txBody>
      </p:sp>
      <p:sp>
        <p:nvSpPr>
          <p:cNvPr id="17" name="TextBox 16">
            <a:extLst>
              <a:ext uri="{FF2B5EF4-FFF2-40B4-BE49-F238E27FC236}">
                <a16:creationId xmlns:a16="http://schemas.microsoft.com/office/drawing/2014/main" id="{76C91272-C112-5D45-BC6E-0641A9152562}"/>
              </a:ext>
            </a:extLst>
          </p:cNvPr>
          <p:cNvSpPr txBox="1"/>
          <p:nvPr/>
        </p:nvSpPr>
        <p:spPr>
          <a:xfrm>
            <a:off x="4559067" y="4264778"/>
            <a:ext cx="6097554" cy="1200329"/>
          </a:xfrm>
          <a:prstGeom prst="rect">
            <a:avLst/>
          </a:prstGeom>
          <a:noFill/>
        </p:spPr>
        <p:txBody>
          <a:bodyPr wrap="square">
            <a:spAutoFit/>
          </a:bodyPr>
          <a:lstStyle/>
          <a:p>
            <a:pPr algn="just"/>
            <a:r>
              <a:rPr lang="en-US" dirty="0"/>
              <a:t>A stored procedure in MySQL is a precompiled set of SQL statements that encapsulates business logic, enhances reusability, performance, security, and maintainability, and reduces network traffic.</a:t>
            </a:r>
          </a:p>
        </p:txBody>
      </p:sp>
      <p:sp>
        <p:nvSpPr>
          <p:cNvPr id="19" name="TextBox 18">
            <a:extLst>
              <a:ext uri="{FF2B5EF4-FFF2-40B4-BE49-F238E27FC236}">
                <a16:creationId xmlns:a16="http://schemas.microsoft.com/office/drawing/2014/main" id="{7012C060-4A4D-DF5A-62D3-FA42400605E9}"/>
              </a:ext>
            </a:extLst>
          </p:cNvPr>
          <p:cNvSpPr txBox="1"/>
          <p:nvPr/>
        </p:nvSpPr>
        <p:spPr>
          <a:xfrm>
            <a:off x="4547935" y="5345148"/>
            <a:ext cx="6108686" cy="1200329"/>
          </a:xfrm>
          <a:prstGeom prst="rect">
            <a:avLst/>
          </a:prstGeom>
          <a:noFill/>
        </p:spPr>
        <p:txBody>
          <a:bodyPr wrap="square">
            <a:spAutoFit/>
          </a:bodyPr>
          <a:lstStyle/>
          <a:p>
            <a:pPr algn="just"/>
            <a:r>
              <a:rPr lang="en-US" dirty="0"/>
              <a:t>A </a:t>
            </a:r>
            <a:r>
              <a:rPr lang="en-US" b="1" dirty="0"/>
              <a:t>function</a:t>
            </a:r>
            <a:r>
              <a:rPr lang="en-US" dirty="0"/>
              <a:t> in MySQL is a stored program that returns a single value and can be used in SQL statements, providing reusability, modularity, and the ability to encapsulate logic for calculations or data manipulations.</a:t>
            </a:r>
          </a:p>
        </p:txBody>
      </p:sp>
    </p:spTree>
    <p:extLst>
      <p:ext uri="{BB962C8B-B14F-4D97-AF65-F5344CB8AC3E}">
        <p14:creationId xmlns:p14="http://schemas.microsoft.com/office/powerpoint/2010/main" val="155508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4F5BB-DA1A-D74E-99A4-78D347349921}"/>
              </a:ext>
            </a:extLst>
          </p:cNvPr>
          <p:cNvSpPr>
            <a:spLocks noGrp="1"/>
          </p:cNvSpPr>
          <p:nvPr>
            <p:ph type="title"/>
          </p:nvPr>
        </p:nvSpPr>
        <p:spPr>
          <a:xfrm>
            <a:off x="586273" y="91445"/>
            <a:ext cx="10515600" cy="860179"/>
          </a:xfrm>
        </p:spPr>
        <p:txBody>
          <a:bodyPr>
            <a:normAutofit/>
          </a:bodyPr>
          <a:lstStyle/>
          <a:p>
            <a:r>
              <a:rPr lang="en-US" sz="1800" i="1" dirty="0">
                <a:solidFill>
                  <a:srgbClr val="C00000"/>
                </a:solidFill>
              </a:rPr>
              <a:t>Query:-1</a:t>
            </a:r>
            <a:br>
              <a:rPr lang="en-US" sz="1800" dirty="0"/>
            </a:br>
            <a:r>
              <a:rPr lang="en-US" sz="1800" dirty="0"/>
              <a:t>List of markets in which customer "</a:t>
            </a:r>
            <a:r>
              <a:rPr lang="en-US" sz="1800" dirty="0" err="1"/>
              <a:t>Atliq</a:t>
            </a:r>
            <a:r>
              <a:rPr lang="en-US" sz="1800" dirty="0"/>
              <a:t> </a:t>
            </a:r>
            <a:r>
              <a:rPr lang="en-US" sz="1800" dirty="0" err="1"/>
              <a:t>Exlcusive</a:t>
            </a:r>
            <a:r>
              <a:rPr lang="en-US" sz="1800" dirty="0"/>
              <a:t>" operates business in the APAC region.</a:t>
            </a:r>
          </a:p>
        </p:txBody>
      </p:sp>
      <p:sp>
        <p:nvSpPr>
          <p:cNvPr id="3" name="Content Placeholder 2">
            <a:extLst>
              <a:ext uri="{FF2B5EF4-FFF2-40B4-BE49-F238E27FC236}">
                <a16:creationId xmlns:a16="http://schemas.microsoft.com/office/drawing/2014/main" id="{8A3F9AC0-CD98-67A7-45BB-785A532CE6F5}"/>
              </a:ext>
            </a:extLst>
          </p:cNvPr>
          <p:cNvSpPr>
            <a:spLocks noGrp="1"/>
          </p:cNvSpPr>
          <p:nvPr>
            <p:ph idx="1"/>
          </p:nvPr>
        </p:nvSpPr>
        <p:spPr>
          <a:xfrm>
            <a:off x="586273" y="1555037"/>
            <a:ext cx="10515600" cy="4351338"/>
          </a:xfrm>
        </p:spPr>
        <p:txBody>
          <a:bodyPr>
            <a:normAutofit/>
          </a:bodyPr>
          <a:lstStyle/>
          <a:p>
            <a:pPr marL="0" indent="0">
              <a:buNone/>
            </a:pPr>
            <a:r>
              <a:rPr lang="en-US" sz="2000" dirty="0">
                <a:solidFill>
                  <a:schemeClr val="tx2">
                    <a:lumMod val="50000"/>
                    <a:lumOff val="50000"/>
                  </a:schemeClr>
                </a:solidFill>
              </a:rPr>
              <a:t>SELECT </a:t>
            </a:r>
          </a:p>
          <a:p>
            <a:pPr marL="0" indent="0">
              <a:buNone/>
            </a:pPr>
            <a:r>
              <a:rPr lang="en-US" sz="2000" dirty="0">
                <a:solidFill>
                  <a:schemeClr val="tx2">
                    <a:lumMod val="50000"/>
                    <a:lumOff val="50000"/>
                  </a:schemeClr>
                </a:solidFill>
              </a:rPr>
              <a:t>             distinct </a:t>
            </a:r>
            <a:r>
              <a:rPr lang="en-US" sz="2000" dirty="0"/>
              <a:t>market </a:t>
            </a:r>
          </a:p>
          <a:p>
            <a:pPr marL="0" indent="0">
              <a:buNone/>
            </a:pPr>
            <a:r>
              <a:rPr lang="en-US" sz="2000" dirty="0">
                <a:solidFill>
                  <a:schemeClr val="tx2">
                    <a:lumMod val="50000"/>
                    <a:lumOff val="50000"/>
                  </a:schemeClr>
                </a:solidFill>
              </a:rPr>
              <a:t>FROM</a:t>
            </a:r>
            <a:r>
              <a:rPr lang="en-US" sz="2000" dirty="0"/>
              <a:t> </a:t>
            </a:r>
            <a:r>
              <a:rPr lang="en-US" sz="2000" dirty="0" err="1"/>
              <a:t>dim_customer</a:t>
            </a:r>
            <a:endParaRPr lang="en-US" sz="2000" dirty="0"/>
          </a:p>
          <a:p>
            <a:pPr marL="0" indent="0">
              <a:buNone/>
            </a:pPr>
            <a:r>
              <a:rPr lang="en-US" sz="2000" dirty="0">
                <a:solidFill>
                  <a:schemeClr val="tx2">
                    <a:lumMod val="50000"/>
                    <a:lumOff val="50000"/>
                  </a:schemeClr>
                </a:solidFill>
              </a:rPr>
              <a:t>where</a:t>
            </a:r>
            <a:r>
              <a:rPr lang="en-US" sz="2000" dirty="0"/>
              <a:t> region = </a:t>
            </a:r>
            <a:r>
              <a:rPr lang="en-US" sz="2000" dirty="0">
                <a:solidFill>
                  <a:srgbClr val="FFC000"/>
                </a:solidFill>
              </a:rPr>
              <a:t>"APAC" </a:t>
            </a:r>
          </a:p>
          <a:p>
            <a:pPr marL="0" indent="0">
              <a:buNone/>
            </a:pPr>
            <a:r>
              <a:rPr lang="en-US" sz="2000" dirty="0">
                <a:solidFill>
                  <a:schemeClr val="tx2">
                    <a:lumMod val="50000"/>
                    <a:lumOff val="50000"/>
                  </a:schemeClr>
                </a:solidFill>
              </a:rPr>
              <a:t>and</a:t>
            </a:r>
            <a:r>
              <a:rPr lang="en-US" sz="2000" dirty="0"/>
              <a:t> customer= </a:t>
            </a:r>
            <a:r>
              <a:rPr lang="en-US" sz="2000" dirty="0">
                <a:solidFill>
                  <a:srgbClr val="FFC000"/>
                </a:solidFill>
              </a:rPr>
              <a:t>"</a:t>
            </a:r>
            <a:r>
              <a:rPr lang="en-US" sz="2000" dirty="0" err="1">
                <a:solidFill>
                  <a:srgbClr val="FFC000"/>
                </a:solidFill>
              </a:rPr>
              <a:t>Atliq</a:t>
            </a:r>
            <a:r>
              <a:rPr lang="en-US" sz="2000" dirty="0">
                <a:solidFill>
                  <a:srgbClr val="FFC000"/>
                </a:solidFill>
              </a:rPr>
              <a:t> Exclusive";</a:t>
            </a:r>
          </a:p>
        </p:txBody>
      </p:sp>
      <p:pic>
        <p:nvPicPr>
          <p:cNvPr id="5" name="Picture 4">
            <a:extLst>
              <a:ext uri="{FF2B5EF4-FFF2-40B4-BE49-F238E27FC236}">
                <a16:creationId xmlns:a16="http://schemas.microsoft.com/office/drawing/2014/main" id="{A9187D3E-C633-3A84-A83F-A34270DAE572}"/>
              </a:ext>
            </a:extLst>
          </p:cNvPr>
          <p:cNvPicPr>
            <a:picLocks noChangeAspect="1"/>
          </p:cNvPicPr>
          <p:nvPr/>
        </p:nvPicPr>
        <p:blipFill>
          <a:blip r:embed="rId2"/>
          <a:stretch>
            <a:fillRect/>
          </a:stretch>
        </p:blipFill>
        <p:spPr>
          <a:xfrm>
            <a:off x="586273" y="3996415"/>
            <a:ext cx="5906324" cy="2343477"/>
          </a:xfrm>
          <a:prstGeom prst="rect">
            <a:avLst/>
          </a:prstGeom>
        </p:spPr>
      </p:pic>
      <p:pic>
        <p:nvPicPr>
          <p:cNvPr id="9" name="Picture 8">
            <a:extLst>
              <a:ext uri="{FF2B5EF4-FFF2-40B4-BE49-F238E27FC236}">
                <a16:creationId xmlns:a16="http://schemas.microsoft.com/office/drawing/2014/main" id="{C596E466-18C7-4FF3-F810-7924292F851E}"/>
              </a:ext>
            </a:extLst>
          </p:cNvPr>
          <p:cNvPicPr>
            <a:picLocks noChangeAspect="1"/>
          </p:cNvPicPr>
          <p:nvPr/>
        </p:nvPicPr>
        <p:blipFill>
          <a:blip r:embed="rId3"/>
          <a:stretch>
            <a:fillRect/>
          </a:stretch>
        </p:blipFill>
        <p:spPr>
          <a:xfrm>
            <a:off x="4679593" y="915648"/>
            <a:ext cx="5985297" cy="2977518"/>
          </a:xfrm>
          <a:prstGeom prst="rect">
            <a:avLst/>
          </a:prstGeom>
        </p:spPr>
      </p:pic>
    </p:spTree>
    <p:extLst>
      <p:ext uri="{BB962C8B-B14F-4D97-AF65-F5344CB8AC3E}">
        <p14:creationId xmlns:p14="http://schemas.microsoft.com/office/powerpoint/2010/main" val="91569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4F875-CA47-C638-E841-36855FEC47E5}"/>
              </a:ext>
            </a:extLst>
          </p:cNvPr>
          <p:cNvSpPr>
            <a:spLocks noGrp="1"/>
          </p:cNvSpPr>
          <p:nvPr>
            <p:ph type="ctrTitle"/>
          </p:nvPr>
        </p:nvSpPr>
        <p:spPr>
          <a:xfrm>
            <a:off x="727788" y="65314"/>
            <a:ext cx="10328988" cy="802433"/>
          </a:xfrm>
        </p:spPr>
        <p:txBody>
          <a:bodyPr>
            <a:normAutofit/>
          </a:bodyPr>
          <a:lstStyle/>
          <a:p>
            <a:pPr algn="l"/>
            <a:r>
              <a:rPr lang="en-US" sz="1800" i="1" dirty="0">
                <a:solidFill>
                  <a:srgbClr val="C00000"/>
                </a:solidFill>
              </a:rPr>
              <a:t>Query:-2</a:t>
            </a:r>
            <a:br>
              <a:rPr lang="en-US" sz="1800" i="1" dirty="0">
                <a:solidFill>
                  <a:srgbClr val="C00000"/>
                </a:solidFill>
              </a:rPr>
            </a:br>
            <a:r>
              <a:rPr lang="en-US" sz="1800" dirty="0"/>
              <a:t>What is the percentage of unique product increase in 2021 vs 2020?</a:t>
            </a:r>
          </a:p>
        </p:txBody>
      </p:sp>
      <p:sp>
        <p:nvSpPr>
          <p:cNvPr id="3" name="Subtitle 2">
            <a:extLst>
              <a:ext uri="{FF2B5EF4-FFF2-40B4-BE49-F238E27FC236}">
                <a16:creationId xmlns:a16="http://schemas.microsoft.com/office/drawing/2014/main" id="{DFDDC54A-65D5-BBB3-B467-983A4664C2B3}"/>
              </a:ext>
            </a:extLst>
          </p:cNvPr>
          <p:cNvSpPr>
            <a:spLocks noGrp="1"/>
          </p:cNvSpPr>
          <p:nvPr>
            <p:ph type="subTitle" idx="1"/>
          </p:nvPr>
        </p:nvSpPr>
        <p:spPr>
          <a:xfrm>
            <a:off x="830424" y="1012372"/>
            <a:ext cx="6361923" cy="2668556"/>
          </a:xfrm>
        </p:spPr>
        <p:txBody>
          <a:bodyPr>
            <a:normAutofit/>
          </a:bodyPr>
          <a:lstStyle/>
          <a:p>
            <a:pPr algn="l"/>
            <a:r>
              <a:rPr lang="en-US" sz="1400" dirty="0">
                <a:solidFill>
                  <a:srgbClr val="00B0F0"/>
                </a:solidFill>
              </a:rPr>
              <a:t>select</a:t>
            </a:r>
            <a:r>
              <a:rPr lang="en-US" sz="1400" dirty="0"/>
              <a:t>     </a:t>
            </a:r>
            <a:r>
              <a:rPr lang="en-US" sz="1400" dirty="0" err="1"/>
              <a:t>A.total_product</a:t>
            </a:r>
            <a:r>
              <a:rPr lang="en-US" sz="1400" dirty="0"/>
              <a:t> </a:t>
            </a:r>
            <a:r>
              <a:rPr lang="en-US" sz="1400" dirty="0">
                <a:solidFill>
                  <a:srgbClr val="00B0F0"/>
                </a:solidFill>
              </a:rPr>
              <a:t>as</a:t>
            </a:r>
            <a:r>
              <a:rPr lang="en-US" sz="1400" dirty="0"/>
              <a:t> unique_product_2020,    </a:t>
            </a:r>
          </a:p>
          <a:p>
            <a:pPr algn="l"/>
            <a:r>
              <a:rPr lang="en-US" sz="1400" dirty="0"/>
              <a:t>                  </a:t>
            </a:r>
            <a:r>
              <a:rPr lang="en-US" sz="1400" dirty="0" err="1"/>
              <a:t>B.total_product</a:t>
            </a:r>
            <a:r>
              <a:rPr lang="en-US" sz="1400" dirty="0"/>
              <a:t> </a:t>
            </a:r>
            <a:r>
              <a:rPr lang="en-US" sz="1400" dirty="0">
                <a:solidFill>
                  <a:srgbClr val="00B0F0"/>
                </a:solidFill>
              </a:rPr>
              <a:t>as</a:t>
            </a:r>
            <a:r>
              <a:rPr lang="en-US" sz="1400" dirty="0"/>
              <a:t> unique_product_2021,   </a:t>
            </a:r>
          </a:p>
          <a:p>
            <a:pPr algn="l"/>
            <a:r>
              <a:rPr lang="en-US" sz="1400" dirty="0"/>
              <a:t>                  </a:t>
            </a:r>
            <a:r>
              <a:rPr lang="en-US" sz="1400" dirty="0">
                <a:solidFill>
                  <a:schemeClr val="bg1">
                    <a:lumMod val="65000"/>
                  </a:schemeClr>
                </a:solidFill>
              </a:rPr>
              <a:t>round</a:t>
            </a:r>
            <a:r>
              <a:rPr lang="en-US" sz="1400" dirty="0"/>
              <a:t>((</a:t>
            </a:r>
            <a:r>
              <a:rPr lang="en-US" sz="1400" dirty="0" err="1"/>
              <a:t>B.total_product</a:t>
            </a:r>
            <a:r>
              <a:rPr lang="en-US" sz="1400" dirty="0"/>
              <a:t> - </a:t>
            </a:r>
            <a:r>
              <a:rPr lang="en-US" sz="1400" dirty="0" err="1"/>
              <a:t>A.total_product</a:t>
            </a:r>
            <a:r>
              <a:rPr lang="en-US" sz="1400" dirty="0"/>
              <a:t>) * </a:t>
            </a:r>
            <a:r>
              <a:rPr lang="en-US" sz="1400" dirty="0">
                <a:solidFill>
                  <a:srgbClr val="FFC000"/>
                </a:solidFill>
              </a:rPr>
              <a:t>100.0</a:t>
            </a:r>
            <a:r>
              <a:rPr lang="en-US" sz="1400" dirty="0"/>
              <a:t> / </a:t>
            </a:r>
            <a:r>
              <a:rPr lang="en-US" sz="1400" dirty="0" err="1"/>
              <a:t>A.total_product</a:t>
            </a:r>
            <a:r>
              <a:rPr lang="en-US" sz="1400" dirty="0"/>
              <a:t>, </a:t>
            </a:r>
            <a:r>
              <a:rPr lang="en-US" sz="1400" dirty="0">
                <a:solidFill>
                  <a:srgbClr val="FFC000"/>
                </a:solidFill>
              </a:rPr>
              <a:t>2</a:t>
            </a:r>
            <a:r>
              <a:rPr lang="en-US" sz="1400" dirty="0"/>
              <a:t>) </a:t>
            </a:r>
            <a:r>
              <a:rPr lang="en-US" sz="1400" dirty="0">
                <a:solidFill>
                  <a:srgbClr val="00B0F0"/>
                </a:solidFill>
              </a:rPr>
              <a:t>as</a:t>
            </a:r>
            <a:r>
              <a:rPr lang="en-US" sz="1400" dirty="0"/>
              <a:t>                        </a:t>
            </a:r>
            <a:r>
              <a:rPr lang="en-US" sz="1400" dirty="0" err="1"/>
              <a:t>percentage_chg</a:t>
            </a:r>
            <a:r>
              <a:rPr lang="en-US" sz="1400" dirty="0"/>
              <a:t> </a:t>
            </a:r>
          </a:p>
          <a:p>
            <a:pPr algn="l"/>
            <a:r>
              <a:rPr lang="en-US" sz="1400" dirty="0">
                <a:solidFill>
                  <a:srgbClr val="00B0F0"/>
                </a:solidFill>
              </a:rPr>
              <a:t>from</a:t>
            </a:r>
            <a:r>
              <a:rPr lang="en-US" sz="1400" dirty="0"/>
              <a:t>     </a:t>
            </a:r>
          </a:p>
          <a:p>
            <a:pPr algn="l"/>
            <a:r>
              <a:rPr lang="en-US" sz="1400" dirty="0"/>
              <a:t>           (</a:t>
            </a:r>
            <a:r>
              <a:rPr lang="en-US" sz="1400" dirty="0">
                <a:solidFill>
                  <a:srgbClr val="00B0F0"/>
                </a:solidFill>
              </a:rPr>
              <a:t>select</a:t>
            </a:r>
            <a:r>
              <a:rPr lang="en-US" sz="1400" dirty="0"/>
              <a:t> </a:t>
            </a:r>
            <a:r>
              <a:rPr lang="en-US" sz="1400" dirty="0">
                <a:solidFill>
                  <a:schemeClr val="bg1">
                    <a:lumMod val="65000"/>
                  </a:schemeClr>
                </a:solidFill>
              </a:rPr>
              <a:t>count</a:t>
            </a:r>
            <a:r>
              <a:rPr lang="en-US" sz="1400" dirty="0"/>
              <a:t>(</a:t>
            </a:r>
            <a:r>
              <a:rPr lang="en-US" sz="1400" dirty="0">
                <a:solidFill>
                  <a:srgbClr val="00B0F0"/>
                </a:solidFill>
              </a:rPr>
              <a:t>distinct</a:t>
            </a:r>
            <a:r>
              <a:rPr lang="en-US" sz="1400" dirty="0"/>
              <a:t>(</a:t>
            </a:r>
            <a:r>
              <a:rPr lang="en-US" sz="1400" dirty="0" err="1"/>
              <a:t>product_code</a:t>
            </a:r>
            <a:r>
              <a:rPr lang="en-US" sz="1400" dirty="0"/>
              <a:t>)) </a:t>
            </a:r>
            <a:r>
              <a:rPr lang="en-US" sz="1400" dirty="0">
                <a:solidFill>
                  <a:srgbClr val="00B0F0"/>
                </a:solidFill>
              </a:rPr>
              <a:t>as</a:t>
            </a:r>
            <a:r>
              <a:rPr lang="en-US" sz="1400" dirty="0"/>
              <a:t> </a:t>
            </a:r>
            <a:r>
              <a:rPr lang="en-US" sz="1400" dirty="0" err="1"/>
              <a:t>total_product</a:t>
            </a:r>
            <a:r>
              <a:rPr lang="en-US" sz="1400" dirty="0"/>
              <a:t> from    </a:t>
            </a:r>
            <a:r>
              <a:rPr lang="en-US" sz="1400" dirty="0" err="1"/>
              <a:t>fact_sales_monthly</a:t>
            </a:r>
            <a:r>
              <a:rPr lang="en-US" sz="1400" dirty="0"/>
              <a:t>      </a:t>
            </a:r>
            <a:r>
              <a:rPr lang="en-US" sz="1400" dirty="0">
                <a:solidFill>
                  <a:srgbClr val="00B0F0"/>
                </a:solidFill>
              </a:rPr>
              <a:t>where</a:t>
            </a:r>
            <a:r>
              <a:rPr lang="en-US" sz="1400" dirty="0"/>
              <a:t> </a:t>
            </a:r>
            <a:r>
              <a:rPr lang="en-US" sz="1400" dirty="0" err="1"/>
              <a:t>fiscal_year</a:t>
            </a:r>
            <a:r>
              <a:rPr lang="en-US" sz="1400" dirty="0"/>
              <a:t> = </a:t>
            </a:r>
            <a:r>
              <a:rPr lang="en-US" sz="1400" dirty="0">
                <a:solidFill>
                  <a:srgbClr val="FFC000"/>
                </a:solidFill>
              </a:rPr>
              <a:t>2020</a:t>
            </a:r>
            <a:r>
              <a:rPr lang="en-US" sz="1400" dirty="0"/>
              <a:t>) A,   </a:t>
            </a:r>
          </a:p>
          <a:p>
            <a:pPr algn="l"/>
            <a:r>
              <a:rPr lang="en-US" sz="1400" dirty="0"/>
              <a:t>           (</a:t>
            </a:r>
            <a:r>
              <a:rPr lang="en-US" sz="1400" dirty="0">
                <a:solidFill>
                  <a:srgbClr val="00B0F0"/>
                </a:solidFill>
              </a:rPr>
              <a:t>select</a:t>
            </a:r>
            <a:r>
              <a:rPr lang="en-US" sz="1400" dirty="0"/>
              <a:t> </a:t>
            </a:r>
            <a:r>
              <a:rPr lang="en-US" sz="1400" dirty="0">
                <a:solidFill>
                  <a:schemeClr val="bg1">
                    <a:lumMod val="65000"/>
                  </a:schemeClr>
                </a:solidFill>
              </a:rPr>
              <a:t>count</a:t>
            </a:r>
            <a:r>
              <a:rPr lang="en-US" sz="1400" dirty="0"/>
              <a:t>(</a:t>
            </a:r>
            <a:r>
              <a:rPr lang="en-US" sz="1400" dirty="0">
                <a:solidFill>
                  <a:srgbClr val="00B0F0"/>
                </a:solidFill>
              </a:rPr>
              <a:t>distinct</a:t>
            </a:r>
            <a:r>
              <a:rPr lang="en-US" sz="1400" dirty="0"/>
              <a:t>(</a:t>
            </a:r>
            <a:r>
              <a:rPr lang="en-US" sz="1400" dirty="0" err="1"/>
              <a:t>product_code</a:t>
            </a:r>
            <a:r>
              <a:rPr lang="en-US" sz="1400" dirty="0"/>
              <a:t>)) </a:t>
            </a:r>
            <a:r>
              <a:rPr lang="en-US" sz="1400" dirty="0">
                <a:solidFill>
                  <a:srgbClr val="00B0F0"/>
                </a:solidFill>
              </a:rPr>
              <a:t>as</a:t>
            </a:r>
            <a:r>
              <a:rPr lang="en-US" sz="1400" dirty="0"/>
              <a:t> </a:t>
            </a:r>
            <a:r>
              <a:rPr lang="en-US" sz="1400" dirty="0" err="1"/>
              <a:t>total_product</a:t>
            </a:r>
            <a:r>
              <a:rPr lang="en-US" sz="1400" dirty="0"/>
              <a:t> from </a:t>
            </a:r>
            <a:r>
              <a:rPr lang="en-US" sz="1400" dirty="0" err="1"/>
              <a:t>fact_sales_monthly</a:t>
            </a:r>
            <a:r>
              <a:rPr lang="en-US" sz="1400" dirty="0"/>
              <a:t>      </a:t>
            </a:r>
            <a:r>
              <a:rPr lang="en-US" sz="1400" dirty="0">
                <a:solidFill>
                  <a:srgbClr val="00B0F0"/>
                </a:solidFill>
              </a:rPr>
              <a:t>where</a:t>
            </a:r>
            <a:r>
              <a:rPr lang="en-US" sz="1400" dirty="0"/>
              <a:t> </a:t>
            </a:r>
            <a:r>
              <a:rPr lang="en-US" sz="1400" dirty="0" err="1"/>
              <a:t>fiscal_year</a:t>
            </a:r>
            <a:r>
              <a:rPr lang="en-US" sz="1400" dirty="0"/>
              <a:t> = </a:t>
            </a:r>
            <a:r>
              <a:rPr lang="en-US" sz="1400" dirty="0">
                <a:solidFill>
                  <a:srgbClr val="FFC000"/>
                </a:solidFill>
              </a:rPr>
              <a:t>2021</a:t>
            </a:r>
            <a:r>
              <a:rPr lang="en-US" sz="1400" dirty="0"/>
              <a:t>) B;</a:t>
            </a:r>
          </a:p>
        </p:txBody>
      </p:sp>
      <p:pic>
        <p:nvPicPr>
          <p:cNvPr id="5" name="Picture 4">
            <a:extLst>
              <a:ext uri="{FF2B5EF4-FFF2-40B4-BE49-F238E27FC236}">
                <a16:creationId xmlns:a16="http://schemas.microsoft.com/office/drawing/2014/main" id="{ED249290-AC05-3C17-8085-076ACB9CAEFC}"/>
              </a:ext>
            </a:extLst>
          </p:cNvPr>
          <p:cNvPicPr>
            <a:picLocks noChangeAspect="1"/>
          </p:cNvPicPr>
          <p:nvPr/>
        </p:nvPicPr>
        <p:blipFill>
          <a:blip r:embed="rId2"/>
          <a:stretch>
            <a:fillRect/>
          </a:stretch>
        </p:blipFill>
        <p:spPr>
          <a:xfrm>
            <a:off x="830424" y="3825553"/>
            <a:ext cx="5858693" cy="2410161"/>
          </a:xfrm>
          <a:prstGeom prst="rect">
            <a:avLst/>
          </a:prstGeom>
        </p:spPr>
      </p:pic>
      <p:pic>
        <p:nvPicPr>
          <p:cNvPr id="7" name="Picture 6">
            <a:extLst>
              <a:ext uri="{FF2B5EF4-FFF2-40B4-BE49-F238E27FC236}">
                <a16:creationId xmlns:a16="http://schemas.microsoft.com/office/drawing/2014/main" id="{A8014AC9-0D4A-D922-7726-ACB7723A6E61}"/>
              </a:ext>
            </a:extLst>
          </p:cNvPr>
          <p:cNvPicPr>
            <a:picLocks noChangeAspect="1"/>
          </p:cNvPicPr>
          <p:nvPr/>
        </p:nvPicPr>
        <p:blipFill>
          <a:blip r:embed="rId3"/>
          <a:stretch>
            <a:fillRect/>
          </a:stretch>
        </p:blipFill>
        <p:spPr>
          <a:xfrm>
            <a:off x="7660433" y="3165943"/>
            <a:ext cx="4156172" cy="3069771"/>
          </a:xfrm>
          <a:prstGeom prst="rect">
            <a:avLst/>
          </a:prstGeom>
        </p:spPr>
      </p:pic>
      <p:sp>
        <p:nvSpPr>
          <p:cNvPr id="11" name="Rectangle 10">
            <a:extLst>
              <a:ext uri="{FF2B5EF4-FFF2-40B4-BE49-F238E27FC236}">
                <a16:creationId xmlns:a16="http://schemas.microsoft.com/office/drawing/2014/main" id="{4E937C57-6B9E-3BDC-E269-7DC629BED09E}"/>
              </a:ext>
            </a:extLst>
          </p:cNvPr>
          <p:cNvSpPr/>
          <p:nvPr/>
        </p:nvSpPr>
        <p:spPr>
          <a:xfrm>
            <a:off x="7660433" y="933062"/>
            <a:ext cx="4156172" cy="204340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u="sng" dirty="0"/>
              <a:t>Findings:</a:t>
            </a:r>
          </a:p>
          <a:p>
            <a:pPr marL="285750" indent="-285750">
              <a:buFont typeface="Arial" panose="020B0604020202020204" pitchFamily="34" charset="0"/>
              <a:buChar char="•"/>
            </a:pPr>
            <a:r>
              <a:rPr lang="en-IN" dirty="0"/>
              <a:t>Product count increased by </a:t>
            </a:r>
            <a:r>
              <a:rPr lang="en-IN" dirty="0">
                <a:solidFill>
                  <a:schemeClr val="accent6"/>
                </a:solidFill>
              </a:rPr>
              <a:t>36%</a:t>
            </a:r>
            <a:r>
              <a:rPr lang="en-IN" dirty="0"/>
              <a:t> in FY 2020 to 2021</a:t>
            </a:r>
          </a:p>
          <a:p>
            <a:pPr marL="285750" indent="-285750">
              <a:buFont typeface="Arial" panose="020B0604020202020204" pitchFamily="34" charset="0"/>
              <a:buChar char="•"/>
            </a:pPr>
            <a:r>
              <a:rPr lang="en-IN" dirty="0"/>
              <a:t>Increase of product count may cause of increase gross sales</a:t>
            </a:r>
            <a:endParaRPr lang="en-US" dirty="0"/>
          </a:p>
          <a:p>
            <a:pPr algn="ctr"/>
            <a:endParaRPr lang="en-US" dirty="0"/>
          </a:p>
        </p:txBody>
      </p:sp>
    </p:spTree>
    <p:extLst>
      <p:ext uri="{BB962C8B-B14F-4D97-AF65-F5344CB8AC3E}">
        <p14:creationId xmlns:p14="http://schemas.microsoft.com/office/powerpoint/2010/main" val="3919198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7F63D-2583-09F0-0E0D-FBEC2EBDCDA0}"/>
              </a:ext>
            </a:extLst>
          </p:cNvPr>
          <p:cNvSpPr>
            <a:spLocks noGrp="1"/>
          </p:cNvSpPr>
          <p:nvPr>
            <p:ph type="ctrTitle"/>
          </p:nvPr>
        </p:nvSpPr>
        <p:spPr>
          <a:xfrm>
            <a:off x="1150775" y="155017"/>
            <a:ext cx="9144000" cy="827735"/>
          </a:xfrm>
        </p:spPr>
        <p:txBody>
          <a:bodyPr>
            <a:noAutofit/>
          </a:bodyPr>
          <a:lstStyle/>
          <a:p>
            <a:pPr algn="l"/>
            <a:br>
              <a:rPr lang="en-US" sz="1800" dirty="0"/>
            </a:br>
            <a:r>
              <a:rPr lang="en-US" sz="1800" i="1" dirty="0">
                <a:solidFill>
                  <a:srgbClr val="C00000"/>
                </a:solidFill>
              </a:rPr>
              <a:t>Query:-3</a:t>
            </a:r>
            <a:br>
              <a:rPr lang="en-US" sz="1800" i="1" dirty="0">
                <a:solidFill>
                  <a:srgbClr val="C00000"/>
                </a:solidFill>
              </a:rPr>
            </a:br>
            <a:r>
              <a:rPr lang="en-US" sz="1800" dirty="0"/>
              <a:t>Provide a report with all the unique product counts for each segment and sort them in descending order of product counts.</a:t>
            </a:r>
          </a:p>
        </p:txBody>
      </p:sp>
      <p:sp>
        <p:nvSpPr>
          <p:cNvPr id="3" name="Subtitle 2">
            <a:extLst>
              <a:ext uri="{FF2B5EF4-FFF2-40B4-BE49-F238E27FC236}">
                <a16:creationId xmlns:a16="http://schemas.microsoft.com/office/drawing/2014/main" id="{2B18DF96-A8AC-9045-C14A-6B99F80C71A0}"/>
              </a:ext>
            </a:extLst>
          </p:cNvPr>
          <p:cNvSpPr>
            <a:spLocks noGrp="1"/>
          </p:cNvSpPr>
          <p:nvPr>
            <p:ph type="subTitle" idx="1"/>
          </p:nvPr>
        </p:nvSpPr>
        <p:spPr>
          <a:xfrm>
            <a:off x="1150775" y="1390262"/>
            <a:ext cx="5716556" cy="2335690"/>
          </a:xfrm>
        </p:spPr>
        <p:txBody>
          <a:bodyPr>
            <a:normAutofit/>
          </a:bodyPr>
          <a:lstStyle/>
          <a:p>
            <a:pPr algn="l"/>
            <a:r>
              <a:rPr lang="en-US" sz="1600" dirty="0">
                <a:solidFill>
                  <a:srgbClr val="00B0F0"/>
                </a:solidFill>
              </a:rPr>
              <a:t>select</a:t>
            </a:r>
            <a:r>
              <a:rPr lang="en-US" sz="1600" dirty="0"/>
              <a:t> </a:t>
            </a:r>
          </a:p>
          <a:p>
            <a:pPr algn="l"/>
            <a:r>
              <a:rPr lang="en-US" sz="1600" dirty="0"/>
              <a:t>              segment, </a:t>
            </a:r>
          </a:p>
          <a:p>
            <a:pPr algn="l"/>
            <a:r>
              <a:rPr lang="en-US" sz="1600" dirty="0"/>
              <a:t>              </a:t>
            </a:r>
            <a:r>
              <a:rPr lang="en-US" sz="1600" dirty="0">
                <a:solidFill>
                  <a:schemeClr val="bg1">
                    <a:lumMod val="65000"/>
                  </a:schemeClr>
                </a:solidFill>
              </a:rPr>
              <a:t>count</a:t>
            </a:r>
            <a:r>
              <a:rPr lang="en-US" sz="1600" dirty="0"/>
              <a:t>(</a:t>
            </a:r>
            <a:r>
              <a:rPr lang="en-US" sz="1600" dirty="0">
                <a:solidFill>
                  <a:srgbClr val="00B0F0"/>
                </a:solidFill>
              </a:rPr>
              <a:t>distinct</a:t>
            </a:r>
            <a:r>
              <a:rPr lang="en-US" sz="1600" dirty="0"/>
              <a:t>(</a:t>
            </a:r>
            <a:r>
              <a:rPr lang="en-US" sz="1600" dirty="0" err="1"/>
              <a:t>product_code</a:t>
            </a:r>
            <a:r>
              <a:rPr lang="en-US" sz="1600" dirty="0"/>
              <a:t>) ) </a:t>
            </a:r>
            <a:r>
              <a:rPr lang="en-US" sz="1600" dirty="0">
                <a:solidFill>
                  <a:srgbClr val="00B0F0"/>
                </a:solidFill>
              </a:rPr>
              <a:t>as</a:t>
            </a:r>
            <a:r>
              <a:rPr lang="en-US" sz="1600" dirty="0"/>
              <a:t> </a:t>
            </a:r>
            <a:r>
              <a:rPr lang="en-US" sz="1600" dirty="0" err="1"/>
              <a:t>Product_Count</a:t>
            </a:r>
            <a:endParaRPr lang="en-US" sz="1600" dirty="0"/>
          </a:p>
          <a:p>
            <a:pPr algn="l"/>
            <a:r>
              <a:rPr lang="en-US" sz="1600" dirty="0">
                <a:solidFill>
                  <a:srgbClr val="00B0F0"/>
                </a:solidFill>
              </a:rPr>
              <a:t>from</a:t>
            </a:r>
            <a:r>
              <a:rPr lang="en-US" sz="1600" dirty="0"/>
              <a:t> </a:t>
            </a:r>
            <a:r>
              <a:rPr lang="en-US" sz="1600" dirty="0" err="1"/>
              <a:t>dim_product</a:t>
            </a:r>
            <a:endParaRPr lang="en-US" sz="1600" dirty="0"/>
          </a:p>
          <a:p>
            <a:pPr algn="l"/>
            <a:r>
              <a:rPr lang="en-US" sz="1600" dirty="0">
                <a:solidFill>
                  <a:srgbClr val="00B0F0"/>
                </a:solidFill>
              </a:rPr>
              <a:t>group by</a:t>
            </a:r>
            <a:r>
              <a:rPr lang="en-US" sz="1600" dirty="0"/>
              <a:t> segment</a:t>
            </a:r>
          </a:p>
          <a:p>
            <a:pPr algn="l"/>
            <a:r>
              <a:rPr lang="en-US" sz="1600" dirty="0">
                <a:solidFill>
                  <a:srgbClr val="00B0F0"/>
                </a:solidFill>
              </a:rPr>
              <a:t>order by</a:t>
            </a:r>
            <a:r>
              <a:rPr lang="en-US" sz="1600" dirty="0"/>
              <a:t> </a:t>
            </a:r>
            <a:r>
              <a:rPr lang="en-US" sz="1600" dirty="0" err="1"/>
              <a:t>Product_Count</a:t>
            </a:r>
            <a:r>
              <a:rPr lang="en-US" sz="1600" dirty="0"/>
              <a:t> </a:t>
            </a:r>
            <a:r>
              <a:rPr lang="en-US" sz="1600" dirty="0">
                <a:solidFill>
                  <a:srgbClr val="00B0F0"/>
                </a:solidFill>
              </a:rPr>
              <a:t>desc</a:t>
            </a:r>
            <a:r>
              <a:rPr lang="en-US" sz="1600" dirty="0"/>
              <a:t>;</a:t>
            </a:r>
          </a:p>
        </p:txBody>
      </p:sp>
      <p:pic>
        <p:nvPicPr>
          <p:cNvPr id="5" name="Picture 4">
            <a:extLst>
              <a:ext uri="{FF2B5EF4-FFF2-40B4-BE49-F238E27FC236}">
                <a16:creationId xmlns:a16="http://schemas.microsoft.com/office/drawing/2014/main" id="{4C455FDA-1323-28FD-6E11-37503A43C1AB}"/>
              </a:ext>
            </a:extLst>
          </p:cNvPr>
          <p:cNvPicPr>
            <a:picLocks noChangeAspect="1"/>
          </p:cNvPicPr>
          <p:nvPr/>
        </p:nvPicPr>
        <p:blipFill>
          <a:blip r:embed="rId2"/>
          <a:stretch>
            <a:fillRect/>
          </a:stretch>
        </p:blipFill>
        <p:spPr>
          <a:xfrm>
            <a:off x="1150775" y="3725952"/>
            <a:ext cx="4945225" cy="2429214"/>
          </a:xfrm>
          <a:prstGeom prst="rect">
            <a:avLst/>
          </a:prstGeom>
        </p:spPr>
      </p:pic>
      <p:graphicFrame>
        <p:nvGraphicFramePr>
          <p:cNvPr id="6" name="Chart 5">
            <a:extLst>
              <a:ext uri="{FF2B5EF4-FFF2-40B4-BE49-F238E27FC236}">
                <a16:creationId xmlns:a16="http://schemas.microsoft.com/office/drawing/2014/main" id="{62A50C16-849B-CB26-FEF4-C7B3BBCFB454}"/>
              </a:ext>
            </a:extLst>
          </p:cNvPr>
          <p:cNvGraphicFramePr>
            <a:graphicFrameLocks/>
          </p:cNvGraphicFramePr>
          <p:nvPr>
            <p:extLst>
              <p:ext uri="{D42A27DB-BD31-4B8C-83A1-F6EECF244321}">
                <p14:modId xmlns:p14="http://schemas.microsoft.com/office/powerpoint/2010/main" val="2855057214"/>
              </p:ext>
            </p:extLst>
          </p:nvPr>
        </p:nvGraphicFramePr>
        <p:xfrm>
          <a:off x="6867331" y="982752"/>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73829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63C33-AEE8-7FF1-C1FE-A12DDC6E3916}"/>
              </a:ext>
            </a:extLst>
          </p:cNvPr>
          <p:cNvSpPr>
            <a:spLocks noGrp="1"/>
          </p:cNvSpPr>
          <p:nvPr>
            <p:ph type="title"/>
          </p:nvPr>
        </p:nvSpPr>
        <p:spPr>
          <a:xfrm>
            <a:off x="881541" y="135294"/>
            <a:ext cx="10515600" cy="559837"/>
          </a:xfrm>
        </p:spPr>
        <p:txBody>
          <a:bodyPr>
            <a:noAutofit/>
          </a:bodyPr>
          <a:lstStyle/>
          <a:p>
            <a:r>
              <a:rPr lang="en-US" sz="1800" dirty="0"/>
              <a:t>Which segment had the most increase in unique products in 2021 vs 2020? </a:t>
            </a:r>
          </a:p>
        </p:txBody>
      </p:sp>
      <p:sp>
        <p:nvSpPr>
          <p:cNvPr id="3" name="Content Placeholder 2">
            <a:extLst>
              <a:ext uri="{FF2B5EF4-FFF2-40B4-BE49-F238E27FC236}">
                <a16:creationId xmlns:a16="http://schemas.microsoft.com/office/drawing/2014/main" id="{C691E844-3713-A73D-74B9-80F49571A157}"/>
              </a:ext>
            </a:extLst>
          </p:cNvPr>
          <p:cNvSpPr>
            <a:spLocks noGrp="1"/>
          </p:cNvSpPr>
          <p:nvPr>
            <p:ph idx="1"/>
          </p:nvPr>
        </p:nvSpPr>
        <p:spPr>
          <a:xfrm>
            <a:off x="623596" y="727788"/>
            <a:ext cx="5133392" cy="4990079"/>
          </a:xfrm>
        </p:spPr>
        <p:txBody>
          <a:bodyPr>
            <a:normAutofit/>
          </a:bodyPr>
          <a:lstStyle/>
          <a:p>
            <a:pPr marL="0" indent="0">
              <a:buNone/>
            </a:pPr>
            <a:r>
              <a:rPr lang="en-US" sz="1000" dirty="0">
                <a:solidFill>
                  <a:srgbClr val="00B0F0"/>
                </a:solidFill>
              </a:rPr>
              <a:t>WITH</a:t>
            </a:r>
            <a:r>
              <a:rPr lang="en-US" sz="1000" dirty="0"/>
              <a:t> cte1 </a:t>
            </a:r>
            <a:r>
              <a:rPr lang="en-US" sz="1000" dirty="0">
                <a:solidFill>
                  <a:srgbClr val="00B0F0"/>
                </a:solidFill>
              </a:rPr>
              <a:t>AS</a:t>
            </a:r>
          </a:p>
          <a:p>
            <a:pPr marL="0" indent="0">
              <a:buNone/>
            </a:pPr>
            <a:r>
              <a:rPr lang="en-US" sz="1000" dirty="0"/>
              <a:t>     ( </a:t>
            </a:r>
            <a:r>
              <a:rPr lang="en-US" sz="1000" dirty="0">
                <a:solidFill>
                  <a:srgbClr val="00B0F0"/>
                </a:solidFill>
              </a:rPr>
              <a:t>SELECT</a:t>
            </a:r>
            <a:r>
              <a:rPr lang="en-US" sz="1000" dirty="0"/>
              <a:t> </a:t>
            </a:r>
            <a:r>
              <a:rPr lang="en-US" sz="1000" dirty="0" err="1"/>
              <a:t>P.segment</a:t>
            </a:r>
            <a:r>
              <a:rPr lang="en-US" sz="1000" dirty="0"/>
              <a:t>, COUNT(</a:t>
            </a:r>
            <a:r>
              <a:rPr lang="en-US" sz="1000" dirty="0">
                <a:solidFill>
                  <a:srgbClr val="00B0F0"/>
                </a:solidFill>
              </a:rPr>
              <a:t>DISTINCT</a:t>
            </a:r>
            <a:r>
              <a:rPr lang="en-US" sz="1000" dirty="0"/>
              <a:t> </a:t>
            </a:r>
            <a:r>
              <a:rPr lang="en-US" sz="1000" dirty="0" err="1"/>
              <a:t>S.product_code</a:t>
            </a:r>
            <a:r>
              <a:rPr lang="en-US" sz="1000" dirty="0"/>
              <a:t>) </a:t>
            </a:r>
            <a:r>
              <a:rPr lang="en-US" sz="1000" dirty="0">
                <a:solidFill>
                  <a:srgbClr val="00B0F0"/>
                </a:solidFill>
              </a:rPr>
              <a:t>AS</a:t>
            </a:r>
            <a:r>
              <a:rPr lang="en-US" sz="1000" dirty="0"/>
              <a:t> product_count_2020    </a:t>
            </a:r>
          </a:p>
          <a:p>
            <a:pPr marL="0" indent="0">
              <a:buNone/>
            </a:pPr>
            <a:r>
              <a:rPr lang="en-US" sz="1000" dirty="0"/>
              <a:t>     </a:t>
            </a:r>
            <a:r>
              <a:rPr lang="en-US" sz="1000" dirty="0">
                <a:solidFill>
                  <a:srgbClr val="00B0F0"/>
                </a:solidFill>
              </a:rPr>
              <a:t>FROM</a:t>
            </a:r>
            <a:r>
              <a:rPr lang="en-US" sz="1000" dirty="0"/>
              <a:t> </a:t>
            </a:r>
            <a:r>
              <a:rPr lang="en-US" sz="1000" dirty="0" err="1"/>
              <a:t>fact_sales_monthly</a:t>
            </a:r>
            <a:r>
              <a:rPr lang="en-US" sz="1000" dirty="0"/>
              <a:t> S    </a:t>
            </a:r>
          </a:p>
          <a:p>
            <a:pPr marL="0" indent="0">
              <a:buNone/>
            </a:pPr>
            <a:r>
              <a:rPr lang="en-US" sz="1000" dirty="0"/>
              <a:t>     </a:t>
            </a:r>
            <a:r>
              <a:rPr lang="en-US" sz="1000" dirty="0">
                <a:solidFill>
                  <a:srgbClr val="00B0F0"/>
                </a:solidFill>
              </a:rPr>
              <a:t>JOIN</a:t>
            </a:r>
            <a:r>
              <a:rPr lang="en-US" sz="1000" dirty="0"/>
              <a:t> </a:t>
            </a:r>
            <a:r>
              <a:rPr lang="en-US" sz="1000" dirty="0" err="1"/>
              <a:t>dim_product</a:t>
            </a:r>
            <a:r>
              <a:rPr lang="en-US" sz="1000" dirty="0"/>
              <a:t> P </a:t>
            </a:r>
          </a:p>
          <a:p>
            <a:pPr marL="0" indent="0">
              <a:buNone/>
            </a:pPr>
            <a:r>
              <a:rPr lang="en-US" sz="1000" dirty="0"/>
              <a:t>     </a:t>
            </a:r>
            <a:r>
              <a:rPr lang="en-US" sz="1000" dirty="0">
                <a:solidFill>
                  <a:srgbClr val="00B0F0"/>
                </a:solidFill>
              </a:rPr>
              <a:t>ON</a:t>
            </a:r>
            <a:r>
              <a:rPr lang="en-US" sz="1000" dirty="0"/>
              <a:t> </a:t>
            </a:r>
            <a:r>
              <a:rPr lang="en-US" sz="1000" dirty="0" err="1"/>
              <a:t>S.product_code</a:t>
            </a:r>
            <a:r>
              <a:rPr lang="en-US" sz="1000" dirty="0"/>
              <a:t> = </a:t>
            </a:r>
            <a:r>
              <a:rPr lang="en-US" sz="1000" dirty="0" err="1"/>
              <a:t>P.product_code</a:t>
            </a:r>
            <a:r>
              <a:rPr lang="en-US" sz="1000" dirty="0"/>
              <a:t>    </a:t>
            </a:r>
          </a:p>
          <a:p>
            <a:pPr marL="0" indent="0">
              <a:buNone/>
            </a:pPr>
            <a:r>
              <a:rPr lang="en-US" sz="1000" dirty="0"/>
              <a:t>     </a:t>
            </a:r>
            <a:r>
              <a:rPr lang="en-US" sz="1000" dirty="0">
                <a:solidFill>
                  <a:srgbClr val="00B0F0"/>
                </a:solidFill>
              </a:rPr>
              <a:t>WHERE</a:t>
            </a:r>
            <a:r>
              <a:rPr lang="en-US" sz="1000" dirty="0"/>
              <a:t> </a:t>
            </a:r>
            <a:r>
              <a:rPr lang="en-US" sz="1000" dirty="0" err="1"/>
              <a:t>fiscal_year</a:t>
            </a:r>
            <a:r>
              <a:rPr lang="en-US" sz="1000" dirty="0"/>
              <a:t> = </a:t>
            </a:r>
            <a:r>
              <a:rPr lang="en-US" sz="1000" dirty="0">
                <a:solidFill>
                  <a:srgbClr val="FFC000"/>
                </a:solidFill>
              </a:rPr>
              <a:t>2020</a:t>
            </a:r>
            <a:r>
              <a:rPr lang="en-US" sz="1000" dirty="0"/>
              <a:t>    </a:t>
            </a:r>
          </a:p>
          <a:p>
            <a:pPr marL="0" indent="0">
              <a:buNone/>
            </a:pPr>
            <a:r>
              <a:rPr lang="en-US" sz="1000" dirty="0"/>
              <a:t>    </a:t>
            </a:r>
            <a:r>
              <a:rPr lang="en-US" sz="1000" dirty="0">
                <a:solidFill>
                  <a:srgbClr val="00B0F0"/>
                </a:solidFill>
              </a:rPr>
              <a:t>GROUP BY</a:t>
            </a:r>
            <a:r>
              <a:rPr lang="en-US" sz="1000" dirty="0"/>
              <a:t> </a:t>
            </a:r>
            <a:r>
              <a:rPr lang="en-US" sz="1000" dirty="0" err="1"/>
              <a:t>P.segment</a:t>
            </a:r>
            <a:r>
              <a:rPr lang="en-US" sz="1000" dirty="0"/>
              <a:t>),</a:t>
            </a:r>
          </a:p>
          <a:p>
            <a:pPr marL="0" indent="0">
              <a:buNone/>
            </a:pPr>
            <a:r>
              <a:rPr lang="en-US" sz="1000" dirty="0"/>
              <a:t>cte2 </a:t>
            </a:r>
            <a:r>
              <a:rPr lang="en-US" sz="1000" dirty="0">
                <a:solidFill>
                  <a:srgbClr val="00B0F0"/>
                </a:solidFill>
              </a:rPr>
              <a:t>AS</a:t>
            </a:r>
            <a:r>
              <a:rPr lang="en-US" sz="1000" dirty="0"/>
              <a:t> </a:t>
            </a:r>
          </a:p>
          <a:p>
            <a:pPr marL="0" indent="0">
              <a:buNone/>
            </a:pPr>
            <a:r>
              <a:rPr lang="en-US" sz="1000" dirty="0"/>
              <a:t>         ( </a:t>
            </a:r>
            <a:r>
              <a:rPr lang="en-US" sz="1000" dirty="0">
                <a:solidFill>
                  <a:srgbClr val="00B0F0"/>
                </a:solidFill>
              </a:rPr>
              <a:t>SELECT</a:t>
            </a:r>
            <a:r>
              <a:rPr lang="en-US" sz="1000" dirty="0"/>
              <a:t> </a:t>
            </a:r>
            <a:r>
              <a:rPr lang="en-US" sz="1000" dirty="0" err="1"/>
              <a:t>P.segment</a:t>
            </a:r>
            <a:r>
              <a:rPr lang="en-US" sz="1000" dirty="0"/>
              <a:t>, COUNT(</a:t>
            </a:r>
            <a:r>
              <a:rPr lang="en-US" sz="1000" dirty="0">
                <a:solidFill>
                  <a:srgbClr val="00B0F0"/>
                </a:solidFill>
              </a:rPr>
              <a:t>DISTINCT</a:t>
            </a:r>
            <a:r>
              <a:rPr lang="en-US" sz="1000" dirty="0"/>
              <a:t> </a:t>
            </a:r>
            <a:r>
              <a:rPr lang="en-US" sz="1000" dirty="0" err="1"/>
              <a:t>S.product_code</a:t>
            </a:r>
            <a:r>
              <a:rPr lang="en-US" sz="1000" dirty="0"/>
              <a:t>) </a:t>
            </a:r>
            <a:r>
              <a:rPr lang="en-US" sz="1000" dirty="0">
                <a:solidFill>
                  <a:srgbClr val="00B0F0"/>
                </a:solidFill>
              </a:rPr>
              <a:t>AS</a:t>
            </a:r>
            <a:r>
              <a:rPr lang="en-US" sz="1000" dirty="0"/>
              <a:t> product_count_2021    </a:t>
            </a:r>
          </a:p>
          <a:p>
            <a:pPr marL="0" indent="0">
              <a:buNone/>
            </a:pPr>
            <a:r>
              <a:rPr lang="en-US" sz="1000" dirty="0"/>
              <a:t>          </a:t>
            </a:r>
            <a:r>
              <a:rPr lang="en-US" sz="1000" dirty="0">
                <a:solidFill>
                  <a:srgbClr val="00B0F0"/>
                </a:solidFill>
              </a:rPr>
              <a:t>FROM</a:t>
            </a:r>
            <a:r>
              <a:rPr lang="en-US" sz="1000" dirty="0"/>
              <a:t> </a:t>
            </a:r>
            <a:r>
              <a:rPr lang="en-US" sz="1000" dirty="0" err="1"/>
              <a:t>fact_sales_monthly</a:t>
            </a:r>
            <a:r>
              <a:rPr lang="en-US" sz="1000" dirty="0"/>
              <a:t> S    </a:t>
            </a:r>
          </a:p>
          <a:p>
            <a:pPr marL="0" indent="0">
              <a:buNone/>
            </a:pPr>
            <a:r>
              <a:rPr lang="en-US" sz="1000" dirty="0"/>
              <a:t>          </a:t>
            </a:r>
            <a:r>
              <a:rPr lang="en-US" sz="1000" dirty="0">
                <a:solidFill>
                  <a:srgbClr val="00B0F0"/>
                </a:solidFill>
              </a:rPr>
              <a:t>JOIN</a:t>
            </a:r>
            <a:r>
              <a:rPr lang="en-US" sz="1000" dirty="0"/>
              <a:t> </a:t>
            </a:r>
            <a:r>
              <a:rPr lang="en-US" sz="1000" dirty="0" err="1"/>
              <a:t>dim_product</a:t>
            </a:r>
            <a:r>
              <a:rPr lang="en-US" sz="1000" dirty="0"/>
              <a:t> P </a:t>
            </a:r>
            <a:r>
              <a:rPr lang="en-US" sz="1000" dirty="0">
                <a:solidFill>
                  <a:srgbClr val="00B0F0"/>
                </a:solidFill>
              </a:rPr>
              <a:t>ON</a:t>
            </a:r>
            <a:r>
              <a:rPr lang="en-US" sz="1000" dirty="0"/>
              <a:t> </a:t>
            </a:r>
            <a:r>
              <a:rPr lang="en-US" sz="1000" dirty="0" err="1"/>
              <a:t>S.product_code</a:t>
            </a:r>
            <a:r>
              <a:rPr lang="en-US" sz="1000" dirty="0"/>
              <a:t> = </a:t>
            </a:r>
            <a:r>
              <a:rPr lang="en-US" sz="1000" dirty="0" err="1"/>
              <a:t>P.product_code</a:t>
            </a:r>
            <a:r>
              <a:rPr lang="en-US" sz="1000" dirty="0"/>
              <a:t>    </a:t>
            </a:r>
          </a:p>
          <a:p>
            <a:pPr marL="0" indent="0">
              <a:buNone/>
            </a:pPr>
            <a:r>
              <a:rPr lang="en-US" sz="1000" dirty="0"/>
              <a:t>          </a:t>
            </a:r>
            <a:r>
              <a:rPr lang="en-US" sz="1000" dirty="0">
                <a:solidFill>
                  <a:srgbClr val="00B0F0"/>
                </a:solidFill>
              </a:rPr>
              <a:t>WHERE</a:t>
            </a:r>
            <a:r>
              <a:rPr lang="en-US" sz="1000" dirty="0"/>
              <a:t> </a:t>
            </a:r>
            <a:r>
              <a:rPr lang="en-US" sz="1000" dirty="0" err="1"/>
              <a:t>fiscal_year</a:t>
            </a:r>
            <a:r>
              <a:rPr lang="en-US" sz="1000" dirty="0"/>
              <a:t> = 2021    </a:t>
            </a:r>
          </a:p>
          <a:p>
            <a:pPr marL="0" indent="0">
              <a:buNone/>
            </a:pPr>
            <a:r>
              <a:rPr lang="en-US" sz="1000" dirty="0">
                <a:solidFill>
                  <a:srgbClr val="00B0F0"/>
                </a:solidFill>
              </a:rPr>
              <a:t>          GROUP BY</a:t>
            </a:r>
            <a:r>
              <a:rPr lang="en-US" sz="1000" dirty="0"/>
              <a:t> </a:t>
            </a:r>
            <a:r>
              <a:rPr lang="en-US" sz="1000" dirty="0" err="1"/>
              <a:t>P.segment</a:t>
            </a:r>
            <a:r>
              <a:rPr lang="en-US" sz="1000" dirty="0"/>
              <a:t>)</a:t>
            </a:r>
          </a:p>
          <a:p>
            <a:pPr marL="0" indent="0">
              <a:buNone/>
            </a:pPr>
            <a:r>
              <a:rPr lang="en-US" sz="1000" dirty="0">
                <a:solidFill>
                  <a:srgbClr val="00B0F0"/>
                </a:solidFill>
              </a:rPr>
              <a:t>SELECT</a:t>
            </a:r>
            <a:r>
              <a:rPr lang="en-US" sz="1000" dirty="0"/>
              <a:t>     </a:t>
            </a:r>
          </a:p>
          <a:p>
            <a:pPr marL="0" indent="0">
              <a:buNone/>
            </a:pPr>
            <a:r>
              <a:rPr lang="en-US" sz="1000" dirty="0"/>
              <a:t>           cte1.segment,    </a:t>
            </a:r>
          </a:p>
          <a:p>
            <a:pPr marL="0" indent="0">
              <a:buNone/>
            </a:pPr>
            <a:r>
              <a:rPr lang="en-US" sz="1000" dirty="0"/>
              <a:t>           cte1.product_count_2020,     </a:t>
            </a:r>
          </a:p>
          <a:p>
            <a:pPr marL="0" indent="0">
              <a:buNone/>
            </a:pPr>
            <a:r>
              <a:rPr lang="en-US" sz="1000" dirty="0"/>
              <a:t>           cte2.product_count_2021,    </a:t>
            </a:r>
          </a:p>
          <a:p>
            <a:pPr marL="0" indent="0">
              <a:buNone/>
            </a:pPr>
            <a:r>
              <a:rPr lang="en-US" sz="1000" dirty="0"/>
              <a:t>           cte2.product_count_2021- cte1.product_count_2020 </a:t>
            </a:r>
            <a:r>
              <a:rPr lang="en-US" sz="1000" dirty="0">
                <a:solidFill>
                  <a:srgbClr val="00B0F0"/>
                </a:solidFill>
              </a:rPr>
              <a:t>as</a:t>
            </a:r>
            <a:r>
              <a:rPr lang="en-US" sz="1000" dirty="0"/>
              <a:t> difference</a:t>
            </a:r>
          </a:p>
          <a:p>
            <a:pPr marL="0" indent="0">
              <a:buNone/>
            </a:pPr>
            <a:r>
              <a:rPr lang="en-US" sz="1000" dirty="0">
                <a:solidFill>
                  <a:srgbClr val="00B0F0"/>
                </a:solidFill>
              </a:rPr>
              <a:t>FROM</a:t>
            </a:r>
            <a:r>
              <a:rPr lang="en-US" sz="1000" dirty="0"/>
              <a:t>     cte1</a:t>
            </a:r>
            <a:r>
              <a:rPr lang="en-US" sz="1000" dirty="0">
                <a:solidFill>
                  <a:srgbClr val="00B0F0"/>
                </a:solidFill>
              </a:rPr>
              <a:t> JOIN</a:t>
            </a:r>
            <a:r>
              <a:rPr lang="en-US" sz="1000" dirty="0"/>
              <a:t>  cte2  </a:t>
            </a:r>
            <a:r>
              <a:rPr lang="en-US" sz="1000" dirty="0">
                <a:solidFill>
                  <a:srgbClr val="00B0F0"/>
                </a:solidFill>
              </a:rPr>
              <a:t>ON</a:t>
            </a:r>
            <a:r>
              <a:rPr lang="en-US" sz="1000" dirty="0"/>
              <a:t> cte1.segment = cte2.segment;</a:t>
            </a:r>
          </a:p>
        </p:txBody>
      </p:sp>
      <p:pic>
        <p:nvPicPr>
          <p:cNvPr id="5" name="Picture 4">
            <a:extLst>
              <a:ext uri="{FF2B5EF4-FFF2-40B4-BE49-F238E27FC236}">
                <a16:creationId xmlns:a16="http://schemas.microsoft.com/office/drawing/2014/main" id="{15EF758C-9F8E-959E-7CC3-E83B0E6A7523}"/>
              </a:ext>
            </a:extLst>
          </p:cNvPr>
          <p:cNvPicPr>
            <a:picLocks noChangeAspect="1"/>
          </p:cNvPicPr>
          <p:nvPr/>
        </p:nvPicPr>
        <p:blipFill>
          <a:blip r:embed="rId2"/>
          <a:stretch>
            <a:fillRect/>
          </a:stretch>
        </p:blipFill>
        <p:spPr>
          <a:xfrm>
            <a:off x="5881396" y="3622075"/>
            <a:ext cx="5515745" cy="2095792"/>
          </a:xfrm>
          <a:prstGeom prst="rect">
            <a:avLst/>
          </a:prstGeom>
        </p:spPr>
      </p:pic>
      <p:graphicFrame>
        <p:nvGraphicFramePr>
          <p:cNvPr id="6" name="Chart 5">
            <a:extLst>
              <a:ext uri="{FF2B5EF4-FFF2-40B4-BE49-F238E27FC236}">
                <a16:creationId xmlns:a16="http://schemas.microsoft.com/office/drawing/2014/main" id="{70C830E3-E002-8927-BF9F-10900FA9D4E8}"/>
              </a:ext>
            </a:extLst>
          </p:cNvPr>
          <p:cNvGraphicFramePr>
            <a:graphicFrameLocks/>
          </p:cNvGraphicFramePr>
          <p:nvPr>
            <p:extLst>
              <p:ext uri="{D42A27DB-BD31-4B8C-83A1-F6EECF244321}">
                <p14:modId xmlns:p14="http://schemas.microsoft.com/office/powerpoint/2010/main" val="682444127"/>
              </p:ext>
            </p:extLst>
          </p:nvPr>
        </p:nvGraphicFramePr>
        <p:xfrm>
          <a:off x="5691673" y="793102"/>
          <a:ext cx="5951376" cy="2542592"/>
        </p:xfrm>
        <a:graphic>
          <a:graphicData uri="http://schemas.openxmlformats.org/drawingml/2006/chart">
            <c:chart xmlns:c="http://schemas.openxmlformats.org/drawingml/2006/chart" xmlns:r="http://schemas.openxmlformats.org/officeDocument/2006/relationships" r:id="rId3"/>
          </a:graphicData>
        </a:graphic>
      </p:graphicFrame>
      <p:sp>
        <p:nvSpPr>
          <p:cNvPr id="7" name="Rectangle 6">
            <a:extLst>
              <a:ext uri="{FF2B5EF4-FFF2-40B4-BE49-F238E27FC236}">
                <a16:creationId xmlns:a16="http://schemas.microsoft.com/office/drawing/2014/main" id="{746442D5-DB34-28DC-1DD1-77E131C0F1F7}"/>
              </a:ext>
            </a:extLst>
          </p:cNvPr>
          <p:cNvSpPr/>
          <p:nvPr/>
        </p:nvSpPr>
        <p:spPr>
          <a:xfrm>
            <a:off x="623596" y="5859624"/>
            <a:ext cx="11019453" cy="8304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In </a:t>
            </a:r>
            <a:r>
              <a:rPr lang="en-US" dirty="0">
                <a:solidFill>
                  <a:srgbClr val="FFFF00"/>
                </a:solidFill>
              </a:rPr>
              <a:t>2021</a:t>
            </a:r>
            <a:r>
              <a:rPr lang="en-US" dirty="0"/>
              <a:t>, the product count increased across all segments compared to 2020. </a:t>
            </a:r>
            <a:r>
              <a:rPr lang="en-US" dirty="0">
                <a:solidFill>
                  <a:srgbClr val="FFFF00"/>
                </a:solidFill>
              </a:rPr>
              <a:t>Accessories</a:t>
            </a:r>
            <a:r>
              <a:rPr lang="en-US" dirty="0"/>
              <a:t> saw the highest growth with an additional </a:t>
            </a:r>
            <a:r>
              <a:rPr lang="en-US" dirty="0">
                <a:solidFill>
                  <a:srgbClr val="FFFF00"/>
                </a:solidFill>
              </a:rPr>
              <a:t>34 products</a:t>
            </a:r>
            <a:r>
              <a:rPr lang="en-US" dirty="0"/>
              <a:t>, while </a:t>
            </a:r>
            <a:r>
              <a:rPr lang="en-US" dirty="0">
                <a:solidFill>
                  <a:srgbClr val="FF0000"/>
                </a:solidFill>
              </a:rPr>
              <a:t>Storage</a:t>
            </a:r>
            <a:r>
              <a:rPr lang="en-US" dirty="0"/>
              <a:t> had the smallest increase of </a:t>
            </a:r>
            <a:r>
              <a:rPr lang="en-US" dirty="0">
                <a:solidFill>
                  <a:srgbClr val="FF0000"/>
                </a:solidFill>
              </a:rPr>
              <a:t>5 products</a:t>
            </a:r>
            <a:r>
              <a:rPr lang="en-US" dirty="0"/>
              <a:t>. Overall, the Notebook and Accessories segments experienced the most significant gains.</a:t>
            </a:r>
          </a:p>
        </p:txBody>
      </p:sp>
      <p:sp>
        <p:nvSpPr>
          <p:cNvPr id="4" name="TextBox 3">
            <a:extLst>
              <a:ext uri="{FF2B5EF4-FFF2-40B4-BE49-F238E27FC236}">
                <a16:creationId xmlns:a16="http://schemas.microsoft.com/office/drawing/2014/main" id="{9300BB9A-E392-8B73-2716-070D605BB420}"/>
              </a:ext>
            </a:extLst>
          </p:cNvPr>
          <p:cNvSpPr txBox="1"/>
          <p:nvPr/>
        </p:nvSpPr>
        <p:spPr>
          <a:xfrm>
            <a:off x="881541" y="0"/>
            <a:ext cx="6097554" cy="369332"/>
          </a:xfrm>
          <a:prstGeom prst="rect">
            <a:avLst/>
          </a:prstGeom>
          <a:noFill/>
        </p:spPr>
        <p:txBody>
          <a:bodyPr wrap="square">
            <a:spAutoFit/>
          </a:bodyPr>
          <a:lstStyle/>
          <a:p>
            <a:r>
              <a:rPr lang="en-US" sz="1800" i="1" dirty="0">
                <a:solidFill>
                  <a:srgbClr val="C00000"/>
                </a:solidFill>
              </a:rPr>
              <a:t>Query:-4</a:t>
            </a:r>
            <a:endParaRPr lang="en-US" dirty="0"/>
          </a:p>
        </p:txBody>
      </p:sp>
    </p:spTree>
    <p:extLst>
      <p:ext uri="{BB962C8B-B14F-4D97-AF65-F5344CB8AC3E}">
        <p14:creationId xmlns:p14="http://schemas.microsoft.com/office/powerpoint/2010/main" val="3905183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3ABB6-6CA3-AEC0-D71D-0428B4E68D42}"/>
              </a:ext>
            </a:extLst>
          </p:cNvPr>
          <p:cNvSpPr>
            <a:spLocks noGrp="1"/>
          </p:cNvSpPr>
          <p:nvPr>
            <p:ph type="ctrTitle"/>
          </p:nvPr>
        </p:nvSpPr>
        <p:spPr>
          <a:xfrm>
            <a:off x="1272073" y="475861"/>
            <a:ext cx="9144000" cy="385600"/>
          </a:xfrm>
        </p:spPr>
        <p:txBody>
          <a:bodyPr>
            <a:noAutofit/>
          </a:bodyPr>
          <a:lstStyle/>
          <a:p>
            <a:pPr algn="just"/>
            <a:r>
              <a:rPr lang="en-US" sz="1800" dirty="0"/>
              <a:t>Get the products that have the highest and lowest manufacturing costs.</a:t>
            </a:r>
          </a:p>
        </p:txBody>
      </p:sp>
      <p:sp>
        <p:nvSpPr>
          <p:cNvPr id="3" name="Subtitle 2">
            <a:extLst>
              <a:ext uri="{FF2B5EF4-FFF2-40B4-BE49-F238E27FC236}">
                <a16:creationId xmlns:a16="http://schemas.microsoft.com/office/drawing/2014/main" id="{DC8F1EEF-1FD9-F5C1-F3AA-86235991890E}"/>
              </a:ext>
            </a:extLst>
          </p:cNvPr>
          <p:cNvSpPr>
            <a:spLocks noGrp="1"/>
          </p:cNvSpPr>
          <p:nvPr>
            <p:ph type="subTitle" idx="1"/>
          </p:nvPr>
        </p:nvSpPr>
        <p:spPr>
          <a:xfrm>
            <a:off x="1356049" y="1232063"/>
            <a:ext cx="4391608" cy="4580908"/>
          </a:xfrm>
        </p:spPr>
        <p:txBody>
          <a:bodyPr>
            <a:normAutofit fontScale="77500" lnSpcReduction="20000"/>
          </a:bodyPr>
          <a:lstStyle/>
          <a:p>
            <a:pPr algn="l"/>
            <a:r>
              <a:rPr lang="en-US" sz="1600" dirty="0">
                <a:solidFill>
                  <a:srgbClr val="00B0F0"/>
                </a:solidFill>
              </a:rPr>
              <a:t>SELECT</a:t>
            </a:r>
            <a:r>
              <a:rPr lang="en-US" sz="1600" dirty="0"/>
              <a:t> </a:t>
            </a:r>
            <a:r>
              <a:rPr lang="en-US" sz="1600" dirty="0" err="1"/>
              <a:t>m.product_code</a:t>
            </a:r>
            <a:r>
              <a:rPr lang="en-US" sz="1600" dirty="0"/>
              <a:t>,</a:t>
            </a:r>
          </a:p>
          <a:p>
            <a:pPr algn="l"/>
            <a:r>
              <a:rPr lang="en-US" sz="1600" dirty="0"/>
              <a:t>                  </a:t>
            </a:r>
            <a:r>
              <a:rPr lang="en-US" sz="1600" dirty="0" err="1"/>
              <a:t>p.product</a:t>
            </a:r>
            <a:r>
              <a:rPr lang="en-US" sz="1600" dirty="0"/>
              <a:t>, </a:t>
            </a:r>
          </a:p>
          <a:p>
            <a:pPr algn="l"/>
            <a:r>
              <a:rPr lang="en-US" sz="1600" dirty="0"/>
              <a:t>                 </a:t>
            </a:r>
            <a:r>
              <a:rPr lang="en-US" sz="1600" dirty="0" err="1"/>
              <a:t>m.manufacturing_cost</a:t>
            </a:r>
            <a:r>
              <a:rPr lang="en-US" sz="1600" dirty="0"/>
              <a:t> </a:t>
            </a:r>
          </a:p>
          <a:p>
            <a:pPr algn="l"/>
            <a:r>
              <a:rPr lang="en-US" sz="1600" dirty="0">
                <a:solidFill>
                  <a:srgbClr val="00B0F0"/>
                </a:solidFill>
              </a:rPr>
              <a:t>FROM</a:t>
            </a:r>
            <a:r>
              <a:rPr lang="en-US" sz="1600" dirty="0"/>
              <a:t> </a:t>
            </a:r>
            <a:r>
              <a:rPr lang="en-US" sz="1600" dirty="0" err="1"/>
              <a:t>fact_manufacturing_cost</a:t>
            </a:r>
            <a:r>
              <a:rPr lang="en-US" sz="1600" dirty="0"/>
              <a:t> m</a:t>
            </a:r>
          </a:p>
          <a:p>
            <a:pPr algn="l"/>
            <a:r>
              <a:rPr lang="en-US" sz="1600" dirty="0">
                <a:solidFill>
                  <a:srgbClr val="00B0F0"/>
                </a:solidFill>
              </a:rPr>
              <a:t>join</a:t>
            </a:r>
            <a:r>
              <a:rPr lang="en-US" sz="1600" dirty="0"/>
              <a:t> </a:t>
            </a:r>
            <a:r>
              <a:rPr lang="en-US" sz="1600" dirty="0" err="1"/>
              <a:t>dim_product</a:t>
            </a:r>
            <a:r>
              <a:rPr lang="en-US" sz="1600" dirty="0"/>
              <a:t> p</a:t>
            </a:r>
          </a:p>
          <a:p>
            <a:pPr algn="l"/>
            <a:r>
              <a:rPr lang="en-US" sz="1600" dirty="0">
                <a:solidFill>
                  <a:srgbClr val="00B0F0"/>
                </a:solidFill>
              </a:rPr>
              <a:t>on</a:t>
            </a:r>
            <a:r>
              <a:rPr lang="en-US" sz="1600" dirty="0"/>
              <a:t> </a:t>
            </a:r>
            <a:r>
              <a:rPr lang="en-US" sz="1600" dirty="0" err="1"/>
              <a:t>m.product_code</a:t>
            </a:r>
            <a:r>
              <a:rPr lang="en-US" sz="1600" dirty="0"/>
              <a:t>=</a:t>
            </a:r>
            <a:r>
              <a:rPr lang="en-US" sz="1600" dirty="0" err="1"/>
              <a:t>p.product_code</a:t>
            </a:r>
            <a:endParaRPr lang="en-US" sz="1600" dirty="0"/>
          </a:p>
          <a:p>
            <a:pPr algn="l"/>
            <a:r>
              <a:rPr lang="en-US" sz="1600" dirty="0">
                <a:solidFill>
                  <a:srgbClr val="00B0F0"/>
                </a:solidFill>
              </a:rPr>
              <a:t>where</a:t>
            </a:r>
            <a:r>
              <a:rPr lang="en-US" sz="1600" dirty="0"/>
              <a:t> </a:t>
            </a:r>
            <a:r>
              <a:rPr lang="en-US" sz="1600" dirty="0" err="1"/>
              <a:t>m.manufacturing_cost</a:t>
            </a:r>
            <a:r>
              <a:rPr lang="en-US" sz="1600" dirty="0"/>
              <a:t> =</a:t>
            </a:r>
          </a:p>
          <a:p>
            <a:pPr algn="l"/>
            <a:r>
              <a:rPr lang="en-US" sz="1600" dirty="0"/>
              <a:t>( </a:t>
            </a:r>
            <a:r>
              <a:rPr lang="en-US" sz="1600" dirty="0">
                <a:solidFill>
                  <a:srgbClr val="00B0F0"/>
                </a:solidFill>
              </a:rPr>
              <a:t>select</a:t>
            </a:r>
            <a:r>
              <a:rPr lang="en-US" sz="1600" dirty="0"/>
              <a:t> </a:t>
            </a:r>
            <a:r>
              <a:rPr lang="en-US" sz="1600" dirty="0">
                <a:solidFill>
                  <a:schemeClr val="bg1">
                    <a:lumMod val="50000"/>
                  </a:schemeClr>
                </a:solidFill>
              </a:rPr>
              <a:t>max</a:t>
            </a:r>
            <a:r>
              <a:rPr lang="en-US" sz="1600" dirty="0"/>
              <a:t>(</a:t>
            </a:r>
            <a:r>
              <a:rPr lang="en-US" sz="1600" dirty="0" err="1"/>
              <a:t>manufacturing_cost</a:t>
            </a:r>
            <a:r>
              <a:rPr lang="en-US" sz="1600" dirty="0"/>
              <a:t>) </a:t>
            </a:r>
            <a:r>
              <a:rPr lang="en-US" sz="1600" dirty="0">
                <a:solidFill>
                  <a:srgbClr val="00B0F0"/>
                </a:solidFill>
              </a:rPr>
              <a:t>from</a:t>
            </a:r>
            <a:r>
              <a:rPr lang="en-US" sz="1600" dirty="0"/>
              <a:t> </a:t>
            </a:r>
            <a:r>
              <a:rPr lang="en-US" sz="1600" dirty="0" err="1"/>
              <a:t>fact_manufacturing_cost</a:t>
            </a:r>
            <a:r>
              <a:rPr lang="en-US" sz="1600" dirty="0"/>
              <a:t>)</a:t>
            </a:r>
          </a:p>
          <a:p>
            <a:pPr algn="l"/>
            <a:r>
              <a:rPr lang="en-US" sz="1600" dirty="0">
                <a:solidFill>
                  <a:srgbClr val="00B0F0"/>
                </a:solidFill>
              </a:rPr>
              <a:t>Union</a:t>
            </a:r>
          </a:p>
          <a:p>
            <a:pPr algn="l"/>
            <a:r>
              <a:rPr lang="en-US" sz="1600" dirty="0">
                <a:solidFill>
                  <a:srgbClr val="00B0F0"/>
                </a:solidFill>
              </a:rPr>
              <a:t>SELECT</a:t>
            </a:r>
            <a:r>
              <a:rPr lang="en-US" sz="1600" dirty="0"/>
              <a:t> </a:t>
            </a:r>
            <a:r>
              <a:rPr lang="en-US" sz="1600" dirty="0" err="1"/>
              <a:t>m.product_code</a:t>
            </a:r>
            <a:r>
              <a:rPr lang="en-US" sz="1600" dirty="0"/>
              <a:t>, </a:t>
            </a:r>
          </a:p>
          <a:p>
            <a:pPr algn="l"/>
            <a:r>
              <a:rPr lang="en-US" sz="1600" dirty="0"/>
              <a:t>                 </a:t>
            </a:r>
            <a:r>
              <a:rPr lang="en-US" sz="1600" dirty="0" err="1"/>
              <a:t>p.product</a:t>
            </a:r>
            <a:r>
              <a:rPr lang="en-US" sz="1600" dirty="0"/>
              <a:t>, </a:t>
            </a:r>
          </a:p>
          <a:p>
            <a:pPr algn="l"/>
            <a:r>
              <a:rPr lang="en-US" sz="1600" dirty="0"/>
              <a:t>                 </a:t>
            </a:r>
            <a:r>
              <a:rPr lang="en-US" sz="1600" dirty="0" err="1"/>
              <a:t>m.manufacturing_cost</a:t>
            </a:r>
            <a:r>
              <a:rPr lang="en-US" sz="1600" dirty="0"/>
              <a:t> </a:t>
            </a:r>
          </a:p>
          <a:p>
            <a:pPr algn="l"/>
            <a:r>
              <a:rPr lang="en-US" sz="1600" dirty="0">
                <a:solidFill>
                  <a:srgbClr val="00B0F0"/>
                </a:solidFill>
              </a:rPr>
              <a:t>FROM</a:t>
            </a:r>
            <a:r>
              <a:rPr lang="en-US" sz="1600" dirty="0"/>
              <a:t> </a:t>
            </a:r>
            <a:r>
              <a:rPr lang="en-US" sz="1600" dirty="0" err="1"/>
              <a:t>fact_manufacturing_cost</a:t>
            </a:r>
            <a:r>
              <a:rPr lang="en-US" sz="1600" dirty="0"/>
              <a:t> m</a:t>
            </a:r>
          </a:p>
          <a:p>
            <a:pPr algn="l"/>
            <a:r>
              <a:rPr lang="en-US" sz="1600" dirty="0">
                <a:solidFill>
                  <a:srgbClr val="00B0F0"/>
                </a:solidFill>
              </a:rPr>
              <a:t>join</a:t>
            </a:r>
            <a:r>
              <a:rPr lang="en-US" sz="1600" dirty="0"/>
              <a:t> </a:t>
            </a:r>
            <a:r>
              <a:rPr lang="en-US" sz="1600" dirty="0" err="1"/>
              <a:t>dim_product</a:t>
            </a:r>
            <a:r>
              <a:rPr lang="en-US" sz="1600" dirty="0"/>
              <a:t> p</a:t>
            </a:r>
          </a:p>
          <a:p>
            <a:pPr algn="l"/>
            <a:r>
              <a:rPr lang="en-US" sz="1600" dirty="0">
                <a:solidFill>
                  <a:srgbClr val="00B0F0"/>
                </a:solidFill>
              </a:rPr>
              <a:t>on</a:t>
            </a:r>
            <a:r>
              <a:rPr lang="en-US" sz="1600" dirty="0"/>
              <a:t> </a:t>
            </a:r>
            <a:r>
              <a:rPr lang="en-US" sz="1600" dirty="0" err="1"/>
              <a:t>m.product_code</a:t>
            </a:r>
            <a:r>
              <a:rPr lang="en-US" sz="1600" dirty="0"/>
              <a:t>=</a:t>
            </a:r>
            <a:r>
              <a:rPr lang="en-US" sz="1600" dirty="0" err="1"/>
              <a:t>p.product_code</a:t>
            </a:r>
            <a:endParaRPr lang="en-US" sz="1600" dirty="0"/>
          </a:p>
          <a:p>
            <a:pPr algn="l"/>
            <a:r>
              <a:rPr lang="en-US" sz="1600" dirty="0">
                <a:solidFill>
                  <a:srgbClr val="00B0F0"/>
                </a:solidFill>
              </a:rPr>
              <a:t>where</a:t>
            </a:r>
            <a:r>
              <a:rPr lang="en-US" sz="1600" dirty="0"/>
              <a:t> </a:t>
            </a:r>
            <a:r>
              <a:rPr lang="en-US" sz="1600" dirty="0" err="1"/>
              <a:t>m.manufacturing_cost</a:t>
            </a:r>
            <a:r>
              <a:rPr lang="en-US" sz="1600" dirty="0"/>
              <a:t> =</a:t>
            </a:r>
          </a:p>
          <a:p>
            <a:pPr algn="l"/>
            <a:r>
              <a:rPr lang="en-US" sz="1600" dirty="0"/>
              <a:t>(</a:t>
            </a:r>
            <a:r>
              <a:rPr lang="en-US" sz="1600" dirty="0">
                <a:solidFill>
                  <a:srgbClr val="00B0F0"/>
                </a:solidFill>
              </a:rPr>
              <a:t>select</a:t>
            </a:r>
            <a:r>
              <a:rPr lang="en-US" sz="1600" dirty="0"/>
              <a:t> </a:t>
            </a:r>
            <a:r>
              <a:rPr lang="en-US" sz="1600" dirty="0">
                <a:solidFill>
                  <a:schemeClr val="bg1">
                    <a:lumMod val="50000"/>
                  </a:schemeClr>
                </a:solidFill>
              </a:rPr>
              <a:t>min</a:t>
            </a:r>
            <a:r>
              <a:rPr lang="en-US" sz="1600" dirty="0"/>
              <a:t>(</a:t>
            </a:r>
            <a:r>
              <a:rPr lang="en-US" sz="1600" dirty="0" err="1"/>
              <a:t>manufacturing_cost</a:t>
            </a:r>
            <a:r>
              <a:rPr lang="en-US" sz="1600" dirty="0"/>
              <a:t>) </a:t>
            </a:r>
            <a:r>
              <a:rPr lang="en-US" sz="1600" dirty="0">
                <a:solidFill>
                  <a:srgbClr val="00B0F0"/>
                </a:solidFill>
              </a:rPr>
              <a:t>from</a:t>
            </a:r>
            <a:r>
              <a:rPr lang="en-US" sz="1600" dirty="0"/>
              <a:t> </a:t>
            </a:r>
            <a:r>
              <a:rPr lang="en-US" sz="1600" dirty="0" err="1"/>
              <a:t>fact_manufacturing_cost</a:t>
            </a:r>
            <a:r>
              <a:rPr lang="en-US" sz="1600" dirty="0"/>
              <a:t>)</a:t>
            </a:r>
          </a:p>
        </p:txBody>
      </p:sp>
      <p:pic>
        <p:nvPicPr>
          <p:cNvPr id="5" name="Picture 4" descr="A screenshot of a computer&#10;&#10;Description automatically generated">
            <a:extLst>
              <a:ext uri="{FF2B5EF4-FFF2-40B4-BE49-F238E27FC236}">
                <a16:creationId xmlns:a16="http://schemas.microsoft.com/office/drawing/2014/main" id="{09345266-4F69-BB14-B473-9DC3A90592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8049" y="1075997"/>
            <a:ext cx="5830114" cy="2353003"/>
          </a:xfrm>
          <a:prstGeom prst="rect">
            <a:avLst/>
          </a:prstGeom>
        </p:spPr>
      </p:pic>
      <p:sp>
        <p:nvSpPr>
          <p:cNvPr id="4" name="TextBox 3">
            <a:extLst>
              <a:ext uri="{FF2B5EF4-FFF2-40B4-BE49-F238E27FC236}">
                <a16:creationId xmlns:a16="http://schemas.microsoft.com/office/drawing/2014/main" id="{A0F91A7C-D2EF-7069-9AD6-BECBFA0F30CA}"/>
              </a:ext>
            </a:extLst>
          </p:cNvPr>
          <p:cNvSpPr txBox="1"/>
          <p:nvPr/>
        </p:nvSpPr>
        <p:spPr>
          <a:xfrm>
            <a:off x="1272073" y="213163"/>
            <a:ext cx="6097554" cy="369332"/>
          </a:xfrm>
          <a:prstGeom prst="rect">
            <a:avLst/>
          </a:prstGeom>
          <a:noFill/>
        </p:spPr>
        <p:txBody>
          <a:bodyPr wrap="square">
            <a:spAutoFit/>
          </a:bodyPr>
          <a:lstStyle/>
          <a:p>
            <a:r>
              <a:rPr lang="en-US" sz="1800" i="1" dirty="0">
                <a:solidFill>
                  <a:srgbClr val="C00000"/>
                </a:solidFill>
              </a:rPr>
              <a:t>Query:-</a:t>
            </a:r>
            <a:r>
              <a:rPr lang="en-US" i="1" dirty="0">
                <a:solidFill>
                  <a:srgbClr val="C00000"/>
                </a:solidFill>
              </a:rPr>
              <a:t>5</a:t>
            </a:r>
            <a:endParaRPr lang="en-US" dirty="0"/>
          </a:p>
        </p:txBody>
      </p:sp>
    </p:spTree>
    <p:extLst>
      <p:ext uri="{BB962C8B-B14F-4D97-AF65-F5344CB8AC3E}">
        <p14:creationId xmlns:p14="http://schemas.microsoft.com/office/powerpoint/2010/main" val="3592009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6D49A-B783-36BD-7361-57679FAA38F3}"/>
              </a:ext>
            </a:extLst>
          </p:cNvPr>
          <p:cNvSpPr>
            <a:spLocks noGrp="1"/>
          </p:cNvSpPr>
          <p:nvPr>
            <p:ph type="title"/>
          </p:nvPr>
        </p:nvSpPr>
        <p:spPr>
          <a:xfrm>
            <a:off x="740226" y="436690"/>
            <a:ext cx="10711543" cy="679938"/>
          </a:xfrm>
        </p:spPr>
        <p:txBody>
          <a:bodyPr>
            <a:noAutofit/>
          </a:bodyPr>
          <a:lstStyle/>
          <a:p>
            <a:r>
              <a:rPr lang="en-US" sz="1800" dirty="0"/>
              <a:t>Generate a report which contains the top 5 customers who received an average high </a:t>
            </a:r>
            <a:r>
              <a:rPr lang="en-US" sz="1800" dirty="0" err="1"/>
              <a:t>pre_invoice_discount_pct</a:t>
            </a:r>
            <a:r>
              <a:rPr lang="en-US" sz="1800" dirty="0"/>
              <a:t> for the fiscal year 2021 and in the Indian market.</a:t>
            </a:r>
          </a:p>
        </p:txBody>
      </p:sp>
      <p:sp>
        <p:nvSpPr>
          <p:cNvPr id="3" name="Text Placeholder 2">
            <a:extLst>
              <a:ext uri="{FF2B5EF4-FFF2-40B4-BE49-F238E27FC236}">
                <a16:creationId xmlns:a16="http://schemas.microsoft.com/office/drawing/2014/main" id="{559D9397-787D-792A-107C-11F72E81E4E6}"/>
              </a:ext>
            </a:extLst>
          </p:cNvPr>
          <p:cNvSpPr>
            <a:spLocks noGrp="1"/>
          </p:cNvSpPr>
          <p:nvPr>
            <p:ph type="body" idx="1"/>
          </p:nvPr>
        </p:nvSpPr>
        <p:spPr>
          <a:xfrm>
            <a:off x="740227" y="1380931"/>
            <a:ext cx="10711543" cy="4895332"/>
          </a:xfrm>
        </p:spPr>
        <p:txBody>
          <a:bodyPr>
            <a:normAutofit/>
          </a:bodyPr>
          <a:lstStyle/>
          <a:p>
            <a:r>
              <a:rPr lang="en-US" sz="1400" dirty="0">
                <a:solidFill>
                  <a:srgbClr val="00B0F0"/>
                </a:solidFill>
              </a:rPr>
              <a:t>SELECT</a:t>
            </a:r>
            <a:r>
              <a:rPr lang="en-US" sz="1400" dirty="0"/>
              <a:t> </a:t>
            </a:r>
            <a:r>
              <a:rPr lang="en-US" sz="1400" dirty="0" err="1">
                <a:solidFill>
                  <a:schemeClr val="tx1"/>
                </a:solidFill>
              </a:rPr>
              <a:t>p.customer_code</a:t>
            </a:r>
            <a:r>
              <a:rPr lang="en-US" sz="1400" dirty="0"/>
              <a:t>, </a:t>
            </a:r>
          </a:p>
          <a:p>
            <a:r>
              <a:rPr lang="en-US" sz="1400" dirty="0">
                <a:solidFill>
                  <a:schemeClr val="tx1"/>
                </a:solidFill>
              </a:rPr>
              <a:t>                 </a:t>
            </a:r>
            <a:r>
              <a:rPr lang="en-US" sz="1400" dirty="0" err="1">
                <a:solidFill>
                  <a:schemeClr val="tx1"/>
                </a:solidFill>
              </a:rPr>
              <a:t>c.customer</a:t>
            </a:r>
            <a:r>
              <a:rPr lang="en-US" sz="1400" dirty="0">
                <a:solidFill>
                  <a:schemeClr val="tx1"/>
                </a:solidFill>
              </a:rPr>
              <a:t>, </a:t>
            </a:r>
          </a:p>
          <a:p>
            <a:r>
              <a:rPr lang="en-US" sz="1400" dirty="0"/>
              <a:t>                 </a:t>
            </a:r>
            <a:r>
              <a:rPr lang="en-US" sz="1400" dirty="0">
                <a:solidFill>
                  <a:schemeClr val="bg1">
                    <a:lumMod val="50000"/>
                  </a:schemeClr>
                </a:solidFill>
              </a:rPr>
              <a:t>round</a:t>
            </a:r>
            <a:r>
              <a:rPr lang="en-US" sz="1400" dirty="0"/>
              <a:t>(</a:t>
            </a:r>
            <a:r>
              <a:rPr lang="en-US" sz="1400" dirty="0">
                <a:solidFill>
                  <a:srgbClr val="00B0F0"/>
                </a:solidFill>
              </a:rPr>
              <a:t>AVG</a:t>
            </a:r>
            <a:r>
              <a:rPr lang="en-US" sz="1400" dirty="0"/>
              <a:t>(</a:t>
            </a:r>
            <a:r>
              <a:rPr lang="en-US" sz="1400" dirty="0" err="1">
                <a:solidFill>
                  <a:schemeClr val="tx1"/>
                </a:solidFill>
              </a:rPr>
              <a:t>p.pre_invoice_discount_pct</a:t>
            </a:r>
            <a:r>
              <a:rPr lang="en-US" sz="1400" dirty="0"/>
              <a:t>),4) </a:t>
            </a:r>
            <a:r>
              <a:rPr lang="en-US" sz="1400" dirty="0">
                <a:solidFill>
                  <a:srgbClr val="00B0F0"/>
                </a:solidFill>
              </a:rPr>
              <a:t>AS</a:t>
            </a:r>
            <a:r>
              <a:rPr lang="en-US" sz="1400" dirty="0"/>
              <a:t> </a:t>
            </a:r>
            <a:r>
              <a:rPr lang="en-US" sz="1400" dirty="0" err="1">
                <a:solidFill>
                  <a:schemeClr val="tx1"/>
                </a:solidFill>
              </a:rPr>
              <a:t>average_discount_percentage</a:t>
            </a:r>
            <a:endParaRPr lang="en-US" sz="1400" dirty="0">
              <a:solidFill>
                <a:schemeClr val="tx1"/>
              </a:solidFill>
            </a:endParaRPr>
          </a:p>
          <a:p>
            <a:r>
              <a:rPr lang="en-US" sz="1400" dirty="0">
                <a:solidFill>
                  <a:srgbClr val="00B0F0"/>
                </a:solidFill>
              </a:rPr>
              <a:t>FROM</a:t>
            </a:r>
            <a:r>
              <a:rPr lang="en-US" sz="1400" dirty="0"/>
              <a:t> </a:t>
            </a:r>
            <a:r>
              <a:rPr lang="en-US" sz="1400" dirty="0" err="1">
                <a:solidFill>
                  <a:schemeClr val="tx1"/>
                </a:solidFill>
              </a:rPr>
              <a:t>fact_pre_invoice_deductions</a:t>
            </a:r>
            <a:r>
              <a:rPr lang="en-US" sz="1400" dirty="0">
                <a:solidFill>
                  <a:schemeClr val="tx1"/>
                </a:solidFill>
              </a:rPr>
              <a:t> p</a:t>
            </a:r>
          </a:p>
          <a:p>
            <a:r>
              <a:rPr lang="en-US" sz="1400" dirty="0">
                <a:solidFill>
                  <a:srgbClr val="00B0F0"/>
                </a:solidFill>
              </a:rPr>
              <a:t>join</a:t>
            </a:r>
            <a:r>
              <a:rPr lang="en-US" sz="1400" dirty="0"/>
              <a:t> </a:t>
            </a:r>
            <a:r>
              <a:rPr lang="en-US" sz="1400" dirty="0" err="1">
                <a:solidFill>
                  <a:schemeClr val="tx1"/>
                </a:solidFill>
              </a:rPr>
              <a:t>dim_customer</a:t>
            </a:r>
            <a:r>
              <a:rPr lang="en-US" sz="1400" dirty="0">
                <a:solidFill>
                  <a:schemeClr val="tx1"/>
                </a:solidFill>
              </a:rPr>
              <a:t> c</a:t>
            </a:r>
          </a:p>
          <a:p>
            <a:r>
              <a:rPr lang="en-US" sz="1400" dirty="0">
                <a:solidFill>
                  <a:srgbClr val="00B0F0"/>
                </a:solidFill>
              </a:rPr>
              <a:t>on</a:t>
            </a:r>
            <a:r>
              <a:rPr lang="en-US" sz="1400" dirty="0"/>
              <a:t> </a:t>
            </a:r>
            <a:r>
              <a:rPr lang="en-US" sz="1400" dirty="0" err="1">
                <a:solidFill>
                  <a:schemeClr val="tx1"/>
                </a:solidFill>
              </a:rPr>
              <a:t>p.customer_code</a:t>
            </a:r>
            <a:r>
              <a:rPr lang="en-US" sz="1400" dirty="0">
                <a:solidFill>
                  <a:schemeClr val="tx1"/>
                </a:solidFill>
              </a:rPr>
              <a:t>=</a:t>
            </a:r>
            <a:r>
              <a:rPr lang="en-US" sz="1400" dirty="0" err="1">
                <a:solidFill>
                  <a:schemeClr val="tx1"/>
                </a:solidFill>
              </a:rPr>
              <a:t>c.customer_code</a:t>
            </a:r>
            <a:endParaRPr lang="en-US" sz="1400" dirty="0">
              <a:solidFill>
                <a:schemeClr val="tx1"/>
              </a:solidFill>
            </a:endParaRPr>
          </a:p>
          <a:p>
            <a:r>
              <a:rPr lang="en-US" sz="1400" dirty="0">
                <a:solidFill>
                  <a:srgbClr val="00B0F0"/>
                </a:solidFill>
              </a:rPr>
              <a:t>where</a:t>
            </a:r>
            <a:r>
              <a:rPr lang="en-US" sz="1400" dirty="0"/>
              <a:t> </a:t>
            </a:r>
            <a:r>
              <a:rPr lang="en-US" sz="1400" dirty="0">
                <a:solidFill>
                  <a:schemeClr val="tx1"/>
                </a:solidFill>
              </a:rPr>
              <a:t>market="India" </a:t>
            </a:r>
          </a:p>
          <a:p>
            <a:r>
              <a:rPr lang="en-US" sz="1400" dirty="0">
                <a:solidFill>
                  <a:srgbClr val="00B0F0"/>
                </a:solidFill>
              </a:rPr>
              <a:t>and</a:t>
            </a:r>
            <a:r>
              <a:rPr lang="en-US" sz="1400" dirty="0"/>
              <a:t> </a:t>
            </a:r>
            <a:r>
              <a:rPr lang="en-US" sz="1400" dirty="0" err="1">
                <a:solidFill>
                  <a:schemeClr val="tx1"/>
                </a:solidFill>
              </a:rPr>
              <a:t>fiscal_year</a:t>
            </a:r>
            <a:r>
              <a:rPr lang="en-US" sz="1400" dirty="0">
                <a:solidFill>
                  <a:schemeClr val="tx1"/>
                </a:solidFill>
              </a:rPr>
              <a:t> </a:t>
            </a:r>
            <a:r>
              <a:rPr lang="en-US" sz="1400" dirty="0"/>
              <a:t>= </a:t>
            </a:r>
            <a:r>
              <a:rPr lang="en-US" sz="1400" dirty="0">
                <a:solidFill>
                  <a:srgbClr val="FFC000"/>
                </a:solidFill>
              </a:rPr>
              <a:t>2021</a:t>
            </a:r>
          </a:p>
          <a:p>
            <a:r>
              <a:rPr lang="en-US" sz="1400" dirty="0">
                <a:solidFill>
                  <a:srgbClr val="00B0F0"/>
                </a:solidFill>
              </a:rPr>
              <a:t>group by</a:t>
            </a:r>
            <a:r>
              <a:rPr lang="en-US" sz="1400" dirty="0"/>
              <a:t> </a:t>
            </a:r>
            <a:r>
              <a:rPr lang="en-US" sz="1400" dirty="0" err="1">
                <a:solidFill>
                  <a:schemeClr val="tx1"/>
                </a:solidFill>
              </a:rPr>
              <a:t>p.customer_code</a:t>
            </a:r>
            <a:r>
              <a:rPr lang="en-US" sz="1400" dirty="0">
                <a:solidFill>
                  <a:schemeClr val="tx1"/>
                </a:solidFill>
              </a:rPr>
              <a:t>, </a:t>
            </a:r>
            <a:r>
              <a:rPr lang="en-US" sz="1400" dirty="0" err="1">
                <a:solidFill>
                  <a:schemeClr val="tx1"/>
                </a:solidFill>
              </a:rPr>
              <a:t>c.customer</a:t>
            </a:r>
            <a:endParaRPr lang="en-US" sz="1400" dirty="0">
              <a:solidFill>
                <a:schemeClr val="tx1"/>
              </a:solidFill>
            </a:endParaRPr>
          </a:p>
          <a:p>
            <a:r>
              <a:rPr lang="en-US" sz="1400" dirty="0">
                <a:solidFill>
                  <a:srgbClr val="00B0F0"/>
                </a:solidFill>
              </a:rPr>
              <a:t>order by</a:t>
            </a:r>
            <a:r>
              <a:rPr lang="en-US" sz="1400" dirty="0"/>
              <a:t> </a:t>
            </a:r>
            <a:r>
              <a:rPr lang="en-US" sz="1400" dirty="0" err="1">
                <a:solidFill>
                  <a:schemeClr val="tx1"/>
                </a:solidFill>
              </a:rPr>
              <a:t>average_discount_percentage</a:t>
            </a:r>
            <a:r>
              <a:rPr lang="en-US" sz="1400" dirty="0">
                <a:solidFill>
                  <a:schemeClr val="tx1"/>
                </a:solidFill>
              </a:rPr>
              <a:t> desc</a:t>
            </a:r>
          </a:p>
          <a:p>
            <a:r>
              <a:rPr lang="en-US" sz="1400" dirty="0">
                <a:solidFill>
                  <a:srgbClr val="00B0F0"/>
                </a:solidFill>
              </a:rPr>
              <a:t>limit</a:t>
            </a:r>
            <a:r>
              <a:rPr lang="en-US" sz="1400" dirty="0"/>
              <a:t> </a:t>
            </a:r>
            <a:r>
              <a:rPr lang="en-US" sz="1400" dirty="0">
                <a:solidFill>
                  <a:srgbClr val="FFC000"/>
                </a:solidFill>
              </a:rPr>
              <a:t>5</a:t>
            </a:r>
            <a:r>
              <a:rPr lang="en-US" sz="1400" dirty="0"/>
              <a:t>	</a:t>
            </a:r>
          </a:p>
        </p:txBody>
      </p:sp>
      <p:pic>
        <p:nvPicPr>
          <p:cNvPr id="5" name="Picture 4">
            <a:extLst>
              <a:ext uri="{FF2B5EF4-FFF2-40B4-BE49-F238E27FC236}">
                <a16:creationId xmlns:a16="http://schemas.microsoft.com/office/drawing/2014/main" id="{6044E470-C457-F412-7315-7605E224CD52}"/>
              </a:ext>
            </a:extLst>
          </p:cNvPr>
          <p:cNvPicPr>
            <a:picLocks noChangeAspect="1"/>
          </p:cNvPicPr>
          <p:nvPr/>
        </p:nvPicPr>
        <p:blipFill>
          <a:blip r:embed="rId2"/>
          <a:stretch>
            <a:fillRect/>
          </a:stretch>
        </p:blipFill>
        <p:spPr>
          <a:xfrm>
            <a:off x="4921333" y="4389594"/>
            <a:ext cx="6716062" cy="2362530"/>
          </a:xfrm>
          <a:prstGeom prst="rect">
            <a:avLst/>
          </a:prstGeom>
        </p:spPr>
      </p:pic>
      <p:graphicFrame>
        <p:nvGraphicFramePr>
          <p:cNvPr id="6" name="Chart 5">
            <a:extLst>
              <a:ext uri="{FF2B5EF4-FFF2-40B4-BE49-F238E27FC236}">
                <a16:creationId xmlns:a16="http://schemas.microsoft.com/office/drawing/2014/main" id="{55DCCAF3-15F2-6D1E-2D85-A3F347CC506F}"/>
              </a:ext>
            </a:extLst>
          </p:cNvPr>
          <p:cNvGraphicFramePr>
            <a:graphicFrameLocks/>
          </p:cNvGraphicFramePr>
          <p:nvPr>
            <p:extLst>
              <p:ext uri="{D42A27DB-BD31-4B8C-83A1-F6EECF244321}">
                <p14:modId xmlns:p14="http://schemas.microsoft.com/office/powerpoint/2010/main" val="1184145807"/>
              </p:ext>
            </p:extLst>
          </p:nvPr>
        </p:nvGraphicFramePr>
        <p:xfrm>
          <a:off x="7065395" y="1085397"/>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a:extLst>
              <a:ext uri="{FF2B5EF4-FFF2-40B4-BE49-F238E27FC236}">
                <a16:creationId xmlns:a16="http://schemas.microsoft.com/office/drawing/2014/main" id="{A0E532AB-0088-B15C-02E5-C13FFA89721C}"/>
              </a:ext>
            </a:extLst>
          </p:cNvPr>
          <p:cNvSpPr txBox="1"/>
          <p:nvPr/>
        </p:nvSpPr>
        <p:spPr>
          <a:xfrm>
            <a:off x="740226" y="172387"/>
            <a:ext cx="6097554" cy="369332"/>
          </a:xfrm>
          <a:prstGeom prst="rect">
            <a:avLst/>
          </a:prstGeom>
          <a:noFill/>
        </p:spPr>
        <p:txBody>
          <a:bodyPr wrap="square">
            <a:spAutoFit/>
          </a:bodyPr>
          <a:lstStyle/>
          <a:p>
            <a:r>
              <a:rPr lang="en-US" sz="1800" i="1" dirty="0">
                <a:solidFill>
                  <a:srgbClr val="C00000"/>
                </a:solidFill>
              </a:rPr>
              <a:t>Query:-6</a:t>
            </a:r>
            <a:endParaRPr lang="en-US" dirty="0"/>
          </a:p>
        </p:txBody>
      </p:sp>
    </p:spTree>
    <p:extLst>
      <p:ext uri="{BB962C8B-B14F-4D97-AF65-F5344CB8AC3E}">
        <p14:creationId xmlns:p14="http://schemas.microsoft.com/office/powerpoint/2010/main" val="13406796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TM02900769[[fn=Retrospect]]</Template>
  <TotalTime>276</TotalTime>
  <Words>1910</Words>
  <Application>Microsoft Office PowerPoint</Application>
  <PresentationFormat>Widescreen</PresentationFormat>
  <Paragraphs>166</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Aptos</vt:lpstr>
      <vt:lpstr>Aptos Display</vt:lpstr>
      <vt:lpstr>Arial</vt:lpstr>
      <vt:lpstr>Arial Unicode MS</vt:lpstr>
      <vt:lpstr>manrope</vt:lpstr>
      <vt:lpstr>Office Theme</vt:lpstr>
      <vt:lpstr>PowerPoint Presentation</vt:lpstr>
      <vt:lpstr>Domain:  Consumer Goods | Function: Executive Management Atliq Hardwares (imaginary company) is one of the leading computer hardware producers in India and well expanded in other countries too.  However, the management noticed that they do not get enough insights to make quick and smart data-informed decisions. They want to expand their data analytics team by adding several junior data analysts. Tony Sharma, their data analytics director wanted to hire someone who is good at both tech and soft skills. Hence, he decided to conduct a SQL challenge which will help him understand both the skills.  Task:   Imagine yourself as the applicant for this role and perform the following task  1.    Check ‘ad-hoc-requests.pdf’ - there are 10 ad hoc requests for which the business needs insights. 2.    You need to run a SQL query to answer these requests.  3.    The target audience of this dashboard is top-level management - hence you need to create a presentation to show the insights. 4.    Be creative with your presentation, audio/video presentation will have more weightage. </vt:lpstr>
      <vt:lpstr>PowerPoint Presentation</vt:lpstr>
      <vt:lpstr>Query:-1 List of markets in which customer "Atliq Exlcusive" operates business in the APAC region.</vt:lpstr>
      <vt:lpstr>Query:-2 What is the percentage of unique product increase in 2021 vs 2020?</vt:lpstr>
      <vt:lpstr> Query:-3 Provide a report with all the unique product counts for each segment and sort them in descending order of product counts.</vt:lpstr>
      <vt:lpstr>Which segment had the most increase in unique products in 2021 vs 2020? </vt:lpstr>
      <vt:lpstr>Get the products that have the highest and lowest manufacturing costs.</vt:lpstr>
      <vt:lpstr>Generate a report which contains the top 5 customers who received an average high pre_invoice_discount_pct for the fiscal year 2021 and in the Indian market.</vt:lpstr>
      <vt:lpstr>Get the complete report of the Gross sales amount for the customer “AtliqExclusive” for each month. This analysis helps to get an idea of low and high-performing months and take strategic decisions.</vt:lpstr>
      <vt:lpstr>In which quarter of 2020, got the maximum total_sold_quantity?</vt:lpstr>
      <vt:lpstr>Which channel helped to bring more gross sales in the fiscal year 2021and the percentage of contribution?</vt:lpstr>
      <vt:lpstr>Get the Top 3 products in each division that have a high total_sold_quantity in the fiscal_year 2021?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Pratyush Das</dc:creator>
  <cp:lastModifiedBy>Pratyush Das</cp:lastModifiedBy>
  <cp:revision>5</cp:revision>
  <dcterms:created xsi:type="dcterms:W3CDTF">2024-09-06T17:00:59Z</dcterms:created>
  <dcterms:modified xsi:type="dcterms:W3CDTF">2024-09-07T18:34:37Z</dcterms:modified>
</cp:coreProperties>
</file>