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6"/>
  </p:handoutMasterIdLst>
  <p:sldIdLst>
    <p:sldId id="468" r:id="rId2"/>
    <p:sldId id="469" r:id="rId3"/>
    <p:sldId id="511" r:id="rId4"/>
    <p:sldId id="470" r:id="rId5"/>
    <p:sldId id="497" r:id="rId6"/>
    <p:sldId id="499" r:id="rId7"/>
    <p:sldId id="500" r:id="rId8"/>
    <p:sldId id="501" r:id="rId9"/>
    <p:sldId id="509" r:id="rId10"/>
    <p:sldId id="502" r:id="rId11"/>
    <p:sldId id="507" r:id="rId12"/>
    <p:sldId id="508" r:id="rId13"/>
    <p:sldId id="510" r:id="rId14"/>
    <p:sldId id="498" r:id="rId15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/>
              <a:t>Systems of Linear Equations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system of equations of the form: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a</a:t>
            </a:r>
            <a:r>
              <a:rPr lang="en-US" sz="2800" baseline="-25000"/>
              <a:t>11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12</a:t>
            </a:r>
            <a:r>
              <a:rPr lang="en-US" sz="2800"/>
              <a:t>x</a:t>
            </a:r>
            <a:r>
              <a:rPr lang="en-US" sz="2800" baseline="-25000"/>
              <a:t>2</a:t>
            </a:r>
            <a:r>
              <a:rPr lang="en-US" sz="2800"/>
              <a:t> + …………..a</a:t>
            </a:r>
            <a:r>
              <a:rPr lang="en-US" sz="2800" baseline="-25000"/>
              <a:t>1n</a:t>
            </a:r>
            <a:r>
              <a:rPr lang="en-US" sz="2800"/>
              <a:t>x</a:t>
            </a:r>
            <a:r>
              <a:rPr lang="en-US" sz="2800" baseline="-25000"/>
              <a:t>n</a:t>
            </a:r>
            <a:r>
              <a:rPr lang="en-US" sz="2800"/>
              <a:t>  = b</a:t>
            </a:r>
            <a:r>
              <a:rPr lang="en-US" sz="2800" baseline="-25000"/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a</a:t>
            </a:r>
            <a:r>
              <a:rPr lang="en-US" sz="2800" baseline="-25000"/>
              <a:t>21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22</a:t>
            </a:r>
            <a:r>
              <a:rPr lang="en-US" sz="2800"/>
              <a:t>x</a:t>
            </a:r>
            <a:r>
              <a:rPr lang="en-US" sz="2800" baseline="-25000"/>
              <a:t>2</a:t>
            </a:r>
            <a:r>
              <a:rPr lang="en-US" sz="2800"/>
              <a:t> + …………..a</a:t>
            </a:r>
            <a:r>
              <a:rPr lang="en-US" sz="2800" baseline="-25000"/>
              <a:t>2n</a:t>
            </a:r>
            <a:r>
              <a:rPr lang="en-US" sz="2800"/>
              <a:t>x</a:t>
            </a:r>
            <a:r>
              <a:rPr lang="en-US" sz="2800" baseline="-25000"/>
              <a:t>n</a:t>
            </a:r>
            <a:r>
              <a:rPr lang="en-US" sz="2800"/>
              <a:t>  = b</a:t>
            </a:r>
            <a:r>
              <a:rPr lang="en-US" sz="2800" baseline="-2500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</a:t>
            </a:r>
            <a:r>
              <a:rPr lang="en-US" sz="2800">
                <a:sym typeface="Symbol" pitchFamily="18" charset="2"/>
              </a:rPr>
              <a:t>           :</a:t>
            </a:r>
            <a:r>
              <a:rPr lang="en-US" sz="2800"/>
              <a:t>                             :         : 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a</a:t>
            </a:r>
            <a:r>
              <a:rPr lang="en-US" sz="2800" baseline="-25000"/>
              <a:t>m1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 + a</a:t>
            </a:r>
            <a:r>
              <a:rPr lang="en-US" sz="2800" baseline="-25000"/>
              <a:t>m2</a:t>
            </a:r>
            <a:r>
              <a:rPr lang="en-US" sz="2800"/>
              <a:t>x</a:t>
            </a:r>
            <a:r>
              <a:rPr lang="en-US" sz="2800" baseline="-25000"/>
              <a:t>2</a:t>
            </a:r>
            <a:r>
              <a:rPr lang="en-US" sz="2800"/>
              <a:t> + …………..a</a:t>
            </a:r>
            <a:r>
              <a:rPr lang="en-US" sz="2800" baseline="-25000"/>
              <a:t>mn</a:t>
            </a:r>
            <a:r>
              <a:rPr lang="en-US" sz="2800"/>
              <a:t>x</a:t>
            </a:r>
            <a:r>
              <a:rPr lang="en-US" sz="2800" baseline="-25000"/>
              <a:t>n</a:t>
            </a:r>
            <a:r>
              <a:rPr lang="en-US" sz="2800"/>
              <a:t>  = b</a:t>
            </a:r>
            <a:r>
              <a:rPr lang="en-US" sz="2800" baseline="-25000"/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where the elements a</a:t>
            </a:r>
            <a:r>
              <a:rPr lang="en-US" sz="2800" baseline="-25000"/>
              <a:t>ij</a:t>
            </a:r>
            <a:r>
              <a:rPr lang="en-US" sz="2800"/>
              <a:t> and b</a:t>
            </a:r>
            <a:r>
              <a:rPr lang="en-US" sz="2800" baseline="-25000"/>
              <a:t>i</a:t>
            </a:r>
            <a:r>
              <a:rPr lang="en-US" sz="2800"/>
              <a:t> are scalars and the x</a:t>
            </a:r>
            <a:r>
              <a:rPr lang="en-US" sz="2800" baseline="-25000"/>
              <a:t>j </a:t>
            </a:r>
            <a:r>
              <a:rPr lang="en-US" sz="2800">
                <a:sym typeface="Symbol" pitchFamily="18" charset="2"/>
              </a:rPr>
              <a:t>are “unknown” variables is called </a:t>
            </a:r>
            <a:r>
              <a:rPr lang="en-US" sz="2800" b="1">
                <a:sym typeface="Symbol" pitchFamily="18" charset="2"/>
              </a:rPr>
              <a:t>a system of m linear equations in n unknowns. 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Any (ordered) n-tuple (s</a:t>
            </a:r>
            <a:r>
              <a:rPr lang="en-US" sz="2800" baseline="-25000">
                <a:sym typeface="Symbol" pitchFamily="18" charset="2"/>
              </a:rPr>
              <a:t>1</a:t>
            </a:r>
            <a:r>
              <a:rPr lang="en-US" sz="2800">
                <a:sym typeface="Symbol" pitchFamily="18" charset="2"/>
              </a:rPr>
              <a:t>,s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,…..,s</a:t>
            </a:r>
            <a:r>
              <a:rPr lang="en-US" sz="2800" baseline="-25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) of scalars which satisfies all of the equations is called a </a:t>
            </a:r>
            <a:r>
              <a:rPr lang="en-US" sz="2800" b="1">
                <a:sym typeface="Symbol" pitchFamily="18" charset="2"/>
              </a:rPr>
              <a:t>solution</a:t>
            </a:r>
            <a:r>
              <a:rPr lang="en-US" sz="2800">
                <a:sym typeface="Symbol" pitchFamily="18" charset="2"/>
              </a:rPr>
              <a:t> of the system. The set of all solutions is called the </a:t>
            </a:r>
            <a:r>
              <a:rPr lang="en-US" sz="2800" b="1">
                <a:sym typeface="Symbol" pitchFamily="18" charset="2"/>
              </a:rPr>
              <a:t>solution set</a:t>
            </a:r>
            <a:r>
              <a:rPr lang="en-US" sz="2800">
                <a:sym typeface="Symbol" pitchFamily="18" charset="2"/>
              </a:rPr>
              <a:t> of the system. </a:t>
            </a:r>
            <a:endParaRPr lang="en-US" sz="2800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Row Reduction Algorithm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Step </a:t>
            </a:r>
            <a:r>
              <a:rPr lang="en-US" sz="2800" dirty="0">
                <a:sym typeface="Symbol" pitchFamily="18" charset="2"/>
              </a:rPr>
              <a:t>5: Use scaling operations to make all the pivot elements 1. </a:t>
            </a:r>
            <a:endParaRPr lang="en-US" sz="2800" i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i="1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Step 6: Starting with the </a:t>
            </a:r>
            <a:r>
              <a:rPr lang="en-US" sz="2800" b="1" dirty="0">
                <a:sym typeface="Symbol" pitchFamily="18" charset="2"/>
              </a:rPr>
              <a:t>right-most</a:t>
            </a:r>
            <a:r>
              <a:rPr lang="en-US" sz="2800" dirty="0">
                <a:sym typeface="Symbol" pitchFamily="18" charset="2"/>
              </a:rPr>
              <a:t> pivot, create zeroes in the entire column above it. Repeat this step moving leftward and upward.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ym typeface="Symbol" pitchFamily="18" charset="2"/>
              </a:rPr>
              <a:t>(</a:t>
            </a:r>
            <a:r>
              <a:rPr lang="en-US" sz="2800" b="1" dirty="0">
                <a:sym typeface="Symbol" pitchFamily="18" charset="2"/>
              </a:rPr>
              <a:t>Steps 5 and 6 constitute the backward phase, which  </a:t>
            </a:r>
            <a:r>
              <a:rPr lang="en-US" sz="2800" b="1" dirty="0" smtClean="0">
                <a:sym typeface="Symbol" pitchFamily="18" charset="2"/>
              </a:rPr>
              <a:t>produces </a:t>
            </a:r>
            <a:r>
              <a:rPr lang="en-US" sz="2800" b="1" dirty="0">
                <a:sym typeface="Symbol" pitchFamily="18" charset="2"/>
              </a:rPr>
              <a:t>an RREF matrix </a:t>
            </a:r>
            <a:r>
              <a:rPr lang="en-US" sz="2800" b="1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ym typeface="Symbol" pitchFamily="18" charset="2"/>
              </a:rPr>
              <a:t>Note</a:t>
            </a:r>
            <a:r>
              <a:rPr lang="en-US" sz="2800" dirty="0" smtClean="0">
                <a:sym typeface="Symbol" pitchFamily="18" charset="2"/>
              </a:rPr>
              <a:t>: The Algorithm will stop after a finite number of steps. </a:t>
            </a:r>
            <a:r>
              <a:rPr lang="en-US" sz="2800" dirty="0" smtClean="0">
                <a:sym typeface="Symbol" pitchFamily="18" charset="2"/>
              </a:rPr>
              <a:t>When it stops, we </a:t>
            </a:r>
            <a:r>
              <a:rPr lang="en-US" sz="2800" dirty="0" smtClean="0">
                <a:sym typeface="Symbol" pitchFamily="18" charset="2"/>
              </a:rPr>
              <a:t>have obtained an RREF matrix.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b="1">
                <a:sym typeface="Symbol" pitchFamily="18" charset="2"/>
              </a:rPr>
              <a:t>Conclusion 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Definition</a:t>
            </a:r>
            <a:r>
              <a:rPr lang="en-US" dirty="0" smtClean="0">
                <a:sym typeface="Symbol" pitchFamily="18" charset="2"/>
              </a:rPr>
              <a:t>: If A and B are </a:t>
            </a:r>
            <a:r>
              <a:rPr lang="en-US" dirty="0" err="1" smtClean="0">
                <a:sym typeface="Symbol" pitchFamily="18" charset="2"/>
              </a:rPr>
              <a:t>mn</a:t>
            </a:r>
            <a:r>
              <a:rPr lang="en-US" dirty="0" smtClean="0">
                <a:sym typeface="Symbol" pitchFamily="18" charset="2"/>
              </a:rPr>
              <a:t> matrices, we say that B is </a:t>
            </a:r>
            <a:r>
              <a:rPr lang="en-US" b="1" dirty="0" smtClean="0">
                <a:sym typeface="Symbol" pitchFamily="18" charset="2"/>
              </a:rPr>
              <a:t>row equivalent</a:t>
            </a:r>
            <a:r>
              <a:rPr lang="en-US" dirty="0" smtClean="0">
                <a:sym typeface="Symbol" pitchFamily="18" charset="2"/>
              </a:rPr>
              <a:t> to A if B can be obtained from A by a </a:t>
            </a:r>
            <a:r>
              <a:rPr lang="en-US" b="1" dirty="0" smtClean="0">
                <a:sym typeface="Symbol" pitchFamily="18" charset="2"/>
              </a:rPr>
              <a:t>finite sequence of row operations.</a:t>
            </a:r>
          </a:p>
          <a:p>
            <a:r>
              <a:rPr lang="en-US" b="1" dirty="0" smtClean="0">
                <a:sym typeface="Symbol" pitchFamily="18" charset="2"/>
              </a:rPr>
              <a:t>Proposition 1: </a:t>
            </a:r>
            <a:r>
              <a:rPr lang="en-US" dirty="0" smtClean="0">
                <a:sym typeface="Symbol" pitchFamily="18" charset="2"/>
              </a:rPr>
              <a:t>Given any 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 </a:t>
            </a:r>
            <a:r>
              <a:rPr lang="en-US" dirty="0" smtClean="0">
                <a:sym typeface="Symbol" pitchFamily="18" charset="2"/>
              </a:rPr>
              <a:t>A, there exists an RREF matrix which is row-equivalent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A. </a:t>
            </a:r>
          </a:p>
          <a:p>
            <a:r>
              <a:rPr lang="en-US" dirty="0" smtClean="0">
                <a:sym typeface="Symbol" pitchFamily="18" charset="2"/>
              </a:rPr>
              <a:t>Proof</a:t>
            </a:r>
            <a:r>
              <a:rPr lang="en-US" dirty="0">
                <a:sym typeface="Symbol" pitchFamily="18" charset="2"/>
              </a:rPr>
              <a:t>: The proof is supplied by the above </a:t>
            </a:r>
            <a:r>
              <a:rPr lang="en-US" dirty="0" smtClean="0">
                <a:sym typeface="Symbol" pitchFamily="18" charset="2"/>
              </a:rPr>
              <a:t>algorithm, i.e. we have given a constructive proof, rather than a pure existence proof.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Row Equivalence - 1 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sz="2800" b="1" dirty="0" smtClean="0">
                <a:sym typeface="Symbol" pitchFamily="18" charset="2"/>
              </a:rPr>
              <a:t>Proposition 2:</a:t>
            </a:r>
            <a:r>
              <a:rPr lang="en-US" sz="2800" dirty="0" smtClean="0">
                <a:sym typeface="Symbol" pitchFamily="18" charset="2"/>
              </a:rPr>
              <a:t> Row equivalence is an equivalence relation on the set </a:t>
            </a:r>
            <a:r>
              <a:rPr lang="en-US" sz="2800" dirty="0" err="1" smtClean="0">
                <a:latin typeface="Castellar" pitchFamily="18" charset="0"/>
              </a:rPr>
              <a:t>R</a:t>
            </a:r>
            <a:r>
              <a:rPr lang="en-US" sz="2800" baseline="300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of </a:t>
            </a:r>
            <a:r>
              <a:rPr lang="en-US" sz="28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matrices with entries from the field </a:t>
            </a:r>
            <a:r>
              <a:rPr lang="en-US" sz="2800" dirty="0" smtClean="0">
                <a:latin typeface="Castellar" pitchFamily="18" charset="0"/>
              </a:rPr>
              <a:t>R </a:t>
            </a:r>
            <a:r>
              <a:rPr lang="en-US" sz="2800" dirty="0" smtClean="0">
                <a:sym typeface="Symbol" pitchFamily="18" charset="2"/>
              </a:rPr>
              <a:t>of real numbers. </a:t>
            </a:r>
          </a:p>
          <a:p>
            <a:r>
              <a:rPr lang="en-US" sz="2800" dirty="0" smtClean="0">
                <a:sym typeface="Symbol" pitchFamily="18" charset="2"/>
              </a:rPr>
              <a:t>NB: Later on we will occasionally work with the field of complex numbers </a:t>
            </a:r>
            <a:r>
              <a:rPr lang="en-US" sz="2800" dirty="0" smtClean="0">
                <a:latin typeface="Castellar" pitchFamily="18" charset="0"/>
              </a:rPr>
              <a:t>C</a:t>
            </a:r>
            <a:r>
              <a:rPr lang="en-US" sz="2800" dirty="0" smtClean="0">
                <a:sym typeface="Symbol" pitchFamily="18" charset="2"/>
              </a:rPr>
              <a:t>. Proposition 2 will continue to hold with </a:t>
            </a:r>
            <a:r>
              <a:rPr lang="en-US" sz="2800" dirty="0" smtClean="0">
                <a:latin typeface="Castellar" pitchFamily="18" charset="0"/>
              </a:rPr>
              <a:t>R </a:t>
            </a:r>
            <a:r>
              <a:rPr lang="en-US" sz="2800" dirty="0" smtClean="0">
                <a:sym typeface="Symbol" pitchFamily="18" charset="2"/>
              </a:rPr>
              <a:t>replaced by </a:t>
            </a:r>
            <a:r>
              <a:rPr lang="en-US" sz="2800" dirty="0" smtClean="0">
                <a:latin typeface="Castellar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sym typeface="Symbol" pitchFamily="18" charset="2"/>
            </a:endParaRPr>
          </a:p>
          <a:p>
            <a:r>
              <a:rPr lang="en-US" sz="2800" b="1" dirty="0" smtClean="0">
                <a:sym typeface="Symbol" pitchFamily="18" charset="2"/>
              </a:rPr>
              <a:t>Remark 1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Recall that every equivalence relation induces a partition of the underlying set, the parts of the partition being the equivalence </a:t>
            </a:r>
            <a:r>
              <a:rPr lang="en-US" sz="2800" dirty="0" smtClean="0">
                <a:sym typeface="Symbol" pitchFamily="18" charset="2"/>
              </a:rPr>
              <a:t>classes, i.e. the equivalence classes are </a:t>
            </a:r>
            <a:r>
              <a:rPr lang="en-US" sz="2800" dirty="0" err="1" smtClean="0">
                <a:sym typeface="Symbol" pitchFamily="18" charset="2"/>
              </a:rPr>
              <a:t>pairwise</a:t>
            </a:r>
            <a:r>
              <a:rPr lang="en-US" sz="2800" dirty="0" smtClean="0">
                <a:sym typeface="Symbol" pitchFamily="18" charset="2"/>
              </a:rPr>
              <a:t> disjoint subsets whose union is the whole 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Row Equivalence  - 2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r>
              <a:rPr lang="en-US" sz="2800" b="1" dirty="0" smtClean="0">
                <a:sym typeface="Symbol" pitchFamily="18" charset="2"/>
              </a:rPr>
              <a:t>Remark 2</a:t>
            </a:r>
            <a:r>
              <a:rPr lang="en-US" sz="2800" dirty="0" smtClean="0">
                <a:sym typeface="Symbol" pitchFamily="18" charset="2"/>
              </a:rPr>
              <a:t>: In fact, the RREF matrix of any given matrix is unique, i.e. a matrix cannot be row-equivalent to two distinct RREF matrices. Alternatively, two distinct RREF matrices cannot be row-equivalent to each other. </a:t>
            </a:r>
          </a:p>
          <a:p>
            <a:r>
              <a:rPr lang="en-US" sz="2800" dirty="0" smtClean="0">
                <a:sym typeface="Symbol" pitchFamily="18" charset="2"/>
              </a:rPr>
              <a:t>We shall see a proof of this later.</a:t>
            </a:r>
          </a:p>
          <a:p>
            <a:r>
              <a:rPr lang="en-US" sz="2800" b="1" dirty="0" smtClean="0">
                <a:sym typeface="Symbol" pitchFamily="18" charset="2"/>
              </a:rPr>
              <a:t>Concluding Remark</a:t>
            </a:r>
            <a:r>
              <a:rPr lang="en-US" sz="2800" dirty="0" smtClean="0">
                <a:sym typeface="Symbol" pitchFamily="18" charset="2"/>
              </a:rPr>
              <a:t>: So, inside each equivalence class for this equivalence relation, there is a distinctive member, i.e. the one and only RREF matrix in it. This fact can be used to determine whether two matrices are row-equivalent to each other. </a:t>
            </a:r>
          </a:p>
          <a:p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dirty="0" smtClean="0"/>
              <a:t>Vector Formulation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A system of linear equations can </a:t>
            </a:r>
            <a:r>
              <a:rPr lang="en-US" sz="2800" dirty="0" smtClean="0">
                <a:sym typeface="Symbol" pitchFamily="18" charset="2"/>
              </a:rPr>
              <a:t>also be expressed in a vector form:   </a:t>
            </a:r>
            <a:endParaRPr lang="en-US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800" dirty="0">
                <a:sym typeface="Symbol" pitchFamily="18" charset="2"/>
              </a:rPr>
              <a:t>    </a:t>
            </a:r>
            <a:r>
              <a:rPr lang="en-US" sz="2800" dirty="0" smtClean="0">
                <a:sym typeface="Symbol" pitchFamily="18" charset="2"/>
              </a:rPr>
              <a:t>x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+ x</a:t>
            </a:r>
            <a:r>
              <a:rPr lang="en-US" sz="2800" baseline="-25000" dirty="0" smtClean="0">
                <a:sym typeface="Symbol" pitchFamily="18" charset="2"/>
              </a:rPr>
              <a:t>2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+ …….+ </a:t>
            </a:r>
            <a:r>
              <a:rPr lang="en-US" sz="2800" dirty="0" err="1" smtClean="0">
                <a:sym typeface="Symbol" pitchFamily="18" charset="2"/>
              </a:rPr>
              <a:t>x</a:t>
            </a:r>
            <a:r>
              <a:rPr lang="en-US" sz="2800" baseline="-25000" dirty="0" err="1" smtClean="0">
                <a:sym typeface="Symbol" pitchFamily="18" charset="2"/>
              </a:rPr>
              <a:t>n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b="1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= </a:t>
            </a:r>
            <a:r>
              <a:rPr lang="en-US" sz="2800" b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, where </a:t>
            </a:r>
            <a:r>
              <a:rPr lang="en-US" sz="2800" dirty="0" smtClean="0">
                <a:sym typeface="Symbol" pitchFamily="18" charset="2"/>
              </a:rPr>
              <a:t>the x</a:t>
            </a:r>
            <a:r>
              <a:rPr lang="en-US" sz="2800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are scalar unknowns and the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 are column vectors formed from the coefficients of the original linear system. 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r>
              <a:rPr lang="en-US" sz="2800" dirty="0" smtClean="0"/>
              <a:t>This formulation can be interpreted as: if we can find scalars </a:t>
            </a:r>
            <a:r>
              <a:rPr lang="en-US" sz="2800" dirty="0" smtClean="0">
                <a:sym typeface="Symbol" pitchFamily="18" charset="2"/>
              </a:rPr>
              <a:t>x</a:t>
            </a:r>
            <a:r>
              <a:rPr lang="en-US" sz="2800" baseline="-25000" dirty="0" smtClean="0">
                <a:sym typeface="Symbol" pitchFamily="18" charset="2"/>
              </a:rPr>
              <a:t>i </a:t>
            </a:r>
            <a:r>
              <a:rPr lang="en-US" sz="2800" dirty="0" smtClean="0"/>
              <a:t>satisfying the equation, then the given vector </a:t>
            </a:r>
            <a:r>
              <a:rPr lang="en-US" sz="2800" b="1" dirty="0" smtClean="0"/>
              <a:t>b</a:t>
            </a:r>
            <a:r>
              <a:rPr lang="en-US" sz="2800" dirty="0" smtClean="0"/>
              <a:t> can be expressed in terms of  the given vectors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i </a:t>
            </a:r>
            <a:r>
              <a:rPr lang="en-US" sz="2800" dirty="0" smtClean="0"/>
              <a:t>. This formulation is not useful for solving the system, but will become very important when we start working with vectors.    </a:t>
            </a:r>
            <a:endParaRPr lang="en-US" sz="2800" dirty="0"/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Matrix Formulation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A system of linear equations can be more compactly expressed in matrix notation as:  </a:t>
            </a:r>
          </a:p>
          <a:p>
            <a:pPr>
              <a:buFontTx/>
              <a:buNone/>
            </a:pPr>
            <a:r>
              <a:rPr lang="en-US" sz="2800" dirty="0">
                <a:sym typeface="Symbol" pitchFamily="18" charset="2"/>
              </a:rPr>
              <a:t>    A</a:t>
            </a:r>
            <a:r>
              <a:rPr lang="en-US" sz="2800" b="1" dirty="0">
                <a:sym typeface="Symbol" pitchFamily="18" charset="2"/>
              </a:rPr>
              <a:t>x = b</a:t>
            </a:r>
            <a:r>
              <a:rPr lang="en-US" sz="2800" dirty="0">
                <a:sym typeface="Symbol" pitchFamily="18" charset="2"/>
              </a:rPr>
              <a:t>, where </a:t>
            </a:r>
            <a:r>
              <a:rPr lang="en-US" sz="2800" b="1" dirty="0"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dirty="0"/>
              <a:t>[</a:t>
            </a:r>
            <a:r>
              <a:rPr lang="en-US" sz="2800" dirty="0" err="1"/>
              <a:t>a</a:t>
            </a:r>
            <a:r>
              <a:rPr lang="en-US" sz="2800" baseline="-25000" dirty="0" err="1"/>
              <a:t>ij</a:t>
            </a:r>
            <a:r>
              <a:rPr lang="en-US" sz="2800" dirty="0"/>
              <a:t>] is called the coefficient matrix, and </a:t>
            </a:r>
            <a:endParaRPr lang="en-US" sz="2800" b="1" dirty="0" smtClean="0"/>
          </a:p>
          <a:p>
            <a:pPr>
              <a:buFontTx/>
              <a:buNone/>
            </a:pPr>
            <a:r>
              <a:rPr lang="en-US" sz="2800" b="1" dirty="0" smtClean="0"/>
              <a:t>	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ym typeface="Symbol" pitchFamily="18" charset="2"/>
              </a:rPr>
              <a:t> 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>
                <a:sym typeface="Symbol" pitchFamily="18" charset="2"/>
              </a:rPr>
              <a:t>  and </a:t>
            </a:r>
            <a:r>
              <a:rPr lang="en-US" sz="2800" b="1" dirty="0">
                <a:sym typeface="Symbol" pitchFamily="18" charset="2"/>
              </a:rPr>
              <a:t>b =</a:t>
            </a:r>
            <a:r>
              <a:rPr lang="en-US" sz="2800" dirty="0">
                <a:sym typeface="Symbol" pitchFamily="18" charset="2"/>
              </a:rPr>
              <a:t>  </a:t>
            </a:r>
            <a:r>
              <a:rPr lang="en-US" sz="2800" dirty="0"/>
              <a:t>b</a:t>
            </a:r>
            <a:r>
              <a:rPr lang="en-US" sz="2800" baseline="-25000" dirty="0"/>
              <a:t>1 </a:t>
            </a:r>
            <a:r>
              <a:rPr lang="en-US" sz="2800" dirty="0">
                <a:sym typeface="Symbol" pitchFamily="18" charset="2"/>
              </a:rPr>
              <a:t></a:t>
            </a:r>
            <a:endParaRPr lang="en-US" sz="2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         </a:t>
            </a:r>
            <a:r>
              <a:rPr lang="en-US" sz="2800" dirty="0">
                <a:sym typeface="Symbol" pitchFamily="18" charset="2"/>
              </a:rPr>
              <a:t> :                |  :    |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sym typeface="Symbol" pitchFamily="18" charset="2"/>
              </a:rPr>
              <a:t>          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              </a:t>
            </a:r>
            <a:r>
              <a:rPr lang="en-US" sz="2800" dirty="0">
                <a:sym typeface="Symbol" pitchFamily="18" charset="2"/>
              </a:rPr>
              <a:t> </a:t>
            </a:r>
            <a:r>
              <a:rPr lang="en-US" sz="2800" dirty="0" err="1"/>
              <a:t>b</a:t>
            </a:r>
            <a:r>
              <a:rPr lang="en-US" sz="2800" baseline="-25000" dirty="0" err="1"/>
              <a:t>m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     are vectors. </a:t>
            </a:r>
            <a:endParaRPr lang="en-US" sz="28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 smtClean="0"/>
              <a:t>Recall that a vector is an ordered k-</a:t>
            </a:r>
            <a:r>
              <a:rPr lang="en-US" sz="2800" dirty="0" err="1" smtClean="0"/>
              <a:t>tuple</a:t>
            </a:r>
            <a:r>
              <a:rPr lang="en-US" sz="2800" dirty="0" smtClean="0"/>
              <a:t> of scalars. Vectors are notated in various ways: 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,….,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800" dirty="0" smtClean="0"/>
              <a:t>	or [x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….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] (</a:t>
            </a:r>
            <a:r>
              <a:rPr lang="en-US" sz="2800" i="1" dirty="0" smtClean="0"/>
              <a:t>referred to as a row vector</a:t>
            </a:r>
            <a:r>
              <a:rPr lang="en-US" sz="2800" dirty="0" smtClean="0"/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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 pitchFamily="18" charset="2"/>
              </a:rPr>
              <a:t>           </a:t>
            </a:r>
            <a:r>
              <a:rPr lang="en-US" sz="2800" i="1" dirty="0" smtClean="0">
                <a:sym typeface="Symbol" pitchFamily="18" charset="2"/>
              </a:rPr>
              <a:t>(referred to as a column vector)</a:t>
            </a:r>
            <a:endParaRPr lang="en-US" sz="2800" i="1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/>
              <a:t>         </a:t>
            </a:r>
            <a:r>
              <a:rPr lang="en-US" sz="2800" dirty="0" smtClean="0">
                <a:sym typeface="Symbol" pitchFamily="18" charset="2"/>
              </a:rPr>
              <a:t> :   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       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>
                <a:sym typeface="Symbol" pitchFamily="18" charset="2"/>
              </a:rPr>
              <a:t></a:t>
            </a:r>
            <a:endParaRPr lang="en-US" sz="2800" dirty="0" smtClean="0"/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620000" cy="1828800"/>
          </a:xfrm>
        </p:spPr>
        <p:txBody>
          <a:bodyPr/>
          <a:lstStyle/>
          <a:p>
            <a:r>
              <a:rPr lang="en-US" dirty="0" smtClean="0"/>
              <a:t>Homogeneous and Non-Homogeneous Systems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9144000" cy="426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r>
              <a:rPr lang="en-US" sz="2800" dirty="0"/>
              <a:t>If </a:t>
            </a:r>
            <a:r>
              <a:rPr lang="en-US" sz="2800" b="1" dirty="0"/>
              <a:t>b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, then the system is said to be </a:t>
            </a:r>
            <a:r>
              <a:rPr lang="en-US" sz="2800" b="1" dirty="0"/>
              <a:t>homogeneous</a:t>
            </a:r>
            <a:r>
              <a:rPr lang="en-US" sz="2800" dirty="0"/>
              <a:t>. A homogeneous system always has the trivial solution consisting of all zeroes. </a:t>
            </a:r>
            <a:r>
              <a:rPr lang="en-US" sz="2800" dirty="0" smtClean="0"/>
              <a:t>If </a:t>
            </a:r>
            <a:r>
              <a:rPr lang="en-US" sz="2800" b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</a:t>
            </a:r>
            <a:r>
              <a:rPr lang="en-US" sz="2800" dirty="0" smtClean="0"/>
              <a:t> </a:t>
            </a:r>
            <a:r>
              <a:rPr lang="en-US" sz="2800" b="1" dirty="0" smtClean="0"/>
              <a:t>0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dirty="0" smtClean="0"/>
              <a:t>the system is said to be </a:t>
            </a:r>
            <a:r>
              <a:rPr lang="en-US" sz="2800" b="1" dirty="0" smtClean="0"/>
              <a:t>non-homogeneous</a:t>
            </a:r>
            <a:r>
              <a:rPr lang="en-US" sz="2800" dirty="0" smtClean="0"/>
              <a:t>. A </a:t>
            </a:r>
            <a:r>
              <a:rPr lang="en-US" sz="2800" dirty="0"/>
              <a:t>non-homogeneous system may or may not have any solutions. A system which has at least one solution is said to be </a:t>
            </a:r>
            <a:r>
              <a:rPr lang="en-US" sz="2800" b="1" dirty="0"/>
              <a:t>consistent</a:t>
            </a:r>
            <a:r>
              <a:rPr lang="en-US" sz="2800" dirty="0"/>
              <a:t>. Otherwise, it is said to be </a:t>
            </a:r>
            <a:r>
              <a:rPr lang="en-US" sz="2800" b="1" dirty="0"/>
              <a:t>inconsistent</a:t>
            </a:r>
            <a:r>
              <a:rPr lang="en-US" sz="2800" dirty="0"/>
              <a:t>.   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Solving a Linear System 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r>
              <a:rPr lang="en-US" sz="2800" dirty="0" smtClean="0">
                <a:sym typeface="Symbol" pitchFamily="18" charset="2"/>
              </a:rPr>
              <a:t>Small </a:t>
            </a:r>
            <a:r>
              <a:rPr lang="en-US" sz="2800" dirty="0">
                <a:sym typeface="Symbol" pitchFamily="18" charset="2"/>
              </a:rPr>
              <a:t>systems of linear equations </a:t>
            </a:r>
            <a:r>
              <a:rPr lang="en-US" sz="2800" dirty="0" smtClean="0">
                <a:sym typeface="Symbol" pitchFamily="18" charset="2"/>
              </a:rPr>
              <a:t>(with two or three variables) can be solved by </a:t>
            </a:r>
            <a:r>
              <a:rPr lang="en-US" sz="2800" dirty="0">
                <a:sym typeface="Symbol" pitchFamily="18" charset="2"/>
              </a:rPr>
              <a:t>a method of “elimination</a:t>
            </a:r>
            <a:r>
              <a:rPr lang="en-US" sz="2800" dirty="0" smtClean="0">
                <a:sym typeface="Symbol" pitchFamily="18" charset="2"/>
              </a:rPr>
              <a:t>” or a method of “substitution”. Our </a:t>
            </a:r>
            <a:r>
              <a:rPr lang="en-US" sz="2800" dirty="0">
                <a:sym typeface="Symbol" pitchFamily="18" charset="2"/>
              </a:rPr>
              <a:t>goal now is to evolve a more systematic strategy which can be used in a mechanical way to deal with any system.</a:t>
            </a:r>
            <a:endParaRPr lang="en-US" sz="2800" dirty="0"/>
          </a:p>
          <a:p>
            <a:r>
              <a:rPr lang="en-US" sz="2800" b="1" dirty="0"/>
              <a:t>Observation 1</a:t>
            </a:r>
            <a:r>
              <a:rPr lang="en-US" sz="2800" dirty="0"/>
              <a:t>: In the process of elimination, the variables play no real role. All calculations are done with the coefficients and the RHS scalars. So we should work directly with matrices: the coefficient matrix A and the </a:t>
            </a:r>
            <a:r>
              <a:rPr lang="en-US" sz="2800" b="1" dirty="0"/>
              <a:t>augmented matrix</a:t>
            </a:r>
            <a:r>
              <a:rPr lang="en-US" sz="2800" dirty="0"/>
              <a:t> of the system [A:</a:t>
            </a:r>
            <a:r>
              <a:rPr lang="en-US" sz="2800" b="1" dirty="0"/>
              <a:t>b</a:t>
            </a:r>
            <a:r>
              <a:rPr lang="en-US" sz="2800" dirty="0"/>
              <a:t>]. So for the time being, we will continue the discussion mostly in terms of matrices (and later come back to the equations and solutions).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4000"/>
              <a:t>Elementary Row Operations</a:t>
            </a:r>
            <a:r>
              <a:rPr lang="en-US"/>
              <a:t>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Given any </a:t>
            </a:r>
            <a:r>
              <a:rPr lang="en-US" sz="2800" dirty="0" err="1">
                <a:sym typeface="Symbol" pitchFamily="18" charset="2"/>
              </a:rPr>
              <a:t>mn</a:t>
            </a:r>
            <a:r>
              <a:rPr lang="en-US" sz="2800" dirty="0">
                <a:sym typeface="Symbol" pitchFamily="18" charset="2"/>
              </a:rPr>
              <a:t> matrix A, we define three </a:t>
            </a:r>
            <a:r>
              <a:rPr lang="en-US" sz="2800" b="1" dirty="0">
                <a:sym typeface="Symbol" pitchFamily="18" charset="2"/>
              </a:rPr>
              <a:t>elementary row operations: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Multiplication of one row of A by a </a:t>
            </a:r>
            <a:r>
              <a:rPr lang="en-US" sz="2400" b="1" dirty="0">
                <a:sym typeface="Symbol" pitchFamily="18" charset="2"/>
              </a:rPr>
              <a:t>non-zero</a:t>
            </a:r>
            <a:r>
              <a:rPr lang="en-US" sz="2400" dirty="0">
                <a:sym typeface="Symbol" pitchFamily="18" charset="2"/>
              </a:rPr>
              <a:t> scalar c (</a:t>
            </a:r>
            <a:r>
              <a:rPr lang="en-US" sz="2400" b="1" dirty="0">
                <a:sym typeface="Symbol" pitchFamily="18" charset="2"/>
              </a:rPr>
              <a:t>scale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Replacement of one row of A by the sum of the row and a scalar multiple of a </a:t>
            </a:r>
            <a:r>
              <a:rPr lang="en-US" sz="2400" b="1" dirty="0">
                <a:sym typeface="Symbol" pitchFamily="18" charset="2"/>
              </a:rPr>
              <a:t>different</a:t>
            </a:r>
            <a:r>
              <a:rPr lang="en-US" sz="2400" dirty="0">
                <a:sym typeface="Symbol" pitchFamily="18" charset="2"/>
              </a:rPr>
              <a:t> row (</a:t>
            </a:r>
            <a:r>
              <a:rPr lang="en-US" sz="2400" b="1" dirty="0">
                <a:sym typeface="Symbol" pitchFamily="18" charset="2"/>
              </a:rPr>
              <a:t>replace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Interchange of two rows of A (</a:t>
            </a:r>
            <a:r>
              <a:rPr lang="en-US" sz="2400" b="1" dirty="0">
                <a:sym typeface="Symbol" pitchFamily="18" charset="2"/>
              </a:rPr>
              <a:t>interchange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So by applying an elementary row operation e to A, we get a new matrix e(A).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Observation 2: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To each elementary row operation e, there corresponds an elementary row operation e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of the same type such that e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(e(A)) = A. In other words, the process is reversible.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2 Special Types of Matrices - 1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An </a:t>
            </a:r>
            <a:r>
              <a:rPr lang="en-US" dirty="0" err="1">
                <a:sym typeface="Symbol" pitchFamily="18" charset="2"/>
              </a:rPr>
              <a:t>mn</a:t>
            </a:r>
            <a:r>
              <a:rPr lang="en-US" dirty="0">
                <a:sym typeface="Symbol" pitchFamily="18" charset="2"/>
              </a:rPr>
              <a:t> matrix is said to be in </a:t>
            </a:r>
            <a:r>
              <a:rPr lang="en-US" b="1" dirty="0">
                <a:sym typeface="Symbol" pitchFamily="18" charset="2"/>
              </a:rPr>
              <a:t>echelon form</a:t>
            </a:r>
            <a:r>
              <a:rPr lang="en-US" dirty="0">
                <a:sym typeface="Symbol" pitchFamily="18" charset="2"/>
              </a:rPr>
              <a:t> if: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All non-zero rows are above all zero rows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Each leading entry of a row is to the right of the leading entry of the row above it 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All entries in a column below a leading entry are </a:t>
            </a:r>
            <a:r>
              <a:rPr lang="en-US" dirty="0" smtClean="0">
                <a:sym typeface="Symbol" pitchFamily="18" charset="2"/>
              </a:rPr>
              <a:t>zero</a:t>
            </a:r>
          </a:p>
          <a:p>
            <a:pPr lvl="1"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sz="2800" i="1" dirty="0" smtClean="0">
                <a:sym typeface="Symbol" pitchFamily="18" charset="2"/>
              </a:rPr>
              <a:t>NB: Actually, the third condition above follows from the second. However, we have written it out explicitly here in the interest of clarity. </a:t>
            </a:r>
          </a:p>
          <a:p>
            <a:endParaRPr lang="en-US" dirty="0" smtClean="0">
              <a:sym typeface="Symbol" pitchFamily="18" charset="2"/>
            </a:endParaRPr>
          </a:p>
          <a:p>
            <a:pPr lvl="1">
              <a:buFontTx/>
              <a:buChar char="•"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2 Special Types of Matrices - 2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An </a:t>
            </a:r>
            <a:r>
              <a:rPr lang="en-US" dirty="0" err="1">
                <a:sym typeface="Symbol" pitchFamily="18" charset="2"/>
              </a:rPr>
              <a:t>mn</a:t>
            </a:r>
            <a:r>
              <a:rPr lang="en-US" dirty="0">
                <a:sym typeface="Symbol" pitchFamily="18" charset="2"/>
              </a:rPr>
              <a:t> matrix is said to be a </a:t>
            </a:r>
            <a:r>
              <a:rPr lang="en-US" b="1" dirty="0">
                <a:sym typeface="Symbol" pitchFamily="18" charset="2"/>
              </a:rPr>
              <a:t>reduced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row</a:t>
            </a:r>
            <a:r>
              <a:rPr lang="en-US" dirty="0">
                <a:sym typeface="Symbol" pitchFamily="18" charset="2"/>
              </a:rPr>
              <a:t> echelon matrix  or </a:t>
            </a:r>
            <a:r>
              <a:rPr lang="en-US" b="1" dirty="0">
                <a:sym typeface="Symbol" pitchFamily="18" charset="2"/>
              </a:rPr>
              <a:t>in row-reduced echelon form</a:t>
            </a:r>
            <a:r>
              <a:rPr lang="en-US" dirty="0">
                <a:sym typeface="Symbol" pitchFamily="18" charset="2"/>
              </a:rPr>
              <a:t> (RREF) if: 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All non-zero rows are above all zero rows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Each leading entry </a:t>
            </a:r>
            <a:r>
              <a:rPr lang="en-US" dirty="0" smtClean="0">
                <a:sym typeface="Symbol" pitchFamily="18" charset="2"/>
              </a:rPr>
              <a:t>(i.e. the first non-zero entry) of </a:t>
            </a:r>
            <a:r>
              <a:rPr lang="en-US" dirty="0">
                <a:sym typeface="Symbol" pitchFamily="18" charset="2"/>
              </a:rPr>
              <a:t>a row is to the right of the leading entry of the row above it 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The </a:t>
            </a:r>
            <a:r>
              <a:rPr lang="en-US" dirty="0" smtClean="0">
                <a:sym typeface="Symbol" pitchFamily="18" charset="2"/>
              </a:rPr>
              <a:t>leading entry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note again: </a:t>
            </a:r>
            <a:r>
              <a:rPr lang="en-US" i="1" dirty="0" smtClean="0">
                <a:sym typeface="Symbol" pitchFamily="18" charset="2"/>
              </a:rPr>
              <a:t>first </a:t>
            </a:r>
            <a:r>
              <a:rPr lang="en-US" i="1" dirty="0">
                <a:sym typeface="Symbol" pitchFamily="18" charset="2"/>
              </a:rPr>
              <a:t>non-zero </a:t>
            </a:r>
            <a:r>
              <a:rPr lang="en-US" i="1" dirty="0" smtClean="0">
                <a:sym typeface="Symbol" pitchFamily="18" charset="2"/>
              </a:rPr>
              <a:t>entry</a:t>
            </a:r>
            <a:r>
              <a:rPr lang="en-US" dirty="0" smtClean="0">
                <a:sym typeface="Symbol" pitchFamily="18" charset="2"/>
              </a:rPr>
              <a:t>) in </a:t>
            </a:r>
            <a:r>
              <a:rPr lang="en-US" dirty="0">
                <a:sym typeface="Symbol" pitchFamily="18" charset="2"/>
              </a:rPr>
              <a:t>each non-zero row is 1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Each column which contains such a leading entry </a:t>
            </a:r>
            <a:r>
              <a:rPr lang="en-US" dirty="0" smtClean="0">
                <a:sym typeface="Symbol" pitchFamily="18" charset="2"/>
              </a:rPr>
              <a:t>(necessarily 1) has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all its other entries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as 0 </a:t>
            </a:r>
          </a:p>
          <a:p>
            <a:r>
              <a:rPr lang="en-US" dirty="0">
                <a:sym typeface="Symbol" pitchFamily="18" charset="2"/>
              </a:rPr>
              <a:t>In other words, an RREF matrix is in echelon form  and has two further requirements also</a:t>
            </a: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/>
              <a:t>Row Reduction Algorithm -1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800" i="1" dirty="0">
                <a:sym typeface="Symbol" pitchFamily="18" charset="2"/>
              </a:rPr>
              <a:t>The Algorithm we are about to present is commonly referred to as Gauss-Jordan elimination.</a:t>
            </a:r>
          </a:p>
          <a:p>
            <a:r>
              <a:rPr lang="en-US" sz="2800" dirty="0" smtClean="0">
                <a:sym typeface="Symbol" pitchFamily="18" charset="2"/>
              </a:rPr>
              <a:t>The input for the algorithm </a:t>
            </a:r>
            <a:r>
              <a:rPr lang="en-US" sz="2800" dirty="0" smtClean="0">
                <a:sym typeface="Symbol" pitchFamily="18" charset="2"/>
              </a:rPr>
              <a:t>is </a:t>
            </a:r>
            <a:r>
              <a:rPr lang="en-US" sz="2800" dirty="0" smtClean="0">
                <a:sym typeface="Symbol" pitchFamily="18" charset="2"/>
              </a:rPr>
              <a:t>an </a:t>
            </a:r>
            <a:r>
              <a:rPr lang="en-US" sz="28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matrix.  </a:t>
            </a: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dirty="0" smtClean="0">
                <a:sym typeface="Symbol" pitchFamily="18" charset="2"/>
              </a:rPr>
              <a:t>algorithm proceeds by carrying out elementary row operations only on the input </a:t>
            </a:r>
            <a:r>
              <a:rPr lang="en-US" sz="2800" dirty="0" err="1" smtClean="0">
                <a:sym typeface="Symbol" pitchFamily="18" charset="2"/>
              </a:rPr>
              <a:t>matirx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r>
              <a:rPr lang="en-US" sz="2800" dirty="0" smtClean="0">
                <a:sym typeface="Symbol" pitchFamily="18" charset="2"/>
              </a:rPr>
              <a:t>We </a:t>
            </a:r>
            <a:r>
              <a:rPr lang="en-US" sz="2800" dirty="0">
                <a:sym typeface="Symbol" pitchFamily="18" charset="2"/>
              </a:rPr>
              <a:t>will use the term </a:t>
            </a:r>
            <a:r>
              <a:rPr lang="en-US" sz="2800" b="1" dirty="0">
                <a:sym typeface="Symbol" pitchFamily="18" charset="2"/>
              </a:rPr>
              <a:t>pivot position </a:t>
            </a:r>
            <a:r>
              <a:rPr lang="en-US" sz="2800" dirty="0">
                <a:sym typeface="Symbol" pitchFamily="18" charset="2"/>
              </a:rPr>
              <a:t>to indicate a position corresponding to a leading position in an echelon form. Its column is called a </a:t>
            </a:r>
            <a:r>
              <a:rPr lang="en-US" sz="2800" b="1" dirty="0">
                <a:sym typeface="Symbol" pitchFamily="18" charset="2"/>
              </a:rPr>
              <a:t>pivot column</a:t>
            </a:r>
            <a:r>
              <a:rPr lang="en-US" sz="2800" dirty="0" smtClean="0">
                <a:sym typeface="Symbol" pitchFamily="18" charset="2"/>
              </a:rPr>
              <a:t>. </a:t>
            </a:r>
          </a:p>
          <a:p>
            <a:r>
              <a:rPr lang="en-US" sz="2800" dirty="0" smtClean="0">
                <a:sym typeface="Symbol" pitchFamily="18" charset="2"/>
              </a:rPr>
              <a:t>At the start, move all zero rows to the bottom of the matrix using interchange operations, since they will not play any further role.</a:t>
            </a:r>
            <a:endParaRPr lang="en-US" sz="28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Row Reduction Algorithm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sz="2800" dirty="0" smtClean="0">
                <a:sym typeface="Symbol" pitchFamily="18" charset="2"/>
              </a:rPr>
              <a:t>Step </a:t>
            </a:r>
            <a:r>
              <a:rPr lang="en-US" sz="2800" dirty="0">
                <a:sym typeface="Symbol" pitchFamily="18" charset="2"/>
              </a:rPr>
              <a:t>1: Start with the left-most non-zero column; it will be the pivot column. </a:t>
            </a:r>
          </a:p>
          <a:p>
            <a:r>
              <a:rPr lang="en-US" sz="2800" dirty="0">
                <a:sym typeface="Symbol" pitchFamily="18" charset="2"/>
              </a:rPr>
              <a:t>Step 2: Use an interchange operation to make the top element of the pivot column non-zero (this will be the pivot position). </a:t>
            </a:r>
          </a:p>
          <a:p>
            <a:r>
              <a:rPr lang="en-US" sz="2800" dirty="0">
                <a:sym typeface="Symbol" pitchFamily="18" charset="2"/>
              </a:rPr>
              <a:t>Step 3: Use replacement operations to make all entries in the pivot column below the pivot position as </a:t>
            </a:r>
            <a:r>
              <a:rPr lang="en-US" sz="2800" dirty="0" smtClean="0">
                <a:sym typeface="Symbol" pitchFamily="18" charset="2"/>
              </a:rPr>
              <a:t>0’s.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Step 4: Cover the row containing the pivot position and all rows above it. Repeat Steps 1 to 4 for all rows below until all the non-zero rows have </a:t>
            </a:r>
            <a:r>
              <a:rPr lang="en-US" sz="2800" smtClean="0">
                <a:sym typeface="Symbol" pitchFamily="18" charset="2"/>
              </a:rPr>
              <a:t>been processed.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</a:t>
            </a:r>
            <a:r>
              <a:rPr lang="en-US" sz="2800" b="1" dirty="0" smtClean="0">
                <a:sym typeface="Symbol" pitchFamily="18" charset="2"/>
              </a:rPr>
              <a:t>(Steps 1 to 4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constitute the forward phase, which produces a matrix in echelon form</a:t>
            </a:r>
            <a:r>
              <a:rPr lang="en-US" sz="2800" dirty="0" smtClean="0">
                <a:sym typeface="Symbol" pitchFamily="18" charset="2"/>
              </a:rPr>
              <a:t>  - this portion is referred to as Gaussian Reduction</a:t>
            </a:r>
            <a:r>
              <a:rPr lang="en-US" sz="2800" b="1" dirty="0" smtClean="0">
                <a:sym typeface="Symbol" pitchFamily="18" charset="2"/>
              </a:rPr>
              <a:t>)</a:t>
            </a:r>
          </a:p>
          <a:p>
            <a:endParaRPr lang="en-US" sz="24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1400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Systems of Linear Equations</vt:lpstr>
      <vt:lpstr>Matrix Formulation</vt:lpstr>
      <vt:lpstr>Homogeneous and Non-Homogeneous Systems</vt:lpstr>
      <vt:lpstr>Solving a Linear System </vt:lpstr>
      <vt:lpstr>Elementary Row Operations </vt:lpstr>
      <vt:lpstr>2 Special Types of Matrices - 1 </vt:lpstr>
      <vt:lpstr>2 Special Types of Matrices - 2 </vt:lpstr>
      <vt:lpstr>Row Reduction Algorithm -1</vt:lpstr>
      <vt:lpstr>Row Reduction Algorithm - 2</vt:lpstr>
      <vt:lpstr>Row Reduction Algorithm - 3</vt:lpstr>
      <vt:lpstr>Conclusion </vt:lpstr>
      <vt:lpstr>Row Equivalence - 1 </vt:lpstr>
      <vt:lpstr>Row Equivalence  - 2</vt:lpstr>
      <vt:lpstr>Vector Formulation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361</cp:revision>
  <dcterms:created xsi:type="dcterms:W3CDTF">2001-08-16T03:34:40Z</dcterms:created>
  <dcterms:modified xsi:type="dcterms:W3CDTF">2016-08-05T04:07:13Z</dcterms:modified>
</cp:coreProperties>
</file>