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4"/>
  </p:handoutMasterIdLst>
  <p:sldIdLst>
    <p:sldId id="503" r:id="rId2"/>
    <p:sldId id="467" r:id="rId3"/>
    <p:sldId id="504" r:id="rId4"/>
    <p:sldId id="505" r:id="rId5"/>
    <p:sldId id="506" r:id="rId6"/>
    <p:sldId id="507" r:id="rId7"/>
    <p:sldId id="508" r:id="rId8"/>
    <p:sldId id="510" r:id="rId9"/>
    <p:sldId id="511" r:id="rId10"/>
    <p:sldId id="512" r:id="rId11"/>
    <p:sldId id="513" r:id="rId12"/>
    <p:sldId id="514" r:id="rId13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algn="just"/>
            <a:r>
              <a:rPr lang="en-US" b="1" dirty="0" smtClean="0">
                <a:sym typeface="Symbol" pitchFamily="18" charset="2"/>
              </a:rPr>
              <a:t> Conclusion – Gauss-Jordan 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Definition: If A and B are </a:t>
            </a:r>
            <a:r>
              <a:rPr lang="en-US" dirty="0" err="1" smtClean="0">
                <a:sym typeface="Symbol" pitchFamily="18" charset="2"/>
              </a:rPr>
              <a:t>mn</a:t>
            </a:r>
            <a:r>
              <a:rPr lang="en-US" dirty="0" smtClean="0">
                <a:sym typeface="Symbol" pitchFamily="18" charset="2"/>
              </a:rPr>
              <a:t> matrices, we say that B is </a:t>
            </a:r>
            <a:r>
              <a:rPr lang="en-US" b="1" dirty="0" smtClean="0">
                <a:sym typeface="Symbol" pitchFamily="18" charset="2"/>
              </a:rPr>
              <a:t>row equivalent</a:t>
            </a:r>
            <a:r>
              <a:rPr lang="en-US" dirty="0" smtClean="0">
                <a:sym typeface="Symbol" pitchFamily="18" charset="2"/>
              </a:rPr>
              <a:t> to A if B can be obtained from A by a </a:t>
            </a:r>
            <a:r>
              <a:rPr lang="en-US" b="1" dirty="0" smtClean="0">
                <a:sym typeface="Symbol" pitchFamily="18" charset="2"/>
              </a:rPr>
              <a:t>finite sequence of row operations.</a:t>
            </a:r>
          </a:p>
          <a:p>
            <a:r>
              <a:rPr lang="en-US" b="1" dirty="0" smtClean="0">
                <a:sym typeface="Symbol" pitchFamily="18" charset="2"/>
              </a:rPr>
              <a:t>Proposition 1: </a:t>
            </a:r>
            <a:r>
              <a:rPr lang="en-US" dirty="0" smtClean="0">
                <a:sym typeface="Symbol" pitchFamily="18" charset="2"/>
              </a:rPr>
              <a:t>Given any 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 </a:t>
            </a:r>
            <a:r>
              <a:rPr lang="en-US" dirty="0" smtClean="0">
                <a:sym typeface="Symbol" pitchFamily="18" charset="2"/>
              </a:rPr>
              <a:t>A, there exists an RREF matrix which is row-equivalent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A. </a:t>
            </a:r>
          </a:p>
          <a:p>
            <a:r>
              <a:rPr lang="en-US" dirty="0" smtClean="0">
                <a:sym typeface="Symbol" pitchFamily="18" charset="2"/>
              </a:rPr>
              <a:t>Proof</a:t>
            </a:r>
            <a:r>
              <a:rPr lang="en-US" dirty="0">
                <a:sym typeface="Symbol" pitchFamily="18" charset="2"/>
              </a:rPr>
              <a:t>: The proof is supplied by the above </a:t>
            </a:r>
            <a:r>
              <a:rPr lang="en-US" dirty="0" smtClean="0">
                <a:sym typeface="Symbol" pitchFamily="18" charset="2"/>
              </a:rPr>
              <a:t>algorithm, i.e. we have given a constructive proof, rather than a pure existence proof.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mtClean="0"/>
              <a:t>Vector  Interpretation of Solutions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 The general solution of a system of linear equations can be expressed compactly and conveniently in vector form.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Let A</a:t>
            </a:r>
            <a:r>
              <a:rPr lang="en-US" sz="2800" b="1" smtClean="0"/>
              <a:t>x</a:t>
            </a:r>
            <a:r>
              <a:rPr lang="en-US" sz="2800" smtClean="0"/>
              <a:t> = </a:t>
            </a:r>
            <a:r>
              <a:rPr lang="en-US" sz="2800" b="1" smtClean="0"/>
              <a:t>b</a:t>
            </a:r>
            <a:r>
              <a:rPr lang="en-US" sz="2800" smtClean="0"/>
              <a:t> be a non-homogeneous system, and let  A</a:t>
            </a:r>
            <a:r>
              <a:rPr lang="en-US" sz="2800" b="1" smtClean="0"/>
              <a:t>x</a:t>
            </a:r>
            <a:r>
              <a:rPr lang="en-US" sz="2800" smtClean="0"/>
              <a:t> = </a:t>
            </a:r>
            <a:r>
              <a:rPr lang="en-US" sz="2800" b="1" smtClean="0"/>
              <a:t>0</a:t>
            </a:r>
            <a:r>
              <a:rPr lang="en-US" sz="2800" smtClean="0"/>
              <a:t> be its associated homogeneous system. Assume that the system is consistent so that it has at least one solution </a:t>
            </a:r>
            <a:r>
              <a:rPr lang="en-US" sz="2800" b="1" smtClean="0"/>
              <a:t>u</a:t>
            </a:r>
            <a:r>
              <a:rPr lang="en-US" sz="2800" smtClean="0"/>
              <a:t>. By necessity, </a:t>
            </a:r>
            <a:r>
              <a:rPr lang="en-US" sz="2800" b="1" smtClean="0"/>
              <a:t>u </a:t>
            </a:r>
            <a:r>
              <a:rPr lang="en-US" sz="2800" b="1" smtClean="0">
                <a:sym typeface="Symbol" pitchFamily="18" charset="2"/>
              </a:rPr>
              <a:t> 0</a:t>
            </a:r>
            <a:r>
              <a:rPr lang="en-US" sz="2800" smtClean="0">
                <a:sym typeface="Symbol" pitchFamily="18" charset="2"/>
              </a:rPr>
              <a:t>.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Observation 6</a:t>
            </a:r>
            <a:r>
              <a:rPr lang="en-US" sz="2800" smtClean="0"/>
              <a:t>: A vector is a solution of the system if and only if  it is of the form </a:t>
            </a:r>
            <a:r>
              <a:rPr lang="en-US" sz="2800" b="1" smtClean="0"/>
              <a:t>u</a:t>
            </a:r>
            <a:r>
              <a:rPr lang="en-US" sz="2800" smtClean="0"/>
              <a:t> + </a:t>
            </a:r>
            <a:r>
              <a:rPr lang="en-US" sz="2800" b="1" smtClean="0"/>
              <a:t>v</a:t>
            </a:r>
            <a:r>
              <a:rPr lang="en-US" sz="2800" smtClean="0"/>
              <a:t>, where </a:t>
            </a:r>
            <a:r>
              <a:rPr lang="en-US" sz="2800" b="1" smtClean="0"/>
              <a:t>v</a:t>
            </a:r>
            <a:r>
              <a:rPr lang="en-US" sz="2800" smtClean="0"/>
              <a:t> is a solution of the associated  homogeneous system.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 case the homogeneous system has only the trivial solution, then </a:t>
            </a:r>
            <a:r>
              <a:rPr lang="en-US" sz="2800" b="1" smtClean="0"/>
              <a:t>v </a:t>
            </a:r>
            <a:r>
              <a:rPr lang="en-US" sz="2800" smtClean="0"/>
              <a:t>= </a:t>
            </a:r>
            <a:r>
              <a:rPr lang="en-US" sz="2800" b="1" smtClean="0"/>
              <a:t>0</a:t>
            </a:r>
            <a:r>
              <a:rPr lang="en-US" sz="2800" smtClean="0"/>
              <a:t>, and there is a unique solution </a:t>
            </a:r>
            <a:r>
              <a:rPr lang="en-US" sz="2800" b="1" smtClean="0"/>
              <a:t>u</a:t>
            </a:r>
            <a:r>
              <a:rPr lang="en-US" sz="2800" smtClean="0"/>
              <a:t>. Otherwise we have infinitely many solutions.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Geometric  Interpretation of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sz="2800" dirty="0" smtClean="0"/>
              <a:t>We can have a geometrical interpretation in case we are working with 2-tuples or 3-tuples. In this case, each vector corresponds to a point in either 2-space or 3-space.</a:t>
            </a:r>
          </a:p>
          <a:p>
            <a:r>
              <a:rPr lang="en-US" sz="2800" dirty="0" smtClean="0"/>
              <a:t>Observation 7: Then, the solution of  a homogeneous system is either the origin only or all the points on a line or a plane through the origin. </a:t>
            </a:r>
          </a:p>
          <a:p>
            <a:r>
              <a:rPr lang="en-US" sz="2800" dirty="0" smtClean="0"/>
              <a:t>Observation 8: If a non-homogenous system has even a single solution (point), then its entire solution set consists of only that point or </a:t>
            </a:r>
            <a:r>
              <a:rPr lang="en-US" sz="2800" dirty="0" smtClean="0"/>
              <a:t>the line </a:t>
            </a:r>
            <a:r>
              <a:rPr lang="en-US" sz="2800" dirty="0" smtClean="0"/>
              <a:t>or plane through that </a:t>
            </a:r>
            <a:r>
              <a:rPr lang="en-US" sz="2800" dirty="0" smtClean="0"/>
              <a:t>point which is parallel to the solution of the associated homogeneous system.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solve the system: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                             2x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cs typeface="Times New Roman" pitchFamily="18" charset="0"/>
              </a:rPr>
              <a:t>–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-25000" dirty="0" smtClean="0"/>
              <a:t>3 </a:t>
            </a:r>
            <a:r>
              <a:rPr lang="en-US" sz="2800" dirty="0" smtClean="0"/>
              <a:t>=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in the form </a:t>
            </a:r>
            <a:r>
              <a:rPr lang="en-US" sz="2800" dirty="0" smtClean="0">
                <a:sym typeface="Symbol" pitchFamily="18" charset="2"/>
              </a:rPr>
              <a:t>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 pitchFamily="18" charset="2"/>
              </a:rPr>
              <a:t>  </a:t>
            </a:r>
            <a:r>
              <a:rPr lang="en-US" sz="2800" b="1" dirty="0" smtClean="0">
                <a:sym typeface="Symbol" pitchFamily="18" charset="2"/>
              </a:rPr>
              <a:t>=</a:t>
            </a:r>
            <a:r>
              <a:rPr lang="en-US" sz="2800" dirty="0" smtClean="0">
                <a:sym typeface="Symbol" pitchFamily="18" charset="2"/>
              </a:rPr>
              <a:t>  </a:t>
            </a:r>
            <a:r>
              <a:rPr lang="en-US" sz="2800" dirty="0" smtClean="0"/>
              <a:t>1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itchFamily="18" charset="2"/>
              </a:rPr>
              <a:t> + t 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–2/3</a:t>
            </a:r>
            <a:r>
              <a:rPr lang="en-US" sz="2800" dirty="0" smtClean="0">
                <a:sym typeface="Symbol" pitchFamily="18" charset="2"/>
              </a:rPr>
              <a:t>   = </a:t>
            </a:r>
            <a:r>
              <a:rPr lang="en-US" sz="2800" b="1" dirty="0" smtClean="0">
                <a:sym typeface="Symbol" pitchFamily="18" charset="2"/>
              </a:rPr>
              <a:t>u</a:t>
            </a:r>
            <a:r>
              <a:rPr lang="en-US" sz="2800" dirty="0" smtClean="0">
                <a:sym typeface="Symbol" pitchFamily="18" charset="2"/>
              </a:rPr>
              <a:t> + </a:t>
            </a:r>
            <a:r>
              <a:rPr lang="en-US" sz="2800" dirty="0" err="1" smtClean="0">
                <a:sym typeface="Symbol" pitchFamily="18" charset="2"/>
              </a:rPr>
              <a:t>t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(t scalar)</a:t>
            </a:r>
            <a:endParaRPr lang="en-US" sz="2800" b="1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            </a:t>
            </a:r>
            <a:r>
              <a:rPr lang="en-US" sz="2800" dirty="0" smtClean="0">
                <a:sym typeface="Symbol" pitchFamily="18" charset="2"/>
              </a:rPr>
              <a:t>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>
                <a:sym typeface="Symbol" pitchFamily="18" charset="2"/>
              </a:rPr>
              <a:t>    0  |       |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–1/3</a:t>
            </a:r>
            <a:r>
              <a:rPr lang="en-US" sz="2800" dirty="0" smtClean="0">
                <a:sym typeface="Symbol" pitchFamily="18" charset="2"/>
              </a:rPr>
              <a:t>   |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            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 pitchFamily="18" charset="2"/>
              </a:rPr>
              <a:t>   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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itchFamily="18" charset="2"/>
              </a:rPr>
              <a:t></a:t>
            </a:r>
            <a:r>
              <a:rPr lang="en-US" sz="2800" dirty="0" smtClean="0"/>
              <a:t>       </a:t>
            </a:r>
            <a:r>
              <a:rPr lang="en-US" sz="2800" dirty="0" smtClean="0">
                <a:sym typeface="Symbol" pitchFamily="18" charset="2"/>
              </a:rPr>
              <a:t>   </a:t>
            </a:r>
            <a:r>
              <a:rPr lang="en-US" sz="2800" dirty="0" smtClean="0"/>
              <a:t>1    </a:t>
            </a:r>
            <a:r>
              <a:rPr lang="en-US" sz="2800" dirty="0" smtClean="0">
                <a:sym typeface="Symbol" pitchFamily="18" charset="2"/>
              </a:rPr>
              <a:t>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where </a:t>
            </a:r>
            <a:r>
              <a:rPr lang="en-US" sz="2800" b="1" dirty="0" smtClean="0">
                <a:sym typeface="Symbol" pitchFamily="18" charset="2"/>
              </a:rPr>
              <a:t>u </a:t>
            </a:r>
            <a:r>
              <a:rPr lang="en-US" sz="2800" dirty="0" smtClean="0">
                <a:sym typeface="Symbol" pitchFamily="18" charset="2"/>
              </a:rPr>
              <a:t>is a solution of the system and </a:t>
            </a:r>
            <a:r>
              <a:rPr lang="en-US" sz="2800" b="1" dirty="0" smtClean="0">
                <a:sym typeface="Symbol" pitchFamily="18" charset="2"/>
              </a:rPr>
              <a:t>v </a:t>
            </a:r>
            <a:r>
              <a:rPr lang="en-US" sz="2800" dirty="0" smtClean="0">
                <a:sym typeface="Symbol" pitchFamily="18" charset="2"/>
              </a:rPr>
              <a:t>is a solution of the associated homogeneous system</a:t>
            </a:r>
            <a:endParaRPr lang="en-US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ym typeface="Symbol" pitchFamily="18" charset="2"/>
              </a:rPr>
              <a:t>Reminder from </a:t>
            </a:r>
            <a:r>
              <a:rPr lang="en-US" sz="2800" i="1" dirty="0" smtClean="0">
                <a:sym typeface="Symbol" pitchFamily="18" charset="2"/>
              </a:rPr>
              <a:t>Coordinate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Geometry</a:t>
            </a:r>
            <a:r>
              <a:rPr lang="en-US" sz="2800" dirty="0" smtClean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 </a:t>
            </a:r>
            <a:r>
              <a:rPr lang="en-US" sz="2400" i="1" dirty="0" smtClean="0"/>
              <a:t>Equation for the Line through P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(x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,y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,z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) parallel to a given vector </a:t>
            </a:r>
            <a:r>
              <a:rPr lang="en-US" sz="2400" b="1" dirty="0" smtClean="0"/>
              <a:t>v = </a:t>
            </a:r>
            <a:r>
              <a:rPr lang="en-US" sz="2400" dirty="0" smtClean="0"/>
              <a:t>A</a:t>
            </a:r>
            <a:r>
              <a:rPr lang="en-US" sz="2400" b="1" dirty="0" smtClean="0"/>
              <a:t>i + </a:t>
            </a:r>
            <a:r>
              <a:rPr lang="en-US" sz="2400" dirty="0" err="1" smtClean="0"/>
              <a:t>B</a:t>
            </a:r>
            <a:r>
              <a:rPr lang="en-US" sz="2400" b="1" dirty="0" err="1" smtClean="0"/>
              <a:t>j</a:t>
            </a:r>
            <a:r>
              <a:rPr lang="en-US" sz="2400" b="1" dirty="0" smtClean="0"/>
              <a:t> +</a:t>
            </a:r>
            <a:r>
              <a:rPr lang="en-US" sz="2400" dirty="0" smtClean="0"/>
              <a:t>C</a:t>
            </a:r>
            <a:r>
              <a:rPr lang="en-US" sz="2400" b="1" dirty="0" smtClean="0"/>
              <a:t>k</a:t>
            </a:r>
            <a:r>
              <a:rPr lang="en-US" sz="2400" dirty="0" smtClean="0"/>
              <a:t> (i.e. the line segment from (0,0,0) to (A,B,C) is </a:t>
            </a:r>
            <a:r>
              <a:rPr lang="en-US" sz="2400" b="1" dirty="0" smtClean="0"/>
              <a:t>: 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x =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n-US" sz="2400" dirty="0" err="1" smtClean="0"/>
              <a:t>tA</a:t>
            </a:r>
            <a:r>
              <a:rPr lang="en-US" sz="2400" dirty="0" smtClean="0"/>
              <a:t>, y = y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+ </a:t>
            </a:r>
            <a:r>
              <a:rPr lang="en-US" sz="2400" dirty="0" err="1" smtClean="0"/>
              <a:t>tB</a:t>
            </a:r>
            <a:r>
              <a:rPr lang="en-US" sz="2400" dirty="0" smtClean="0"/>
              <a:t>,  z = z</a:t>
            </a:r>
            <a:r>
              <a:rPr lang="en-US" sz="2400" baseline="-25000" dirty="0" smtClean="0"/>
              <a:t>0</a:t>
            </a:r>
            <a:r>
              <a:rPr lang="en-US" sz="2400" b="1" dirty="0" smtClean="0"/>
              <a:t> + </a:t>
            </a:r>
            <a:r>
              <a:rPr lang="en-US" sz="2400" dirty="0" err="1" smtClean="0"/>
              <a:t>tC</a:t>
            </a:r>
            <a:r>
              <a:rPr lang="en-US" sz="2400" dirty="0" smtClean="0"/>
              <a:t>,  </a:t>
            </a:r>
            <a:r>
              <a:rPr lang="en-US" sz="2400" dirty="0" smtClean="0">
                <a:sym typeface="Symbol" pitchFamily="18" charset="2"/>
              </a:rPr>
              <a:t> &lt; t &lt; 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The solution we have obtained corresponds to the geometrical </a:t>
            </a:r>
            <a:r>
              <a:rPr lang="en-US" sz="2400" dirty="0" smtClean="0">
                <a:sym typeface="Symbol" pitchFamily="18" charset="2"/>
              </a:rPr>
              <a:t>equation of the line through (1,0,0) which is parallel to the </a:t>
            </a:r>
            <a:r>
              <a:rPr lang="en-US" sz="2400" smtClean="0">
                <a:sym typeface="Symbol" pitchFamily="18" charset="2"/>
              </a:rPr>
              <a:t>vector determined by (</a:t>
            </a:r>
            <a:r>
              <a:rPr lang="en-US" sz="2400" smtClean="0">
                <a:sym typeface="Symbol"/>
              </a:rPr>
              <a:t>2/3, 1/3,1)</a:t>
            </a:r>
            <a:r>
              <a:rPr lang="en-US" sz="2400" smtClean="0">
                <a:sym typeface="Symbol" pitchFamily="18" charset="2"/>
              </a:rPr>
              <a:t>.  </a:t>
            </a: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b="1" dirty="0">
                <a:sym typeface="Symbol" pitchFamily="18" charset="2"/>
              </a:rPr>
              <a:t>Review – </a:t>
            </a:r>
            <a:r>
              <a:rPr lang="en-US" b="1" dirty="0" smtClean="0">
                <a:sym typeface="Symbol" pitchFamily="18" charset="2"/>
              </a:rPr>
              <a:t>Gauss-Jordan 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Proposition 2:</a:t>
            </a:r>
            <a:r>
              <a:rPr lang="en-US" sz="2800" dirty="0" smtClean="0">
                <a:sym typeface="Symbol" pitchFamily="18" charset="2"/>
              </a:rPr>
              <a:t> Row equivalence is an equivalence relation on the set </a:t>
            </a:r>
            <a:r>
              <a:rPr lang="en-US" sz="2800" dirty="0" err="1" smtClean="0">
                <a:latin typeface="Castellar" pitchFamily="18" charset="0"/>
              </a:rPr>
              <a:t>R</a:t>
            </a:r>
            <a:r>
              <a:rPr lang="en-US" sz="2800" baseline="300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of </a:t>
            </a:r>
            <a:r>
              <a:rPr lang="en-US" sz="28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matrices with entries from the field </a:t>
            </a:r>
            <a:r>
              <a:rPr lang="en-US" sz="2800" dirty="0" smtClean="0">
                <a:latin typeface="Castellar" pitchFamily="18" charset="0"/>
              </a:rPr>
              <a:t>R </a:t>
            </a:r>
            <a:r>
              <a:rPr lang="en-US" sz="2800" dirty="0" smtClean="0">
                <a:sym typeface="Symbol" pitchFamily="18" charset="2"/>
              </a:rPr>
              <a:t>of real numbers. </a:t>
            </a:r>
          </a:p>
          <a:p>
            <a:r>
              <a:rPr lang="en-US" sz="2800" dirty="0" smtClean="0">
                <a:sym typeface="Symbol" pitchFamily="18" charset="2"/>
              </a:rPr>
              <a:t>NB: Later on we will occasionally work with the field of complex numbers </a:t>
            </a:r>
            <a:r>
              <a:rPr lang="en-US" sz="2800" dirty="0" smtClean="0">
                <a:latin typeface="Castellar" pitchFamily="18" charset="0"/>
              </a:rPr>
              <a:t>C</a:t>
            </a:r>
            <a:r>
              <a:rPr lang="en-US" sz="2800" dirty="0" smtClean="0">
                <a:sym typeface="Symbol" pitchFamily="18" charset="2"/>
              </a:rPr>
              <a:t>. Proposition 2 will continue to hold with </a:t>
            </a:r>
            <a:r>
              <a:rPr lang="en-US" sz="2800" dirty="0" smtClean="0">
                <a:latin typeface="Castellar" pitchFamily="18" charset="0"/>
              </a:rPr>
              <a:t>R </a:t>
            </a:r>
            <a:r>
              <a:rPr lang="en-US" sz="2800" dirty="0" smtClean="0">
                <a:sym typeface="Symbol" pitchFamily="18" charset="2"/>
              </a:rPr>
              <a:t>replaced by </a:t>
            </a:r>
            <a:r>
              <a:rPr lang="en-US" sz="2800" dirty="0" smtClean="0">
                <a:latin typeface="Castellar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800" b="1" dirty="0" smtClean="0">
                <a:sym typeface="Symbol" pitchFamily="18" charset="2"/>
              </a:rPr>
              <a:t>Remark 1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Recall that every equivalence relation induces a partition of the underlying set, the parts of the partition being the equivalence classes. </a:t>
            </a: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Review – Gauss-Jordan - 2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Remark 2</a:t>
            </a:r>
            <a:r>
              <a:rPr lang="en-US" sz="2800" dirty="0" smtClean="0">
                <a:sym typeface="Symbol" pitchFamily="18" charset="2"/>
              </a:rPr>
              <a:t>: In fact, the RREF matrix of any given matrix is unique, i.e. a matrix cannot be row-equivalent to two distinct RREF matrices. Alternatively, two distinct RREF matrices cannot be row-equivalent to each other. </a:t>
            </a:r>
          </a:p>
          <a:p>
            <a:r>
              <a:rPr lang="en-US" sz="2800" dirty="0" smtClean="0">
                <a:sym typeface="Symbol" pitchFamily="18" charset="2"/>
              </a:rPr>
              <a:t>We shall see a proof of this later.</a:t>
            </a:r>
          </a:p>
          <a:p>
            <a:r>
              <a:rPr lang="en-US" sz="2800" b="1" dirty="0" smtClean="0">
                <a:sym typeface="Symbol" pitchFamily="18" charset="2"/>
              </a:rPr>
              <a:t>Concluding Remark</a:t>
            </a:r>
            <a:r>
              <a:rPr lang="en-US" sz="2800" dirty="0" smtClean="0">
                <a:sym typeface="Symbol" pitchFamily="18" charset="2"/>
              </a:rPr>
              <a:t>: So, inside each equivalence class for this equivalence relation, there is a distinctive member, i.e. the one and only RREF matrix in it. This fact can be used to determine whether two matrices are row-equivalent to each other. </a:t>
            </a: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dirty="0" smtClean="0"/>
              <a:t>Back to Solving </a:t>
            </a:r>
            <a:r>
              <a:rPr lang="en-US" dirty="0"/>
              <a:t>a Linear System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Observation 1: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If we obtain a row equivalent matrix to either the coefficient matrix (in the case of a homogeneous system) or the augmented matrix (in the non-homogeneous case), then the solution sets of the two systems are the same.  (This is expressed by saying that the systems are equivalent). </a:t>
            </a:r>
            <a:r>
              <a:rPr lang="en-US" i="1" dirty="0" smtClean="0">
                <a:sym typeface="Symbol" pitchFamily="18" charset="2"/>
              </a:rPr>
              <a:t>In fact, that is why we defined the elementary row operations in the way we did. 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Homogeneous Systems - 1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dirty="0"/>
              <a:t>Suppose that we have </a:t>
            </a:r>
            <a:r>
              <a:rPr lang="en-US" b="1" dirty="0" smtClean="0"/>
              <a:t>row-reduced </a:t>
            </a:r>
            <a:r>
              <a:rPr lang="en-US" b="1" dirty="0"/>
              <a:t>the coefficient matrix A to an RREF matrix R:</a:t>
            </a:r>
          </a:p>
          <a:p>
            <a:r>
              <a:rPr lang="en-US" dirty="0"/>
              <a:t>The leading variables in each non-zero row of R correspond to pivot columns. These are referred to as </a:t>
            </a:r>
            <a:r>
              <a:rPr lang="en-US" b="1" dirty="0"/>
              <a:t>basic variables</a:t>
            </a:r>
            <a:r>
              <a:rPr lang="en-US" dirty="0"/>
              <a:t>. Remaining variables, if any, are referred to as </a:t>
            </a:r>
            <a:r>
              <a:rPr lang="en-US" b="1" dirty="0"/>
              <a:t>free variables</a:t>
            </a:r>
            <a:r>
              <a:rPr lang="en-US" dirty="0"/>
              <a:t>.  </a:t>
            </a:r>
          </a:p>
          <a:p>
            <a:r>
              <a:rPr lang="en-US" dirty="0"/>
              <a:t>If we write the matrix equation R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b="1" dirty="0"/>
              <a:t>0</a:t>
            </a:r>
            <a:r>
              <a:rPr lang="en-US" dirty="0"/>
              <a:t> as a linear system, we can obtain the general solution of the system (recall that the system R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is equivalent to the original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 smtClean="0"/>
              <a:t>). </a:t>
            </a:r>
            <a:r>
              <a:rPr lang="en-US" b="1" dirty="0" smtClean="0"/>
              <a:t>The general solution is best expressed in vector terms.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/>
              <a:t>Homogeneous Systems - 2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Observation 2</a:t>
            </a:r>
            <a:r>
              <a:rPr lang="en-US" dirty="0" smtClean="0"/>
              <a:t>: if the number of non-zero rows r of R is less than the number of variables n, then the system has a non-trivial solution as follows: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Express basic variables in terms of free variables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Free variables behave like parameters - i.e. we can choose any values for them, and each such choice gives a solution. So we get infinitely many solutions.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Observation 3 </a:t>
            </a:r>
            <a:r>
              <a:rPr lang="en-US" dirty="0" smtClean="0"/>
              <a:t>(Special case of above): if A is an </a:t>
            </a:r>
            <a:r>
              <a:rPr lang="en-US" dirty="0" err="1" smtClean="0">
                <a:sym typeface="Symbol" pitchFamily="18" charset="2"/>
              </a:rPr>
              <a:t>mn</a:t>
            </a:r>
            <a:r>
              <a:rPr lang="en-US" dirty="0" smtClean="0">
                <a:sym typeface="Symbol" pitchFamily="18" charset="2"/>
              </a:rPr>
              <a:t> matrix with m &lt; n, then the homogeneous system A</a:t>
            </a:r>
            <a:r>
              <a:rPr lang="en-US" b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b="1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must have  a </a:t>
            </a:r>
            <a:r>
              <a:rPr lang="en-US" dirty="0" smtClean="0">
                <a:sym typeface="Symbol" pitchFamily="18" charset="2"/>
              </a:rPr>
              <a:t>non-trivial solution (in fact, infinitely many solutions). This is because in this case there have to be free variables.</a:t>
            </a:r>
            <a:endParaRPr lang="en-US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/>
              <a:t>Homogeneous Systems - 3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b="1" dirty="0" smtClean="0"/>
              <a:t>Observation 4</a:t>
            </a:r>
            <a:r>
              <a:rPr lang="en-US" dirty="0" smtClean="0"/>
              <a:t>: </a:t>
            </a:r>
            <a:r>
              <a:rPr lang="en-US" dirty="0"/>
              <a:t>If the number of non-zero rows of R is equal to the number of variables (i.e. number of columns), then there are no free variables, and the system has a unique solution (only the trivial solution of all zeros).</a:t>
            </a:r>
          </a:p>
          <a:p>
            <a:r>
              <a:rPr lang="en-US" b="1" dirty="0"/>
              <a:t>Proposition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If A is a square matrix, then A is row equivalent to the identity matrix if and only if the homogeneous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has only the trivial 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4000" dirty="0"/>
              <a:t>Homogeneous Systems - Summary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System is always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 system has a unique solution, then it is the trivial solution of all zeroes – in this case the RREF </a:t>
            </a:r>
            <a:r>
              <a:rPr lang="en-US" sz="2800" dirty="0" smtClean="0"/>
              <a:t>is either the 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identity matrix </a:t>
            </a:r>
            <a:r>
              <a:rPr lang="en-US" sz="2800" dirty="0" smtClean="0">
                <a:sym typeface="Symbol" pitchFamily="18" charset="2"/>
              </a:rPr>
              <a:t>I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itself or has I</a:t>
            </a:r>
            <a:r>
              <a:rPr lang="en-US" sz="2800" baseline="-25000" dirty="0" smtClean="0">
                <a:sym typeface="Symbol" pitchFamily="18" charset="2"/>
              </a:rPr>
              <a:t>n </a:t>
            </a:r>
            <a:r>
              <a:rPr lang="en-US" sz="2800" dirty="0" smtClean="0">
                <a:sym typeface="Symbol" pitchFamily="18" charset="2"/>
              </a:rPr>
              <a:t>as its upper portion with only zero rows below</a:t>
            </a:r>
            <a:endParaRPr lang="en-US" sz="2800" dirty="0">
              <a:sym typeface="Symbol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Symbol" pitchFamily="18" charset="2"/>
              </a:rPr>
              <a:t>Else, the system contains free variables and has infinitely many solutions (one of which is the trivial solution); this happens when number of non-zero rows in the RREF is less than the number of </a:t>
            </a:r>
            <a:r>
              <a:rPr lang="en-US" sz="2800" dirty="0" smtClean="0">
                <a:sym typeface="Symbol" pitchFamily="18" charset="2"/>
              </a:rPr>
              <a:t>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 pitchFamily="18" charset="2"/>
              </a:rPr>
              <a:t>If </a:t>
            </a:r>
            <a:r>
              <a:rPr lang="en-US" sz="2800" dirty="0">
                <a:sym typeface="Symbol" pitchFamily="18" charset="2"/>
              </a:rPr>
              <a:t>number of equations is less than the number of </a:t>
            </a:r>
            <a:r>
              <a:rPr lang="en-US" sz="2800" dirty="0" smtClean="0">
                <a:sym typeface="Symbol" pitchFamily="18" charset="2"/>
              </a:rPr>
              <a:t>variables, then the system has infinitely many solutions. This is a special case of point 3.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 smtClean="0"/>
              <a:t>Non-Homogeneous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dirty="0" smtClean="0"/>
              <a:t>In this case, we work with the augmented matrix and reduce it to an RREF matrix, say R: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Proposition 4</a:t>
            </a:r>
            <a:r>
              <a:rPr lang="en-US" dirty="0" smtClean="0"/>
              <a:t> (Existence and Nature of Solutions): The system is consistent if and only if the rightmost column of R is not a pivot column, i.e. if there is no row of the form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[0 ……… 0 b] with b </a:t>
            </a:r>
            <a:r>
              <a:rPr lang="en-US" u="sng" dirty="0" smtClean="0"/>
              <a:t>non-zero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If the system is consistent, then it has either (</a:t>
            </a:r>
            <a:r>
              <a:rPr lang="en-US" dirty="0" err="1" smtClean="0"/>
              <a:t>i</a:t>
            </a:r>
            <a:r>
              <a:rPr lang="en-US" dirty="0" smtClean="0"/>
              <a:t>) a unique solution if there are no free variables or (ii) infinitely many solutions when there is at least one free variable.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1343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 Conclusion – Gauss-Jordan </vt:lpstr>
      <vt:lpstr>Review – Gauss-Jordan </vt:lpstr>
      <vt:lpstr>Review – Gauss-Jordan - 2</vt:lpstr>
      <vt:lpstr>Back to Solving a Linear System  </vt:lpstr>
      <vt:lpstr>Homogeneous Systems - 1</vt:lpstr>
      <vt:lpstr>Homogeneous Systems - 2</vt:lpstr>
      <vt:lpstr>Homogeneous Systems - 3</vt:lpstr>
      <vt:lpstr>Homogeneous Systems - Summary</vt:lpstr>
      <vt:lpstr>Non-Homogeneous Systems</vt:lpstr>
      <vt:lpstr>Vector  Interpretation of Solutions</vt:lpstr>
      <vt:lpstr>Geometric  Interpretation of Solutions</vt:lpstr>
      <vt:lpstr>Example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361</cp:revision>
  <dcterms:created xsi:type="dcterms:W3CDTF">2001-08-16T03:34:40Z</dcterms:created>
  <dcterms:modified xsi:type="dcterms:W3CDTF">2016-08-10T09:42:06Z</dcterms:modified>
</cp:coreProperties>
</file>