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0"/>
  </p:handoutMasterIdLst>
  <p:sldIdLst>
    <p:sldId id="512" r:id="rId2"/>
    <p:sldId id="513" r:id="rId3"/>
    <p:sldId id="514" r:id="rId4"/>
    <p:sldId id="504" r:id="rId5"/>
    <p:sldId id="505" r:id="rId6"/>
    <p:sldId id="507" r:id="rId7"/>
    <p:sldId id="508" r:id="rId8"/>
    <p:sldId id="511" r:id="rId9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1CA265-E581-4C56-8FBF-151095089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14499-0A6A-4678-91C7-5C283D5D0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2CAB5-703C-47EA-98F5-323FE25EA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9C2B3-2CFA-4863-8036-0E39DCC29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59CC4-76BD-49A2-A1EA-5261861F2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69CA-26F0-4C0A-AF33-DC37166BF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4B78E-CEBF-421B-B81B-E414F25B2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78594-31E4-4FD7-A191-B4A03B44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4C235-1CC2-43CB-941B-0DF48DBAB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B8B20-796B-49D2-831D-FC0A01F6A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50D6-4214-449E-B2BC-B3E409EA4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8F779-010B-43E9-BFD5-4A2ACC18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CB3442-6A0E-42BB-8747-A54801BF7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4000"/>
              <a:t>Invertible Matrices – Quick Revision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Definition: An 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m</a:t>
            </a:r>
            <a:r>
              <a:rPr lang="en-US" sz="2400" dirty="0"/>
              <a:t> (square) matrix A is </a:t>
            </a:r>
            <a:r>
              <a:rPr lang="en-US" sz="2400" dirty="0">
                <a:sym typeface="Symbol" pitchFamily="18" charset="2"/>
              </a:rPr>
              <a:t>said to be </a:t>
            </a:r>
            <a:r>
              <a:rPr lang="en-US" sz="2400" b="1" dirty="0">
                <a:sym typeface="Symbol" pitchFamily="18" charset="2"/>
              </a:rPr>
              <a:t>invertible</a:t>
            </a:r>
            <a:r>
              <a:rPr lang="en-US" sz="2400" dirty="0"/>
              <a:t> if there exists another square matrix B such that BA = AB = </a:t>
            </a:r>
            <a:r>
              <a:rPr lang="en-US" sz="2400" dirty="0" err="1"/>
              <a:t>I</a:t>
            </a:r>
            <a:r>
              <a:rPr lang="en-US" sz="2400" baseline="-25000" dirty="0" err="1"/>
              <a:t>m</a:t>
            </a:r>
            <a:r>
              <a:rPr lang="en-US" sz="2400" dirty="0"/>
              <a:t> (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m</a:t>
            </a:r>
            <a:r>
              <a:rPr lang="en-US" sz="2400" dirty="0">
                <a:sym typeface="Symbol" pitchFamily="18" charset="2"/>
              </a:rPr>
              <a:t> identity matrix). B </a:t>
            </a:r>
            <a:r>
              <a:rPr lang="en-US" sz="2400" dirty="0"/>
              <a:t> is said to be an </a:t>
            </a:r>
            <a:r>
              <a:rPr lang="en-US" sz="2400" b="1" dirty="0"/>
              <a:t>inverse </a:t>
            </a:r>
            <a:r>
              <a:rPr lang="en-US" sz="2400" dirty="0"/>
              <a:t>of A. </a:t>
            </a:r>
          </a:p>
          <a:p>
            <a:pPr marL="731520">
              <a:lnSpc>
                <a:spcPct val="80000"/>
              </a:lnSpc>
            </a:pPr>
            <a:r>
              <a:rPr lang="en-US" sz="2400" dirty="0"/>
              <a:t>Another terminology: Invertible matrices are also called </a:t>
            </a:r>
            <a:r>
              <a:rPr lang="en-US" sz="2400" b="1" dirty="0"/>
              <a:t>nonsingular. </a:t>
            </a:r>
            <a:r>
              <a:rPr lang="en-US" sz="2400" dirty="0"/>
              <a:t>Matrices which are not invertible are said to be </a:t>
            </a:r>
            <a:r>
              <a:rPr lang="en-US" sz="2400" b="1" dirty="0"/>
              <a:t>singular</a:t>
            </a:r>
            <a:r>
              <a:rPr lang="en-US" sz="2400" dirty="0"/>
              <a:t>. </a:t>
            </a:r>
          </a:p>
          <a:p>
            <a:pPr marL="731520">
              <a:lnSpc>
                <a:spcPct val="80000"/>
              </a:lnSpc>
            </a:pPr>
            <a:r>
              <a:rPr lang="en-US" sz="2400" b="1" dirty="0"/>
              <a:t>Observation</a:t>
            </a:r>
            <a:r>
              <a:rPr lang="en-US" sz="2400" dirty="0"/>
              <a:t> </a:t>
            </a:r>
            <a:r>
              <a:rPr lang="en-US" sz="2400" b="1" dirty="0"/>
              <a:t>1</a:t>
            </a:r>
            <a:r>
              <a:rPr lang="en-US" sz="2400" dirty="0"/>
              <a:t>: The inverse of A if it exists is </a:t>
            </a:r>
            <a:r>
              <a:rPr lang="en-US" sz="2400" dirty="0" smtClean="0"/>
              <a:t>unique, </a:t>
            </a:r>
          </a:p>
          <a:p>
            <a:pPr marL="731520">
              <a:lnSpc>
                <a:spcPct val="80000"/>
              </a:lnSpc>
              <a:buNone/>
            </a:pPr>
            <a:r>
              <a:rPr lang="en-US" sz="2400" smtClean="0"/>
              <a:t>	notation </a:t>
            </a:r>
            <a:r>
              <a:rPr lang="en-US" sz="2400" dirty="0" smtClean="0"/>
              <a:t>A</a:t>
            </a:r>
            <a:r>
              <a:rPr lang="en-US" sz="2400" baseline="30000" dirty="0" smtClean="0">
                <a:cs typeface="Times New Roman" pitchFamily="18" charset="0"/>
              </a:rPr>
              <a:t>–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. </a:t>
            </a:r>
            <a:endParaRPr lang="en-US" sz="2400" dirty="0"/>
          </a:p>
          <a:p>
            <a:pPr marL="731520">
              <a:lnSpc>
                <a:spcPct val="80000"/>
              </a:lnSpc>
            </a:pPr>
            <a:r>
              <a:rPr lang="en-US" sz="2400" b="1" dirty="0"/>
              <a:t>Observation 2</a:t>
            </a:r>
            <a:r>
              <a:rPr lang="en-US" sz="2400" dirty="0"/>
              <a:t>: If A is invertible, then so is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and (A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)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 A.</a:t>
            </a:r>
          </a:p>
          <a:p>
            <a:pPr marL="731520">
              <a:lnSpc>
                <a:spcPct val="80000"/>
              </a:lnSpc>
              <a:buFontTx/>
              <a:buNone/>
            </a:pPr>
            <a:r>
              <a:rPr lang="en-US" sz="2400" b="1" dirty="0"/>
              <a:t>	Observation 3</a:t>
            </a:r>
            <a:r>
              <a:rPr lang="en-US" sz="2400" dirty="0"/>
              <a:t>: If A and B are invertible, so is AB, and </a:t>
            </a:r>
            <a:endParaRPr lang="en-US" sz="2400" dirty="0" smtClean="0"/>
          </a:p>
          <a:p>
            <a:pPr marL="731520">
              <a:lnSpc>
                <a:spcPct val="80000"/>
              </a:lnSpc>
              <a:buFontTx/>
              <a:buNone/>
            </a:pPr>
            <a:r>
              <a:rPr lang="en-US" sz="2400" dirty="0" smtClean="0"/>
              <a:t>	(</a:t>
            </a:r>
            <a:r>
              <a:rPr lang="en-US" sz="2400" dirty="0"/>
              <a:t>AB)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B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b="1" dirty="0"/>
              <a:t>.</a:t>
            </a:r>
            <a:endParaRPr lang="en-US" sz="2400" dirty="0"/>
          </a:p>
          <a:p>
            <a:pPr marL="731520">
              <a:lnSpc>
                <a:spcPct val="80000"/>
              </a:lnSpc>
              <a:spcBef>
                <a:spcPct val="0"/>
              </a:spcBef>
            </a:pPr>
            <a:r>
              <a:rPr lang="en-US" sz="2400" b="1" dirty="0"/>
              <a:t>Observation 4 (Generalization of 3)</a:t>
            </a:r>
            <a:r>
              <a:rPr lang="en-US" sz="2400" dirty="0"/>
              <a:t>: The product of invertible matrices is invertible, and the inverse is the product of the inverses taken in reverse order. In other words, if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,…., A</a:t>
            </a:r>
            <a:r>
              <a:rPr lang="en-US" sz="2400" baseline="-25000" dirty="0"/>
              <a:t>n</a:t>
            </a:r>
            <a:r>
              <a:rPr lang="en-US" sz="2400" dirty="0"/>
              <a:t>, are invertible matrices, then C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….A</a:t>
            </a:r>
            <a:r>
              <a:rPr lang="en-US" sz="2400" baseline="-25000" dirty="0"/>
              <a:t>n</a:t>
            </a:r>
            <a:r>
              <a:rPr lang="en-US" sz="2400" dirty="0"/>
              <a:t> is an invertible matrix, and </a:t>
            </a:r>
            <a:endParaRPr lang="en-US" sz="2400" dirty="0" smtClean="0"/>
          </a:p>
          <a:p>
            <a:pPr marL="73152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 smtClean="0"/>
              <a:t>	C</a:t>
            </a:r>
            <a:r>
              <a:rPr lang="en-US" sz="2400" baseline="30000" dirty="0" smtClean="0">
                <a:cs typeface="Times New Roman" pitchFamily="18" charset="0"/>
              </a:rPr>
              <a:t>–</a:t>
            </a:r>
            <a:r>
              <a:rPr lang="en-US" sz="2400" baseline="30000" dirty="0" smtClean="0"/>
              <a:t>1 </a:t>
            </a:r>
            <a:r>
              <a:rPr lang="en-US" sz="2400" dirty="0"/>
              <a:t>=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baseline="30000" dirty="0" smtClean="0">
                <a:cs typeface="Times New Roman" pitchFamily="18" charset="0"/>
              </a:rPr>
              <a:t>–1</a:t>
            </a:r>
            <a:r>
              <a:rPr lang="en-US" sz="2400" dirty="0" smtClean="0"/>
              <a:t>…. 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Elementary Matrices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(square) matrix is said to be an </a:t>
            </a:r>
            <a:r>
              <a:rPr lang="en-US" b="1" dirty="0">
                <a:sym typeface="Symbol" pitchFamily="18" charset="2"/>
              </a:rPr>
              <a:t>elementary matrix</a:t>
            </a:r>
            <a:r>
              <a:rPr lang="en-US" dirty="0">
                <a:sym typeface="Symbol" pitchFamily="18" charset="2"/>
              </a:rPr>
              <a:t> if it is obtained from the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identity matrix 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baseline="-25000" dirty="0" err="1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by </a:t>
            </a:r>
            <a:r>
              <a:rPr lang="en-US" dirty="0">
                <a:sym typeface="Symbol" pitchFamily="18" charset="2"/>
              </a:rPr>
              <a:t>an elementary row operation.</a:t>
            </a:r>
            <a:endParaRPr lang="en-US" dirty="0"/>
          </a:p>
          <a:p>
            <a:r>
              <a:rPr lang="en-US" b="1" dirty="0"/>
              <a:t>Proposition </a:t>
            </a:r>
            <a:r>
              <a:rPr lang="en-US" b="1" dirty="0" smtClean="0"/>
              <a:t>5: </a:t>
            </a:r>
            <a:r>
              <a:rPr lang="en-US" dirty="0"/>
              <a:t>If e is an elementary row operation and E is the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elementary matrix </a:t>
            </a:r>
            <a:r>
              <a:rPr lang="en-US" dirty="0" smtClean="0"/>
              <a:t>e(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baseline="-25000" dirty="0" err="1" smtClean="0">
                <a:sym typeface="Symbol" pitchFamily="18" charset="2"/>
              </a:rPr>
              <a:t>m</a:t>
            </a:r>
            <a:r>
              <a:rPr lang="en-US" dirty="0" smtClean="0"/>
              <a:t>), </a:t>
            </a:r>
            <a:r>
              <a:rPr lang="en-US" dirty="0"/>
              <a:t>then for every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/>
              <a:t> matrix A, e(A) = EA.</a:t>
            </a:r>
          </a:p>
          <a:p>
            <a:r>
              <a:rPr lang="en-US" dirty="0"/>
              <a:t>In other words, applying an elementary row operation is the same as left multiplication by the corresponding elementary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Proof left as an exercise (also covered in tutorial.</a:t>
            </a:r>
            <a:endParaRPr lang="en-US" dirty="0" smtClean="0"/>
          </a:p>
          <a:p>
            <a:endParaRPr lang="en-US" dirty="0"/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Elementary Matrices - II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86800" cy="5486400"/>
          </a:xfrm>
        </p:spPr>
        <p:txBody>
          <a:bodyPr/>
          <a:lstStyle/>
          <a:p>
            <a:r>
              <a:rPr lang="en-US" sz="2800" b="1"/>
              <a:t>Proposition </a:t>
            </a:r>
            <a:r>
              <a:rPr lang="en-US" sz="2800" b="1" smtClean="0"/>
              <a:t>6</a:t>
            </a:r>
            <a:r>
              <a:rPr lang="en-US" sz="2800" smtClean="0"/>
              <a:t>: </a:t>
            </a:r>
            <a:r>
              <a:rPr lang="en-US" sz="2800" dirty="0"/>
              <a:t>Every elementary matrix is invertible.</a:t>
            </a:r>
          </a:p>
          <a:p>
            <a:pPr>
              <a:buFontTx/>
              <a:buNone/>
            </a:pPr>
            <a:r>
              <a:rPr lang="en-US" sz="2800" dirty="0"/>
              <a:t>   Proof: Let E be any elementary matrix, and let e be its corresponding elementary row operation. We know that there is another row operation f of the same type that reverses the action of e. Let F be the elementary matrix corresponding to f. Then:</a:t>
            </a:r>
          </a:p>
          <a:p>
            <a:pPr>
              <a:buFontTx/>
              <a:buNone/>
            </a:pPr>
            <a:r>
              <a:rPr lang="en-US" sz="2800" dirty="0"/>
              <a:t>   FE = (FE)I = F(EI) = f(e(I)) = I </a:t>
            </a:r>
          </a:p>
          <a:p>
            <a:pPr>
              <a:buFontTx/>
              <a:buNone/>
            </a:pPr>
            <a:r>
              <a:rPr lang="en-US" sz="2800" dirty="0"/>
              <a:t>   Similarly, EF = I, so F is E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 </a:t>
            </a:r>
          </a:p>
          <a:p>
            <a:pPr>
              <a:buFontTx/>
              <a:buNone/>
            </a:pPr>
            <a:r>
              <a:rPr lang="en-US" sz="2800" dirty="0"/>
              <a:t>Actually, we have seen that the inverse of an elementary matrix is also an elementary matrix (of the same type).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/>
              <a:t>Very Important Theorem – Ver 1.0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sz="3600" b="1"/>
              <a:t>Theorem </a:t>
            </a:r>
            <a:r>
              <a:rPr lang="en-US" sz="3600" b="1" smtClean="0"/>
              <a:t>1</a:t>
            </a:r>
            <a:r>
              <a:rPr lang="en-US" smtClean="0"/>
              <a:t>: </a:t>
            </a:r>
            <a:r>
              <a:rPr lang="en-US" dirty="0"/>
              <a:t>The following are equivalent for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/>
              <a:t> square matrix A:</a:t>
            </a:r>
          </a:p>
          <a:p>
            <a:pPr>
              <a:buFontTx/>
              <a:buNone/>
            </a:pPr>
            <a:r>
              <a:rPr lang="en-US" dirty="0"/>
              <a:t>    a. A is invertible</a:t>
            </a:r>
          </a:p>
          <a:p>
            <a:pPr>
              <a:buFontTx/>
              <a:buNone/>
            </a:pPr>
            <a:r>
              <a:rPr lang="en-US" dirty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dirty="0"/>
              <a:t>    c. The homogeneous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has only the trivial solution</a:t>
            </a:r>
          </a:p>
          <a:p>
            <a:pPr>
              <a:buFontTx/>
              <a:buNone/>
            </a:pPr>
            <a:r>
              <a:rPr lang="en-US" dirty="0"/>
              <a:t>    d. The system of equations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at least one solution for every </a:t>
            </a:r>
            <a:r>
              <a:rPr lang="en-US" b="1" dirty="0"/>
              <a:t>b </a:t>
            </a:r>
            <a:r>
              <a:rPr lang="en-US" dirty="0"/>
              <a:t>in R</a:t>
            </a:r>
            <a:r>
              <a:rPr lang="en-US" baseline="30000" dirty="0"/>
              <a:t>m</a:t>
            </a:r>
            <a:r>
              <a:rPr lang="en-US" b="1" dirty="0"/>
              <a:t>. </a:t>
            </a:r>
          </a:p>
          <a:p>
            <a:pPr>
              <a:buFontTx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62800" cy="1371600"/>
          </a:xfrm>
        </p:spPr>
        <p:txBody>
          <a:bodyPr/>
          <a:lstStyle/>
          <a:p>
            <a:r>
              <a:rPr lang="en-US"/>
              <a:t>Calculation of the Inverse Matrix - I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In order to calculate the inverse of a matrix, we use the following result:</a:t>
            </a:r>
          </a:p>
          <a:p>
            <a:r>
              <a:rPr lang="en-US" b="1" dirty="0"/>
              <a:t>Corollary </a:t>
            </a:r>
            <a:r>
              <a:rPr lang="en-US" b="1" dirty="0" smtClean="0"/>
              <a:t>1.1:</a:t>
            </a:r>
            <a:r>
              <a:rPr lang="en-US" dirty="0" smtClean="0"/>
              <a:t> </a:t>
            </a:r>
            <a:r>
              <a:rPr lang="en-US" dirty="0"/>
              <a:t>An invertible matrix A is a product of elementary matrices. Any sequence of row operations that reduces A to I also transforms I into </a:t>
            </a:r>
            <a:r>
              <a:rPr lang="en-US" sz="2800" dirty="0"/>
              <a:t>A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NB: We are implicitly using Theorem 1(b) here.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1447800"/>
          </a:xfrm>
        </p:spPr>
        <p:txBody>
          <a:bodyPr/>
          <a:lstStyle/>
          <a:p>
            <a:r>
              <a:rPr lang="en-US"/>
              <a:t>Calculation of the Inverse Matrix - II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3400" cy="4038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Method: </a:t>
            </a:r>
            <a:r>
              <a:rPr lang="en-US"/>
              <a:t>Form the augmented matrix [A : I] (this is sometimes known as the </a:t>
            </a:r>
            <a:r>
              <a:rPr lang="en-US" i="1"/>
              <a:t>enlarged</a:t>
            </a:r>
            <a:r>
              <a:rPr lang="en-US"/>
              <a:t> </a:t>
            </a:r>
            <a:r>
              <a:rPr lang="en-US" i="1"/>
              <a:t>matrix</a:t>
            </a:r>
            <a:r>
              <a:rPr lang="en-US"/>
              <a:t> of A) and carry out elementary row operations till the A part becomes I. The final result has the form [I :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/>
              <a:t>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Invertible Matrices – cont’d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/>
              <a:t>Corollary </a:t>
            </a:r>
            <a:r>
              <a:rPr lang="en-US" b="1" dirty="0" smtClean="0"/>
              <a:t>1.2</a:t>
            </a:r>
            <a:r>
              <a:rPr lang="en-US" dirty="0" smtClean="0"/>
              <a:t>: </a:t>
            </a:r>
            <a:r>
              <a:rPr lang="en-US" dirty="0"/>
              <a:t>If A has a left inverse or a right inverse, then it has an inverse.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b="1" dirty="0"/>
              <a:t>Corollary </a:t>
            </a:r>
            <a:r>
              <a:rPr lang="en-US" b="1" dirty="0" smtClean="0"/>
              <a:t>1.3</a:t>
            </a:r>
            <a:r>
              <a:rPr lang="en-US" dirty="0" smtClean="0"/>
              <a:t>: </a:t>
            </a:r>
            <a:r>
              <a:rPr lang="en-US" dirty="0"/>
              <a:t>Suppose a square matrix A is factored as a product of square matrices, i.e. A =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……A</a:t>
            </a:r>
            <a:r>
              <a:rPr lang="en-US" baseline="-25000" dirty="0"/>
              <a:t>n </a:t>
            </a:r>
            <a:r>
              <a:rPr lang="en-US" dirty="0"/>
              <a:t>(</a:t>
            </a:r>
            <a:r>
              <a:rPr lang="en-US" b="1" i="1" dirty="0"/>
              <a:t>all square matrices</a:t>
            </a:r>
            <a:r>
              <a:rPr lang="en-US" dirty="0"/>
              <a:t>). Then A is invertible if and only if each A</a:t>
            </a:r>
            <a:r>
              <a:rPr lang="en-US" baseline="-25000" dirty="0"/>
              <a:t>i</a:t>
            </a:r>
            <a:r>
              <a:rPr lang="en-US" dirty="0"/>
              <a:t> is invertible.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/>
              <a:t>Note:</a:t>
            </a:r>
            <a:r>
              <a:rPr lang="en-US" dirty="0"/>
              <a:t> The above Corollary </a:t>
            </a:r>
            <a:r>
              <a:rPr lang="en-US" dirty="0" smtClean="0"/>
              <a:t>1.3 </a:t>
            </a:r>
            <a:r>
              <a:rPr lang="en-US" dirty="0"/>
              <a:t>applies only if the matrices A</a:t>
            </a:r>
            <a:r>
              <a:rPr lang="en-US" baseline="-25000" dirty="0"/>
              <a:t>i</a:t>
            </a:r>
            <a:r>
              <a:rPr lang="en-US" dirty="0"/>
              <a:t> are square.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dirty="0"/>
              <a:t>Proof of Corollary </a:t>
            </a:r>
            <a:r>
              <a:rPr lang="en-US" dirty="0" smtClean="0"/>
              <a:t>1.2 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Corollary </a:t>
            </a:r>
            <a:r>
              <a:rPr lang="en-US" sz="2400" b="1" dirty="0" smtClean="0"/>
              <a:t>1.2</a:t>
            </a:r>
            <a:r>
              <a:rPr lang="en-US" sz="2800" dirty="0" smtClean="0"/>
              <a:t>: </a:t>
            </a:r>
            <a:r>
              <a:rPr lang="en-US" sz="2400" dirty="0"/>
              <a:t>If A has a left inverse or a right inverse, then it has an inverse.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Proof</a:t>
            </a:r>
            <a:r>
              <a:rPr lang="en-US" sz="2400" dirty="0"/>
              <a:t>: </a:t>
            </a:r>
            <a:r>
              <a:rPr lang="en-US" sz="2400" dirty="0" smtClean="0"/>
              <a:t>Case 1:  </a:t>
            </a:r>
            <a:r>
              <a:rPr lang="en-US" sz="2400" dirty="0"/>
              <a:t>Suppose A has a left inverse; then there exists a matrix C such that CA = I. Now consider the homogeneous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Multiplying on the left by C, we get: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(CA) </a:t>
            </a:r>
            <a:r>
              <a:rPr lang="en-US" sz="2400" b="1" dirty="0"/>
              <a:t>x</a:t>
            </a:r>
            <a:r>
              <a:rPr lang="en-US" sz="2400" dirty="0"/>
              <a:t> = C</a:t>
            </a:r>
            <a:r>
              <a:rPr lang="en-US" sz="2400" b="1" dirty="0"/>
              <a:t>0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 I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b="1" dirty="0"/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b="1" dirty="0"/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In short, the homogeneous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 has only the trivial solution. Hence, by VIT, A is invertible. Furthermore, I = CA =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A, so multiplying on the right by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, we get C =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 </a:t>
            </a:r>
            <a:r>
              <a:rPr lang="en-US" sz="2800" smtClean="0"/>
              <a:t>Case 2: S</a:t>
            </a:r>
            <a:r>
              <a:rPr lang="en-US" sz="2400" smtClean="0"/>
              <a:t>uppose </a:t>
            </a:r>
            <a:r>
              <a:rPr lang="en-US" sz="2400" dirty="0"/>
              <a:t>A has a right inverse; then there exists a matrix D such that AD = I. In other words, D has a left inverse, and so is invertible by part a). Hence,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(AD)D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= </a:t>
            </a:r>
            <a:r>
              <a:rPr lang="en-US" sz="2400" dirty="0"/>
              <a:t>ID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 or A = D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aseline="30000" dirty="0"/>
              <a:t>       </a:t>
            </a:r>
            <a:r>
              <a:rPr lang="en-US" sz="2400" dirty="0"/>
              <a:t>Thus, A, being the inverse of an invertible matrix, is itself invertible, and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 D.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778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Invertible Matrices – Quick Revision</vt:lpstr>
      <vt:lpstr>Elementary Matrices</vt:lpstr>
      <vt:lpstr>Elementary Matrices - II</vt:lpstr>
      <vt:lpstr>Very Important Theorem – Ver 1.0</vt:lpstr>
      <vt:lpstr>Calculation of the Inverse Matrix - I</vt:lpstr>
      <vt:lpstr>Calculation of the Inverse Matrix - II</vt:lpstr>
      <vt:lpstr>Invertible Matrices – cont’d</vt:lpstr>
      <vt:lpstr>Proof of Corollary 1.2 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368</cp:revision>
  <dcterms:created xsi:type="dcterms:W3CDTF">2001-08-16T03:34:40Z</dcterms:created>
  <dcterms:modified xsi:type="dcterms:W3CDTF">2016-08-18T03:53:06Z</dcterms:modified>
</cp:coreProperties>
</file>