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8"/>
  </p:handoutMasterIdLst>
  <p:sldIdLst>
    <p:sldId id="504" r:id="rId2"/>
    <p:sldId id="508" r:id="rId3"/>
    <p:sldId id="510" r:id="rId4"/>
    <p:sldId id="518" r:id="rId5"/>
    <p:sldId id="512" r:id="rId6"/>
    <p:sldId id="513" r:id="rId7"/>
  </p:sldIdLst>
  <p:sldSz cx="9144000" cy="6858000" type="screen4x3"/>
  <p:notesSz cx="6772275" cy="99028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B1CA265-E581-4C56-8FBF-151095089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14499-0A6A-4678-91C7-5C283D5D03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2CAB5-703C-47EA-98F5-323FE25EA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9C2B3-2CFA-4863-8036-0E39DCC296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59CC4-76BD-49A2-A1EA-5261861F2F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169CA-26F0-4C0A-AF33-DC37166BFC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4B78E-CEBF-421B-B81B-E414F25B2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78594-31E4-4FD7-A191-B4A03B440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4C235-1CC2-43CB-941B-0DF48DBAB0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B8B20-796B-49D2-831D-FC0A01F6AF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D50D6-4214-449E-B2BC-B3E409EA4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8F779-010B-43E9-BFD5-4A2ACC18C3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1CB3442-6A0E-42BB-8747-A54801BF7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b="1"/>
              <a:t>Very Important Theorem – Ver 1.0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486400"/>
          </a:xfrm>
        </p:spPr>
        <p:txBody>
          <a:bodyPr/>
          <a:lstStyle/>
          <a:p>
            <a:r>
              <a:rPr lang="en-US" sz="3600" b="1"/>
              <a:t>Theorem </a:t>
            </a:r>
            <a:r>
              <a:rPr lang="en-US" sz="3600" b="1" smtClean="0"/>
              <a:t>1</a:t>
            </a:r>
            <a:r>
              <a:rPr lang="en-US" smtClean="0"/>
              <a:t>: </a:t>
            </a:r>
            <a:r>
              <a:rPr lang="en-US" dirty="0"/>
              <a:t>The following are equivalent for an </a:t>
            </a:r>
            <a:r>
              <a:rPr lang="en-US" dirty="0" err="1"/>
              <a:t>m</a:t>
            </a:r>
            <a:r>
              <a:rPr lang="en-US" dirty="0" err="1">
                <a:sym typeface="Symbol" pitchFamily="18" charset="2"/>
              </a:rPr>
              <a:t>m</a:t>
            </a:r>
            <a:r>
              <a:rPr lang="en-US" dirty="0"/>
              <a:t> square matrix A:</a:t>
            </a:r>
          </a:p>
          <a:p>
            <a:pPr>
              <a:buFontTx/>
              <a:buNone/>
            </a:pPr>
            <a:r>
              <a:rPr lang="en-US" dirty="0"/>
              <a:t>    a. A is invertible</a:t>
            </a:r>
          </a:p>
          <a:p>
            <a:pPr>
              <a:buFontTx/>
              <a:buNone/>
            </a:pPr>
            <a:r>
              <a:rPr lang="en-US" dirty="0"/>
              <a:t>    b. A is row equivalent to the identity matrix</a:t>
            </a:r>
          </a:p>
          <a:p>
            <a:pPr>
              <a:buFontTx/>
              <a:buNone/>
            </a:pPr>
            <a:r>
              <a:rPr lang="en-US" dirty="0"/>
              <a:t>    c. The homogeneous system A</a:t>
            </a:r>
            <a:r>
              <a:rPr lang="en-US" b="1" dirty="0"/>
              <a:t>x</a:t>
            </a:r>
            <a:r>
              <a:rPr lang="en-US" dirty="0"/>
              <a:t> = </a:t>
            </a:r>
            <a:r>
              <a:rPr lang="en-US" b="1" dirty="0"/>
              <a:t>0</a:t>
            </a:r>
            <a:r>
              <a:rPr lang="en-US" dirty="0"/>
              <a:t> has only the trivial solution</a:t>
            </a:r>
          </a:p>
          <a:p>
            <a:pPr>
              <a:buFontTx/>
              <a:buNone/>
            </a:pPr>
            <a:r>
              <a:rPr lang="en-US" dirty="0"/>
              <a:t>    d. The system of equations A</a:t>
            </a:r>
            <a:r>
              <a:rPr lang="en-US" b="1" dirty="0"/>
              <a:t>x</a:t>
            </a:r>
            <a:r>
              <a:rPr lang="en-US" dirty="0"/>
              <a:t> = </a:t>
            </a:r>
            <a:r>
              <a:rPr lang="en-US" b="1" dirty="0"/>
              <a:t>b</a:t>
            </a:r>
            <a:r>
              <a:rPr lang="en-US" dirty="0"/>
              <a:t> has at least one solution for every </a:t>
            </a:r>
            <a:r>
              <a:rPr lang="en-US" b="1" dirty="0"/>
              <a:t>b </a:t>
            </a:r>
            <a:r>
              <a:rPr lang="en-US" dirty="0"/>
              <a:t>in R</a:t>
            </a:r>
            <a:r>
              <a:rPr lang="en-US" baseline="30000" dirty="0"/>
              <a:t>m</a:t>
            </a:r>
            <a:r>
              <a:rPr lang="en-US" b="1" dirty="0"/>
              <a:t>. </a:t>
            </a:r>
          </a:p>
          <a:p>
            <a:pPr>
              <a:buFontTx/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/>
              <a:t>Invertible Matrices – cont’d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486400"/>
          </a:xfrm>
        </p:spPr>
        <p:txBody>
          <a:bodyPr/>
          <a:lstStyle/>
          <a:p>
            <a:endParaRPr lang="en-US" b="1" dirty="0"/>
          </a:p>
          <a:p>
            <a:pPr>
              <a:spcBef>
                <a:spcPct val="0"/>
              </a:spcBef>
            </a:pPr>
            <a:r>
              <a:rPr lang="en-US" b="1" dirty="0"/>
              <a:t>Corollary </a:t>
            </a:r>
            <a:r>
              <a:rPr lang="en-US" b="1" dirty="0" smtClean="0"/>
              <a:t>1.2</a:t>
            </a:r>
            <a:r>
              <a:rPr lang="en-US" dirty="0" smtClean="0"/>
              <a:t>: </a:t>
            </a:r>
            <a:r>
              <a:rPr lang="en-US" dirty="0"/>
              <a:t>If A has a left inverse or a right inverse, then it has an inverse.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b="1" dirty="0"/>
              <a:t>Corollary </a:t>
            </a:r>
            <a:r>
              <a:rPr lang="en-US" b="1" dirty="0" smtClean="0"/>
              <a:t>1.3</a:t>
            </a:r>
            <a:r>
              <a:rPr lang="en-US" dirty="0" smtClean="0"/>
              <a:t>: </a:t>
            </a:r>
            <a:r>
              <a:rPr lang="en-US" dirty="0"/>
              <a:t>Suppose a square matrix A is factored as a product of square matrices, i.e. A = A</a:t>
            </a:r>
            <a:r>
              <a:rPr lang="en-US" baseline="-25000" dirty="0"/>
              <a:t>1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……A</a:t>
            </a:r>
            <a:r>
              <a:rPr lang="en-US" baseline="-25000" dirty="0"/>
              <a:t>n </a:t>
            </a:r>
            <a:r>
              <a:rPr lang="en-US" dirty="0"/>
              <a:t>(</a:t>
            </a:r>
            <a:r>
              <a:rPr lang="en-US" b="1" i="1" dirty="0"/>
              <a:t>all square matrices</a:t>
            </a:r>
            <a:r>
              <a:rPr lang="en-US" dirty="0"/>
              <a:t>). Then A is invertible if and only if each A</a:t>
            </a:r>
            <a:r>
              <a:rPr lang="en-US" baseline="-25000" dirty="0"/>
              <a:t>i</a:t>
            </a:r>
            <a:r>
              <a:rPr lang="en-US" dirty="0"/>
              <a:t> is invertible.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b="1" dirty="0"/>
              <a:t>Note:</a:t>
            </a:r>
            <a:r>
              <a:rPr lang="en-US" dirty="0"/>
              <a:t> The above Corollary </a:t>
            </a:r>
            <a:r>
              <a:rPr lang="en-US" dirty="0" smtClean="0"/>
              <a:t>1.3 </a:t>
            </a:r>
            <a:r>
              <a:rPr lang="en-US" dirty="0"/>
              <a:t>applies only if the matrices A</a:t>
            </a:r>
            <a:r>
              <a:rPr lang="en-US" baseline="-25000" dirty="0"/>
              <a:t>i</a:t>
            </a:r>
            <a:r>
              <a:rPr lang="en-US" dirty="0"/>
              <a:t> are square.</a:t>
            </a:r>
          </a:p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/>
              <a:t>Invertible Matrices - continued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696200" cy="5486400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r>
              <a:rPr lang="en-US" b="1" dirty="0"/>
              <a:t>Corollary </a:t>
            </a:r>
            <a:r>
              <a:rPr lang="en-US" b="1" dirty="0" smtClean="0"/>
              <a:t>1.4 </a:t>
            </a:r>
            <a:r>
              <a:rPr lang="en-US" dirty="0"/>
              <a:t>: (Alternative version of last equivalence in </a:t>
            </a:r>
            <a:r>
              <a:rPr lang="en-US" dirty="0" smtClean="0"/>
              <a:t>VIT): </a:t>
            </a:r>
            <a:r>
              <a:rPr lang="en-US" dirty="0"/>
              <a:t>The matrix A is invertible if and only if the system of equations A</a:t>
            </a:r>
            <a:r>
              <a:rPr lang="en-US" b="1" dirty="0"/>
              <a:t>x</a:t>
            </a:r>
            <a:r>
              <a:rPr lang="en-US" dirty="0"/>
              <a:t> = </a:t>
            </a:r>
            <a:r>
              <a:rPr lang="en-US" b="1" dirty="0"/>
              <a:t>b</a:t>
            </a:r>
            <a:r>
              <a:rPr lang="en-US" dirty="0"/>
              <a:t> has a unique solution for each and every vector </a:t>
            </a:r>
            <a:r>
              <a:rPr lang="en-US" b="1" dirty="0"/>
              <a:t>b </a:t>
            </a:r>
            <a:r>
              <a:rPr lang="en-US" dirty="0"/>
              <a:t>in R</a:t>
            </a:r>
            <a:r>
              <a:rPr lang="en-US" baseline="30000" dirty="0"/>
              <a:t>m</a:t>
            </a:r>
            <a:r>
              <a:rPr lang="en-US" b="1" dirty="0"/>
              <a:t>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838200"/>
          </a:xfrm>
        </p:spPr>
        <p:txBody>
          <a:bodyPr/>
          <a:lstStyle/>
          <a:p>
            <a:r>
              <a:rPr lang="en-US" dirty="0"/>
              <a:t>Proof of Corollary </a:t>
            </a:r>
            <a:r>
              <a:rPr lang="en-US" dirty="0" smtClean="0"/>
              <a:t>1.2 </a:t>
            </a:r>
            <a:endParaRPr lang="en-US" dirty="0"/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/>
              <a:t>Corollary </a:t>
            </a:r>
            <a:r>
              <a:rPr lang="en-US" sz="2400" b="1" dirty="0" smtClean="0"/>
              <a:t>1.2</a:t>
            </a:r>
            <a:r>
              <a:rPr lang="en-US" sz="2800" dirty="0" smtClean="0"/>
              <a:t>: </a:t>
            </a:r>
            <a:r>
              <a:rPr lang="en-US" sz="2400" dirty="0"/>
              <a:t>If A has a left inverse or a right inverse, then it has an inverse.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Proof</a:t>
            </a:r>
            <a:r>
              <a:rPr lang="en-US" sz="2400" dirty="0"/>
              <a:t>: a) Suppose A has a left inverse; then there exists a matrix C such that CA = I. Now consider the homogeneous system A</a:t>
            </a:r>
            <a:r>
              <a:rPr lang="en-US" sz="2400" b="1" dirty="0"/>
              <a:t>x</a:t>
            </a:r>
            <a:r>
              <a:rPr lang="en-US" sz="2400" dirty="0"/>
              <a:t> = </a:t>
            </a:r>
            <a:r>
              <a:rPr lang="en-US" sz="2400" b="1" dirty="0"/>
              <a:t>0</a:t>
            </a:r>
            <a:r>
              <a:rPr lang="en-US" sz="2400" dirty="0"/>
              <a:t>. Multiplying on the left by C, we get: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 (CA) </a:t>
            </a:r>
            <a:r>
              <a:rPr lang="en-US" sz="2400" b="1" dirty="0"/>
              <a:t>x</a:t>
            </a:r>
            <a:r>
              <a:rPr lang="en-US" sz="2400" dirty="0"/>
              <a:t> = C</a:t>
            </a:r>
            <a:r>
              <a:rPr lang="en-US" sz="2400" b="1" dirty="0"/>
              <a:t>0</a:t>
            </a:r>
            <a:r>
              <a:rPr lang="en-US" sz="24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      I</a:t>
            </a:r>
            <a:r>
              <a:rPr lang="en-US" sz="2400" b="1" dirty="0"/>
              <a:t>x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/>
              <a:t>= </a:t>
            </a:r>
            <a:r>
              <a:rPr lang="en-US" sz="2400" b="1" dirty="0"/>
              <a:t>0</a:t>
            </a:r>
            <a:r>
              <a:rPr lang="en-US" sz="2400" dirty="0"/>
              <a:t>  </a:t>
            </a:r>
            <a:r>
              <a:rPr lang="en-US" sz="2400" dirty="0">
                <a:sym typeface="Symbol" pitchFamily="18" charset="2"/>
              </a:rPr>
              <a:t> </a:t>
            </a:r>
            <a:r>
              <a:rPr lang="en-US" sz="2400" b="1" dirty="0"/>
              <a:t>x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/>
              <a:t>= </a:t>
            </a:r>
            <a:r>
              <a:rPr lang="en-US" sz="2400" b="1" dirty="0"/>
              <a:t>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In short, the homogeneous system A</a:t>
            </a:r>
            <a:r>
              <a:rPr lang="en-US" sz="2400" b="1" dirty="0"/>
              <a:t>x</a:t>
            </a:r>
            <a:r>
              <a:rPr lang="en-US" sz="2400" dirty="0"/>
              <a:t> = </a:t>
            </a:r>
            <a:r>
              <a:rPr lang="en-US" sz="2400" b="1" dirty="0"/>
              <a:t>0</a:t>
            </a:r>
            <a:r>
              <a:rPr lang="en-US" sz="2400" dirty="0"/>
              <a:t> has only the trivial solution. Hence, by VIT, A is invertible. Furthermore, I = CA = A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400" baseline="30000" dirty="0"/>
              <a:t>1 </a:t>
            </a:r>
            <a:r>
              <a:rPr lang="en-US" sz="2400" dirty="0"/>
              <a:t>A, so multiplying on the right by A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400" baseline="30000" dirty="0"/>
              <a:t>1 </a:t>
            </a:r>
            <a:r>
              <a:rPr lang="en-US" sz="2400" dirty="0"/>
              <a:t>, we get C = A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400" baseline="30000" dirty="0"/>
              <a:t>1 </a:t>
            </a: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/>
              <a:t> </a:t>
            </a:r>
            <a:r>
              <a:rPr lang="en-US" sz="2400" dirty="0"/>
              <a:t>b) Now suppose A has a right inverse; then there exists a matrix D such that AD = I. In other words, D has a left inverse, and so is invertible by part a). Hence,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 (AD)D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400" baseline="30000" dirty="0"/>
              <a:t>1 = </a:t>
            </a:r>
            <a:r>
              <a:rPr lang="en-US" sz="2400" dirty="0"/>
              <a:t>ID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400" baseline="30000" dirty="0"/>
              <a:t>1 </a:t>
            </a:r>
            <a:r>
              <a:rPr lang="en-US" sz="2400" dirty="0"/>
              <a:t> or A = D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400" baseline="30000" dirty="0"/>
              <a:t>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aseline="30000" dirty="0"/>
              <a:t>       </a:t>
            </a:r>
            <a:r>
              <a:rPr lang="en-US" sz="2400" dirty="0"/>
              <a:t>Thus, A, being the inverse of an invertible matrix, is itself invertible, and A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400" baseline="30000" dirty="0"/>
              <a:t>1 </a:t>
            </a:r>
            <a:r>
              <a:rPr lang="en-US" sz="2400" dirty="0"/>
              <a:t>= D.</a:t>
            </a:r>
            <a:r>
              <a:rPr lang="en-US" sz="28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685800"/>
          </a:xfrm>
        </p:spPr>
        <p:txBody>
          <a:bodyPr/>
          <a:lstStyle/>
          <a:p>
            <a:r>
              <a:rPr lang="en-US" sz="3600" dirty="0"/>
              <a:t>Proof of Corollary </a:t>
            </a:r>
            <a:r>
              <a:rPr lang="en-US" sz="3600" dirty="0" smtClean="0"/>
              <a:t>1.3</a:t>
            </a:r>
            <a:endParaRPr lang="en-US" sz="3600" dirty="0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/>
              <a:t>Corollary </a:t>
            </a:r>
            <a:r>
              <a:rPr lang="en-US" sz="2400" b="1" dirty="0" smtClean="0"/>
              <a:t>1.3: </a:t>
            </a:r>
            <a:r>
              <a:rPr lang="en-US" sz="2400" dirty="0"/>
              <a:t>Let a square matrix A = A</a:t>
            </a:r>
            <a:r>
              <a:rPr lang="en-US" sz="2400" baseline="-25000" dirty="0"/>
              <a:t>1</a:t>
            </a:r>
            <a:r>
              <a:rPr lang="en-US" sz="2400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……A</a:t>
            </a:r>
            <a:r>
              <a:rPr lang="en-US" sz="2400" baseline="-25000" dirty="0"/>
              <a:t>n </a:t>
            </a:r>
            <a:r>
              <a:rPr lang="en-US" sz="2400" dirty="0"/>
              <a:t>(</a:t>
            </a:r>
            <a:r>
              <a:rPr lang="en-US" sz="2400" b="1" i="1" dirty="0"/>
              <a:t>all square matrices</a:t>
            </a:r>
            <a:r>
              <a:rPr lang="en-US" sz="2400" dirty="0"/>
              <a:t>). Then A is invertible if and only if each A</a:t>
            </a:r>
            <a:r>
              <a:rPr lang="en-US" sz="2400" baseline="-25000" dirty="0"/>
              <a:t>i</a:t>
            </a:r>
            <a:r>
              <a:rPr lang="en-US" sz="2400" dirty="0"/>
              <a:t> is invertible.</a:t>
            </a:r>
            <a:r>
              <a:rPr lang="en-US" sz="28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Proof</a:t>
            </a:r>
            <a:r>
              <a:rPr lang="en-US" sz="2400" dirty="0"/>
              <a:t>: The fact that the product of invertible matrices is invertible was covered previously. So we have only to show that if A is invertible, then each A</a:t>
            </a:r>
            <a:r>
              <a:rPr lang="en-US" sz="2400" baseline="-25000" dirty="0"/>
              <a:t>i</a:t>
            </a:r>
            <a:r>
              <a:rPr lang="en-US" sz="2400" dirty="0"/>
              <a:t> is invertible. We will first show that the last matrix in the product, i.e. A</a:t>
            </a:r>
            <a:r>
              <a:rPr lang="en-US" sz="2400" baseline="-25000" dirty="0"/>
              <a:t>n</a:t>
            </a:r>
            <a:r>
              <a:rPr lang="en-US" sz="2400" dirty="0"/>
              <a:t> is invertible. Consider the homogeneous system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  </a:t>
            </a:r>
            <a:r>
              <a:rPr lang="en-US" sz="2400" dirty="0" err="1"/>
              <a:t>A</a:t>
            </a:r>
            <a:r>
              <a:rPr lang="en-US" sz="2400" baseline="-25000" dirty="0" err="1"/>
              <a:t>n</a:t>
            </a:r>
            <a:r>
              <a:rPr lang="en-US" sz="2400" b="1" dirty="0" err="1"/>
              <a:t>x</a:t>
            </a:r>
            <a:r>
              <a:rPr lang="en-US" sz="2400" dirty="0"/>
              <a:t> = </a:t>
            </a:r>
            <a:r>
              <a:rPr lang="en-US" sz="2400" b="1" dirty="0"/>
              <a:t>0</a:t>
            </a:r>
            <a:r>
              <a:rPr lang="en-US" sz="2400" dirty="0"/>
              <a:t>. Multiplying on the left by A</a:t>
            </a:r>
            <a:r>
              <a:rPr lang="en-US" sz="2400" baseline="-25000" dirty="0"/>
              <a:t>1</a:t>
            </a:r>
            <a:r>
              <a:rPr lang="en-US" sz="2400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……A</a:t>
            </a:r>
            <a:r>
              <a:rPr lang="en-US" sz="2400" baseline="-25000" dirty="0"/>
              <a:t>n-1</a:t>
            </a:r>
            <a:r>
              <a:rPr lang="en-US" sz="2400" dirty="0"/>
              <a:t>, we get: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  A</a:t>
            </a:r>
            <a:r>
              <a:rPr lang="en-US" sz="2400" baseline="-25000" dirty="0"/>
              <a:t>1</a:t>
            </a:r>
            <a:r>
              <a:rPr lang="en-US" sz="2400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……A</a:t>
            </a:r>
            <a:r>
              <a:rPr lang="en-US" sz="2400" baseline="-25000" dirty="0"/>
              <a:t>n-1 </a:t>
            </a:r>
            <a:r>
              <a:rPr lang="en-US" sz="2400" dirty="0" err="1"/>
              <a:t>A</a:t>
            </a:r>
            <a:r>
              <a:rPr lang="en-US" sz="2400" baseline="-25000" dirty="0" err="1"/>
              <a:t>n</a:t>
            </a:r>
            <a:r>
              <a:rPr lang="en-US" sz="2400" b="1" dirty="0" err="1"/>
              <a:t>x</a:t>
            </a:r>
            <a:r>
              <a:rPr lang="en-US" sz="2400" dirty="0"/>
              <a:t> = </a:t>
            </a:r>
            <a:r>
              <a:rPr lang="en-US" sz="2400" b="1" dirty="0"/>
              <a:t>0</a:t>
            </a:r>
            <a:r>
              <a:rPr lang="en-US" sz="2400" dirty="0"/>
              <a:t> or A</a:t>
            </a:r>
            <a:r>
              <a:rPr lang="en-US" sz="2400" b="1" dirty="0"/>
              <a:t>x</a:t>
            </a:r>
            <a:r>
              <a:rPr lang="en-US" sz="2400" dirty="0"/>
              <a:t> = </a:t>
            </a:r>
            <a:r>
              <a:rPr lang="en-US" sz="2400" b="1" dirty="0"/>
              <a:t>0</a:t>
            </a:r>
            <a:r>
              <a:rPr lang="en-US" sz="2400" dirty="0"/>
              <a:t>.  Since A is invertible, multiplying on the left by A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400" baseline="30000" dirty="0"/>
              <a:t>1</a:t>
            </a:r>
            <a:r>
              <a:rPr lang="en-US" sz="2400" dirty="0"/>
              <a:t>, we get (A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400" baseline="30000" dirty="0"/>
              <a:t>1</a:t>
            </a:r>
            <a:r>
              <a:rPr lang="en-US" sz="2400" dirty="0"/>
              <a:t>A) </a:t>
            </a:r>
            <a:r>
              <a:rPr lang="en-US" sz="2400" b="1" dirty="0"/>
              <a:t>x</a:t>
            </a:r>
            <a:r>
              <a:rPr lang="en-US" sz="2400" dirty="0"/>
              <a:t> = </a:t>
            </a:r>
            <a:r>
              <a:rPr lang="en-US" sz="2400" b="1" dirty="0"/>
              <a:t>0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 I</a:t>
            </a:r>
            <a:r>
              <a:rPr lang="en-US" sz="2400" b="1" dirty="0"/>
              <a:t>x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/>
              <a:t>= </a:t>
            </a:r>
            <a:r>
              <a:rPr lang="en-US" sz="2400" b="1" dirty="0"/>
              <a:t>0</a:t>
            </a:r>
            <a:r>
              <a:rPr lang="en-US" sz="2400" dirty="0"/>
              <a:t>  </a:t>
            </a:r>
            <a:r>
              <a:rPr lang="en-US" sz="2400" dirty="0">
                <a:sym typeface="Symbol" pitchFamily="18" charset="2"/>
              </a:rPr>
              <a:t> </a:t>
            </a:r>
            <a:r>
              <a:rPr lang="en-US" sz="2400" b="1" dirty="0"/>
              <a:t>x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/>
              <a:t>= </a:t>
            </a:r>
            <a:r>
              <a:rPr lang="en-US" sz="2400" b="1" dirty="0"/>
              <a:t>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In short, the homogeneous system </a:t>
            </a:r>
            <a:r>
              <a:rPr lang="en-US" sz="2400" dirty="0" err="1"/>
              <a:t>A</a:t>
            </a:r>
            <a:r>
              <a:rPr lang="en-US" sz="2400" baseline="-25000" dirty="0" err="1"/>
              <a:t>n</a:t>
            </a:r>
            <a:r>
              <a:rPr lang="en-US" sz="2400" b="1" dirty="0" err="1"/>
              <a:t>x</a:t>
            </a:r>
            <a:r>
              <a:rPr lang="en-US" sz="2400" dirty="0"/>
              <a:t> = </a:t>
            </a:r>
            <a:r>
              <a:rPr lang="en-US" sz="2400" b="1" dirty="0"/>
              <a:t>0</a:t>
            </a:r>
            <a:r>
              <a:rPr lang="en-US" sz="2400" dirty="0"/>
              <a:t> has only the trivial solution. Hence, by VIT, A</a:t>
            </a:r>
            <a:r>
              <a:rPr lang="en-US" sz="2400" baseline="-25000" dirty="0"/>
              <a:t>n</a:t>
            </a:r>
            <a:r>
              <a:rPr lang="en-US" sz="2400" dirty="0"/>
              <a:t> is invertible.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Now putting A</a:t>
            </a:r>
            <a:r>
              <a:rPr lang="en-US" sz="2400" baseline="-25000" dirty="0"/>
              <a:t>1</a:t>
            </a:r>
            <a:r>
              <a:rPr lang="en-US" sz="2400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……A</a:t>
            </a:r>
            <a:r>
              <a:rPr lang="en-US" sz="2400" baseline="-25000" dirty="0"/>
              <a:t>n-1 </a:t>
            </a:r>
            <a:r>
              <a:rPr lang="en-US" sz="2400" dirty="0"/>
              <a:t>A</a:t>
            </a:r>
            <a:r>
              <a:rPr lang="en-US" sz="2400" baseline="-25000" dirty="0"/>
              <a:t>n</a:t>
            </a:r>
            <a:r>
              <a:rPr lang="en-US" sz="2400" dirty="0"/>
              <a:t> = A and multiplying on the right by A</a:t>
            </a:r>
            <a:r>
              <a:rPr lang="en-US" sz="2400" baseline="-25000" dirty="0"/>
              <a:t>n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400" baseline="30000" dirty="0"/>
              <a:t>1</a:t>
            </a:r>
            <a:r>
              <a:rPr lang="en-US" sz="2400" dirty="0"/>
              <a:t>, we get A</a:t>
            </a:r>
            <a:r>
              <a:rPr lang="en-US" sz="2400" baseline="-25000" dirty="0"/>
              <a:t>1</a:t>
            </a:r>
            <a:r>
              <a:rPr lang="en-US" sz="2400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……A</a:t>
            </a:r>
            <a:r>
              <a:rPr lang="en-US" sz="2400" baseline="-25000" dirty="0"/>
              <a:t>n-1 </a:t>
            </a:r>
            <a:r>
              <a:rPr lang="en-US" sz="2400" dirty="0"/>
              <a:t>= A A</a:t>
            </a:r>
            <a:r>
              <a:rPr lang="en-US" sz="2400" baseline="-25000" dirty="0"/>
              <a:t>n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400" baseline="30000" dirty="0"/>
              <a:t>1</a:t>
            </a:r>
            <a:r>
              <a:rPr lang="en-US" sz="2400" dirty="0"/>
              <a:t> = B (say).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The matrix B being a product of invertible matrices is invertible. Thus by what we have shown above, A</a:t>
            </a:r>
            <a:r>
              <a:rPr lang="en-US" sz="2400" baseline="-25000" dirty="0"/>
              <a:t>n-1 </a:t>
            </a:r>
            <a:r>
              <a:rPr lang="en-US" sz="2400" dirty="0"/>
              <a:t>is invertible.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By repeating this step, we get that each A</a:t>
            </a:r>
            <a:r>
              <a:rPr lang="en-US" sz="2400" baseline="-25000" dirty="0"/>
              <a:t>i</a:t>
            </a:r>
            <a:r>
              <a:rPr lang="en-US" sz="2400" dirty="0"/>
              <a:t> is invertible.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 dirty="0"/>
              <a:t>Proof of </a:t>
            </a:r>
            <a:r>
              <a:rPr lang="en-US"/>
              <a:t>Corollary </a:t>
            </a:r>
            <a:r>
              <a:rPr lang="en-US" smtClean="0"/>
              <a:t>1.4</a:t>
            </a:r>
            <a:endParaRPr lang="en-US" dirty="0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5486400"/>
          </a:xfrm>
        </p:spPr>
        <p:txBody>
          <a:bodyPr/>
          <a:lstStyle/>
          <a:p>
            <a:r>
              <a:rPr lang="en-US"/>
              <a:t>Suppose that the matrix A is invertible. Then by VIT the system of equations A</a:t>
            </a:r>
            <a:r>
              <a:rPr lang="en-US" b="1"/>
              <a:t>x</a:t>
            </a:r>
            <a:r>
              <a:rPr lang="en-US"/>
              <a:t> = </a:t>
            </a:r>
            <a:r>
              <a:rPr lang="en-US" b="1"/>
              <a:t>b</a:t>
            </a:r>
            <a:r>
              <a:rPr lang="en-US"/>
              <a:t> has at least one solution for each </a:t>
            </a:r>
            <a:r>
              <a:rPr lang="en-US" b="1"/>
              <a:t>b. </a:t>
            </a:r>
            <a:r>
              <a:rPr lang="en-US"/>
              <a:t>But further, if </a:t>
            </a:r>
            <a:r>
              <a:rPr lang="en-US" b="1"/>
              <a:t>u </a:t>
            </a:r>
            <a:r>
              <a:rPr lang="en-US"/>
              <a:t>is any solution, then:</a:t>
            </a:r>
          </a:p>
          <a:p>
            <a:pPr>
              <a:buFontTx/>
              <a:buNone/>
            </a:pPr>
            <a:r>
              <a:rPr lang="en-US"/>
              <a:t>    A</a:t>
            </a:r>
            <a:r>
              <a:rPr lang="en-US" b="1"/>
              <a:t>u</a:t>
            </a:r>
            <a:r>
              <a:rPr lang="en-US"/>
              <a:t> = </a:t>
            </a:r>
            <a:r>
              <a:rPr lang="en-US" b="1"/>
              <a:t>b</a:t>
            </a:r>
          </a:p>
          <a:p>
            <a:pPr>
              <a:buFontTx/>
              <a:buNone/>
            </a:pPr>
            <a:r>
              <a:rPr lang="en-US" b="1">
                <a:sym typeface="Symbol" pitchFamily="18" charset="2"/>
              </a:rPr>
              <a:t> </a:t>
            </a:r>
            <a:r>
              <a:rPr lang="en-US">
                <a:sym typeface="Symbol" pitchFamily="18" charset="2"/>
              </a:rPr>
              <a:t>(</a:t>
            </a:r>
            <a:r>
              <a:rPr lang="en-US" sz="2800"/>
              <a:t>A</a:t>
            </a:r>
            <a:r>
              <a:rPr lang="en-US" sz="2800" baseline="30000">
                <a:cs typeface="Times New Roman" pitchFamily="18" charset="0"/>
              </a:rPr>
              <a:t>–</a:t>
            </a:r>
            <a:r>
              <a:rPr lang="en-US" sz="2800" baseline="30000"/>
              <a:t>1</a:t>
            </a:r>
            <a:r>
              <a:rPr lang="en-US"/>
              <a:t>A)</a:t>
            </a:r>
            <a:r>
              <a:rPr lang="en-US" b="1"/>
              <a:t>u</a:t>
            </a:r>
            <a:r>
              <a:rPr lang="en-US"/>
              <a:t> = </a:t>
            </a:r>
            <a:r>
              <a:rPr lang="en-US" sz="2800"/>
              <a:t>A</a:t>
            </a:r>
            <a:r>
              <a:rPr lang="en-US" sz="2800" baseline="30000">
                <a:cs typeface="Times New Roman" pitchFamily="18" charset="0"/>
              </a:rPr>
              <a:t>–</a:t>
            </a:r>
            <a:r>
              <a:rPr lang="en-US" sz="2800" baseline="30000"/>
              <a:t>1</a:t>
            </a:r>
            <a:r>
              <a:rPr lang="en-US" b="1"/>
              <a:t>b</a:t>
            </a:r>
          </a:p>
          <a:p>
            <a:pPr>
              <a:buFont typeface="Symbol" pitchFamily="18" charset="2"/>
              <a:buChar char="Þ"/>
            </a:pPr>
            <a:r>
              <a:rPr lang="en-US" b="1"/>
              <a:t>u</a:t>
            </a:r>
            <a:r>
              <a:rPr lang="en-US"/>
              <a:t> = </a:t>
            </a:r>
            <a:r>
              <a:rPr lang="en-US" sz="2800"/>
              <a:t>A</a:t>
            </a:r>
            <a:r>
              <a:rPr lang="en-US" sz="2800" baseline="30000">
                <a:cs typeface="Times New Roman" pitchFamily="18" charset="0"/>
              </a:rPr>
              <a:t>–</a:t>
            </a:r>
            <a:r>
              <a:rPr lang="en-US" sz="2800" baseline="30000"/>
              <a:t>1</a:t>
            </a:r>
            <a:r>
              <a:rPr lang="en-US" b="1"/>
              <a:t>b</a:t>
            </a:r>
          </a:p>
          <a:p>
            <a:pPr>
              <a:buFont typeface="Symbol" pitchFamily="18" charset="2"/>
              <a:buNone/>
            </a:pPr>
            <a:r>
              <a:rPr lang="en-US"/>
              <a:t>In short, the system has the unique solution</a:t>
            </a:r>
            <a:r>
              <a:rPr lang="en-US" b="1"/>
              <a:t> </a:t>
            </a:r>
            <a:r>
              <a:rPr lang="en-US"/>
              <a:t> </a:t>
            </a:r>
            <a:r>
              <a:rPr lang="en-US" sz="2800"/>
              <a:t>A</a:t>
            </a:r>
            <a:r>
              <a:rPr lang="en-US" sz="2800" baseline="30000">
                <a:cs typeface="Times New Roman" pitchFamily="18" charset="0"/>
              </a:rPr>
              <a:t>–</a:t>
            </a:r>
            <a:r>
              <a:rPr lang="en-US" sz="2800" baseline="30000"/>
              <a:t>1</a:t>
            </a:r>
            <a:r>
              <a:rPr lang="en-US" b="1"/>
              <a:t>b</a:t>
            </a:r>
          </a:p>
          <a:p>
            <a:pPr>
              <a:buFont typeface="Symbol" pitchFamily="18" charset="2"/>
              <a:buNone/>
            </a:pPr>
            <a:r>
              <a:rPr lang="en-US"/>
              <a:t>Proof in the reverse direction follows directly from statement of VIT</a:t>
            </a:r>
            <a:r>
              <a:rPr lang="en-US" b="1"/>
              <a:t>. </a:t>
            </a:r>
          </a:p>
          <a:p>
            <a:pPr>
              <a:buFontTx/>
              <a:buNone/>
            </a:pPr>
            <a:endParaRPr lang="en-US" sz="2800" baseline="30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3928</TotalTime>
  <Words>721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Design</vt:lpstr>
      <vt:lpstr>Very Important Theorem – Ver 1.0</vt:lpstr>
      <vt:lpstr>Invertible Matrices – cont’d</vt:lpstr>
      <vt:lpstr>Invertible Matrices - continued</vt:lpstr>
      <vt:lpstr>Proof of Corollary 1.2 </vt:lpstr>
      <vt:lpstr>Proof of Corollary 1.3</vt:lpstr>
      <vt:lpstr>Proof of Corollary 1.4</vt:lpstr>
    </vt:vector>
  </TitlesOfParts>
  <Company>RTL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samaresh</cp:lastModifiedBy>
  <cp:revision>369</cp:revision>
  <dcterms:created xsi:type="dcterms:W3CDTF">2001-08-16T03:34:40Z</dcterms:created>
  <dcterms:modified xsi:type="dcterms:W3CDTF">2016-08-23T06:57:29Z</dcterms:modified>
</cp:coreProperties>
</file>