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8"/>
  </p:handoutMasterIdLst>
  <p:sldIdLst>
    <p:sldId id="367" r:id="rId2"/>
    <p:sldId id="368" r:id="rId3"/>
    <p:sldId id="369" r:id="rId4"/>
    <p:sldId id="371" r:id="rId5"/>
    <p:sldId id="372" r:id="rId6"/>
    <p:sldId id="373" r:id="rId7"/>
  </p:sldIdLst>
  <p:sldSz cx="9144000" cy="6858000" type="screen4x3"/>
  <p:notesSz cx="6772275" cy="99028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31D4BF-9D13-4886-838B-C180902B24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8679E-7EF0-4F1D-9227-5C9155B6C6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B59ED-875C-4110-B965-A56254A57D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1B711-52EF-4CAF-A42B-5AB121C030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6928D-321B-457A-A276-12FCE53B43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A52EC-7457-4D0B-9D07-2CB0C9A183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0C9B2E-DE47-470E-984D-16B8C9AB1B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FCFAA-8355-4333-A166-EB9F3A413B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2BEA5-E41A-49D0-ADEC-0588DFC13B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A5695-1B64-4F32-AD32-3A66BB1522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FC73B-C381-4A8D-A142-4199F87284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D629-B47D-4311-8CA7-9805F729E6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CB39636-143D-4384-84A7-64411EA961C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7696200" cy="914400"/>
          </a:xfrm>
        </p:spPr>
        <p:txBody>
          <a:bodyPr/>
          <a:lstStyle/>
          <a:p>
            <a:r>
              <a:rPr lang="en-US" sz="3600" b="1" smtClean="0"/>
              <a:t>Definition</a:t>
            </a:r>
            <a:r>
              <a:rPr lang="en-US" sz="3600" smtClean="0"/>
              <a:t> </a:t>
            </a:r>
            <a:r>
              <a:rPr lang="en-US" sz="3600" b="1" smtClean="0"/>
              <a:t>of Subspace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981200"/>
            <a:ext cx="8229600" cy="3810000"/>
          </a:xfrm>
        </p:spPr>
        <p:txBody>
          <a:bodyPr/>
          <a:lstStyle/>
          <a:p>
            <a:pPr marL="609600" indent="-609600">
              <a:buSzPct val="75000"/>
            </a:pPr>
            <a:r>
              <a:rPr lang="en-US" b="1" smtClean="0"/>
              <a:t>Definition</a:t>
            </a:r>
            <a:r>
              <a:rPr lang="en-US" smtClean="0"/>
              <a:t>: Let V be a vector space over the field F. A (vector) subspace of V is a non-empty subset W of V which is itself a vector space over F with the operations of vector addition and scalar multiplication taken from V.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0"/>
            <a:ext cx="7696200" cy="990600"/>
          </a:xfrm>
        </p:spPr>
        <p:txBody>
          <a:bodyPr/>
          <a:lstStyle/>
          <a:p>
            <a:r>
              <a:rPr lang="en-US" sz="3600" b="1" smtClean="0"/>
              <a:t>Test for Subspaces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9144000" cy="5257800"/>
          </a:xfrm>
        </p:spPr>
        <p:txBody>
          <a:bodyPr/>
          <a:lstStyle/>
          <a:p>
            <a:pPr marL="609600" indent="-609600">
              <a:buSzPct val="75000"/>
            </a:pPr>
            <a:r>
              <a:rPr lang="en-US" sz="2800" b="1" smtClean="0"/>
              <a:t>Proposition 8: </a:t>
            </a:r>
            <a:r>
              <a:rPr lang="en-US" sz="2800" smtClean="0"/>
              <a:t>A subset W of V is a subspace if and only if it satisfies the following three properties: </a:t>
            </a:r>
          </a:p>
          <a:p>
            <a:pPr marL="609600" indent="-609600">
              <a:buSzPct val="75000"/>
              <a:buFontTx/>
              <a:buAutoNum type="arabicPeriod"/>
            </a:pPr>
            <a:r>
              <a:rPr lang="en-US" sz="2800" smtClean="0"/>
              <a:t>The zero vector </a:t>
            </a:r>
            <a:r>
              <a:rPr lang="en-US" sz="2800" b="1" smtClean="0"/>
              <a:t>0 </a:t>
            </a:r>
            <a:r>
              <a:rPr lang="en-US" sz="2800" smtClean="0"/>
              <a:t>is in W</a:t>
            </a:r>
          </a:p>
          <a:p>
            <a:pPr marL="609600" indent="-609600">
              <a:buSzPct val="75000"/>
              <a:buFontTx/>
              <a:buAutoNum type="arabicPeriod"/>
            </a:pPr>
            <a:r>
              <a:rPr lang="en-US" sz="2800" smtClean="0"/>
              <a:t>W is closed under addition. That is, for each </a:t>
            </a:r>
            <a:r>
              <a:rPr lang="en-US" sz="2800" b="1" smtClean="0"/>
              <a:t>u</a:t>
            </a:r>
            <a:r>
              <a:rPr lang="en-US" sz="2800" smtClean="0"/>
              <a:t> and </a:t>
            </a:r>
            <a:r>
              <a:rPr lang="en-US" sz="2800" b="1" smtClean="0"/>
              <a:t>v</a:t>
            </a:r>
            <a:r>
              <a:rPr lang="en-US" sz="2800" smtClean="0"/>
              <a:t> in W, the sum </a:t>
            </a:r>
            <a:r>
              <a:rPr lang="en-US" sz="2800" b="1" smtClean="0"/>
              <a:t>u</a:t>
            </a:r>
            <a:r>
              <a:rPr lang="en-US" sz="2800" smtClean="0"/>
              <a:t> + </a:t>
            </a:r>
            <a:r>
              <a:rPr lang="en-US" sz="2800" b="1" smtClean="0"/>
              <a:t>v</a:t>
            </a:r>
            <a:r>
              <a:rPr lang="en-US" sz="2800" smtClean="0"/>
              <a:t> is in W </a:t>
            </a:r>
          </a:p>
          <a:p>
            <a:pPr marL="609600" indent="-609600">
              <a:buSzPct val="75000"/>
              <a:buFontTx/>
              <a:buAutoNum type="arabicPeriod"/>
            </a:pPr>
            <a:r>
              <a:rPr lang="en-US" sz="2800" smtClean="0"/>
              <a:t>W is closed under scalar multiplication. That is, for each </a:t>
            </a:r>
            <a:r>
              <a:rPr lang="en-US" sz="2800" b="1" smtClean="0"/>
              <a:t>u</a:t>
            </a:r>
            <a:r>
              <a:rPr lang="en-US" sz="2800" smtClean="0"/>
              <a:t> in W, and each scalar c, the scalar product c</a:t>
            </a:r>
            <a:r>
              <a:rPr lang="en-US" sz="2800" b="1" smtClean="0"/>
              <a:t>u</a:t>
            </a:r>
            <a:r>
              <a:rPr lang="en-US" sz="2800" smtClean="0"/>
              <a:t> is in W </a:t>
            </a:r>
          </a:p>
          <a:p>
            <a:pPr marL="609600" indent="-609600">
              <a:buSzPct val="75000"/>
              <a:buFontTx/>
              <a:buNone/>
            </a:pPr>
            <a:r>
              <a:rPr lang="en-US" sz="2800" smtClean="0"/>
              <a:t> Note: In some books, this is treated as the definition of a subspace. It is also possible to replace the condition 1 above by the condition 1</a:t>
            </a:r>
            <a:r>
              <a:rPr lang="en-US" sz="2800" smtClean="0">
                <a:sym typeface="Symbol" pitchFamily="18" charset="2"/>
              </a:rPr>
              <a:t> that </a:t>
            </a:r>
            <a:r>
              <a:rPr lang="en-US" sz="2800" smtClean="0"/>
              <a:t>W be non-empty.  However, in practice, this is not so easy to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696200" cy="914400"/>
          </a:xfrm>
        </p:spPr>
        <p:txBody>
          <a:bodyPr/>
          <a:lstStyle/>
          <a:p>
            <a:r>
              <a:rPr lang="en-US" sz="3600" b="1"/>
              <a:t>Another Test for Subspaces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467600" cy="5029200"/>
          </a:xfrm>
        </p:spPr>
        <p:txBody>
          <a:bodyPr/>
          <a:lstStyle/>
          <a:p>
            <a:pPr marL="609600" indent="-609600">
              <a:buSzPct val="75000"/>
            </a:pPr>
            <a:r>
              <a:rPr lang="en-US" b="1" dirty="0"/>
              <a:t>Proposition </a:t>
            </a:r>
            <a:r>
              <a:rPr lang="en-US" b="1" dirty="0" smtClean="0"/>
              <a:t>9: </a:t>
            </a:r>
            <a:r>
              <a:rPr lang="en-US" dirty="0"/>
              <a:t>A </a:t>
            </a:r>
            <a:r>
              <a:rPr lang="en-US" u="sng" dirty="0"/>
              <a:t>non-empty</a:t>
            </a:r>
            <a:r>
              <a:rPr lang="en-US" dirty="0"/>
              <a:t> subset W of V is a subspace if and only if for each </a:t>
            </a:r>
            <a:r>
              <a:rPr lang="en-US" b="1" dirty="0"/>
              <a:t>u</a:t>
            </a:r>
            <a:r>
              <a:rPr lang="en-US" dirty="0"/>
              <a:t> and </a:t>
            </a:r>
            <a:r>
              <a:rPr lang="en-US" b="1" dirty="0"/>
              <a:t>v</a:t>
            </a:r>
            <a:r>
              <a:rPr lang="en-US" dirty="0"/>
              <a:t> in W, and each scalar c,  the sum c</a:t>
            </a:r>
            <a:r>
              <a:rPr lang="en-US" b="1" dirty="0"/>
              <a:t>u</a:t>
            </a:r>
            <a:r>
              <a:rPr lang="en-US" dirty="0"/>
              <a:t> + </a:t>
            </a:r>
            <a:r>
              <a:rPr lang="en-US" b="1" dirty="0"/>
              <a:t>v</a:t>
            </a:r>
            <a:r>
              <a:rPr lang="en-US" dirty="0"/>
              <a:t> is in W </a:t>
            </a:r>
          </a:p>
          <a:p>
            <a:pPr marL="609600" indent="-609600">
              <a:buSzPct val="75000"/>
            </a:pPr>
            <a:r>
              <a:rPr lang="en-US" b="1" dirty="0"/>
              <a:t>Remark:</a:t>
            </a:r>
            <a:r>
              <a:rPr lang="en-US" dirty="0"/>
              <a:t> It is </a:t>
            </a:r>
            <a:r>
              <a:rPr lang="en-US" dirty="0" smtClean="0"/>
              <a:t>left as an exercise to show that the </a:t>
            </a:r>
            <a:r>
              <a:rPr lang="en-US" dirty="0"/>
              <a:t>two tests are equivalent. In some books</a:t>
            </a:r>
            <a:r>
              <a:rPr lang="en-US" dirty="0" smtClean="0"/>
              <a:t>, the </a:t>
            </a:r>
            <a:r>
              <a:rPr lang="en-US" dirty="0"/>
              <a:t>above is taken as the definition of a subspace. We may use either of the tests  whichever is convenient.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20000" cy="1219200"/>
          </a:xfrm>
        </p:spPr>
        <p:txBody>
          <a:bodyPr/>
          <a:lstStyle/>
          <a:p>
            <a:r>
              <a:rPr lang="en-US" sz="3600" b="1" dirty="0" smtClean="0"/>
              <a:t>Does a Vector Space Always Have  Subspaces ?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209800"/>
            <a:ext cx="9144000" cy="4419600"/>
          </a:xfrm>
        </p:spPr>
        <p:txBody>
          <a:bodyPr/>
          <a:lstStyle/>
          <a:p>
            <a:pPr marL="609600" indent="-609600">
              <a:buSzPct val="75000"/>
              <a:buFontTx/>
              <a:buAutoNum type="arabicPeriod"/>
            </a:pPr>
            <a:r>
              <a:rPr lang="en-US" dirty="0" smtClean="0"/>
              <a:t>For any vector space V, the subset consisting of the zero vector alone is a subspace of V, called the zero subspace.  </a:t>
            </a:r>
          </a:p>
          <a:p>
            <a:pPr marL="609600" indent="-609600">
              <a:buSzPct val="75000"/>
              <a:buFontTx/>
              <a:buAutoNum type="arabicPeriod" startAt="2"/>
            </a:pPr>
            <a:r>
              <a:rPr lang="en-US" dirty="0" smtClean="0"/>
              <a:t>V is of course a subspace of itself. Subspaces other than V and {</a:t>
            </a:r>
            <a:r>
              <a:rPr lang="en-US" b="1" dirty="0" smtClean="0"/>
              <a:t>0</a:t>
            </a:r>
            <a:r>
              <a:rPr lang="en-US" dirty="0" smtClean="0"/>
              <a:t>} are known as proper subspaces.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371600"/>
          </a:xfrm>
        </p:spPr>
        <p:txBody>
          <a:bodyPr/>
          <a:lstStyle/>
          <a:p>
            <a:r>
              <a:rPr lang="en-US" sz="3600" b="1"/>
              <a:t>BUT …. 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9144000" cy="4495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SzPct val="75000"/>
            </a:pPr>
            <a:r>
              <a:rPr lang="en-US" b="1" dirty="0" smtClean="0"/>
              <a:t>Something to think about: Is </a:t>
            </a:r>
            <a:r>
              <a:rPr lang="en-US" b="1" dirty="0" smtClean="0">
                <a:latin typeface="Castellar" pitchFamily="18" charset="0"/>
              </a:rPr>
              <a:t>R</a:t>
            </a:r>
            <a:r>
              <a:rPr lang="en-US" b="1" baseline="30000" dirty="0" smtClean="0"/>
              <a:t>2</a:t>
            </a:r>
            <a:r>
              <a:rPr lang="en-US" b="1" dirty="0" smtClean="0"/>
              <a:t>  a </a:t>
            </a:r>
            <a:r>
              <a:rPr lang="en-US" b="1" dirty="0"/>
              <a:t>subspace of </a:t>
            </a:r>
            <a:r>
              <a:rPr lang="en-US" b="1" dirty="0" smtClean="0">
                <a:latin typeface="Castellar" pitchFamily="18" charset="0"/>
              </a:rPr>
              <a:t>R</a:t>
            </a:r>
            <a:r>
              <a:rPr lang="en-US" b="1" baseline="30000" dirty="0" smtClean="0"/>
              <a:t>3 </a:t>
            </a:r>
            <a:r>
              <a:rPr lang="en-US" dirty="0" smtClean="0"/>
              <a:t>?  </a:t>
            </a:r>
            <a:endParaRPr lang="en-US" b="1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371600"/>
          </a:xfrm>
        </p:spPr>
        <p:txBody>
          <a:bodyPr/>
          <a:lstStyle/>
          <a:p>
            <a:r>
              <a:rPr lang="en-US" sz="3600" b="1" dirty="0" smtClean="0"/>
              <a:t>ANSWER  </a:t>
            </a:r>
            <a:endParaRPr lang="en-US" sz="3600" b="1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9144000" cy="4495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SzPct val="75000"/>
            </a:pPr>
            <a:r>
              <a:rPr lang="en-US" b="1" dirty="0" smtClean="0"/>
              <a:t>However</a:t>
            </a:r>
            <a:r>
              <a:rPr lang="en-US" b="1" dirty="0"/>
              <a:t>, </a:t>
            </a:r>
            <a:r>
              <a:rPr lang="en-US" b="1" dirty="0">
                <a:latin typeface="Castellar" pitchFamily="18" charset="0"/>
              </a:rPr>
              <a:t>R</a:t>
            </a:r>
            <a:r>
              <a:rPr lang="en-US" b="1" baseline="30000" dirty="0"/>
              <a:t>2</a:t>
            </a:r>
            <a:r>
              <a:rPr lang="en-US" b="1" dirty="0"/>
              <a:t> is not a subspace of </a:t>
            </a:r>
            <a:r>
              <a:rPr lang="en-US" b="1" dirty="0">
                <a:latin typeface="Castellar" pitchFamily="18" charset="0"/>
              </a:rPr>
              <a:t>R</a:t>
            </a:r>
            <a:r>
              <a:rPr lang="en-US" b="1" baseline="30000" dirty="0"/>
              <a:t>3</a:t>
            </a:r>
            <a:r>
              <a:rPr lang="en-US" dirty="0"/>
              <a:t>! </a:t>
            </a:r>
            <a:r>
              <a:rPr lang="en-US" b="1" dirty="0"/>
              <a:t>This is because</a:t>
            </a:r>
            <a:r>
              <a:rPr lang="en-US" dirty="0"/>
              <a:t> </a:t>
            </a:r>
            <a:r>
              <a:rPr lang="en-US" b="1" dirty="0">
                <a:latin typeface="Castellar" pitchFamily="18" charset="0"/>
              </a:rPr>
              <a:t>R</a:t>
            </a:r>
            <a:r>
              <a:rPr lang="en-US" b="1" baseline="30000" dirty="0"/>
              <a:t>2</a:t>
            </a:r>
            <a:r>
              <a:rPr lang="en-US" b="1" dirty="0"/>
              <a:t> is not even a subset of </a:t>
            </a:r>
            <a:r>
              <a:rPr lang="en-US" b="1" dirty="0">
                <a:latin typeface="Castellar" pitchFamily="18" charset="0"/>
              </a:rPr>
              <a:t>R</a:t>
            </a:r>
            <a:r>
              <a:rPr lang="en-US" b="1" baseline="30000" dirty="0"/>
              <a:t>3</a:t>
            </a:r>
            <a:r>
              <a:rPr lang="en-US" dirty="0"/>
              <a:t>. </a:t>
            </a:r>
            <a:r>
              <a:rPr lang="en-US" b="1" dirty="0"/>
              <a:t>The set </a:t>
            </a:r>
          </a:p>
          <a:p>
            <a:pPr marL="609600" indent="-609600">
              <a:lnSpc>
                <a:spcPct val="90000"/>
              </a:lnSpc>
              <a:buSzPct val="75000"/>
              <a:buFontTx/>
              <a:buNone/>
            </a:pPr>
            <a:r>
              <a:rPr lang="en-US" dirty="0"/>
              <a:t>       W = { </a:t>
            </a:r>
            <a:r>
              <a:rPr lang="en-US" dirty="0">
                <a:sym typeface="Symbol" pitchFamily="18" charset="2"/>
              </a:rPr>
              <a:t> </a:t>
            </a:r>
            <a:r>
              <a:rPr lang="en-US" dirty="0"/>
              <a:t>x</a:t>
            </a:r>
            <a:r>
              <a:rPr lang="en-US" dirty="0">
                <a:sym typeface="Symbol" pitchFamily="18" charset="2"/>
              </a:rPr>
              <a:t>  : </a:t>
            </a:r>
            <a:r>
              <a:rPr lang="en-US" dirty="0" err="1">
                <a:sym typeface="Symbol" pitchFamily="18" charset="2"/>
              </a:rPr>
              <a:t>x,y</a:t>
            </a:r>
            <a:r>
              <a:rPr lang="en-US" dirty="0">
                <a:sym typeface="Symbol" pitchFamily="18" charset="2"/>
              </a:rPr>
              <a:t>  </a:t>
            </a:r>
            <a:r>
              <a:rPr lang="en-US" b="1" dirty="0">
                <a:latin typeface="Castellar" pitchFamily="18" charset="0"/>
              </a:rPr>
              <a:t>R</a:t>
            </a:r>
            <a:r>
              <a:rPr lang="en-US" dirty="0">
                <a:sym typeface="Symbol" pitchFamily="18" charset="2"/>
              </a:rPr>
              <a:t>} </a:t>
            </a:r>
            <a:r>
              <a:rPr lang="en-US" b="1" dirty="0">
                <a:sym typeface="Symbol" pitchFamily="18" charset="2"/>
              </a:rPr>
              <a:t>is a subspace of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latin typeface="Castellar" pitchFamily="18" charset="0"/>
              </a:rPr>
              <a:t>R</a:t>
            </a:r>
            <a:r>
              <a:rPr lang="en-US" b="1" baseline="30000" dirty="0"/>
              <a:t>3</a:t>
            </a:r>
            <a:endParaRPr lang="en-US" dirty="0"/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dirty="0"/>
              <a:t>                 </a:t>
            </a:r>
            <a:r>
              <a:rPr lang="en-US" dirty="0">
                <a:sym typeface="Symbol" pitchFamily="18" charset="2"/>
              </a:rPr>
              <a:t> y 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dirty="0">
                <a:sym typeface="Symbol" pitchFamily="18" charset="2"/>
              </a:rPr>
              <a:t>                   0</a:t>
            </a:r>
            <a:r>
              <a:rPr lang="en-US" dirty="0"/>
              <a:t>               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/>
              <a:t>      which behaves very much like </a:t>
            </a:r>
            <a:r>
              <a:rPr lang="en-US" b="1" dirty="0">
                <a:latin typeface="Castellar" pitchFamily="18" charset="0"/>
              </a:rPr>
              <a:t>R</a:t>
            </a:r>
            <a:r>
              <a:rPr lang="en-US" b="1" baseline="30000" dirty="0"/>
              <a:t>2</a:t>
            </a:r>
            <a:r>
              <a:rPr lang="en-US" dirty="0"/>
              <a:t>, </a:t>
            </a:r>
            <a:r>
              <a:rPr lang="en-US" b="1" dirty="0"/>
              <a:t>but is logically distinct from</a:t>
            </a:r>
            <a:r>
              <a:rPr lang="en-US" dirty="0"/>
              <a:t> </a:t>
            </a:r>
            <a:r>
              <a:rPr lang="en-US" b="1" dirty="0">
                <a:latin typeface="Castellar" pitchFamily="18" charset="0"/>
              </a:rPr>
              <a:t>R</a:t>
            </a:r>
            <a:r>
              <a:rPr lang="en-US" b="1" baseline="30000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3804</TotalTime>
  <Words>404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Design</vt:lpstr>
      <vt:lpstr>Definition of Subspace</vt:lpstr>
      <vt:lpstr>Test for Subspaces</vt:lpstr>
      <vt:lpstr>Another Test for Subspaces</vt:lpstr>
      <vt:lpstr>Does a Vector Space Always Have  Subspaces ?</vt:lpstr>
      <vt:lpstr>BUT …. </vt:lpstr>
      <vt:lpstr>ANSWER  </vt:lpstr>
    </vt:vector>
  </TitlesOfParts>
  <Company>RTL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samaresh</cp:lastModifiedBy>
  <cp:revision>311</cp:revision>
  <dcterms:created xsi:type="dcterms:W3CDTF">2001-08-16T03:34:40Z</dcterms:created>
  <dcterms:modified xsi:type="dcterms:W3CDTF">2016-09-02T09:34:10Z</dcterms:modified>
</cp:coreProperties>
</file>