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7"/>
  </p:handoutMasterIdLst>
  <p:sldIdLst>
    <p:sldId id="374" r:id="rId2"/>
    <p:sldId id="375" r:id="rId3"/>
    <p:sldId id="387" r:id="rId4"/>
    <p:sldId id="376" r:id="rId5"/>
    <p:sldId id="380" r:id="rId6"/>
  </p:sldIdLst>
  <p:sldSz cx="9144000" cy="6858000" type="screen4x3"/>
  <p:notesSz cx="6772275" cy="99028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6988" y="0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6988" y="9407525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31D4BF-9D13-4886-838B-C180902B24D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8679E-7EF0-4F1D-9227-5C9155B6C6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B59ED-875C-4110-B965-A56254A57D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B1B711-52EF-4CAF-A42B-5AB121C030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6928D-321B-457A-A276-12FCE53B43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FA52EC-7457-4D0B-9D07-2CB0C9A183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0C9B2E-DE47-470E-984D-16B8C9AB1B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FCFAA-8355-4333-A166-EB9F3A413B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D2BEA5-E41A-49D0-ADEC-0588DFC13B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A5695-1B64-4F32-AD32-3A66BB1522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FC73B-C381-4A8D-A142-4199F87284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D629-B47D-4311-8CA7-9805F729E6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CB39636-143D-4384-84A7-64411EA961C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 sz="3600" b="1"/>
              <a:t>Span of a Set of Vectors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382000" cy="5638800"/>
          </a:xfrm>
        </p:spPr>
        <p:txBody>
          <a:bodyPr/>
          <a:lstStyle/>
          <a:p>
            <a:pPr marL="609600" indent="-609600">
              <a:buSzPct val="75000"/>
            </a:pPr>
            <a:r>
              <a:rPr lang="en-US" dirty="0"/>
              <a:t>Definition 1: A </a:t>
            </a:r>
            <a:r>
              <a:rPr lang="en-US" b="1" dirty="0"/>
              <a:t>linear combination</a:t>
            </a:r>
            <a:r>
              <a:rPr lang="en-US" dirty="0"/>
              <a:t> of finitely many given vectors is any sum of scalar multiples of the vectors. </a:t>
            </a:r>
          </a:p>
          <a:p>
            <a:pPr marL="609600" indent="-609600">
              <a:buSzPct val="75000"/>
            </a:pPr>
            <a:r>
              <a:rPr lang="en-US" dirty="0"/>
              <a:t>Definition 2: Let S = {</a:t>
            </a:r>
            <a:r>
              <a:rPr lang="en-US" b="1" dirty="0"/>
              <a:t>v</a:t>
            </a:r>
            <a:r>
              <a:rPr lang="en-US" b="1" baseline="-25000" dirty="0"/>
              <a:t>1</a:t>
            </a:r>
            <a:r>
              <a:rPr lang="en-US" b="1" dirty="0"/>
              <a:t>,v</a:t>
            </a:r>
            <a:r>
              <a:rPr lang="en-US" b="1" baseline="-25000" dirty="0"/>
              <a:t>2</a:t>
            </a:r>
            <a:r>
              <a:rPr lang="en-US" b="1" dirty="0"/>
              <a:t>,….,</a:t>
            </a:r>
            <a:r>
              <a:rPr lang="en-US" b="1" dirty="0" err="1"/>
              <a:t>v</a:t>
            </a:r>
            <a:r>
              <a:rPr lang="en-US" b="1" baseline="-25000" dirty="0" err="1"/>
              <a:t>p</a:t>
            </a:r>
            <a:r>
              <a:rPr lang="en-US" dirty="0"/>
              <a:t>} be a finite set of vectors in a vector space V. Then the </a:t>
            </a:r>
            <a:r>
              <a:rPr lang="en-US" b="1" dirty="0"/>
              <a:t>Span</a:t>
            </a:r>
            <a:r>
              <a:rPr lang="en-US" dirty="0"/>
              <a:t> of S is the set of all vectors that can be written as linear combinations of the vectors </a:t>
            </a:r>
            <a:r>
              <a:rPr lang="en-US" b="1" dirty="0"/>
              <a:t>v</a:t>
            </a:r>
            <a:r>
              <a:rPr lang="en-US" b="1" baseline="-25000" dirty="0"/>
              <a:t>1</a:t>
            </a:r>
            <a:r>
              <a:rPr lang="en-US" b="1" dirty="0"/>
              <a:t>,v</a:t>
            </a:r>
            <a:r>
              <a:rPr lang="en-US" b="1" baseline="-25000" dirty="0"/>
              <a:t>2</a:t>
            </a:r>
            <a:r>
              <a:rPr lang="en-US" b="1" dirty="0"/>
              <a:t>,….,</a:t>
            </a:r>
            <a:r>
              <a:rPr lang="en-US" b="1" dirty="0" err="1"/>
              <a:t>v</a:t>
            </a:r>
            <a:r>
              <a:rPr lang="en-US" b="1" baseline="-25000" dirty="0" err="1"/>
              <a:t>p</a:t>
            </a:r>
            <a:r>
              <a:rPr lang="en-US" dirty="0"/>
              <a:t>.</a:t>
            </a:r>
          </a:p>
          <a:p>
            <a:pPr marL="609600" indent="-609600">
              <a:buSzPct val="75000"/>
            </a:pPr>
            <a:r>
              <a:rPr lang="en-US" dirty="0"/>
              <a:t>Symbolically, Span S = {</a:t>
            </a:r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b="1" dirty="0"/>
              <a:t>v</a:t>
            </a:r>
            <a:r>
              <a:rPr lang="en-US" sz="2800" b="1" baseline="-25000" dirty="0"/>
              <a:t>1 </a:t>
            </a:r>
            <a:r>
              <a:rPr lang="en-US" sz="2800" dirty="0"/>
              <a:t>+ c</a:t>
            </a:r>
            <a:r>
              <a:rPr lang="en-US" sz="2800" baseline="-25000" dirty="0"/>
              <a:t>2</a:t>
            </a:r>
            <a:r>
              <a:rPr lang="en-US" sz="2800" b="1" dirty="0"/>
              <a:t>v</a:t>
            </a:r>
            <a:r>
              <a:rPr lang="en-US" sz="2800" b="1" baseline="-25000" dirty="0"/>
              <a:t>2</a:t>
            </a:r>
            <a:r>
              <a:rPr lang="en-US" sz="2800" b="1" dirty="0"/>
              <a:t> + …. +</a:t>
            </a:r>
            <a:r>
              <a:rPr lang="en-US" sz="2800" dirty="0"/>
              <a:t> </a:t>
            </a:r>
            <a:r>
              <a:rPr lang="en-US" sz="2800" dirty="0" err="1"/>
              <a:t>c</a:t>
            </a:r>
            <a:r>
              <a:rPr lang="en-US" sz="2800" baseline="-25000" dirty="0" err="1"/>
              <a:t>p</a:t>
            </a:r>
            <a:r>
              <a:rPr lang="en-US" sz="2800" b="1" dirty="0" err="1"/>
              <a:t>v</a:t>
            </a:r>
            <a:r>
              <a:rPr lang="en-US" sz="2800" b="1" baseline="-25000" dirty="0" err="1"/>
              <a:t>p</a:t>
            </a:r>
            <a:r>
              <a:rPr lang="en-US" sz="2800" dirty="0"/>
              <a:t>: </a:t>
            </a:r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  </a:t>
            </a:r>
            <a:r>
              <a:rPr lang="en-US" dirty="0">
                <a:sym typeface="Symbol" pitchFamily="18" charset="2"/>
              </a:rPr>
              <a:t> F}, where F is </a:t>
            </a:r>
            <a:r>
              <a:rPr lang="en-US" dirty="0"/>
              <a:t>the underlying field.</a:t>
            </a:r>
            <a:r>
              <a:rPr lang="en-US" sz="2800" dirty="0"/>
              <a:t>  </a:t>
            </a:r>
            <a:endParaRPr lang="en-US" dirty="0"/>
          </a:p>
          <a:p>
            <a:pPr marL="609600" indent="-609600">
              <a:buSzPct val="75000"/>
            </a:pPr>
            <a:endParaRPr lang="en-US" b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14400"/>
          </a:xfrm>
        </p:spPr>
        <p:txBody>
          <a:bodyPr/>
          <a:lstStyle/>
          <a:p>
            <a:r>
              <a:rPr lang="en-US" sz="3600" b="1"/>
              <a:t>Subspace Spanned by a Set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6482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SzPct val="75000"/>
            </a:pPr>
            <a:r>
              <a:rPr lang="en-US" b="1" dirty="0"/>
              <a:t>Proposition </a:t>
            </a:r>
            <a:r>
              <a:rPr lang="en-US" b="1" dirty="0" smtClean="0"/>
              <a:t>10</a:t>
            </a:r>
            <a:r>
              <a:rPr lang="en-US" dirty="0" smtClean="0"/>
              <a:t>: </a:t>
            </a:r>
            <a:r>
              <a:rPr lang="en-US" dirty="0"/>
              <a:t>If S = {</a:t>
            </a:r>
            <a:r>
              <a:rPr lang="en-US" b="1" dirty="0"/>
              <a:t>v</a:t>
            </a:r>
            <a:r>
              <a:rPr lang="en-US" b="1" baseline="-25000" dirty="0"/>
              <a:t>1</a:t>
            </a:r>
            <a:r>
              <a:rPr lang="en-US" b="1" dirty="0"/>
              <a:t>,v</a:t>
            </a:r>
            <a:r>
              <a:rPr lang="en-US" b="1" baseline="-25000" dirty="0"/>
              <a:t>2</a:t>
            </a:r>
            <a:r>
              <a:rPr lang="en-US" b="1" dirty="0"/>
              <a:t>,….,</a:t>
            </a:r>
            <a:r>
              <a:rPr lang="en-US" b="1" dirty="0" err="1"/>
              <a:t>v</a:t>
            </a:r>
            <a:r>
              <a:rPr lang="en-US" b="1" baseline="-25000" dirty="0" err="1"/>
              <a:t>p</a:t>
            </a:r>
            <a:r>
              <a:rPr lang="en-US" dirty="0"/>
              <a:t>} is a set of  vectors in a vector space V, then Span S = Span {</a:t>
            </a:r>
            <a:r>
              <a:rPr lang="en-US" b="1" dirty="0"/>
              <a:t>v</a:t>
            </a:r>
            <a:r>
              <a:rPr lang="en-US" b="1" baseline="-25000" dirty="0"/>
              <a:t>1</a:t>
            </a:r>
            <a:r>
              <a:rPr lang="en-US" b="1" dirty="0"/>
              <a:t>,v</a:t>
            </a:r>
            <a:r>
              <a:rPr lang="en-US" b="1" baseline="-25000" dirty="0"/>
              <a:t>2</a:t>
            </a:r>
            <a:r>
              <a:rPr lang="en-US" b="1" dirty="0"/>
              <a:t>,….,</a:t>
            </a:r>
            <a:r>
              <a:rPr lang="en-US" b="1" dirty="0" err="1"/>
              <a:t>v</a:t>
            </a:r>
            <a:r>
              <a:rPr lang="en-US" b="1" baseline="-25000" dirty="0" err="1"/>
              <a:t>p</a:t>
            </a:r>
            <a:r>
              <a:rPr lang="en-US" dirty="0"/>
              <a:t>} is a subspace of V. </a:t>
            </a:r>
          </a:p>
          <a:p>
            <a:pPr marL="609600" indent="-609600">
              <a:lnSpc>
                <a:spcPct val="90000"/>
              </a:lnSpc>
              <a:buSzPct val="75000"/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14400"/>
          </a:xfrm>
        </p:spPr>
        <p:txBody>
          <a:bodyPr/>
          <a:lstStyle/>
          <a:p>
            <a:r>
              <a:rPr lang="en-US" sz="3600" b="1" smtClean="0"/>
              <a:t/>
            </a:r>
            <a:br>
              <a:rPr lang="en-US" sz="3600" b="1" smtClean="0"/>
            </a:br>
            <a:r>
              <a:rPr lang="en-US" sz="3600" b="1" smtClean="0"/>
              <a:t>Subspace </a:t>
            </a:r>
            <a:r>
              <a:rPr lang="en-US" sz="3600" b="1"/>
              <a:t>Spanned by a </a:t>
            </a:r>
            <a:r>
              <a:rPr lang="en-US" sz="3600" b="1" smtClean="0"/>
              <a:t>Set – Proof</a:t>
            </a:r>
            <a:br>
              <a:rPr lang="en-US" sz="3600" b="1" smtClean="0"/>
            </a:br>
            <a:endParaRPr lang="en-US" sz="3600" b="1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638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SzPct val="75000"/>
            </a:pPr>
            <a:r>
              <a:rPr lang="en-US" sz="2400" b="1" dirty="0"/>
              <a:t>Proposition </a:t>
            </a:r>
            <a:r>
              <a:rPr lang="en-US" sz="2400" b="1" dirty="0" smtClean="0"/>
              <a:t>10</a:t>
            </a:r>
            <a:r>
              <a:rPr lang="en-US" sz="2400" dirty="0" smtClean="0"/>
              <a:t>: </a:t>
            </a:r>
            <a:r>
              <a:rPr lang="en-US" sz="2400" dirty="0"/>
              <a:t>If S = {</a:t>
            </a:r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  <a:r>
              <a:rPr lang="en-US" sz="2400" b="1" dirty="0"/>
              <a:t>,v</a:t>
            </a:r>
            <a:r>
              <a:rPr lang="en-US" sz="2400" b="1" baseline="-25000" dirty="0"/>
              <a:t>2</a:t>
            </a:r>
            <a:r>
              <a:rPr lang="en-US" sz="2400" b="1" dirty="0"/>
              <a:t>,….,</a:t>
            </a:r>
            <a:r>
              <a:rPr lang="en-US" sz="2400" b="1" dirty="0" err="1"/>
              <a:t>v</a:t>
            </a:r>
            <a:r>
              <a:rPr lang="en-US" sz="2400" b="1" baseline="-25000" dirty="0" err="1"/>
              <a:t>p</a:t>
            </a:r>
            <a:r>
              <a:rPr lang="en-US" sz="2400" dirty="0"/>
              <a:t>} is a set of  vectors in a vector space V, then Span S = Span {</a:t>
            </a:r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  <a:r>
              <a:rPr lang="en-US" sz="2400" b="1" dirty="0"/>
              <a:t>,v</a:t>
            </a:r>
            <a:r>
              <a:rPr lang="en-US" sz="2400" b="1" baseline="-25000" dirty="0"/>
              <a:t>2</a:t>
            </a:r>
            <a:r>
              <a:rPr lang="en-US" sz="2400" b="1" dirty="0"/>
              <a:t>,….,</a:t>
            </a:r>
            <a:r>
              <a:rPr lang="en-US" sz="2400" b="1" dirty="0" err="1"/>
              <a:t>v</a:t>
            </a:r>
            <a:r>
              <a:rPr lang="en-US" sz="2400" b="1" baseline="-25000" dirty="0" err="1"/>
              <a:t>p</a:t>
            </a:r>
            <a:r>
              <a:rPr lang="en-US" sz="2400" dirty="0"/>
              <a:t>} is a subspace of V. </a:t>
            </a:r>
          </a:p>
          <a:p>
            <a:pPr marL="609600" indent="-609600">
              <a:lnSpc>
                <a:spcPct val="90000"/>
              </a:lnSpc>
              <a:buSzPct val="75000"/>
            </a:pPr>
            <a:r>
              <a:rPr lang="en-US" sz="2400" b="1" dirty="0"/>
              <a:t>Proof:</a:t>
            </a:r>
            <a:r>
              <a:rPr lang="en-US" sz="2400" dirty="0"/>
              <a:t> Let us use the first test for subspaces (Prop </a:t>
            </a:r>
            <a:r>
              <a:rPr lang="en-US" sz="2400" dirty="0" smtClean="0"/>
              <a:t>8): </a:t>
            </a:r>
            <a:endParaRPr lang="en-US" sz="2400" dirty="0"/>
          </a:p>
          <a:p>
            <a:pPr marL="609600" indent="-609600">
              <a:lnSpc>
                <a:spcPct val="90000"/>
              </a:lnSpc>
              <a:buSzPct val="75000"/>
              <a:buFontTx/>
              <a:buAutoNum type="alphaLcParenR"/>
            </a:pPr>
            <a:r>
              <a:rPr lang="en-US" sz="2400" dirty="0"/>
              <a:t>The zero vector </a:t>
            </a:r>
            <a:r>
              <a:rPr lang="en-US" sz="2400" b="1" dirty="0"/>
              <a:t>0 </a:t>
            </a:r>
            <a:r>
              <a:rPr lang="en-US" sz="2400" dirty="0"/>
              <a:t>= 0</a:t>
            </a:r>
            <a:r>
              <a:rPr lang="en-US" sz="2400" b="1" dirty="0"/>
              <a:t>v</a:t>
            </a:r>
            <a:r>
              <a:rPr lang="en-US" sz="2400" b="1" baseline="-25000" dirty="0"/>
              <a:t>1 </a:t>
            </a:r>
            <a:r>
              <a:rPr lang="en-US" sz="2400" dirty="0"/>
              <a:t>+ 0</a:t>
            </a:r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  <a:r>
              <a:rPr lang="en-US" sz="2400" b="1" dirty="0"/>
              <a:t> + …. +</a:t>
            </a:r>
            <a:r>
              <a:rPr lang="en-US" sz="2400" dirty="0"/>
              <a:t> 0</a:t>
            </a:r>
            <a:r>
              <a:rPr lang="en-US" sz="2400" b="1" dirty="0"/>
              <a:t>v</a:t>
            </a:r>
            <a:r>
              <a:rPr lang="en-US" sz="2400" b="1" baseline="-25000" dirty="0"/>
              <a:t>p</a:t>
            </a:r>
            <a:r>
              <a:rPr lang="en-US" sz="2400" dirty="0"/>
              <a:t> is a linear combination of the </a:t>
            </a:r>
            <a:r>
              <a:rPr lang="en-US" sz="2400" b="1" dirty="0" err="1"/>
              <a:t>v</a:t>
            </a:r>
            <a:r>
              <a:rPr lang="en-US" sz="2400" dirty="0" err="1"/>
              <a:t>’s</a:t>
            </a:r>
            <a:r>
              <a:rPr lang="en-US" sz="2400" dirty="0"/>
              <a:t>.</a:t>
            </a:r>
          </a:p>
          <a:p>
            <a:pPr marL="609600" indent="-609600">
              <a:lnSpc>
                <a:spcPct val="90000"/>
              </a:lnSpc>
              <a:buSzPct val="75000"/>
              <a:buFontTx/>
              <a:buAutoNum type="alphaLcParenR"/>
            </a:pPr>
            <a:r>
              <a:rPr lang="en-US" sz="2400" dirty="0"/>
              <a:t>If </a:t>
            </a:r>
            <a:r>
              <a:rPr lang="en-US" sz="2400" b="1" dirty="0"/>
              <a:t>w</a:t>
            </a:r>
            <a:r>
              <a:rPr lang="en-US" sz="2400" baseline="-25000" dirty="0"/>
              <a:t>1</a:t>
            </a:r>
            <a:r>
              <a:rPr lang="en-US" sz="2400" b="1" dirty="0"/>
              <a:t> </a:t>
            </a:r>
            <a:r>
              <a:rPr lang="en-US" sz="2400" dirty="0"/>
              <a:t>= c</a:t>
            </a:r>
            <a:r>
              <a:rPr lang="en-US" sz="2400" baseline="-25000" dirty="0"/>
              <a:t>1</a:t>
            </a:r>
            <a:r>
              <a:rPr lang="en-US" sz="2400" b="1" dirty="0"/>
              <a:t>v</a:t>
            </a:r>
            <a:r>
              <a:rPr lang="en-US" sz="2400" b="1" baseline="-25000" dirty="0"/>
              <a:t>1 </a:t>
            </a:r>
            <a:r>
              <a:rPr lang="en-US" sz="2400" dirty="0"/>
              <a:t>+ c</a:t>
            </a:r>
            <a:r>
              <a:rPr lang="en-US" sz="2400" baseline="-25000" dirty="0"/>
              <a:t>2</a:t>
            </a:r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  <a:r>
              <a:rPr lang="en-US" sz="2400" b="1" dirty="0"/>
              <a:t> + …. +</a:t>
            </a:r>
            <a:r>
              <a:rPr lang="en-US" sz="2400" dirty="0"/>
              <a:t> </a:t>
            </a:r>
            <a:r>
              <a:rPr lang="en-US" sz="2400" dirty="0" err="1"/>
              <a:t>c</a:t>
            </a:r>
            <a:r>
              <a:rPr lang="en-US" sz="2400" baseline="-25000" dirty="0" err="1"/>
              <a:t>p</a:t>
            </a:r>
            <a:r>
              <a:rPr lang="en-US" sz="2400" b="1" dirty="0" err="1"/>
              <a:t>v</a:t>
            </a:r>
            <a:r>
              <a:rPr lang="en-US" sz="2400" b="1" baseline="-25000" dirty="0" err="1"/>
              <a:t>p</a:t>
            </a:r>
            <a:r>
              <a:rPr lang="en-US" sz="2400" dirty="0"/>
              <a:t> and </a:t>
            </a:r>
            <a:r>
              <a:rPr lang="en-US" sz="2400" b="1" dirty="0"/>
              <a:t>w</a:t>
            </a:r>
            <a:r>
              <a:rPr lang="en-US" sz="2400" baseline="-25000" dirty="0"/>
              <a:t>2</a:t>
            </a:r>
            <a:r>
              <a:rPr lang="en-US" sz="2400" b="1" dirty="0"/>
              <a:t> </a:t>
            </a:r>
            <a:r>
              <a:rPr lang="en-US" sz="2400" dirty="0"/>
              <a:t>= d</a:t>
            </a:r>
            <a:r>
              <a:rPr lang="en-US" sz="2400" baseline="-25000" dirty="0"/>
              <a:t>1</a:t>
            </a:r>
            <a:r>
              <a:rPr lang="en-US" sz="2400" b="1" dirty="0"/>
              <a:t>v</a:t>
            </a:r>
            <a:r>
              <a:rPr lang="en-US" sz="2400" b="1" baseline="-25000" dirty="0"/>
              <a:t>1 </a:t>
            </a:r>
            <a:r>
              <a:rPr lang="en-US" sz="2400" dirty="0"/>
              <a:t>+ d</a:t>
            </a:r>
            <a:r>
              <a:rPr lang="en-US" sz="2400" baseline="-25000" dirty="0"/>
              <a:t>2</a:t>
            </a:r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  <a:r>
              <a:rPr lang="en-US" sz="2400" b="1" dirty="0"/>
              <a:t> + …. +</a:t>
            </a:r>
            <a:r>
              <a:rPr lang="en-US" sz="2400" dirty="0"/>
              <a:t> </a:t>
            </a:r>
            <a:r>
              <a:rPr lang="en-US" sz="2400" dirty="0" err="1"/>
              <a:t>d</a:t>
            </a:r>
            <a:r>
              <a:rPr lang="en-US" sz="2400" baseline="-25000" dirty="0" err="1"/>
              <a:t>p</a:t>
            </a:r>
            <a:r>
              <a:rPr lang="en-US" sz="2400" b="1" dirty="0" err="1"/>
              <a:t>v</a:t>
            </a:r>
            <a:r>
              <a:rPr lang="en-US" sz="2400" b="1" baseline="-25000" dirty="0" err="1"/>
              <a:t>p</a:t>
            </a:r>
            <a:r>
              <a:rPr lang="en-US" sz="2400" dirty="0"/>
              <a:t> are two linear combinations, then so is </a:t>
            </a:r>
          </a:p>
          <a:p>
            <a:pPr marL="609600" indent="-609600">
              <a:lnSpc>
                <a:spcPct val="90000"/>
              </a:lnSpc>
              <a:buSzPct val="75000"/>
              <a:buFontTx/>
              <a:buNone/>
            </a:pPr>
            <a:r>
              <a:rPr lang="en-US" sz="2400" b="1" dirty="0"/>
              <a:t>        w</a:t>
            </a:r>
            <a:r>
              <a:rPr lang="en-US" sz="2400" baseline="-25000" dirty="0"/>
              <a:t>1</a:t>
            </a:r>
            <a:r>
              <a:rPr lang="en-US" sz="2400" b="1" dirty="0"/>
              <a:t> </a:t>
            </a:r>
            <a:r>
              <a:rPr lang="en-US" sz="2400" dirty="0"/>
              <a:t>+ </a:t>
            </a:r>
            <a:r>
              <a:rPr lang="en-US" sz="2400" b="1" dirty="0"/>
              <a:t>w</a:t>
            </a:r>
            <a:r>
              <a:rPr lang="en-US" sz="2400" baseline="-25000" dirty="0"/>
              <a:t>2</a:t>
            </a:r>
            <a:r>
              <a:rPr lang="en-US" sz="2400" dirty="0"/>
              <a:t> = (c</a:t>
            </a:r>
            <a:r>
              <a:rPr lang="en-US" sz="2400" baseline="-25000" dirty="0"/>
              <a:t>1</a:t>
            </a:r>
            <a:r>
              <a:rPr lang="en-US" sz="2400" b="1" dirty="0"/>
              <a:t>v</a:t>
            </a:r>
            <a:r>
              <a:rPr lang="en-US" sz="2400" b="1" baseline="-25000" dirty="0"/>
              <a:t>1 </a:t>
            </a:r>
            <a:r>
              <a:rPr lang="en-US" sz="2400" dirty="0"/>
              <a:t>+ c</a:t>
            </a:r>
            <a:r>
              <a:rPr lang="en-US" sz="2400" baseline="-25000" dirty="0"/>
              <a:t>2</a:t>
            </a:r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  <a:r>
              <a:rPr lang="en-US" sz="2400" b="1" dirty="0"/>
              <a:t> + …. +</a:t>
            </a:r>
            <a:r>
              <a:rPr lang="en-US" sz="2400" dirty="0"/>
              <a:t> </a:t>
            </a:r>
            <a:r>
              <a:rPr lang="en-US" sz="2400" dirty="0" err="1"/>
              <a:t>c</a:t>
            </a:r>
            <a:r>
              <a:rPr lang="en-US" sz="2400" baseline="-25000" dirty="0" err="1"/>
              <a:t>p</a:t>
            </a:r>
            <a:r>
              <a:rPr lang="en-US" sz="2400" b="1" dirty="0" err="1"/>
              <a:t>v</a:t>
            </a:r>
            <a:r>
              <a:rPr lang="en-US" sz="2400" b="1" baseline="-25000" dirty="0" err="1"/>
              <a:t>p</a:t>
            </a:r>
            <a:r>
              <a:rPr lang="en-US" sz="2400" dirty="0"/>
              <a:t>) + (d</a:t>
            </a:r>
            <a:r>
              <a:rPr lang="en-US" sz="2400" baseline="-25000" dirty="0"/>
              <a:t>1</a:t>
            </a:r>
            <a:r>
              <a:rPr lang="en-US" sz="2400" b="1" dirty="0"/>
              <a:t>v</a:t>
            </a:r>
            <a:r>
              <a:rPr lang="en-US" sz="2400" b="1" baseline="-25000" dirty="0"/>
              <a:t>1 </a:t>
            </a:r>
            <a:r>
              <a:rPr lang="en-US" sz="2400" dirty="0"/>
              <a:t>+ d</a:t>
            </a:r>
            <a:r>
              <a:rPr lang="en-US" sz="2400" baseline="-25000" dirty="0"/>
              <a:t>2</a:t>
            </a:r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  <a:r>
              <a:rPr lang="en-US" sz="2400" b="1" dirty="0"/>
              <a:t> + …. +</a:t>
            </a:r>
            <a:r>
              <a:rPr lang="en-US" sz="2400" dirty="0"/>
              <a:t> </a:t>
            </a:r>
            <a:r>
              <a:rPr lang="en-US" sz="2400" dirty="0" err="1"/>
              <a:t>d</a:t>
            </a:r>
            <a:r>
              <a:rPr lang="en-US" sz="2400" baseline="-25000" dirty="0" err="1"/>
              <a:t>p</a:t>
            </a:r>
            <a:r>
              <a:rPr lang="en-US" sz="2400" b="1" dirty="0" err="1"/>
              <a:t>v</a:t>
            </a:r>
            <a:r>
              <a:rPr lang="en-US" sz="2400" b="1" baseline="-25000" dirty="0" err="1"/>
              <a:t>p</a:t>
            </a:r>
            <a:r>
              <a:rPr lang="en-US" sz="2400" b="1" dirty="0"/>
              <a:t>)</a:t>
            </a:r>
          </a:p>
          <a:p>
            <a:pPr marL="609600" indent="-609600">
              <a:lnSpc>
                <a:spcPct val="90000"/>
              </a:lnSpc>
              <a:buSzPct val="75000"/>
              <a:buFontTx/>
              <a:buNone/>
            </a:pPr>
            <a:r>
              <a:rPr lang="en-US" sz="2400" b="1" dirty="0"/>
              <a:t>                     </a:t>
            </a:r>
            <a:r>
              <a:rPr lang="en-US" sz="2400" dirty="0"/>
              <a:t> = (c</a:t>
            </a:r>
            <a:r>
              <a:rPr lang="en-US" sz="2400" baseline="-25000" dirty="0"/>
              <a:t>1 </a:t>
            </a:r>
            <a:r>
              <a:rPr lang="en-US" sz="2400" dirty="0"/>
              <a:t>+ d</a:t>
            </a:r>
            <a:r>
              <a:rPr lang="en-US" sz="2400" baseline="-25000" dirty="0"/>
              <a:t>1</a:t>
            </a:r>
            <a:r>
              <a:rPr lang="en-US" sz="2400" dirty="0"/>
              <a:t>)</a:t>
            </a:r>
            <a:r>
              <a:rPr lang="en-US" sz="2400" b="1" dirty="0"/>
              <a:t>v</a:t>
            </a:r>
            <a:r>
              <a:rPr lang="en-US" sz="2400" b="1" baseline="-25000" dirty="0"/>
              <a:t>1 </a:t>
            </a:r>
            <a:r>
              <a:rPr lang="en-US" sz="2400" b="1" dirty="0"/>
              <a:t>+</a:t>
            </a:r>
            <a:r>
              <a:rPr lang="en-US" sz="2400" b="1" baseline="-25000" dirty="0"/>
              <a:t> </a:t>
            </a:r>
            <a:r>
              <a:rPr lang="en-US" sz="2400" dirty="0"/>
              <a:t>(c</a:t>
            </a:r>
            <a:r>
              <a:rPr lang="en-US" sz="2400" baseline="-25000" dirty="0"/>
              <a:t>2 </a:t>
            </a:r>
            <a:r>
              <a:rPr lang="en-US" sz="2400" dirty="0"/>
              <a:t>+ d</a:t>
            </a:r>
            <a:r>
              <a:rPr lang="en-US" sz="2400" baseline="-25000" dirty="0"/>
              <a:t>2</a:t>
            </a:r>
            <a:r>
              <a:rPr lang="en-US" sz="2400" dirty="0"/>
              <a:t>)</a:t>
            </a:r>
            <a:r>
              <a:rPr lang="en-US" sz="2400" b="1" dirty="0"/>
              <a:t>v</a:t>
            </a:r>
            <a:r>
              <a:rPr lang="en-US" sz="2400" b="1" baseline="-25000" dirty="0"/>
              <a:t>2 </a:t>
            </a:r>
            <a:r>
              <a:rPr lang="en-US" sz="2400" b="1" dirty="0"/>
              <a:t>+</a:t>
            </a:r>
            <a:r>
              <a:rPr lang="en-US" sz="2400" b="1" baseline="-25000" dirty="0"/>
              <a:t> </a:t>
            </a:r>
            <a:r>
              <a:rPr lang="en-US" sz="2400" b="1" dirty="0"/>
              <a:t>…. +</a:t>
            </a:r>
            <a:r>
              <a:rPr lang="en-US" sz="2400" dirty="0"/>
              <a:t> (c</a:t>
            </a:r>
            <a:r>
              <a:rPr lang="en-US" sz="2400" baseline="-25000" dirty="0"/>
              <a:t>p</a:t>
            </a:r>
            <a:r>
              <a:rPr lang="en-US" sz="2400" dirty="0"/>
              <a:t> + </a:t>
            </a:r>
            <a:r>
              <a:rPr lang="en-US" sz="2400" dirty="0" err="1"/>
              <a:t>d</a:t>
            </a:r>
            <a:r>
              <a:rPr lang="en-US" sz="2400" baseline="-25000" dirty="0" err="1"/>
              <a:t>p</a:t>
            </a:r>
            <a:r>
              <a:rPr lang="en-US" sz="2400" dirty="0"/>
              <a:t>)</a:t>
            </a:r>
            <a:r>
              <a:rPr lang="en-US" sz="2400" b="1" dirty="0" err="1"/>
              <a:t>v</a:t>
            </a:r>
            <a:r>
              <a:rPr lang="en-US" sz="2400" b="1" baseline="-25000" dirty="0" err="1"/>
              <a:t>p</a:t>
            </a:r>
            <a:r>
              <a:rPr lang="en-US" sz="2400" b="1" baseline="-25000" dirty="0"/>
              <a:t> </a:t>
            </a:r>
          </a:p>
          <a:p>
            <a:pPr marL="609600" indent="-609600">
              <a:lnSpc>
                <a:spcPct val="90000"/>
              </a:lnSpc>
              <a:buSzPct val="75000"/>
              <a:buFontTx/>
              <a:buNone/>
            </a:pPr>
            <a:r>
              <a:rPr lang="en-US" sz="2400" dirty="0"/>
              <a:t>(Note: we have here used some of the axioms without specifically mentioning them)</a:t>
            </a:r>
          </a:p>
          <a:p>
            <a:pPr marL="609600" indent="-609600">
              <a:lnSpc>
                <a:spcPct val="90000"/>
              </a:lnSpc>
              <a:buSzPct val="75000"/>
              <a:buFontTx/>
              <a:buAutoNum type="alphaLcParenR" startAt="3"/>
            </a:pPr>
            <a:r>
              <a:rPr lang="en-US" sz="2400" dirty="0"/>
              <a:t>If c is any scalar, and </a:t>
            </a:r>
            <a:r>
              <a:rPr lang="en-US" sz="2400" b="1" dirty="0"/>
              <a:t>w</a:t>
            </a:r>
            <a:r>
              <a:rPr lang="en-US" sz="2400" baseline="-25000" dirty="0"/>
              <a:t>1</a:t>
            </a:r>
            <a:r>
              <a:rPr lang="en-US" sz="2400" dirty="0"/>
              <a:t>is a linear combination as above, then </a:t>
            </a:r>
          </a:p>
          <a:p>
            <a:pPr marL="609600" indent="-609600">
              <a:lnSpc>
                <a:spcPct val="90000"/>
              </a:lnSpc>
              <a:buSzPct val="75000"/>
              <a:buFontTx/>
              <a:buNone/>
            </a:pPr>
            <a:r>
              <a:rPr lang="en-US" sz="2400" dirty="0"/>
              <a:t>        c</a:t>
            </a:r>
            <a:r>
              <a:rPr lang="en-US" sz="2400" b="1" dirty="0"/>
              <a:t>w</a:t>
            </a:r>
            <a:r>
              <a:rPr lang="en-US" sz="2400" baseline="-25000" dirty="0"/>
              <a:t>1</a:t>
            </a:r>
            <a:r>
              <a:rPr lang="en-US" sz="2400" b="1" dirty="0"/>
              <a:t> </a:t>
            </a:r>
            <a:r>
              <a:rPr lang="en-US" sz="2400" dirty="0"/>
              <a:t>= c(c</a:t>
            </a:r>
            <a:r>
              <a:rPr lang="en-US" sz="2400" baseline="-25000" dirty="0"/>
              <a:t>1</a:t>
            </a:r>
            <a:r>
              <a:rPr lang="en-US" sz="2400" b="1" dirty="0"/>
              <a:t>v</a:t>
            </a:r>
            <a:r>
              <a:rPr lang="en-US" sz="2400" b="1" baseline="-25000" dirty="0"/>
              <a:t>1 </a:t>
            </a:r>
            <a:r>
              <a:rPr lang="en-US" sz="2400" dirty="0"/>
              <a:t>+ c</a:t>
            </a:r>
            <a:r>
              <a:rPr lang="en-US" sz="2400" baseline="-25000" dirty="0"/>
              <a:t>2</a:t>
            </a:r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  <a:r>
              <a:rPr lang="en-US" sz="2400" b="1" dirty="0"/>
              <a:t> + …. +</a:t>
            </a:r>
            <a:r>
              <a:rPr lang="en-US" sz="2400" dirty="0"/>
              <a:t> </a:t>
            </a:r>
            <a:r>
              <a:rPr lang="en-US" sz="2400" dirty="0" err="1"/>
              <a:t>c</a:t>
            </a:r>
            <a:r>
              <a:rPr lang="en-US" sz="2400" baseline="-25000" dirty="0" err="1"/>
              <a:t>p</a:t>
            </a:r>
            <a:r>
              <a:rPr lang="en-US" sz="2400" b="1" dirty="0" err="1"/>
              <a:t>v</a:t>
            </a:r>
            <a:r>
              <a:rPr lang="en-US" sz="2400" b="1" baseline="-25000" dirty="0" err="1"/>
              <a:t>p</a:t>
            </a:r>
            <a:r>
              <a:rPr lang="en-US" sz="2400" dirty="0"/>
              <a:t>)</a:t>
            </a:r>
          </a:p>
          <a:p>
            <a:pPr marL="609600" indent="-609600">
              <a:lnSpc>
                <a:spcPct val="90000"/>
              </a:lnSpc>
              <a:buSzPct val="75000"/>
              <a:buFontTx/>
              <a:buNone/>
            </a:pPr>
            <a:r>
              <a:rPr lang="en-US" sz="2400" dirty="0"/>
              <a:t>               = cc</a:t>
            </a:r>
            <a:r>
              <a:rPr lang="en-US" sz="2400" baseline="-25000" dirty="0"/>
              <a:t>1</a:t>
            </a:r>
            <a:r>
              <a:rPr lang="en-US" sz="2400" b="1" dirty="0"/>
              <a:t>v</a:t>
            </a:r>
            <a:r>
              <a:rPr lang="en-US" sz="2400" b="1" baseline="-25000" dirty="0"/>
              <a:t>1 </a:t>
            </a:r>
            <a:r>
              <a:rPr lang="en-US" sz="2400" dirty="0"/>
              <a:t>+ cc</a:t>
            </a:r>
            <a:r>
              <a:rPr lang="en-US" sz="2400" baseline="-25000" dirty="0"/>
              <a:t>2</a:t>
            </a:r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  <a:r>
              <a:rPr lang="en-US" sz="2400" b="1" dirty="0"/>
              <a:t> + …. +</a:t>
            </a:r>
            <a:r>
              <a:rPr lang="en-US" sz="2400" dirty="0"/>
              <a:t> </a:t>
            </a:r>
            <a:r>
              <a:rPr lang="en-US" sz="2400" dirty="0" err="1"/>
              <a:t>cc</a:t>
            </a:r>
            <a:r>
              <a:rPr lang="en-US" sz="2400" baseline="-25000" dirty="0" err="1"/>
              <a:t>p</a:t>
            </a:r>
            <a:r>
              <a:rPr lang="en-US" sz="2400" b="1" dirty="0" err="1"/>
              <a:t>v</a:t>
            </a:r>
            <a:r>
              <a:rPr lang="en-US" sz="2400" b="1" baseline="-25000" dirty="0" err="1"/>
              <a:t>p</a:t>
            </a:r>
            <a:r>
              <a:rPr lang="en-US" sz="2400" dirty="0"/>
              <a:t> is again a linear combination.</a:t>
            </a:r>
          </a:p>
          <a:p>
            <a:pPr marL="609600" indent="-609600">
              <a:lnSpc>
                <a:spcPct val="90000"/>
              </a:lnSpc>
              <a:buSzPct val="75000"/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91600" cy="609600"/>
          </a:xfrm>
        </p:spPr>
        <p:txBody>
          <a:bodyPr/>
          <a:lstStyle/>
          <a:p>
            <a:r>
              <a:rPr lang="en-US" sz="3600" b="1"/>
              <a:t>Subspace Spanned by a Set - 2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609600" indent="-609600">
              <a:buSzPct val="75000"/>
            </a:pPr>
            <a:r>
              <a:rPr lang="en-US" sz="2800" b="1" dirty="0"/>
              <a:t>Note: </a:t>
            </a:r>
            <a:r>
              <a:rPr lang="en-US" sz="2800" dirty="0"/>
              <a:t>Actually, something more is true. </a:t>
            </a:r>
          </a:p>
          <a:p>
            <a:pPr marL="609600" indent="-609600">
              <a:buSzPct val="75000"/>
              <a:buFontTx/>
              <a:buNone/>
            </a:pPr>
            <a:r>
              <a:rPr lang="en-US" sz="2800" dirty="0"/>
              <a:t>	</a:t>
            </a:r>
            <a:r>
              <a:rPr lang="en-US" sz="2800" b="1" dirty="0" smtClean="0"/>
              <a:t>Corollary10.1</a:t>
            </a:r>
            <a:r>
              <a:rPr lang="en-US" sz="2800" dirty="0" smtClean="0"/>
              <a:t>: Let V be a vector space.</a:t>
            </a:r>
          </a:p>
          <a:p>
            <a:pPr marL="609600" indent="-609600">
              <a:buSzPct val="75000"/>
              <a:buFontTx/>
              <a:buNone/>
            </a:pPr>
            <a:r>
              <a:rPr lang="en-US" sz="2800" dirty="0" smtClean="0"/>
              <a:t>	a) If U and W are two subspaces of  V, then U </a:t>
            </a:r>
            <a:r>
              <a:rPr lang="en-US" sz="2800" dirty="0" smtClean="0">
                <a:sym typeface="Symbol" pitchFamily="18" charset="2"/>
              </a:rPr>
              <a:t> W (i.e. the intersection of U and W) is also a subspace of V </a:t>
            </a:r>
          </a:p>
          <a:p>
            <a:pPr marL="609600" indent="-609600">
              <a:buSzPct val="75000"/>
              <a:buFontTx/>
              <a:buNone/>
            </a:pPr>
            <a:r>
              <a:rPr lang="en-US" sz="2800" dirty="0" smtClean="0">
                <a:sym typeface="Symbol" pitchFamily="18" charset="2"/>
              </a:rPr>
              <a:t>	b) </a:t>
            </a:r>
            <a:r>
              <a:rPr lang="en-US" sz="2800" dirty="0" smtClean="0"/>
              <a:t>If </a:t>
            </a:r>
            <a:r>
              <a:rPr lang="en-US" sz="2800" dirty="0"/>
              <a:t>S = {</a:t>
            </a:r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r>
              <a:rPr lang="en-US" sz="2800" b="1" dirty="0"/>
              <a:t>,v</a:t>
            </a:r>
            <a:r>
              <a:rPr lang="en-US" sz="2800" b="1" baseline="-25000" dirty="0"/>
              <a:t>2</a:t>
            </a:r>
            <a:r>
              <a:rPr lang="en-US" sz="2800" b="1" dirty="0"/>
              <a:t>,….,</a:t>
            </a:r>
            <a:r>
              <a:rPr lang="en-US" sz="2800" b="1" dirty="0" err="1"/>
              <a:t>v</a:t>
            </a:r>
            <a:r>
              <a:rPr lang="en-US" sz="2800" b="1" baseline="-25000" dirty="0" err="1"/>
              <a:t>p</a:t>
            </a:r>
            <a:r>
              <a:rPr lang="en-US" sz="2800" dirty="0"/>
              <a:t>} is a set of  vectors in a vector space V, then Span S = Span {</a:t>
            </a:r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r>
              <a:rPr lang="en-US" sz="2800" b="1" dirty="0"/>
              <a:t>,v</a:t>
            </a:r>
            <a:r>
              <a:rPr lang="en-US" sz="2800" b="1" baseline="-25000" dirty="0"/>
              <a:t>2</a:t>
            </a:r>
            <a:r>
              <a:rPr lang="en-US" sz="2800" b="1" dirty="0"/>
              <a:t>,….,</a:t>
            </a:r>
            <a:r>
              <a:rPr lang="en-US" sz="2800" b="1" dirty="0" err="1"/>
              <a:t>v</a:t>
            </a:r>
            <a:r>
              <a:rPr lang="en-US" sz="2800" b="1" baseline="-25000" dirty="0" err="1"/>
              <a:t>p</a:t>
            </a:r>
            <a:r>
              <a:rPr lang="en-US" sz="2800" dirty="0"/>
              <a:t>} is the smallest subspace which contains </a:t>
            </a:r>
            <a:r>
              <a:rPr lang="en-US" sz="2800" dirty="0" smtClean="0"/>
              <a:t>S, i.e. if W is a subspace such that S </a:t>
            </a:r>
            <a:r>
              <a:rPr lang="en-US" sz="2800" dirty="0" smtClean="0">
                <a:sym typeface="Symbol"/>
              </a:rPr>
              <a:t> W, then Span S  W. </a:t>
            </a:r>
          </a:p>
          <a:p>
            <a:pPr marL="609600" indent="-609600">
              <a:buSzPct val="75000"/>
            </a:pPr>
            <a:r>
              <a:rPr lang="en-US" sz="2800" b="1" dirty="0" smtClean="0">
                <a:sym typeface="Symbol"/>
              </a:rPr>
              <a:t>Remark 1</a:t>
            </a:r>
            <a:r>
              <a:rPr lang="en-US" sz="2800" dirty="0" smtClean="0">
                <a:sym typeface="Symbol"/>
              </a:rPr>
              <a:t>: Proof is left as an exercise (</a:t>
            </a:r>
            <a:r>
              <a:rPr lang="en-US" sz="2800" i="1" dirty="0" smtClean="0">
                <a:sym typeface="Symbol"/>
              </a:rPr>
              <a:t>must do! </a:t>
            </a:r>
            <a:r>
              <a:rPr lang="en-US" sz="2800" dirty="0" smtClean="0">
                <a:sym typeface="Symbol"/>
              </a:rPr>
              <a:t>)</a:t>
            </a:r>
          </a:p>
          <a:p>
            <a:pPr marL="609600" indent="-609600">
              <a:buSzPct val="75000"/>
            </a:pPr>
            <a:r>
              <a:rPr lang="en-US" sz="2800" dirty="0" smtClean="0">
                <a:sym typeface="Symbol"/>
              </a:rPr>
              <a:t> </a:t>
            </a:r>
            <a:r>
              <a:rPr lang="en-US" sz="2800" b="1" dirty="0" smtClean="0"/>
              <a:t>Remark 2: </a:t>
            </a:r>
            <a:r>
              <a:rPr lang="en-US" sz="2800" dirty="0" smtClean="0">
                <a:sym typeface="Symbol" pitchFamily="18" charset="2"/>
              </a:rPr>
              <a:t>In </a:t>
            </a:r>
            <a:r>
              <a:rPr lang="en-US" sz="2800" dirty="0">
                <a:sym typeface="Symbol" pitchFamily="18" charset="2"/>
              </a:rPr>
              <a:t>terms of this, Span S is sometimes described as the intersection of all subspaces of V containing S</a:t>
            </a:r>
            <a:r>
              <a:rPr lang="en-US" sz="2800" dirty="0" smtClean="0">
                <a:sym typeface="Symbol" pitchFamily="18" charset="2"/>
              </a:rPr>
              <a:t>. (</a:t>
            </a:r>
            <a:r>
              <a:rPr lang="en-US" sz="2800" i="1" dirty="0" smtClean="0">
                <a:sym typeface="Symbol" pitchFamily="18" charset="2"/>
              </a:rPr>
              <a:t>Also left as an exercise. </a:t>
            </a:r>
            <a:r>
              <a:rPr lang="en-US" sz="2800" dirty="0" smtClean="0">
                <a:sym typeface="Symbol" pitchFamily="18" charset="2"/>
              </a:rPr>
              <a:t>)</a:t>
            </a:r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838200"/>
          </a:xfrm>
        </p:spPr>
        <p:txBody>
          <a:bodyPr/>
          <a:lstStyle/>
          <a:p>
            <a:r>
              <a:rPr lang="en-US" dirty="0" smtClean="0"/>
              <a:t>Vector Formulation of a Linear System</a:t>
            </a:r>
            <a:endParaRPr lang="en-US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r>
              <a:rPr lang="en-US" sz="2400" dirty="0">
                <a:sym typeface="Symbol" pitchFamily="18" charset="2"/>
              </a:rPr>
              <a:t>A system of linear equations can </a:t>
            </a:r>
            <a:r>
              <a:rPr lang="en-US" sz="2400" dirty="0" smtClean="0">
                <a:sym typeface="Symbol" pitchFamily="18" charset="2"/>
              </a:rPr>
              <a:t>also be expressed in a vector form:   </a:t>
            </a:r>
            <a:endParaRPr lang="en-US" sz="2400" dirty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400" dirty="0">
                <a:sym typeface="Symbol" pitchFamily="18" charset="2"/>
              </a:rPr>
              <a:t>    </a:t>
            </a:r>
            <a:r>
              <a:rPr lang="en-US" sz="2400" dirty="0" smtClean="0">
                <a:sym typeface="Symbol" pitchFamily="18" charset="2"/>
              </a:rPr>
              <a:t>x</a:t>
            </a:r>
            <a:r>
              <a:rPr lang="en-US" sz="2400" baseline="-25000" dirty="0" smtClean="0">
                <a:sym typeface="Symbol" pitchFamily="18" charset="2"/>
              </a:rPr>
              <a:t>1</a:t>
            </a:r>
            <a:r>
              <a:rPr lang="en-US" sz="2400" b="1" dirty="0" smtClean="0">
                <a:sym typeface="Symbol" pitchFamily="18" charset="2"/>
              </a:rPr>
              <a:t>v</a:t>
            </a:r>
            <a:r>
              <a:rPr lang="en-US" sz="2400" b="1" baseline="-25000" dirty="0" smtClean="0">
                <a:sym typeface="Symbol" pitchFamily="18" charset="2"/>
              </a:rPr>
              <a:t>1</a:t>
            </a:r>
            <a:r>
              <a:rPr lang="en-US" sz="2400" dirty="0" smtClean="0">
                <a:sym typeface="Symbol" pitchFamily="18" charset="2"/>
              </a:rPr>
              <a:t> + x</a:t>
            </a:r>
            <a:r>
              <a:rPr lang="en-US" sz="2400" baseline="-25000" dirty="0" smtClean="0">
                <a:sym typeface="Symbol" pitchFamily="18" charset="2"/>
              </a:rPr>
              <a:t>2</a:t>
            </a:r>
            <a:r>
              <a:rPr lang="en-US" sz="2400" b="1" dirty="0" smtClean="0">
                <a:sym typeface="Symbol" pitchFamily="18" charset="2"/>
              </a:rPr>
              <a:t>v</a:t>
            </a:r>
            <a:r>
              <a:rPr lang="en-US" sz="2400" b="1" baseline="-25000" dirty="0" smtClean="0">
                <a:sym typeface="Symbol" pitchFamily="18" charset="2"/>
              </a:rPr>
              <a:t>2</a:t>
            </a:r>
            <a:r>
              <a:rPr lang="en-US" sz="2400" dirty="0" smtClean="0">
                <a:sym typeface="Symbol" pitchFamily="18" charset="2"/>
              </a:rPr>
              <a:t> + …….+ </a:t>
            </a:r>
            <a:r>
              <a:rPr lang="en-US" sz="2400" dirty="0" err="1" smtClean="0">
                <a:sym typeface="Symbol" pitchFamily="18" charset="2"/>
              </a:rPr>
              <a:t>x</a:t>
            </a:r>
            <a:r>
              <a:rPr lang="en-US" sz="2400" baseline="-25000" dirty="0" err="1" smtClean="0">
                <a:sym typeface="Symbol" pitchFamily="18" charset="2"/>
              </a:rPr>
              <a:t>n</a:t>
            </a:r>
            <a:r>
              <a:rPr lang="en-US" sz="2400" b="1" dirty="0" err="1" smtClean="0">
                <a:sym typeface="Symbol" pitchFamily="18" charset="2"/>
              </a:rPr>
              <a:t>v</a:t>
            </a:r>
            <a:r>
              <a:rPr lang="en-US" sz="2400" b="1" baseline="-25000" dirty="0" err="1" smtClean="0">
                <a:sym typeface="Symbol" pitchFamily="18" charset="2"/>
              </a:rPr>
              <a:t>n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b="1" dirty="0" smtClean="0">
                <a:sym typeface="Symbol" pitchFamily="18" charset="2"/>
              </a:rPr>
              <a:t>= </a:t>
            </a:r>
            <a:r>
              <a:rPr lang="en-US" sz="2400" b="1" dirty="0">
                <a:sym typeface="Symbol" pitchFamily="18" charset="2"/>
              </a:rPr>
              <a:t>b</a:t>
            </a:r>
            <a:r>
              <a:rPr lang="en-US" sz="2400" dirty="0">
                <a:sym typeface="Symbol" pitchFamily="18" charset="2"/>
              </a:rPr>
              <a:t>, where </a:t>
            </a:r>
            <a:r>
              <a:rPr lang="en-US" sz="2400" dirty="0" smtClean="0">
                <a:sym typeface="Symbol" pitchFamily="18" charset="2"/>
              </a:rPr>
              <a:t>the x</a:t>
            </a:r>
            <a:r>
              <a:rPr lang="en-US" sz="2400" baseline="-25000" dirty="0" smtClean="0">
                <a:sym typeface="Symbol" pitchFamily="18" charset="2"/>
              </a:rPr>
              <a:t>i</a:t>
            </a:r>
            <a:r>
              <a:rPr lang="en-US" sz="2400" dirty="0" smtClean="0">
                <a:sym typeface="Symbol" pitchFamily="18" charset="2"/>
              </a:rPr>
              <a:t> are scalar unknowns and the </a:t>
            </a:r>
            <a:r>
              <a:rPr lang="en-US" sz="2400" b="1" dirty="0" smtClean="0">
                <a:sym typeface="Symbol" pitchFamily="18" charset="2"/>
              </a:rPr>
              <a:t>v</a:t>
            </a:r>
            <a:r>
              <a:rPr lang="en-US" sz="2400" b="1" baseline="-25000" dirty="0" smtClean="0">
                <a:sym typeface="Symbol" pitchFamily="18" charset="2"/>
              </a:rPr>
              <a:t>i</a:t>
            </a:r>
            <a:r>
              <a:rPr lang="en-US" sz="2400" dirty="0" smtClean="0">
                <a:sym typeface="Symbol" pitchFamily="18" charset="2"/>
              </a:rPr>
              <a:t> are column vectors formed from the coefficients of the original linear system. The vectors </a:t>
            </a:r>
            <a:r>
              <a:rPr lang="en-US" sz="2400" b="1" dirty="0" smtClean="0">
                <a:sym typeface="Symbol" pitchFamily="18" charset="2"/>
              </a:rPr>
              <a:t>v</a:t>
            </a:r>
            <a:r>
              <a:rPr lang="en-US" sz="2400" b="1" baseline="-25000" dirty="0" smtClean="0">
                <a:sym typeface="Symbol" pitchFamily="18" charset="2"/>
              </a:rPr>
              <a:t>i</a:t>
            </a:r>
            <a:r>
              <a:rPr lang="en-US" sz="2400" dirty="0" smtClean="0">
                <a:sym typeface="Symbol" pitchFamily="18" charset="2"/>
              </a:rPr>
              <a:t> are the columns of the coefficient matrix A and so we can write A = [</a:t>
            </a:r>
            <a:r>
              <a:rPr lang="en-US" sz="2400" b="1" dirty="0" smtClean="0">
                <a:sym typeface="Symbol" pitchFamily="18" charset="2"/>
              </a:rPr>
              <a:t>v</a:t>
            </a:r>
            <a:r>
              <a:rPr lang="en-US" sz="2400" b="1" baseline="-25000" dirty="0" smtClean="0">
                <a:sym typeface="Symbol" pitchFamily="18" charset="2"/>
              </a:rPr>
              <a:t>1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b="1" dirty="0" smtClean="0">
                <a:sym typeface="Symbol" pitchFamily="18" charset="2"/>
              </a:rPr>
              <a:t>v</a:t>
            </a:r>
            <a:r>
              <a:rPr lang="en-US" sz="2400" b="1" baseline="-25000" dirty="0" smtClean="0">
                <a:sym typeface="Symbol" pitchFamily="18" charset="2"/>
              </a:rPr>
              <a:t>2</a:t>
            </a:r>
            <a:r>
              <a:rPr lang="en-US" sz="2400" dirty="0" smtClean="0">
                <a:sym typeface="Symbol" pitchFamily="18" charset="2"/>
              </a:rPr>
              <a:t> ……..</a:t>
            </a:r>
            <a:r>
              <a:rPr lang="en-US" sz="2400" b="1" dirty="0" err="1" smtClean="0">
                <a:sym typeface="Symbol" pitchFamily="18" charset="2"/>
              </a:rPr>
              <a:t>v</a:t>
            </a:r>
            <a:r>
              <a:rPr lang="en-US" sz="2400" b="1" baseline="-25000" dirty="0" err="1" smtClean="0">
                <a:sym typeface="Symbol" pitchFamily="18" charset="2"/>
              </a:rPr>
              <a:t>n</a:t>
            </a:r>
            <a:r>
              <a:rPr lang="en-US" sz="2400" dirty="0" smtClean="0">
                <a:sym typeface="Symbol" pitchFamily="18" charset="2"/>
              </a:rPr>
              <a:t>]. </a:t>
            </a:r>
            <a:r>
              <a:rPr lang="en-US" sz="2400" dirty="0" smtClean="0"/>
              <a:t> </a:t>
            </a:r>
            <a:endParaRPr lang="en-US" sz="2400" dirty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smtClean="0"/>
              <a:t>This formulation can be interpreted as: </a:t>
            </a:r>
            <a:r>
              <a:rPr lang="en-US" sz="2400" i="1" dirty="0" smtClean="0"/>
              <a:t>if we can find scalars </a:t>
            </a:r>
            <a:r>
              <a:rPr lang="en-US" sz="2400" i="1" dirty="0" smtClean="0">
                <a:sym typeface="Symbol" pitchFamily="18" charset="2"/>
              </a:rPr>
              <a:t>x</a:t>
            </a:r>
            <a:r>
              <a:rPr lang="en-US" sz="2400" i="1" baseline="-25000" dirty="0" smtClean="0">
                <a:sym typeface="Symbol" pitchFamily="18" charset="2"/>
              </a:rPr>
              <a:t>i </a:t>
            </a:r>
            <a:r>
              <a:rPr lang="en-US" sz="2400" i="1" dirty="0" smtClean="0"/>
              <a:t>satisfying the equation, then the given vector </a:t>
            </a:r>
            <a:r>
              <a:rPr lang="en-US" sz="2400" b="1" i="1" dirty="0" smtClean="0"/>
              <a:t>b</a:t>
            </a:r>
            <a:r>
              <a:rPr lang="en-US" sz="2400" i="1" dirty="0" smtClean="0"/>
              <a:t> can be expressed in terms of  the given vectors </a:t>
            </a:r>
            <a:r>
              <a:rPr lang="en-US" sz="2400" b="1" i="1" dirty="0" smtClean="0">
                <a:sym typeface="Symbol" pitchFamily="18" charset="2"/>
              </a:rPr>
              <a:t>v</a:t>
            </a:r>
            <a:r>
              <a:rPr lang="en-US" sz="2400" b="1" i="1" baseline="-25000" dirty="0" smtClean="0">
                <a:sym typeface="Symbol" pitchFamily="18" charset="2"/>
              </a:rPr>
              <a:t>i </a:t>
            </a:r>
            <a:r>
              <a:rPr lang="en-US" sz="2400" i="1" dirty="0" smtClean="0"/>
              <a:t>. </a:t>
            </a:r>
            <a:r>
              <a:rPr lang="en-US" sz="2400" dirty="0" smtClean="0"/>
              <a:t>In terms of  the concept of the span of a set of vectors, we can say that the non-homogeneous system A</a:t>
            </a:r>
            <a:r>
              <a:rPr lang="en-US" sz="2400" b="1" dirty="0" smtClean="0"/>
              <a:t>x</a:t>
            </a:r>
            <a:r>
              <a:rPr lang="en-US" sz="2400" dirty="0" smtClean="0"/>
              <a:t> = </a:t>
            </a:r>
            <a:r>
              <a:rPr lang="en-US" sz="2400" b="1" dirty="0" smtClean="0"/>
              <a:t>b</a:t>
            </a:r>
            <a:r>
              <a:rPr lang="en-US" sz="2400" dirty="0" smtClean="0"/>
              <a:t> has a solution if and only if the vector </a:t>
            </a:r>
            <a:r>
              <a:rPr lang="en-US" sz="2400" b="1" dirty="0" smtClean="0"/>
              <a:t>b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 Span {</a:t>
            </a:r>
            <a:r>
              <a:rPr lang="en-US" sz="2400" b="1" dirty="0" smtClean="0">
                <a:sym typeface="Symbol" pitchFamily="18" charset="2"/>
              </a:rPr>
              <a:t>v</a:t>
            </a:r>
            <a:r>
              <a:rPr lang="en-US" sz="2400" b="1" baseline="-25000" dirty="0" smtClean="0">
                <a:sym typeface="Symbol" pitchFamily="18" charset="2"/>
              </a:rPr>
              <a:t>1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b="1" dirty="0" smtClean="0">
                <a:sym typeface="Symbol" pitchFamily="18" charset="2"/>
              </a:rPr>
              <a:t>v</a:t>
            </a:r>
            <a:r>
              <a:rPr lang="en-US" sz="2400" b="1" baseline="-25000" dirty="0" smtClean="0">
                <a:sym typeface="Symbol" pitchFamily="18" charset="2"/>
              </a:rPr>
              <a:t>2</a:t>
            </a:r>
            <a:r>
              <a:rPr lang="en-US" sz="2400" dirty="0" smtClean="0">
                <a:sym typeface="Symbol" pitchFamily="18" charset="2"/>
              </a:rPr>
              <a:t> ……..</a:t>
            </a:r>
            <a:r>
              <a:rPr lang="en-US" sz="2400" b="1" dirty="0" err="1" smtClean="0">
                <a:sym typeface="Symbol" pitchFamily="18" charset="2"/>
              </a:rPr>
              <a:t>v</a:t>
            </a:r>
            <a:r>
              <a:rPr lang="en-US" sz="2400" b="1" baseline="-25000" dirty="0" err="1" smtClean="0">
                <a:sym typeface="Symbol" pitchFamily="18" charset="2"/>
              </a:rPr>
              <a:t>n</a:t>
            </a:r>
            <a:r>
              <a:rPr lang="en-US" sz="2400" dirty="0" smtClean="0">
                <a:sym typeface="Symbol" pitchFamily="18" charset="2"/>
              </a:rPr>
              <a:t>}, where the </a:t>
            </a:r>
            <a:r>
              <a:rPr lang="en-US" sz="2400" b="1" dirty="0" smtClean="0">
                <a:sym typeface="Symbol" pitchFamily="18" charset="2"/>
              </a:rPr>
              <a:t>v</a:t>
            </a:r>
            <a:r>
              <a:rPr lang="en-US" sz="2400" b="1" baseline="-25000" dirty="0" smtClean="0">
                <a:sym typeface="Symbol" pitchFamily="18" charset="2"/>
              </a:rPr>
              <a:t>i</a:t>
            </a:r>
            <a:r>
              <a:rPr lang="en-US" sz="2400" dirty="0" smtClean="0">
                <a:sym typeface="Symbol" pitchFamily="18" charset="2"/>
              </a:rPr>
              <a:t> are the columns of A. This for</a:t>
            </a:r>
            <a:r>
              <a:rPr lang="en-US" sz="2400" dirty="0" smtClean="0"/>
              <a:t>mulation is not useful for solving the system, but becomes useful when we are discussing the subspaces associated with a given matrix A.     </a:t>
            </a:r>
            <a:endParaRPr lang="en-US" sz="2400" dirty="0"/>
          </a:p>
          <a:p>
            <a:pPr>
              <a:buFontTx/>
              <a:buNone/>
            </a:pPr>
            <a:endParaRPr lang="en-US" sz="24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3821</TotalTime>
  <Words>544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Design</vt:lpstr>
      <vt:lpstr>Span of a Set of Vectors</vt:lpstr>
      <vt:lpstr>Subspace Spanned by a Set</vt:lpstr>
      <vt:lpstr> Subspace Spanned by a Set – Proof </vt:lpstr>
      <vt:lpstr>Subspace Spanned by a Set - 2</vt:lpstr>
      <vt:lpstr>Vector Formulation of a Linear System</vt:lpstr>
    </vt:vector>
  </TitlesOfParts>
  <Company>RTL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samaresh</cp:lastModifiedBy>
  <cp:revision>317</cp:revision>
  <dcterms:created xsi:type="dcterms:W3CDTF">2001-08-16T03:34:40Z</dcterms:created>
  <dcterms:modified xsi:type="dcterms:W3CDTF">2016-09-03T11:31:13Z</dcterms:modified>
</cp:coreProperties>
</file>