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5"/>
  </p:handoutMasterIdLst>
  <p:sldIdLst>
    <p:sldId id="388" r:id="rId2"/>
    <p:sldId id="389" r:id="rId3"/>
    <p:sldId id="390" r:id="rId4"/>
  </p:sldIdLst>
  <p:sldSz cx="9144000" cy="6858000" type="screen4x3"/>
  <p:notesSz cx="6772275" cy="99028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79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6988" y="0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6988" y="9407525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31D4BF-9D13-4886-838B-C180902B24D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8679E-7EF0-4F1D-9227-5C9155B6C6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B59ED-875C-4110-B965-A56254A57D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B1B711-52EF-4CAF-A42B-5AB121C030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6928D-321B-457A-A276-12FCE53B43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FA52EC-7457-4D0B-9D07-2CB0C9A183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0C9B2E-DE47-470E-984D-16B8C9AB1B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FCFAA-8355-4333-A166-EB9F3A413B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D2BEA5-E41A-49D0-ADEC-0588DFC13B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A5695-1B64-4F32-AD32-3A66BB1522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FC73B-C381-4A8D-A142-4199F87284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D629-B47D-4311-8CA7-9805F729E6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CB39636-143D-4384-84A7-64411EA961C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685800"/>
          </a:xfrm>
        </p:spPr>
        <p:txBody>
          <a:bodyPr/>
          <a:lstStyle/>
          <a:p>
            <a:r>
              <a:rPr lang="en-US" sz="3600" b="1"/>
              <a:t>Linear Dependence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5791200"/>
          </a:xfrm>
        </p:spPr>
        <p:txBody>
          <a:bodyPr/>
          <a:lstStyle/>
          <a:p>
            <a:pPr marL="609600" indent="-609600">
              <a:lnSpc>
                <a:spcPct val="115000"/>
              </a:lnSpc>
              <a:buSzPct val="75000"/>
            </a:pPr>
            <a:r>
              <a:rPr lang="en-US" sz="2400" dirty="0"/>
              <a:t>Definition 1: Let </a:t>
            </a:r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  <a:r>
              <a:rPr lang="en-US" sz="2400" b="1" dirty="0"/>
              <a:t>,v</a:t>
            </a:r>
            <a:r>
              <a:rPr lang="en-US" sz="2400" b="1" baseline="-25000" dirty="0"/>
              <a:t>2</a:t>
            </a:r>
            <a:r>
              <a:rPr lang="en-US" sz="2400" b="1" dirty="0"/>
              <a:t>,….,</a:t>
            </a:r>
            <a:r>
              <a:rPr lang="en-US" sz="2400" b="1" dirty="0" err="1"/>
              <a:t>v</a:t>
            </a:r>
            <a:r>
              <a:rPr lang="en-US" sz="2400" b="1" baseline="-25000" dirty="0" err="1"/>
              <a:t>p</a:t>
            </a:r>
            <a:r>
              <a:rPr lang="en-US" sz="2400" dirty="0"/>
              <a:t> be a finite list of vectors in a vector space V. Then the vectors are said to be (</a:t>
            </a:r>
            <a:r>
              <a:rPr lang="en-US" sz="2400" b="1" dirty="0"/>
              <a:t>linearly</a:t>
            </a:r>
            <a:r>
              <a:rPr lang="en-US" sz="2400" dirty="0"/>
              <a:t>) </a:t>
            </a:r>
            <a:r>
              <a:rPr lang="en-US" sz="2400" b="1" dirty="0"/>
              <a:t>dependent</a:t>
            </a:r>
            <a:r>
              <a:rPr lang="en-US" sz="2400" dirty="0"/>
              <a:t> if there exist scalars c</a:t>
            </a:r>
            <a:r>
              <a:rPr lang="en-US" sz="2400" baseline="-25000" dirty="0"/>
              <a:t>1</a:t>
            </a:r>
            <a:r>
              <a:rPr lang="en-US" sz="2400" dirty="0"/>
              <a:t>,c</a:t>
            </a:r>
            <a:r>
              <a:rPr lang="en-US" sz="2400" baseline="-25000" dirty="0"/>
              <a:t>2</a:t>
            </a:r>
            <a:r>
              <a:rPr lang="en-US" sz="2400" b="1" dirty="0"/>
              <a:t>, …. ,</a:t>
            </a:r>
            <a:r>
              <a:rPr lang="en-US" sz="2400" dirty="0"/>
              <a:t> c</a:t>
            </a:r>
            <a:r>
              <a:rPr lang="en-US" sz="2400" baseline="-25000" dirty="0"/>
              <a:t>p</a:t>
            </a:r>
            <a:r>
              <a:rPr lang="en-US" sz="2400" dirty="0"/>
              <a:t>, </a:t>
            </a:r>
            <a:r>
              <a:rPr lang="en-US" sz="2400" b="1" dirty="0"/>
              <a:t>not all zero</a:t>
            </a:r>
            <a:r>
              <a:rPr lang="en-US" sz="2400" dirty="0"/>
              <a:t>, such that c</a:t>
            </a:r>
            <a:r>
              <a:rPr lang="en-US" sz="2400" baseline="-25000" dirty="0"/>
              <a:t>1</a:t>
            </a:r>
            <a:r>
              <a:rPr lang="en-US" sz="2400" b="1" dirty="0"/>
              <a:t>v</a:t>
            </a:r>
            <a:r>
              <a:rPr lang="en-US" sz="2400" b="1" baseline="-25000" dirty="0"/>
              <a:t>1 </a:t>
            </a:r>
            <a:r>
              <a:rPr lang="en-US" sz="2400" dirty="0"/>
              <a:t>+ c</a:t>
            </a:r>
            <a:r>
              <a:rPr lang="en-US" sz="2400" baseline="-25000" dirty="0"/>
              <a:t>2</a:t>
            </a:r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  <a:r>
              <a:rPr lang="en-US" sz="2400" b="1" dirty="0"/>
              <a:t> + …. +</a:t>
            </a:r>
            <a:r>
              <a:rPr lang="en-US" sz="2400" dirty="0"/>
              <a:t> </a:t>
            </a:r>
            <a:r>
              <a:rPr lang="en-US" sz="2400" dirty="0" err="1"/>
              <a:t>c</a:t>
            </a:r>
            <a:r>
              <a:rPr lang="en-US" sz="2400" baseline="-25000" dirty="0" err="1"/>
              <a:t>p</a:t>
            </a:r>
            <a:r>
              <a:rPr lang="en-US" sz="2400" b="1" dirty="0" err="1"/>
              <a:t>v</a:t>
            </a:r>
            <a:r>
              <a:rPr lang="en-US" sz="2400" b="1" baseline="-25000" dirty="0" err="1"/>
              <a:t>p</a:t>
            </a:r>
            <a:r>
              <a:rPr lang="en-US" sz="2400" dirty="0"/>
              <a:t> = </a:t>
            </a:r>
            <a:r>
              <a:rPr lang="en-US" sz="2400" b="1" dirty="0"/>
              <a:t>0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400" dirty="0"/>
              <a:t>Definition 2: If a list of vectors is not linearly dependent, it is said to be (</a:t>
            </a:r>
            <a:r>
              <a:rPr lang="en-US" sz="2400" b="1" dirty="0"/>
              <a:t>linearly</a:t>
            </a:r>
            <a:r>
              <a:rPr lang="en-US" sz="2400" dirty="0"/>
              <a:t>)</a:t>
            </a:r>
            <a:r>
              <a:rPr lang="en-US" sz="2400" b="1" dirty="0"/>
              <a:t> independent</a:t>
            </a:r>
            <a:r>
              <a:rPr lang="en-US" sz="2400" dirty="0"/>
              <a:t>. In other words, if the list is linearly independent, and c</a:t>
            </a:r>
            <a:r>
              <a:rPr lang="en-US" sz="2400" baseline="-25000" dirty="0"/>
              <a:t>1</a:t>
            </a:r>
            <a:r>
              <a:rPr lang="en-US" sz="2400" b="1" dirty="0"/>
              <a:t>v</a:t>
            </a:r>
            <a:r>
              <a:rPr lang="en-US" sz="2400" b="1" baseline="-25000" dirty="0"/>
              <a:t>1 </a:t>
            </a:r>
            <a:r>
              <a:rPr lang="en-US" sz="2400" dirty="0"/>
              <a:t>+ c</a:t>
            </a:r>
            <a:r>
              <a:rPr lang="en-US" sz="2400" baseline="-25000" dirty="0"/>
              <a:t>2</a:t>
            </a:r>
            <a:r>
              <a:rPr lang="en-US" sz="2400" b="1" dirty="0"/>
              <a:t>v</a:t>
            </a:r>
            <a:r>
              <a:rPr lang="en-US" sz="2400" b="1" baseline="-25000" dirty="0"/>
              <a:t>2</a:t>
            </a:r>
            <a:r>
              <a:rPr lang="en-US" sz="2400" b="1" dirty="0"/>
              <a:t> + …. +</a:t>
            </a:r>
            <a:r>
              <a:rPr lang="en-US" sz="2400" dirty="0"/>
              <a:t> </a:t>
            </a:r>
            <a:r>
              <a:rPr lang="en-US" sz="2400" dirty="0" err="1"/>
              <a:t>c</a:t>
            </a:r>
            <a:r>
              <a:rPr lang="en-US" sz="2400" baseline="-25000" dirty="0" err="1"/>
              <a:t>p</a:t>
            </a:r>
            <a:r>
              <a:rPr lang="en-US" sz="2400" b="1" dirty="0" err="1"/>
              <a:t>v</a:t>
            </a:r>
            <a:r>
              <a:rPr lang="en-US" sz="2400" b="1" baseline="-25000" dirty="0" err="1"/>
              <a:t>p</a:t>
            </a:r>
            <a:r>
              <a:rPr lang="en-US" sz="2400" dirty="0"/>
              <a:t> = </a:t>
            </a:r>
            <a:r>
              <a:rPr lang="en-US" sz="2400" b="1" dirty="0"/>
              <a:t>0</a:t>
            </a:r>
            <a:r>
              <a:rPr lang="en-US" sz="2400" dirty="0"/>
              <a:t>, then all the </a:t>
            </a:r>
            <a:r>
              <a:rPr lang="en-US" sz="2400" dirty="0" err="1"/>
              <a:t>c</a:t>
            </a:r>
            <a:r>
              <a:rPr lang="en-US" sz="2400" baseline="-25000" dirty="0" err="1"/>
              <a:t>i</a:t>
            </a:r>
            <a:r>
              <a:rPr lang="en-US" sz="2400" dirty="0" err="1"/>
              <a:t>’s</a:t>
            </a:r>
            <a:r>
              <a:rPr lang="en-US" sz="2400" dirty="0"/>
              <a:t> must be 0. 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400" dirty="0"/>
              <a:t>We usually simply say </a:t>
            </a:r>
            <a:r>
              <a:rPr lang="en-US" sz="2400" b="1" dirty="0"/>
              <a:t>v</a:t>
            </a:r>
            <a:r>
              <a:rPr lang="en-US" sz="2400" b="1" baseline="-25000" dirty="0"/>
              <a:t>1</a:t>
            </a:r>
            <a:r>
              <a:rPr lang="en-US" sz="2400" b="1" dirty="0"/>
              <a:t>,v</a:t>
            </a:r>
            <a:r>
              <a:rPr lang="en-US" sz="2400" b="1" baseline="-25000" dirty="0"/>
              <a:t>2</a:t>
            </a:r>
            <a:r>
              <a:rPr lang="en-US" sz="2400" b="1" dirty="0"/>
              <a:t>,….,</a:t>
            </a:r>
            <a:r>
              <a:rPr lang="en-US" sz="2400" b="1" dirty="0" err="1"/>
              <a:t>v</a:t>
            </a:r>
            <a:r>
              <a:rPr lang="en-US" sz="2400" b="1" baseline="-25000" dirty="0" err="1"/>
              <a:t>p</a:t>
            </a:r>
            <a:r>
              <a:rPr lang="en-US" sz="2400" b="1" baseline="-25000" dirty="0"/>
              <a:t> </a:t>
            </a:r>
            <a:r>
              <a:rPr lang="en-US" sz="2400" dirty="0"/>
              <a:t>are dependent or independent.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400" dirty="0"/>
              <a:t>We have given the definition in terms of list of vectors rather than set of vectors, because list is a more general </a:t>
            </a:r>
            <a:r>
              <a:rPr lang="en-US" sz="2400" dirty="0" smtClean="0"/>
              <a:t>concept </a:t>
            </a:r>
            <a:r>
              <a:rPr lang="en-US" sz="2400" dirty="0"/>
              <a:t>in this situation. A finite set can easily be considered as a list and then the above definition can be applied to it. </a:t>
            </a:r>
          </a:p>
          <a:p>
            <a:pPr marL="609600" indent="-609600">
              <a:lnSpc>
                <a:spcPct val="115000"/>
              </a:lnSpc>
              <a:buSzPct val="75000"/>
            </a:pPr>
            <a:endParaRPr lang="en-US" sz="2400" dirty="0"/>
          </a:p>
          <a:p>
            <a:pPr marL="609600" indent="-609600">
              <a:lnSpc>
                <a:spcPct val="110000"/>
              </a:lnSpc>
              <a:buSzPct val="75000"/>
              <a:buFontTx/>
              <a:buNone/>
            </a:pPr>
            <a:endParaRPr lang="en-US" sz="2400" b="1" baseline="-2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1066800"/>
          </a:xfrm>
        </p:spPr>
        <p:txBody>
          <a:bodyPr/>
          <a:lstStyle/>
          <a:p>
            <a:r>
              <a:rPr lang="en-US" sz="3600" b="1"/>
              <a:t>Consequences of the Definitions - 1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7696200" cy="4495800"/>
          </a:xfrm>
        </p:spPr>
        <p:txBody>
          <a:bodyPr/>
          <a:lstStyle/>
          <a:p>
            <a:pPr marL="609600" indent="-609600">
              <a:lnSpc>
                <a:spcPct val="115000"/>
              </a:lnSpc>
              <a:buSzPct val="75000"/>
            </a:pPr>
            <a:r>
              <a:rPr lang="en-US" dirty="0"/>
              <a:t>Remark 1: Any list which contains the </a:t>
            </a:r>
            <a:r>
              <a:rPr lang="en-US" b="1" dirty="0"/>
              <a:t>0</a:t>
            </a:r>
            <a:r>
              <a:rPr lang="en-US" dirty="0"/>
              <a:t> vector has to be linearly </a:t>
            </a:r>
            <a:r>
              <a:rPr lang="en-US" dirty="0" smtClean="0"/>
              <a:t>dependent.</a:t>
            </a:r>
            <a:endParaRPr lang="en-US" dirty="0"/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dirty="0"/>
              <a:t>Remark 2: A single non-zero vector is linearly </a:t>
            </a:r>
            <a:r>
              <a:rPr lang="en-US" dirty="0" smtClean="0"/>
              <a:t>independent. </a:t>
            </a:r>
            <a:endParaRPr lang="en-US" dirty="0"/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dirty="0"/>
              <a:t>Remark 3: A list of two non-zero vectors is linearly dependent only if one of the vectors is a scalar multiple of the </a:t>
            </a:r>
            <a:r>
              <a:rPr lang="en-US" dirty="0" smtClean="0"/>
              <a:t>other.</a:t>
            </a:r>
            <a:endParaRPr lang="en-US" dirty="0"/>
          </a:p>
          <a:p>
            <a:pPr marL="609600" indent="-609600">
              <a:lnSpc>
                <a:spcPct val="110000"/>
              </a:lnSpc>
              <a:buSzPct val="75000"/>
              <a:buFontTx/>
              <a:buNone/>
            </a:pPr>
            <a:endParaRPr lang="en-US" b="1" baseline="-25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1066800"/>
          </a:xfrm>
        </p:spPr>
        <p:txBody>
          <a:bodyPr/>
          <a:lstStyle/>
          <a:p>
            <a:r>
              <a:rPr lang="en-US" sz="3600" b="1"/>
              <a:t>Consequences of the Definitions - 2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410200"/>
          </a:xfrm>
        </p:spPr>
        <p:txBody>
          <a:bodyPr/>
          <a:lstStyle/>
          <a:p>
            <a:pPr marL="609600" indent="-609600">
              <a:lnSpc>
                <a:spcPct val="115000"/>
              </a:lnSpc>
              <a:buSzPct val="75000"/>
            </a:pPr>
            <a:r>
              <a:rPr lang="en-US" sz="2400" dirty="0"/>
              <a:t>Remark 4: A list of non-zero vectors is linearly dependent if and only if at least one of the vectors is a linear combination of the </a:t>
            </a:r>
            <a:r>
              <a:rPr lang="en-US" sz="2400" dirty="0" smtClean="0"/>
              <a:t>others.</a:t>
            </a:r>
            <a:endParaRPr lang="en-US" sz="2400" dirty="0"/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400" dirty="0"/>
              <a:t>Remark 5: Consequently, any list which contains a repeated vector must be linearly dependent. A list which is linearly independent corresponds to  a set. 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400" dirty="0"/>
              <a:t>Remark 6: Any list which contains a linearly dependent list is linearly </a:t>
            </a:r>
            <a:r>
              <a:rPr lang="en-US" sz="2400" dirty="0" smtClean="0"/>
              <a:t>dependent.</a:t>
            </a:r>
            <a:endParaRPr lang="en-US" sz="2400" dirty="0"/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400" dirty="0"/>
              <a:t>Remark 7: Any subset of a linearly independent set is linearly </a:t>
            </a:r>
            <a:r>
              <a:rPr lang="en-US" sz="2400" dirty="0" smtClean="0"/>
              <a:t>independent.</a:t>
            </a:r>
          </a:p>
          <a:p>
            <a:pPr marL="609600" indent="-609600">
              <a:lnSpc>
                <a:spcPct val="115000"/>
              </a:lnSpc>
              <a:buSzPct val="75000"/>
            </a:pPr>
            <a:r>
              <a:rPr lang="en-US" sz="2400" b="1" dirty="0" smtClean="0"/>
              <a:t>Note: </a:t>
            </a:r>
            <a:r>
              <a:rPr lang="en-US" sz="2400" dirty="0" smtClean="0"/>
              <a:t>The above remarks are like mini-propositions. Some were proved in class; the rest are left </a:t>
            </a:r>
            <a:r>
              <a:rPr lang="en-US" sz="2400" smtClean="0"/>
              <a:t>as exercises.  </a:t>
            </a:r>
            <a:endParaRPr lang="en-US" sz="2400" b="1" dirty="0"/>
          </a:p>
          <a:p>
            <a:pPr marL="609600" indent="-609600">
              <a:lnSpc>
                <a:spcPct val="110000"/>
              </a:lnSpc>
              <a:buSzPct val="75000"/>
              <a:buFontTx/>
              <a:buNone/>
            </a:pPr>
            <a:endParaRPr lang="en-US" sz="2400" b="1" baseline="-25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3823</TotalTime>
  <Words>344</Words>
  <Application>Microsoft Office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Default Design</vt:lpstr>
      <vt:lpstr>Linear Dependence</vt:lpstr>
      <vt:lpstr>Consequences of the Definitions - 1</vt:lpstr>
      <vt:lpstr>Consequences of the Definitions - 2</vt:lpstr>
    </vt:vector>
  </TitlesOfParts>
  <Company>RTL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Definite Integral</dc:title>
  <dc:creator>Srinavas</dc:creator>
  <cp:lastModifiedBy>PRATYUSH KAUSHAL</cp:lastModifiedBy>
  <cp:revision>318</cp:revision>
  <dcterms:created xsi:type="dcterms:W3CDTF">2001-08-16T03:34:40Z</dcterms:created>
  <dcterms:modified xsi:type="dcterms:W3CDTF">2016-09-11T14:03:25Z</dcterms:modified>
</cp:coreProperties>
</file>