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08" r:id="rId2"/>
    <p:sldId id="397" r:id="rId3"/>
    <p:sldId id="407" r:id="rId4"/>
    <p:sldId id="403" r:id="rId5"/>
    <p:sldId id="404" r:id="rId6"/>
    <p:sldId id="405" r:id="rId7"/>
    <p:sldId id="406" r:id="rId8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- 1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12 </a:t>
            </a:r>
            <a:r>
              <a:rPr lang="en-US" b="1" dirty="0"/>
              <a:t>(Steinitz Exchange Lemma):</a:t>
            </a:r>
            <a:r>
              <a:rPr lang="en-US" dirty="0"/>
              <a:t>  Suppose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/>
              <a:t> are linearly independent vectors in a vector space V, and </a:t>
            </a:r>
            <a:r>
              <a:rPr lang="en-US" dirty="0" smtClean="0"/>
              <a:t>suppose </a:t>
            </a:r>
          </a:p>
          <a:p>
            <a:pPr marL="609600" indent="-609600">
              <a:buSzPct val="75000"/>
              <a:buNone/>
            </a:pPr>
            <a:r>
              <a:rPr lang="en-US" dirty="0" smtClean="0"/>
              <a:t>	V= Span {</a:t>
            </a:r>
            <a:r>
              <a:rPr lang="en-US" b="1" dirty="0" smtClean="0"/>
              <a:t>w</a:t>
            </a:r>
            <a:r>
              <a:rPr lang="en-US" b="1" baseline="-25000" dirty="0" smtClean="0"/>
              <a:t>1</a:t>
            </a:r>
            <a:r>
              <a:rPr lang="en-US" b="1" dirty="0" smtClean="0"/>
              <a:t>,w</a:t>
            </a:r>
            <a:r>
              <a:rPr lang="en-US" b="1" baseline="-25000" dirty="0" smtClean="0"/>
              <a:t>2</a:t>
            </a:r>
            <a:r>
              <a:rPr lang="en-US" b="1" dirty="0"/>
              <a:t>,….,</a:t>
            </a:r>
            <a:r>
              <a:rPr lang="en-US" b="1" dirty="0" smtClean="0"/>
              <a:t>w</a:t>
            </a:r>
            <a:r>
              <a:rPr lang="en-US" b="1" baseline="-25000" dirty="0" smtClean="0"/>
              <a:t>m</a:t>
            </a:r>
            <a:r>
              <a:rPr lang="en-US" dirty="0" smtClean="0"/>
              <a:t>}. </a:t>
            </a:r>
            <a:r>
              <a:rPr lang="en-US" dirty="0"/>
              <a:t>Then: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a</a:t>
            </a:r>
            <a:r>
              <a:rPr lang="en-US" dirty="0"/>
              <a:t>) </a:t>
            </a:r>
            <a:r>
              <a:rPr lang="en-US" dirty="0" smtClean="0"/>
              <a:t>n </a:t>
            </a:r>
            <a:r>
              <a:rPr lang="en-US" dirty="0" smtClean="0">
                <a:sym typeface="Symbol"/>
              </a:rPr>
              <a:t> m</a:t>
            </a:r>
            <a:endParaRPr lang="en-US" dirty="0"/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b</a:t>
            </a:r>
            <a:r>
              <a:rPr lang="en-US" dirty="0"/>
              <a:t>)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1 </a:t>
            </a:r>
            <a:r>
              <a:rPr lang="en-US" b="1" dirty="0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2</a:t>
            </a:r>
            <a:r>
              <a:rPr lang="en-US" b="1" dirty="0"/>
              <a:t>,….,w</a:t>
            </a:r>
            <a:r>
              <a:rPr lang="en-US" b="1" baseline="-25000" dirty="0"/>
              <a:t>m </a:t>
            </a:r>
            <a:r>
              <a:rPr lang="en-US" dirty="0"/>
              <a:t>} span V, after re-ordering the </a:t>
            </a:r>
            <a:r>
              <a:rPr lang="en-US" b="1" dirty="0" err="1"/>
              <a:t>w</a:t>
            </a:r>
            <a:r>
              <a:rPr lang="en-US" dirty="0" err="1"/>
              <a:t>’s</a:t>
            </a:r>
            <a:r>
              <a:rPr lang="en-US" dirty="0"/>
              <a:t> if necessary.  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pPr marL="609600" indent="-609600">
              <a:buSzPct val="75000"/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- 2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 smtClean="0"/>
              <a:t>Proposition 13: </a:t>
            </a:r>
            <a:r>
              <a:rPr lang="en-US" dirty="0"/>
              <a:t>If V is a finite-dimensional vector space, then any two bases of V have the same number of elements</a:t>
            </a:r>
            <a:r>
              <a:rPr lang="en-US" dirty="0" smtClean="0"/>
              <a:t>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b="1" dirty="0" smtClean="0"/>
              <a:t>dimension</a:t>
            </a:r>
            <a:r>
              <a:rPr lang="en-US" dirty="0" smtClean="0"/>
              <a:t> of a finite-dimensional space is the number of elements in a basis for V. This is written dim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 smtClean="0"/>
              <a:t>Remark: Proposition 13 ensures that this is a proper definition.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Special Case: The zero subspace of any vector space has dimension 0. However, it does not have a basis.</a:t>
            </a:r>
          </a:p>
          <a:p>
            <a:pPr marL="609600" indent="-609600">
              <a:buSzPct val="75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/>
              <a:t>How to Create Bases - 1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dirty="0"/>
              <a:t>Proposition </a:t>
            </a:r>
            <a:r>
              <a:rPr lang="en-US" sz="2800" b="1" dirty="0" smtClean="0"/>
              <a:t>14: </a:t>
            </a:r>
            <a:r>
              <a:rPr lang="en-US" sz="2800" dirty="0" smtClean="0"/>
              <a:t> </a:t>
            </a:r>
            <a:r>
              <a:rPr lang="en-US" sz="2800" dirty="0"/>
              <a:t>Suppose S </a:t>
            </a:r>
            <a:r>
              <a:rPr lang="en-US" sz="2400" dirty="0"/>
              <a:t>= </a:t>
            </a:r>
            <a:r>
              <a:rPr lang="en-US" sz="2800" dirty="0"/>
              <a:t>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}</a:t>
            </a:r>
            <a:r>
              <a:rPr lang="en-US" sz="2400" dirty="0"/>
              <a:t> </a:t>
            </a:r>
            <a:r>
              <a:rPr lang="en-US" sz="2800" dirty="0"/>
              <a:t>is a linearly independent set in a  vector space V. Suppose </a:t>
            </a:r>
            <a:r>
              <a:rPr lang="en-US" sz="2800" b="1" dirty="0"/>
              <a:t>v</a:t>
            </a:r>
            <a:r>
              <a:rPr lang="en-US" sz="2800" dirty="0"/>
              <a:t> is a vector which is not in Span S. Then the set obtained by adjoining </a:t>
            </a:r>
            <a:r>
              <a:rPr lang="en-US" sz="2800" b="1" dirty="0"/>
              <a:t>v</a:t>
            </a:r>
            <a:r>
              <a:rPr lang="en-US" sz="2800" dirty="0"/>
              <a:t> to S is linearly independent. </a:t>
            </a:r>
          </a:p>
          <a:p>
            <a:pPr marL="609600" indent="-609600">
              <a:spcBef>
                <a:spcPct val="0"/>
              </a:spcBef>
              <a:buSzPct val="75000"/>
            </a:pPr>
            <a:r>
              <a:rPr lang="en-US" sz="2800" b="1" dirty="0"/>
              <a:t>Proof : </a:t>
            </a:r>
            <a:r>
              <a:rPr lang="en-US" sz="2800" dirty="0"/>
              <a:t>Suppose </a:t>
            </a:r>
            <a:r>
              <a:rPr lang="en-US" sz="2800" b="1" dirty="0"/>
              <a:t>v</a:t>
            </a:r>
            <a:r>
              <a:rPr lang="en-US" sz="2800" dirty="0"/>
              <a:t> is not in Span S, and consider any expression: 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+ … +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 +  </a:t>
            </a:r>
            <a:r>
              <a:rPr lang="en-US" sz="2800" dirty="0" err="1"/>
              <a:t>c</a:t>
            </a:r>
            <a:r>
              <a:rPr lang="en-US" sz="2800" b="1" dirty="0" err="1"/>
              <a:t>v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 (1)</a:t>
            </a:r>
          </a:p>
          <a:p>
            <a:pPr marL="609600" indent="-609600"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If c </a:t>
            </a:r>
            <a:r>
              <a:rPr lang="en-US" sz="2800" dirty="0">
                <a:sym typeface="Symbol" pitchFamily="18" charset="2"/>
              </a:rPr>
              <a:t> 0, we can write: </a:t>
            </a:r>
            <a:r>
              <a:rPr lang="en-US" sz="2800" dirty="0" err="1"/>
              <a:t>c</a:t>
            </a:r>
            <a:r>
              <a:rPr lang="en-US" sz="2800" b="1" dirty="0" err="1"/>
              <a:t>v</a:t>
            </a:r>
            <a:r>
              <a:rPr lang="en-US" sz="2800" dirty="0"/>
              <a:t> = </a:t>
            </a:r>
            <a:r>
              <a:rPr lang="en-US" sz="2800" dirty="0">
                <a:cs typeface="Times New Roman" pitchFamily="18" charset="0"/>
              </a:rPr>
              <a:t>– 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…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 </a:t>
            </a:r>
          </a:p>
          <a:p>
            <a:pPr marL="609600" indent="-609600"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or c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c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>
                <a:cs typeface="Times New Roman" pitchFamily="18" charset="0"/>
              </a:rPr>
              <a:t>– </a:t>
            </a:r>
            <a:r>
              <a:rPr lang="en-US" sz="2800" dirty="0"/>
              <a:t>c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…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c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n</a:t>
            </a:r>
            <a:r>
              <a:rPr lang="en-US" sz="2800" b="1" dirty="0"/>
              <a:t>v</a:t>
            </a:r>
            <a:r>
              <a:rPr lang="en-US" sz="2800" b="1" baseline="-25000" dirty="0"/>
              <a:t>n</a:t>
            </a:r>
            <a:r>
              <a:rPr lang="en-US" sz="2800" dirty="0"/>
              <a:t> </a:t>
            </a:r>
          </a:p>
          <a:p>
            <a:pPr marL="609600" indent="-609600"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or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>
                <a:cs typeface="Times New Roman" pitchFamily="18" charset="0"/>
              </a:rPr>
              <a:t>– </a:t>
            </a:r>
            <a:r>
              <a:rPr lang="en-US" sz="2800" dirty="0"/>
              <a:t>c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… 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 c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n</a:t>
            </a:r>
            <a:r>
              <a:rPr lang="en-US" sz="2800" b="1" dirty="0"/>
              <a:t>v</a:t>
            </a:r>
            <a:r>
              <a:rPr lang="en-US" sz="2800" b="1" baseline="-25000" dirty="0"/>
              <a:t>n</a:t>
            </a:r>
            <a:r>
              <a:rPr lang="en-US" sz="2800" dirty="0"/>
              <a:t>, contradicting the assumption that </a:t>
            </a:r>
            <a:r>
              <a:rPr lang="en-US" sz="2800" b="1" dirty="0"/>
              <a:t>v </a:t>
            </a:r>
            <a:r>
              <a:rPr lang="en-US" sz="2800" dirty="0"/>
              <a:t>is not in Span S. Hence c = 0.</a:t>
            </a:r>
            <a:endParaRPr lang="en-US" sz="2800" b="1" baseline="30000" dirty="0"/>
          </a:p>
          <a:p>
            <a:pPr marL="609600" indent="-609600">
              <a:spcBef>
                <a:spcPct val="0"/>
              </a:spcBef>
              <a:buSzPct val="75000"/>
              <a:buFontTx/>
              <a:buNone/>
            </a:pPr>
            <a:r>
              <a:rPr lang="en-US" sz="2800" b="1" dirty="0"/>
              <a:t>      </a:t>
            </a:r>
            <a:r>
              <a:rPr lang="en-US" sz="2800" dirty="0"/>
              <a:t>Then (1) becomes 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+ … +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, and since S is linearly independent, 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 = 0 for all </a:t>
            </a:r>
            <a:r>
              <a:rPr lang="en-US" sz="2800" dirty="0" err="1"/>
              <a:t>i</a:t>
            </a:r>
            <a:r>
              <a:rPr lang="en-US" sz="2800" dirty="0"/>
              <a:t>. Thus S </a:t>
            </a:r>
            <a:r>
              <a:rPr lang="en-US" sz="2800" dirty="0">
                <a:sym typeface="Symbol" pitchFamily="18" charset="2"/>
              </a:rPr>
              <a:t> {</a:t>
            </a:r>
            <a:r>
              <a:rPr lang="en-US" sz="2800" b="1" dirty="0"/>
              <a:t>v</a:t>
            </a:r>
            <a:r>
              <a:rPr lang="en-US" sz="2800" dirty="0"/>
              <a:t>} is linearly independent.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How to Create Bases - 2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/>
              <a:t>As a consequence of Proposition </a:t>
            </a:r>
            <a:r>
              <a:rPr lang="en-US" b="1" dirty="0" smtClean="0"/>
              <a:t>14 </a:t>
            </a:r>
            <a:r>
              <a:rPr lang="en-US" b="1" dirty="0"/>
              <a:t>and its proof, we get the following:  </a:t>
            </a:r>
            <a:endParaRPr lang="en-US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15</a:t>
            </a:r>
            <a:r>
              <a:rPr lang="en-US" dirty="0" smtClean="0"/>
              <a:t>: </a:t>
            </a:r>
            <a:r>
              <a:rPr lang="en-US" dirty="0"/>
              <a:t>Any linearly independent set S in a finite-dimensional vector space can be expanded to a basis</a:t>
            </a:r>
            <a:r>
              <a:rPr lang="en-US" dirty="0" smtClean="0"/>
              <a:t>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 smtClean="0"/>
              <a:t>Proof is left as an exercise. The proof proceeds by applying Prop 14 repeatedly; by Prop 12, the process cannot go on indefinitely; it has to stop, and that stage, a basis has been obtained.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How to Create Bases - 3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In a similar way, we can get a result which works in the “opposite” direction: </a:t>
            </a:r>
            <a:endParaRPr lang="en-US" sz="28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Proposition </a:t>
            </a:r>
            <a:r>
              <a:rPr lang="en-US" sz="2800" b="1" dirty="0" smtClean="0"/>
              <a:t>16</a:t>
            </a:r>
            <a:r>
              <a:rPr lang="en-US" sz="2800" dirty="0" smtClean="0"/>
              <a:t>: </a:t>
            </a:r>
            <a:r>
              <a:rPr lang="en-US" sz="2800" dirty="0"/>
              <a:t>Any finite spanning set S in a non-zero vector space can be contracted  to a basis.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Proof</a:t>
            </a:r>
            <a:r>
              <a:rPr lang="en-US" sz="2800" dirty="0" smtClean="0"/>
              <a:t>: Left as an exercise.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Remark</a:t>
            </a:r>
            <a:r>
              <a:rPr lang="en-US" sz="2800" dirty="0"/>
              <a:t>: In view of this proposition, we can say that if a non-zero vector space V has a finite spanning set S, then it must be finite-dimensional.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Remark</a:t>
            </a:r>
            <a:r>
              <a:rPr lang="en-US" sz="2800" dirty="0"/>
              <a:t>: We can regard a basis as either a maximal linearly independent set, or as a minimal spanning set.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219200"/>
          </a:xfrm>
        </p:spPr>
        <p:txBody>
          <a:bodyPr/>
          <a:lstStyle/>
          <a:p>
            <a:r>
              <a:rPr lang="en-US" sz="3600" b="1"/>
              <a:t>Summarizing Results about Dimension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Proposition </a:t>
            </a:r>
            <a:r>
              <a:rPr lang="en-US" sz="2800" b="1" dirty="0" smtClean="0"/>
              <a:t>17</a:t>
            </a:r>
            <a:r>
              <a:rPr lang="en-US" sz="2800" dirty="0" smtClean="0"/>
              <a:t>: </a:t>
            </a:r>
            <a:r>
              <a:rPr lang="en-US" sz="2800" dirty="0"/>
              <a:t>Let V be a finite-dimensional vector space with dimension n. Then: </a:t>
            </a:r>
          </a:p>
          <a:p>
            <a:pPr marL="990600" lvl="1" indent="-533400">
              <a:lnSpc>
                <a:spcPct val="115000"/>
              </a:lnSpc>
              <a:buSzPct val="75000"/>
              <a:buFontTx/>
              <a:buChar char="•"/>
            </a:pPr>
            <a:r>
              <a:rPr lang="en-US" dirty="0"/>
              <a:t>Any subset of V which contains more than n elements is linearly dependent </a:t>
            </a:r>
          </a:p>
          <a:p>
            <a:pPr marL="990600" lvl="1" indent="-533400">
              <a:lnSpc>
                <a:spcPct val="115000"/>
              </a:lnSpc>
              <a:buSzPct val="75000"/>
              <a:buFontTx/>
              <a:buChar char="•"/>
            </a:pPr>
            <a:r>
              <a:rPr lang="en-US" dirty="0"/>
              <a:t>No subset of V which contains less than n vectors can span V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Remark: </a:t>
            </a:r>
            <a:r>
              <a:rPr lang="en-US" sz="2800" dirty="0"/>
              <a:t>Proposition </a:t>
            </a:r>
            <a:r>
              <a:rPr lang="en-US" sz="2800" dirty="0" smtClean="0"/>
              <a:t>17 </a:t>
            </a:r>
            <a:r>
              <a:rPr lang="en-US" sz="2800" dirty="0"/>
              <a:t>essentially summarizes Proposition </a:t>
            </a:r>
            <a:r>
              <a:rPr lang="en-US" sz="2800" dirty="0" smtClean="0"/>
              <a:t>12 </a:t>
            </a:r>
            <a:r>
              <a:rPr lang="en-US" sz="2800" dirty="0"/>
              <a:t>and its consequences in terms of dimension. 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Dimension of Subspaces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Proposition </a:t>
            </a:r>
            <a:r>
              <a:rPr lang="en-US" sz="2000" b="1" dirty="0" smtClean="0"/>
              <a:t>18</a:t>
            </a:r>
            <a:r>
              <a:rPr lang="en-US" sz="2000" dirty="0" smtClean="0"/>
              <a:t>: </a:t>
            </a:r>
            <a:r>
              <a:rPr lang="en-US" sz="2000" dirty="0"/>
              <a:t>If W is a proper subspace of a finite-dimensional space V, then W is also finite-dimensional and 0 &lt; dim W &lt; dim V. </a:t>
            </a:r>
            <a:r>
              <a:rPr lang="en-US" sz="2000" dirty="0" smtClean="0"/>
              <a:t>(NB: </a:t>
            </a:r>
            <a:r>
              <a:rPr lang="en-US" sz="2000" i="1" dirty="0" smtClean="0"/>
              <a:t>A </a:t>
            </a:r>
            <a:r>
              <a:rPr lang="en-US" sz="2000" i="1" dirty="0"/>
              <a:t>proper subspace is a subspace different from the zero subspace and the entire space</a:t>
            </a:r>
            <a:r>
              <a:rPr lang="en-US" sz="2000" i="1" dirty="0" smtClean="0"/>
              <a:t>. </a:t>
            </a:r>
            <a:r>
              <a:rPr lang="en-US" sz="2000" dirty="0" smtClean="0"/>
              <a:t>) </a:t>
            </a:r>
            <a:endParaRPr lang="en-US" sz="20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Proof</a:t>
            </a:r>
            <a:r>
              <a:rPr lang="en-US" sz="2000" dirty="0"/>
              <a:t>: Since W is a proper subspace, it contains a vector </a:t>
            </a:r>
            <a:r>
              <a:rPr lang="en-US" sz="2000" b="1" dirty="0"/>
              <a:t>w</a:t>
            </a:r>
            <a:r>
              <a:rPr lang="en-US" sz="2000" b="1" baseline="-25000" dirty="0"/>
              <a:t>1 </a:t>
            </a:r>
            <a:r>
              <a:rPr lang="en-US" sz="2000" dirty="0">
                <a:sym typeface="Symbol" pitchFamily="18" charset="2"/>
              </a:rPr>
              <a:t> </a:t>
            </a:r>
            <a:r>
              <a:rPr lang="en-US" sz="2000" b="1" dirty="0"/>
              <a:t>0. </a:t>
            </a:r>
            <a:r>
              <a:rPr lang="en-US" sz="2000" dirty="0"/>
              <a:t>If </a:t>
            </a:r>
            <a:r>
              <a:rPr lang="en-US" sz="2000" b="1" dirty="0"/>
              <a:t>w</a:t>
            </a:r>
            <a:r>
              <a:rPr lang="en-US" sz="2000" b="1" baseline="-25000" dirty="0"/>
              <a:t>1</a:t>
            </a:r>
            <a:r>
              <a:rPr lang="en-US" sz="2000" dirty="0"/>
              <a:t> spans W, then W is finite-dimensional. If not, there is a vector </a:t>
            </a:r>
            <a:r>
              <a:rPr lang="en-US" sz="2000" b="1" dirty="0"/>
              <a:t>w</a:t>
            </a:r>
            <a:r>
              <a:rPr lang="en-US" sz="2000" b="1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in W outside Span </a:t>
            </a:r>
            <a:r>
              <a:rPr lang="en-US" sz="2000" b="1" dirty="0"/>
              <a:t>w</a:t>
            </a:r>
            <a:r>
              <a:rPr lang="en-US" sz="2000" b="1" baseline="-25000" dirty="0"/>
              <a:t>1</a:t>
            </a:r>
            <a:r>
              <a:rPr lang="en-US" sz="2000" dirty="0"/>
              <a:t>, and by adjoining </a:t>
            </a:r>
            <a:r>
              <a:rPr lang="en-US" sz="2000" b="1" dirty="0"/>
              <a:t>w</a:t>
            </a:r>
            <a:r>
              <a:rPr lang="en-US" sz="2000" b="1" baseline="-25000" dirty="0"/>
              <a:t>2</a:t>
            </a:r>
            <a:r>
              <a:rPr lang="en-US" sz="2000" dirty="0"/>
              <a:t> to </a:t>
            </a:r>
            <a:r>
              <a:rPr lang="en-US" sz="2000" b="1" dirty="0"/>
              <a:t>w</a:t>
            </a:r>
            <a:r>
              <a:rPr lang="en-US" sz="2000" b="1" baseline="-25000" dirty="0"/>
              <a:t>1</a:t>
            </a:r>
            <a:r>
              <a:rPr lang="en-US" sz="2000" b="1" dirty="0"/>
              <a:t>, </a:t>
            </a:r>
            <a:r>
              <a:rPr lang="en-US" sz="2000" dirty="0"/>
              <a:t>we still have a linearly independent set (by Proposition </a:t>
            </a:r>
            <a:r>
              <a:rPr lang="en-US" sz="2000" dirty="0" smtClean="0"/>
              <a:t>14). </a:t>
            </a:r>
            <a:r>
              <a:rPr lang="en-US" sz="2000" dirty="0"/>
              <a:t>Continuing in this way, we get a basis of W with at most dim V elements (upper limit comes because of Proposition </a:t>
            </a:r>
            <a:r>
              <a:rPr lang="en-US" sz="2000" dirty="0" smtClean="0"/>
              <a:t>12). </a:t>
            </a:r>
            <a:r>
              <a:rPr lang="en-US" sz="2000" dirty="0"/>
              <a:t>Hence, W is finite-dimensional and dim W </a:t>
            </a:r>
            <a:r>
              <a:rPr lang="en-US" sz="2000" dirty="0">
                <a:sym typeface="Symbol" pitchFamily="18" charset="2"/>
              </a:rPr>
              <a:t> dim V. But since W is a proper subspace, there is a vector </a:t>
            </a:r>
            <a:r>
              <a:rPr lang="en-US" sz="2000" b="1" dirty="0"/>
              <a:t>v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outside W. Adjoining </a:t>
            </a:r>
            <a:r>
              <a:rPr lang="en-US" sz="2000" b="1" dirty="0"/>
              <a:t>v</a:t>
            </a:r>
            <a:r>
              <a:rPr lang="en-US" sz="2000" dirty="0"/>
              <a:t> to any basis of W, we still have a linearly independent set. Hence, dim W must be (strictly) less than dim V, i.e. dim W &lt; dim V.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742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Fundamental Results - 1</vt:lpstr>
      <vt:lpstr>Fundamental Results - 2</vt:lpstr>
      <vt:lpstr>How to Create Bases - 1</vt:lpstr>
      <vt:lpstr>How to Create Bases - 2</vt:lpstr>
      <vt:lpstr>How to Create Bases - 3</vt:lpstr>
      <vt:lpstr>Summarizing Results about Dimension </vt:lpstr>
      <vt:lpstr>Dimension of Subspaces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328</cp:revision>
  <dcterms:created xsi:type="dcterms:W3CDTF">2001-08-16T03:34:40Z</dcterms:created>
  <dcterms:modified xsi:type="dcterms:W3CDTF">2016-09-13T03:29:55Z</dcterms:modified>
</cp:coreProperties>
</file>